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charts/chart9.xml" ContentType="application/vnd.openxmlformats-officedocument.drawingml.chart+xml"/>
  <Override PartName="/ppt/notesSlides/notesSlide9.xml" ContentType="application/vnd.openxmlformats-officedocument.presentationml.notesSlide+xml"/>
  <Override PartName="/ppt/charts/chart7.xml" ContentType="application/vnd.openxmlformats-officedocument.drawingml.chart+xml"/>
  <Default Extension="xlsx" ContentType="application/vnd.openxmlformats-officedocument.spreadsheetml.sheet"/>
  <Override PartName="/ppt/notesSlides/notesSlide7.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chart5.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slideLayouts/slideLayout34.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charts/chart8.xml" ContentType="application/vnd.openxmlformats-officedocument.drawingml.chart+xml"/>
  <Default Extension="wdp" ContentType="image/vnd.ms-photo"/>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charts/chart6.xml" ContentType="application/vnd.openxmlformats-officedocument.drawingml.chart+xml"/>
  <Override PartName="/ppt/charts/chart10.xml" ContentType="application/vnd.openxmlformats-officedocument.drawingml.chart+xml"/>
  <Override PartName="/ppt/notesSlides/notesSlide6.xml" ContentType="application/vnd.openxmlformats-officedocument.presentationml.notesSlide+xml"/>
  <Override PartName="/ppt/charts/chart4.xml" ContentType="application/vnd.openxmlformats-officedocument.drawingml.chart+xml"/>
  <Override PartName="/ppt/slides/slide8.xml" ContentType="application/vnd.openxmlformats-officedocument.presentationml.slide+xml"/>
  <Override PartName="/ppt/charts/chart2.xml" ContentType="application/vnd.openxmlformats-officedocument.drawingml.char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5" r:id="rId3"/>
  </p:sldMasterIdLst>
  <p:notesMasterIdLst>
    <p:notesMasterId r:id="rId38"/>
  </p:notesMasterIdLst>
  <p:sldIdLst>
    <p:sldId id="288" r:id="rId4"/>
    <p:sldId id="298" r:id="rId5"/>
    <p:sldId id="284" r:id="rId6"/>
    <p:sldId id="287" r:id="rId7"/>
    <p:sldId id="286" r:id="rId8"/>
    <p:sldId id="285" r:id="rId9"/>
    <p:sldId id="275" r:id="rId10"/>
    <p:sldId id="276" r:id="rId11"/>
    <p:sldId id="262" r:id="rId12"/>
    <p:sldId id="263" r:id="rId13"/>
    <p:sldId id="260" r:id="rId14"/>
    <p:sldId id="264" r:id="rId15"/>
    <p:sldId id="265" r:id="rId16"/>
    <p:sldId id="269" r:id="rId17"/>
    <p:sldId id="270" r:id="rId18"/>
    <p:sldId id="271" r:id="rId19"/>
    <p:sldId id="274" r:id="rId20"/>
    <p:sldId id="282" r:id="rId21"/>
    <p:sldId id="295" r:id="rId22"/>
    <p:sldId id="291" r:id="rId23"/>
    <p:sldId id="283" r:id="rId24"/>
    <p:sldId id="297" r:id="rId25"/>
    <p:sldId id="299" r:id="rId26"/>
    <p:sldId id="293" r:id="rId27"/>
    <p:sldId id="300" r:id="rId28"/>
    <p:sldId id="305" r:id="rId29"/>
    <p:sldId id="306" r:id="rId30"/>
    <p:sldId id="307" r:id="rId31"/>
    <p:sldId id="309" r:id="rId32"/>
    <p:sldId id="308" r:id="rId33"/>
    <p:sldId id="301" r:id="rId34"/>
    <p:sldId id="302" r:id="rId35"/>
    <p:sldId id="303" r:id="rId36"/>
    <p:sldId id="304"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24" autoAdjust="0"/>
    <p:restoredTop sz="94682" autoAdjust="0"/>
  </p:normalViewPr>
  <p:slideViewPr>
    <p:cSldViewPr snapToGrid="0">
      <p:cViewPr varScale="1">
        <p:scale>
          <a:sx n="106" d="100"/>
          <a:sy n="106" d="100"/>
        </p:scale>
        <p:origin x="-72" y="-156"/>
      </p:cViewPr>
      <p:guideLst>
        <p:guide orient="horz" pos="2160"/>
        <p:guide pos="3840"/>
      </p:guideLst>
    </p:cSldViewPr>
  </p:slideViewPr>
  <p:notesTextViewPr>
    <p:cViewPr>
      <p:scale>
        <a:sx n="1" d="1"/>
        <a:sy n="1" d="1"/>
      </p:scale>
      <p:origin x="0" y="0"/>
    </p:cViewPr>
  </p:notesTextViewPr>
  <p:sorterViewPr>
    <p:cViewPr>
      <p:scale>
        <a:sx n="50" d="100"/>
        <a:sy n="50" d="100"/>
      </p:scale>
      <p:origin x="0" y="-1062"/>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5.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Office_Excel_Worksheet17.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_Worksheet6.xlsx"/></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Office_Excel_Worksheet10.xlsx"/><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Office_Excel_Worksheet11.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Office_Excel_Worksheet12.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Office_Excel_Worksheet13.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Office_Excel_Worksheet14.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Office_Excel_Worksheet15.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Office_Excel_Worksheet16.xlsx"/></Relationships>
</file>

<file path=ppt/charts/chart1.xml><?xml version="1.0" encoding="utf-8"?>
<c:chartSpace xmlns:c="http://schemas.openxmlformats.org/drawingml/2006/chart" xmlns:a="http://schemas.openxmlformats.org/drawingml/2006/main" xmlns:r="http://schemas.openxmlformats.org/officeDocument/2006/relationships">
  <c:lang val="en-US"/>
  <c:chart>
    <c:autoTitleDeleted val="1"/>
    <c:plotArea>
      <c:layout/>
      <c:lineChart>
        <c:grouping val="standard"/>
        <c:ser>
          <c:idx val="0"/>
          <c:order val="0"/>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Val val="1"/>
            <c:extLst>
              <c:ext xmlns:c15="http://schemas.microsoft.com/office/drawing/2012/chart" uri="{CE6537A1-D6FC-4f65-9D91-7224C49458BB}">
                <c15:layout/>
                <c15:showLeaderLines val="0"/>
              </c:ext>
            </c:extLst>
          </c:dLbls>
          <c:cat>
            <c:numRef>
              <c:f>'Final Graphs'!$A$3:$A$8</c:f>
              <c:numCache>
                <c:formatCode>General</c:formatCode>
                <c:ptCount val="6"/>
                <c:pt idx="0">
                  <c:v>2000</c:v>
                </c:pt>
                <c:pt idx="1">
                  <c:v>2001</c:v>
                </c:pt>
                <c:pt idx="2">
                  <c:v>2002</c:v>
                </c:pt>
                <c:pt idx="3">
                  <c:v>2003</c:v>
                </c:pt>
                <c:pt idx="4">
                  <c:v>2004</c:v>
                </c:pt>
                <c:pt idx="5">
                  <c:v>2005</c:v>
                </c:pt>
              </c:numCache>
            </c:numRef>
          </c:cat>
          <c:val>
            <c:numRef>
              <c:f>'Final Graphs'!$B$3:$B$8</c:f>
              <c:numCache>
                <c:formatCode>0.0%</c:formatCode>
                <c:ptCount val="6"/>
                <c:pt idx="0">
                  <c:v>0.6140000000000001</c:v>
                </c:pt>
                <c:pt idx="1">
                  <c:v>0.68400000000000016</c:v>
                </c:pt>
                <c:pt idx="2">
                  <c:v>0.68500000000000016</c:v>
                </c:pt>
                <c:pt idx="3">
                  <c:v>0.83800000000000008</c:v>
                </c:pt>
                <c:pt idx="4">
                  <c:v>0.93300000000000005</c:v>
                </c:pt>
                <c:pt idx="5">
                  <c:v>0.93099999999999994</c:v>
                </c:pt>
              </c:numCache>
            </c:numRef>
          </c:val>
        </c:ser>
        <c:dLbls/>
        <c:marker val="1"/>
        <c:axId val="98572160"/>
        <c:axId val="98573696"/>
      </c:lineChart>
      <c:catAx>
        <c:axId val="98572160"/>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98573696"/>
        <c:crosses val="autoZero"/>
        <c:auto val="1"/>
        <c:lblAlgn val="ctr"/>
        <c:lblOffset val="100"/>
      </c:catAx>
      <c:valAx>
        <c:axId val="98573696"/>
        <c:scaling>
          <c:orientation val="minMax"/>
        </c:scaling>
        <c:axPos val="l"/>
        <c:majorGridlines>
          <c:spPr>
            <a:ln w="9525" cap="flat" cmpd="sng" algn="ctr">
              <a:solidFill>
                <a:schemeClr val="tx1">
                  <a:lumMod val="15000"/>
                  <a:lumOff val="85000"/>
                </a:schemeClr>
              </a:solidFill>
              <a:round/>
            </a:ln>
            <a:effectLst/>
          </c:spPr>
        </c:majorGridlines>
        <c:numFmt formatCode="0.0%" sourceLinked="1"/>
        <c:maj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98572160"/>
        <c:crosses val="autoZero"/>
        <c:crossBetween val="between"/>
      </c:valAx>
      <c:spPr>
        <a:noFill/>
        <a:ln w="25400">
          <a:noFill/>
        </a:ln>
      </c:spPr>
    </c:plotArea>
    <c:plotVisOnly val="1"/>
    <c:dispBlanksAs val="gap"/>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chartSpace>
</file>

<file path=ppt/charts/chart10.xml><?xml version="1.0" encoding="utf-8"?>
<c:chartSpace xmlns:c="http://schemas.openxmlformats.org/drawingml/2006/chart" xmlns:a="http://schemas.openxmlformats.org/drawingml/2006/main" xmlns:r="http://schemas.openxmlformats.org/officeDocument/2006/relationships">
  <c:lang val="en-US"/>
  <c:chart>
    <c:view3D>
      <c:rAngAx val="1"/>
    </c:view3D>
    <c:plotArea>
      <c:layout/>
      <c:bar3DChart>
        <c:barDir val="col"/>
        <c:grouping val="clustered"/>
        <c:ser>
          <c:idx val="0"/>
          <c:order val="0"/>
          <c:tx>
            <c:strRef>
              <c:f>'Survey data health and safety'!$B$47:$B$48</c:f>
              <c:strCache>
                <c:ptCount val="1"/>
                <c:pt idx="0">
                  <c:v>before</c:v>
                </c:pt>
              </c:strCache>
            </c:strRef>
          </c:tx>
          <c:cat>
            <c:strRef>
              <c:f>'Survey data health and safety'!$A$49:$A$57</c:f>
              <c:strCache>
                <c:ptCount val="9"/>
                <c:pt idx="0">
                  <c:v>Lead levels/blood</c:v>
                </c:pt>
                <c:pt idx="2">
                  <c:v>Allergy symptoms</c:v>
                </c:pt>
                <c:pt idx="4">
                  <c:v>Resp symptoms</c:v>
                </c:pt>
                <c:pt idx="6">
                  <c:v>Asthmatic symptoms</c:v>
                </c:pt>
                <c:pt idx="8">
                  <c:v>Urgent care/ER visit</c:v>
                </c:pt>
              </c:strCache>
            </c:strRef>
          </c:cat>
          <c:val>
            <c:numRef>
              <c:f>'Survey data health and safety'!$B$49:$B$57</c:f>
              <c:numCache>
                <c:formatCode>General</c:formatCode>
                <c:ptCount val="9"/>
                <c:pt idx="0">
                  <c:v>2</c:v>
                </c:pt>
                <c:pt idx="2">
                  <c:v>2</c:v>
                </c:pt>
                <c:pt idx="4">
                  <c:v>5</c:v>
                </c:pt>
                <c:pt idx="6">
                  <c:v>8</c:v>
                </c:pt>
                <c:pt idx="8">
                  <c:v>3</c:v>
                </c:pt>
              </c:numCache>
            </c:numRef>
          </c:val>
        </c:ser>
        <c:ser>
          <c:idx val="1"/>
          <c:order val="1"/>
          <c:tx>
            <c:strRef>
              <c:f>'Survey data health and safety'!$C$47:$C$48</c:f>
              <c:strCache>
                <c:ptCount val="1"/>
                <c:pt idx="0">
                  <c:v>after</c:v>
                </c:pt>
              </c:strCache>
            </c:strRef>
          </c:tx>
          <c:cat>
            <c:strRef>
              <c:f>'Survey data health and safety'!$A$49:$A$57</c:f>
              <c:strCache>
                <c:ptCount val="9"/>
                <c:pt idx="0">
                  <c:v>Lead levels/blood</c:v>
                </c:pt>
                <c:pt idx="2">
                  <c:v>Allergy symptoms</c:v>
                </c:pt>
                <c:pt idx="4">
                  <c:v>Resp symptoms</c:v>
                </c:pt>
                <c:pt idx="6">
                  <c:v>Asthmatic symptoms</c:v>
                </c:pt>
                <c:pt idx="8">
                  <c:v>Urgent care/ER visit</c:v>
                </c:pt>
              </c:strCache>
            </c:strRef>
          </c:cat>
          <c:val>
            <c:numRef>
              <c:f>'Survey data health and safety'!$C$49:$C$57</c:f>
              <c:numCache>
                <c:formatCode>General</c:formatCode>
                <c:ptCount val="9"/>
                <c:pt idx="4">
                  <c:v>1</c:v>
                </c:pt>
              </c:numCache>
            </c:numRef>
          </c:val>
        </c:ser>
        <c:dLbls/>
        <c:shape val="box"/>
        <c:axId val="147644416"/>
        <c:axId val="147645952"/>
        <c:axId val="0"/>
      </c:bar3DChart>
      <c:catAx>
        <c:axId val="147644416"/>
        <c:scaling>
          <c:orientation val="minMax"/>
        </c:scaling>
        <c:axPos val="b"/>
        <c:numFmt formatCode="General" sourceLinked="0"/>
        <c:tickLblPos val="nextTo"/>
        <c:txPr>
          <a:bodyPr/>
          <a:lstStyle/>
          <a:p>
            <a:pPr>
              <a:defRPr>
                <a:solidFill>
                  <a:sysClr val="windowText" lastClr="000000"/>
                </a:solidFill>
              </a:defRPr>
            </a:pPr>
            <a:endParaRPr lang="en-US"/>
          </a:p>
        </c:txPr>
        <c:crossAx val="147645952"/>
        <c:crosses val="autoZero"/>
        <c:auto val="1"/>
        <c:lblAlgn val="ctr"/>
        <c:lblOffset val="100"/>
      </c:catAx>
      <c:valAx>
        <c:axId val="147645952"/>
        <c:scaling>
          <c:orientation val="minMax"/>
        </c:scaling>
        <c:axPos val="l"/>
        <c:majorGridlines>
          <c:spPr>
            <a:ln>
              <a:solidFill>
                <a:schemeClr val="bg1"/>
              </a:solidFill>
            </a:ln>
          </c:spPr>
        </c:majorGridlines>
        <c:numFmt formatCode="General" sourceLinked="1"/>
        <c:tickLblPos val="nextTo"/>
        <c:txPr>
          <a:bodyPr/>
          <a:lstStyle/>
          <a:p>
            <a:pPr>
              <a:defRPr>
                <a:solidFill>
                  <a:sysClr val="windowText" lastClr="000000"/>
                </a:solidFill>
              </a:defRPr>
            </a:pPr>
            <a:endParaRPr lang="en-US"/>
          </a:p>
        </c:txPr>
        <c:crossAx val="147644416"/>
        <c:crosses val="autoZero"/>
        <c:crossBetween val="between"/>
      </c:valAx>
      <c:spPr>
        <a:solidFill>
          <a:schemeClr val="tx2">
            <a:lumMod val="20000"/>
            <a:lumOff val="80000"/>
          </a:schemeClr>
        </a:solidFill>
      </c:spPr>
    </c:plotArea>
    <c:legend>
      <c:legendPos val="r"/>
      <c:layout/>
      <c:txPr>
        <a:bodyPr/>
        <a:lstStyle/>
        <a:p>
          <a:pPr>
            <a:defRPr>
              <a:solidFill>
                <a:sysClr val="windowText" lastClr="000000"/>
              </a:solidFill>
            </a:defRPr>
          </a:pPr>
          <a:endParaRPr lang="en-US"/>
        </a:p>
      </c:txPr>
    </c:legend>
    <c:plotVisOnly val="1"/>
    <c:dispBlanksAs val="gap"/>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chart>
    <c:autoTitleDeleted val="1"/>
    <c:plotArea>
      <c:layout/>
      <c:lineChart>
        <c:grouping val="standard"/>
        <c:ser>
          <c:idx val="0"/>
          <c:order val="0"/>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Val val="1"/>
            <c:extLst>
              <c:ext xmlns:c15="http://schemas.microsoft.com/office/drawing/2012/chart" uri="{CE6537A1-D6FC-4f65-9D91-7224C49458BB}">
                <c15:layout/>
                <c15:showLeaderLines val="0"/>
              </c:ext>
            </c:extLst>
          </c:dLbls>
          <c:cat>
            <c:numRef>
              <c:f>'Final Graphs'!$A$14:$A$19</c:f>
              <c:numCache>
                <c:formatCode>General</c:formatCode>
                <c:ptCount val="6"/>
                <c:pt idx="0">
                  <c:v>2000</c:v>
                </c:pt>
                <c:pt idx="1">
                  <c:v>2001</c:v>
                </c:pt>
                <c:pt idx="2">
                  <c:v>2002</c:v>
                </c:pt>
                <c:pt idx="3">
                  <c:v>2003</c:v>
                </c:pt>
                <c:pt idx="4">
                  <c:v>2004</c:v>
                </c:pt>
                <c:pt idx="5">
                  <c:v>2005</c:v>
                </c:pt>
              </c:numCache>
            </c:numRef>
          </c:cat>
          <c:val>
            <c:numRef>
              <c:f>'Final Graphs'!$B$14:$B$19</c:f>
              <c:numCache>
                <c:formatCode>0.0%</c:formatCode>
                <c:ptCount val="6"/>
                <c:pt idx="0">
                  <c:v>4.7000000000000007E-2</c:v>
                </c:pt>
                <c:pt idx="1">
                  <c:v>4.0000000000000008E-2</c:v>
                </c:pt>
                <c:pt idx="2">
                  <c:v>3.500000000000001E-2</c:v>
                </c:pt>
                <c:pt idx="3">
                  <c:v>3.6999999999999998E-2</c:v>
                </c:pt>
                <c:pt idx="4">
                  <c:v>2.5000000000000001E-2</c:v>
                </c:pt>
                <c:pt idx="5">
                  <c:v>1.4999999999999998E-2</c:v>
                </c:pt>
              </c:numCache>
            </c:numRef>
          </c:val>
        </c:ser>
        <c:dLbls/>
        <c:marker val="1"/>
        <c:axId val="99239808"/>
        <c:axId val="99241344"/>
      </c:lineChart>
      <c:catAx>
        <c:axId val="99239808"/>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9241344"/>
        <c:crosses val="autoZero"/>
        <c:auto val="1"/>
        <c:lblAlgn val="ctr"/>
        <c:lblOffset val="100"/>
      </c:catAx>
      <c:valAx>
        <c:axId val="99241344"/>
        <c:scaling>
          <c:orientation val="minMax"/>
        </c:scaling>
        <c:axPos val="l"/>
        <c:majorGridlines>
          <c:spPr>
            <a:ln w="9525" cap="flat" cmpd="sng" algn="ctr">
              <a:solidFill>
                <a:schemeClr val="tx1">
                  <a:lumMod val="15000"/>
                  <a:lumOff val="85000"/>
                </a:schemeClr>
              </a:solidFill>
              <a:round/>
            </a:ln>
            <a:effectLst/>
          </c:spPr>
        </c:majorGridlines>
        <c:numFmt formatCode="0.0%"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9239808"/>
        <c:crosses val="autoZero"/>
        <c:crossBetween val="between"/>
      </c:valAx>
      <c:spPr>
        <a:noFill/>
        <a:ln w="25400">
          <a:noFill/>
        </a:ln>
      </c:spPr>
    </c:plotArea>
    <c:plotVisOnly val="1"/>
    <c:dispBlanksAs val="gap"/>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n-US"/>
  <c:style val="27"/>
  <c:clrMapOvr bg1="lt1" tx1="dk1" bg2="lt2" tx2="dk2" accent1="accent1" accent2="accent2" accent3="accent3" accent4="accent4" accent5="accent5" accent6="accent6" hlink="hlink" folHlink="folHlink"/>
  <c:chart>
    <c:title>
      <c:tx>
        <c:rich>
          <a:bodyPr/>
          <a:lstStyle/>
          <a:p>
            <a:pPr>
              <a:defRPr/>
            </a:pPr>
            <a:r>
              <a:rPr lang="en-US" sz="3200" dirty="0"/>
              <a:t>5 Most Common </a:t>
            </a:r>
          </a:p>
          <a:p>
            <a:pPr>
              <a:defRPr/>
            </a:pPr>
            <a:r>
              <a:rPr lang="en-US" sz="3200" dirty="0"/>
              <a:t>Hazards Found in Dubuque Homes</a:t>
            </a:r>
          </a:p>
        </c:rich>
      </c:tx>
      <c:layout>
        <c:manualLayout>
          <c:xMode val="edge"/>
          <c:yMode val="edge"/>
          <c:x val="0.18672298775153112"/>
          <c:y val="0"/>
        </c:manualLayout>
      </c:layout>
    </c:title>
    <c:plotArea>
      <c:layout>
        <c:manualLayout>
          <c:layoutTarget val="inner"/>
          <c:xMode val="edge"/>
          <c:yMode val="edge"/>
          <c:x val="7.0807023957439194E-2"/>
          <c:y val="0.27327766915041668"/>
          <c:w val="0.64863052419768463"/>
          <c:h val="0.50541704099068141"/>
        </c:manualLayout>
      </c:layout>
      <c:barChart>
        <c:barDir val="col"/>
        <c:grouping val="clustered"/>
        <c:ser>
          <c:idx val="0"/>
          <c:order val="0"/>
          <c:tx>
            <c:v>% Chance of Hazard</c:v>
          </c:tx>
          <c:dLbls>
            <c:spPr>
              <a:noFill/>
              <a:ln>
                <a:noFill/>
              </a:ln>
              <a:effectLst/>
            </c:spPr>
            <c:txPr>
              <a:bodyPr/>
              <a:lstStyle/>
              <a:p>
                <a:pPr>
                  <a:defRPr sz="1500" baseline="0"/>
                </a:pPr>
                <a:endParaRPr lang="en-US"/>
              </a:p>
            </c:txPr>
            <c:showVal val="1"/>
            <c:extLst>
              <c:ext xmlns:c15="http://schemas.microsoft.com/office/drawing/2012/chart" uri="{CE6537A1-D6FC-4f65-9D91-7224C49458BB}">
                <c15:layout/>
                <c15:showLeaderLines val="0"/>
              </c:ext>
            </c:extLst>
          </c:dLbls>
          <c:cat>
            <c:strRef>
              <c:f>Sheet1!$B$5:$B$9</c:f>
              <c:strCache>
                <c:ptCount val="5"/>
                <c:pt idx="0">
                  <c:v>Damp &amp; Mold Growth</c:v>
                </c:pt>
                <c:pt idx="1">
                  <c:v>Electrical</c:v>
                </c:pt>
                <c:pt idx="2">
                  <c:v>Lead Paint</c:v>
                </c:pt>
                <c:pt idx="3">
                  <c:v>Falls on Stairs</c:v>
                </c:pt>
                <c:pt idx="4">
                  <c:v>Position and Operability of Amenity</c:v>
                </c:pt>
              </c:strCache>
            </c:strRef>
          </c:cat>
          <c:val>
            <c:numRef>
              <c:f>Sheet1!$A$5:$A$9</c:f>
              <c:numCache>
                <c:formatCode>0</c:formatCode>
                <c:ptCount val="5"/>
                <c:pt idx="0">
                  <c:v>82</c:v>
                </c:pt>
                <c:pt idx="1">
                  <c:v>76</c:v>
                </c:pt>
                <c:pt idx="2">
                  <c:v>70</c:v>
                </c:pt>
                <c:pt idx="3">
                  <c:v>59</c:v>
                </c:pt>
                <c:pt idx="4">
                  <c:v>56</c:v>
                </c:pt>
              </c:numCache>
            </c:numRef>
          </c:val>
        </c:ser>
        <c:dLbls/>
        <c:axId val="140729728"/>
        <c:axId val="140752000"/>
      </c:barChart>
      <c:catAx>
        <c:axId val="140729728"/>
        <c:scaling>
          <c:orientation val="minMax"/>
        </c:scaling>
        <c:axPos val="b"/>
        <c:numFmt formatCode="General" sourceLinked="0"/>
        <c:tickLblPos val="nextTo"/>
        <c:txPr>
          <a:bodyPr/>
          <a:lstStyle/>
          <a:p>
            <a:pPr>
              <a:defRPr sz="1200" baseline="0"/>
            </a:pPr>
            <a:endParaRPr lang="en-US"/>
          </a:p>
        </c:txPr>
        <c:crossAx val="140752000"/>
        <c:crosses val="autoZero"/>
        <c:auto val="1"/>
        <c:lblAlgn val="ctr"/>
        <c:lblOffset val="100"/>
      </c:catAx>
      <c:valAx>
        <c:axId val="140752000"/>
        <c:scaling>
          <c:orientation val="minMax"/>
        </c:scaling>
        <c:axPos val="l"/>
        <c:majorGridlines/>
        <c:numFmt formatCode="0" sourceLinked="1"/>
        <c:tickLblPos val="nextTo"/>
        <c:txPr>
          <a:bodyPr/>
          <a:lstStyle/>
          <a:p>
            <a:pPr>
              <a:defRPr sz="1500" baseline="0"/>
            </a:pPr>
            <a:endParaRPr lang="en-US"/>
          </a:p>
        </c:txPr>
        <c:crossAx val="140729728"/>
        <c:crosses val="autoZero"/>
        <c:crossBetween val="between"/>
      </c:valAx>
    </c:plotArea>
    <c:legend>
      <c:legendPos val="r"/>
      <c:layout>
        <c:manualLayout>
          <c:xMode val="edge"/>
          <c:yMode val="edge"/>
          <c:x val="0.74900081455335343"/>
          <c:y val="0.51681814995677455"/>
          <c:w val="0.1647922888949227"/>
          <c:h val="4.772868524965538E-2"/>
        </c:manualLayout>
      </c:layout>
      <c:txPr>
        <a:bodyPr/>
        <a:lstStyle/>
        <a:p>
          <a:pPr>
            <a:defRPr sz="1500" baseline="0"/>
          </a:pPr>
          <a:endParaRPr lang="en-US"/>
        </a:p>
      </c:txPr>
    </c:legend>
    <c:plotVisOnly val="1"/>
    <c:dispBlanksAs val="gap"/>
  </c:chart>
  <c:externalData r:id="rId2"/>
</c:chartSpace>
</file>

<file path=ppt/charts/chart4.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sz="2400"/>
            </a:pPr>
            <a:r>
              <a:rPr lang="en-US" sz="2400" dirty="0"/>
              <a:t>Average Cost to Fix 5 most</a:t>
            </a:r>
            <a:r>
              <a:rPr lang="en-US" sz="2400" baseline="0" dirty="0"/>
              <a:t> </a:t>
            </a:r>
            <a:r>
              <a:rPr lang="en-US" sz="2400" dirty="0"/>
              <a:t>Common Hazards</a:t>
            </a:r>
          </a:p>
        </c:rich>
      </c:tx>
      <c:layout>
        <c:manualLayout>
          <c:xMode val="edge"/>
          <c:yMode val="edge"/>
          <c:x val="0.22336306176013715"/>
          <c:y val="2.0408163265306124E-2"/>
        </c:manualLayout>
      </c:layout>
    </c:title>
    <c:view3D>
      <c:rotX val="75"/>
      <c:perspective val="30"/>
    </c:view3D>
    <c:plotArea>
      <c:layout/>
      <c:pie3DChart>
        <c:varyColors val="1"/>
        <c:ser>
          <c:idx val="0"/>
          <c:order val="0"/>
          <c:tx>
            <c:v>Average $$ to Fix Comman Hazards</c:v>
          </c:tx>
          <c:dLbls>
            <c:spPr>
              <a:noFill/>
              <a:ln>
                <a:noFill/>
              </a:ln>
              <a:effectLst/>
            </c:spPr>
            <c:txPr>
              <a:bodyPr/>
              <a:lstStyle/>
              <a:p>
                <a:pPr>
                  <a:defRPr sz="1600" baseline="0"/>
                </a:pPr>
                <a:endParaRPr lang="en-US"/>
              </a:p>
            </c:txPr>
            <c:showVal val="1"/>
            <c:showLeaderLines val="1"/>
            <c:extLst>
              <c:ext xmlns:c15="http://schemas.microsoft.com/office/drawing/2012/chart" uri="{CE6537A1-D6FC-4f65-9D91-7224C49458BB}">
                <c15:layout/>
              </c:ext>
            </c:extLst>
          </c:dLbls>
          <c:cat>
            <c:strRef>
              <c:f>Sheet1!$B$23:$B$27</c:f>
              <c:strCache>
                <c:ptCount val="5"/>
                <c:pt idx="0">
                  <c:v>Damp &amp; Mold Growth</c:v>
                </c:pt>
                <c:pt idx="1">
                  <c:v>Electrical</c:v>
                </c:pt>
                <c:pt idx="2">
                  <c:v>Lead Paint</c:v>
                </c:pt>
                <c:pt idx="3">
                  <c:v>Falls on Stairs</c:v>
                </c:pt>
                <c:pt idx="4">
                  <c:v>Position and Operability of Amenity</c:v>
                </c:pt>
              </c:strCache>
            </c:strRef>
          </c:cat>
          <c:val>
            <c:numRef>
              <c:f>Sheet1!$A$23:$A$27</c:f>
              <c:numCache>
                <c:formatCode>"$"#,##0</c:formatCode>
                <c:ptCount val="5"/>
                <c:pt idx="0">
                  <c:v>1641</c:v>
                </c:pt>
                <c:pt idx="1">
                  <c:v>895</c:v>
                </c:pt>
                <c:pt idx="2">
                  <c:v>10509</c:v>
                </c:pt>
                <c:pt idx="3">
                  <c:v>573</c:v>
                </c:pt>
                <c:pt idx="4">
                  <c:v>345</c:v>
                </c:pt>
              </c:numCache>
            </c:numRef>
          </c:val>
        </c:ser>
        <c:dLbls/>
      </c:pie3DChart>
    </c:plotArea>
    <c:legend>
      <c:legendPos val="r"/>
      <c:layout>
        <c:manualLayout>
          <c:xMode val="edge"/>
          <c:yMode val="edge"/>
          <c:x val="0.5728746719160106"/>
          <c:y val="0.27381160688247308"/>
          <c:w val="0.4104586614173229"/>
          <c:h val="0.62807086614173235"/>
        </c:manualLayout>
      </c:layout>
      <c:txPr>
        <a:bodyPr/>
        <a:lstStyle/>
        <a:p>
          <a:pPr rtl="0">
            <a:defRPr sz="1800" baseline="0"/>
          </a:pPr>
          <a:endParaRPr lang="en-US"/>
        </a:p>
      </c:txPr>
    </c:legend>
    <c:plotVisOnly val="1"/>
    <c:dispBlanksAs val="zero"/>
  </c:chart>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en-US"/>
  <c:style val="30"/>
  <c:chart>
    <c:title>
      <c:layout>
        <c:manualLayout>
          <c:xMode val="edge"/>
          <c:yMode val="edge"/>
          <c:x val="0.18742871250417892"/>
          <c:y val="4.5264359004105704E-3"/>
        </c:manualLayout>
      </c:layout>
    </c:title>
    <c:plotArea>
      <c:layout/>
      <c:barChart>
        <c:barDir val="col"/>
        <c:grouping val="clustered"/>
        <c:ser>
          <c:idx val="0"/>
          <c:order val="0"/>
          <c:tx>
            <c:v>5 Most Common Hazards Remediated Current Grant</c:v>
          </c:tx>
          <c:cat>
            <c:strRef>
              <c:f>Sheet1!$B$39:$B$43</c:f>
              <c:strCache>
                <c:ptCount val="5"/>
                <c:pt idx="0">
                  <c:v>Fire</c:v>
                </c:pt>
                <c:pt idx="1">
                  <c:v>Damp &amp; Mold Growth</c:v>
                </c:pt>
                <c:pt idx="2">
                  <c:v>Electrical</c:v>
                </c:pt>
                <c:pt idx="3">
                  <c:v>Lead Paint</c:v>
                </c:pt>
                <c:pt idx="4">
                  <c:v>Excess Cold</c:v>
                </c:pt>
              </c:strCache>
            </c:strRef>
          </c:cat>
          <c:val>
            <c:numRef>
              <c:f>Sheet1!$A$39:$A$43</c:f>
              <c:numCache>
                <c:formatCode>General</c:formatCode>
                <c:ptCount val="5"/>
                <c:pt idx="0">
                  <c:v>105</c:v>
                </c:pt>
                <c:pt idx="1">
                  <c:v>90</c:v>
                </c:pt>
                <c:pt idx="2">
                  <c:v>89</c:v>
                </c:pt>
                <c:pt idx="3">
                  <c:v>84</c:v>
                </c:pt>
                <c:pt idx="4">
                  <c:v>70</c:v>
                </c:pt>
              </c:numCache>
            </c:numRef>
          </c:val>
        </c:ser>
        <c:dLbls/>
        <c:axId val="141249536"/>
        <c:axId val="141251328"/>
      </c:barChart>
      <c:catAx>
        <c:axId val="141249536"/>
        <c:scaling>
          <c:orientation val="minMax"/>
        </c:scaling>
        <c:axPos val="b"/>
        <c:numFmt formatCode="General" sourceLinked="0"/>
        <c:tickLblPos val="nextTo"/>
        <c:crossAx val="141251328"/>
        <c:crosses val="autoZero"/>
        <c:auto val="1"/>
        <c:lblAlgn val="ctr"/>
        <c:lblOffset val="100"/>
      </c:catAx>
      <c:valAx>
        <c:axId val="141251328"/>
        <c:scaling>
          <c:orientation val="minMax"/>
        </c:scaling>
        <c:axPos val="l"/>
        <c:majorGridlines/>
        <c:numFmt formatCode="General" sourceLinked="1"/>
        <c:tickLblPos val="nextTo"/>
        <c:crossAx val="141249536"/>
        <c:crosses val="autoZero"/>
        <c:crossBetween val="between"/>
      </c:valAx>
    </c:plotArea>
    <c:legend>
      <c:legendPos val="r"/>
      <c:layout/>
    </c:legend>
    <c:plotVisOnly val="1"/>
    <c:dispBlanksAs val="gap"/>
  </c:chart>
  <c:txPr>
    <a:bodyPr/>
    <a:lstStyle/>
    <a:p>
      <a:pPr>
        <a:defRPr sz="1800"/>
      </a:pPr>
      <a:endParaRPr lang="en-US"/>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lang val="en-US"/>
  <c:style val="10"/>
  <c:chart>
    <c:title>
      <c:tx>
        <c:rich>
          <a:bodyPr/>
          <a:lstStyle/>
          <a:p>
            <a:pPr>
              <a:defRPr sz="2800"/>
            </a:pPr>
            <a:r>
              <a:rPr lang="en-US" sz="2800"/>
              <a:t>5 Highest Average Cost Per Unit Hazards to Remediate and % of units Represented</a:t>
            </a:r>
          </a:p>
        </c:rich>
      </c:tx>
      <c:layout/>
    </c:title>
    <c:view3D>
      <c:rotX val="75"/>
      <c:perspective val="30"/>
    </c:view3D>
    <c:plotArea>
      <c:layout/>
      <c:pie3DChart>
        <c:varyColors val="1"/>
        <c:ser>
          <c:idx val="0"/>
          <c:order val="0"/>
          <c:tx>
            <c:v>5 Highest Average Cost Per Unit Hazards to Remediate</c:v>
          </c:tx>
          <c:dLbls>
            <c:spPr>
              <a:noFill/>
              <a:ln>
                <a:noFill/>
              </a:ln>
              <a:effectLst/>
            </c:spPr>
            <c:txPr>
              <a:bodyPr/>
              <a:lstStyle/>
              <a:p>
                <a:pPr>
                  <a:defRPr sz="1600" baseline="0"/>
                </a:pPr>
                <a:endParaRPr lang="en-US"/>
              </a:p>
            </c:txPr>
            <c:showVal val="1"/>
            <c:showLeaderLines val="1"/>
            <c:extLst>
              <c:ext xmlns:c15="http://schemas.microsoft.com/office/drawing/2012/chart" uri="{CE6537A1-D6FC-4f65-9D91-7224C49458BB}">
                <c15:layout/>
              </c:ext>
            </c:extLst>
          </c:dLbls>
          <c:cat>
            <c:strRef>
              <c:f>Sheet1!$B$55:$B$59</c:f>
              <c:strCache>
                <c:ptCount val="5"/>
                <c:pt idx="0">
                  <c:v>Lead Paint-77.8%</c:v>
                </c:pt>
                <c:pt idx="1">
                  <c:v>Damp &amp; Mold Growth-82.4%</c:v>
                </c:pt>
                <c:pt idx="2">
                  <c:v>Asbestos- 8.3%</c:v>
                </c:pt>
                <c:pt idx="3">
                  <c:v>Structural Collapse- 17.6%</c:v>
                </c:pt>
                <c:pt idx="4">
                  <c:v>Personal Hygiene- 1.9%</c:v>
                </c:pt>
              </c:strCache>
            </c:strRef>
          </c:cat>
          <c:val>
            <c:numRef>
              <c:f>Sheet1!$A$55:$A$59</c:f>
              <c:numCache>
                <c:formatCode>"$"#,##0</c:formatCode>
                <c:ptCount val="5"/>
                <c:pt idx="0">
                  <c:v>10509</c:v>
                </c:pt>
                <c:pt idx="1">
                  <c:v>1641</c:v>
                </c:pt>
                <c:pt idx="2">
                  <c:v>1249</c:v>
                </c:pt>
                <c:pt idx="3">
                  <c:v>1110</c:v>
                </c:pt>
                <c:pt idx="4">
                  <c:v>1018</c:v>
                </c:pt>
              </c:numCache>
            </c:numRef>
          </c:val>
        </c:ser>
        <c:ser>
          <c:idx val="1"/>
          <c:order val="1"/>
          <c:tx>
            <c:v>% of Units represented</c:v>
          </c:tx>
          <c:cat>
            <c:strRef>
              <c:f>Sheet1!$B$55:$B$59</c:f>
              <c:strCache>
                <c:ptCount val="5"/>
                <c:pt idx="0">
                  <c:v>Lead Paint-77.8%</c:v>
                </c:pt>
                <c:pt idx="1">
                  <c:v>Damp &amp; Mold Growth-82.4%</c:v>
                </c:pt>
                <c:pt idx="2">
                  <c:v>Asbestos- 8.3%</c:v>
                </c:pt>
                <c:pt idx="3">
                  <c:v>Structural Collapse- 17.6%</c:v>
                </c:pt>
                <c:pt idx="4">
                  <c:v>Personal Hygiene- 1.9%</c:v>
                </c:pt>
              </c:strCache>
            </c:strRef>
          </c:cat>
          <c:val>
            <c:numRef>
              <c:f>Sheet1!$C$55:$C$59</c:f>
              <c:numCache>
                <c:formatCode>General</c:formatCode>
                <c:ptCount val="5"/>
              </c:numCache>
            </c:numRef>
          </c:val>
        </c:ser>
        <c:dLbls/>
      </c:pie3DChart>
    </c:plotArea>
    <c:legend>
      <c:legendPos val="r"/>
      <c:layout>
        <c:manualLayout>
          <c:xMode val="edge"/>
          <c:yMode val="edge"/>
          <c:x val="0.58055555555555549"/>
          <c:y val="0.36634660250801981"/>
          <c:w val="0.35833333333333334"/>
          <c:h val="0.60587561971420245"/>
        </c:manualLayout>
      </c:layout>
      <c:txPr>
        <a:bodyPr/>
        <a:lstStyle/>
        <a:p>
          <a:pPr>
            <a:defRPr sz="1800" baseline="0"/>
          </a:pPr>
          <a:endParaRPr lang="en-US"/>
        </a:p>
      </c:txPr>
    </c:legend>
    <c:plotVisOnly val="1"/>
    <c:dispBlanksAs val="zero"/>
  </c:chart>
  <c:externalData r:id="rId1"/>
</c:chartSpace>
</file>

<file path=ppt/charts/chart7.xml><?xml version="1.0" encoding="utf-8"?>
<c:chartSpace xmlns:c="http://schemas.openxmlformats.org/drawingml/2006/chart" xmlns:a="http://schemas.openxmlformats.org/drawingml/2006/main" xmlns:r="http://schemas.openxmlformats.org/officeDocument/2006/relationships">
  <c:lang val="en-US"/>
  <c:style val="26"/>
  <c:chart>
    <c:title>
      <c:layout/>
      <c:txPr>
        <a:bodyPr/>
        <a:lstStyle/>
        <a:p>
          <a:pPr>
            <a:defRPr sz="2400"/>
          </a:pPr>
          <a:endParaRPr lang="en-US"/>
        </a:p>
      </c:txPr>
    </c:title>
    <c:view3D>
      <c:rotX val="30"/>
      <c:perspective val="30"/>
    </c:view3D>
    <c:plotArea>
      <c:layout/>
      <c:pie3DChart>
        <c:varyColors val="1"/>
        <c:ser>
          <c:idx val="0"/>
          <c:order val="0"/>
          <c:tx>
            <c:v>5 Highest Total Dollars Spent per Hazard-Current Grant</c:v>
          </c:tx>
          <c:dLbls>
            <c:spPr>
              <a:noFill/>
              <a:ln>
                <a:noFill/>
              </a:ln>
              <a:effectLst/>
            </c:spPr>
            <c:txPr>
              <a:bodyPr/>
              <a:lstStyle/>
              <a:p>
                <a:pPr>
                  <a:defRPr sz="1800" baseline="0"/>
                </a:pPr>
                <a:endParaRPr lang="en-US"/>
              </a:p>
            </c:txPr>
            <c:showVal val="1"/>
            <c:showLeaderLines val="1"/>
            <c:extLst>
              <c:ext xmlns:c15="http://schemas.microsoft.com/office/drawing/2012/chart" uri="{CE6537A1-D6FC-4f65-9D91-7224C49458BB}">
                <c15:layout/>
              </c:ext>
            </c:extLst>
          </c:dLbls>
          <c:cat>
            <c:strRef>
              <c:f>Sheet1!$B$72:$B$76</c:f>
              <c:strCache>
                <c:ptCount val="5"/>
                <c:pt idx="0">
                  <c:v>Lead Paint</c:v>
                </c:pt>
                <c:pt idx="1">
                  <c:v>Damp &amp; Mold Growth</c:v>
                </c:pt>
                <c:pt idx="2">
                  <c:v>Electrical</c:v>
                </c:pt>
                <c:pt idx="3">
                  <c:v>Excess Cold</c:v>
                </c:pt>
                <c:pt idx="4">
                  <c:v>Falls on Stairs</c:v>
                </c:pt>
              </c:strCache>
            </c:strRef>
          </c:cat>
          <c:val>
            <c:numRef>
              <c:f>Sheet1!$A$72:$A$76</c:f>
              <c:numCache>
                <c:formatCode>"$"#,##0</c:formatCode>
                <c:ptCount val="5"/>
                <c:pt idx="0">
                  <c:v>882780</c:v>
                </c:pt>
                <c:pt idx="1">
                  <c:v>146086</c:v>
                </c:pt>
                <c:pt idx="2">
                  <c:v>79647</c:v>
                </c:pt>
                <c:pt idx="3">
                  <c:v>69876</c:v>
                </c:pt>
                <c:pt idx="4">
                  <c:v>37802</c:v>
                </c:pt>
              </c:numCache>
            </c:numRef>
          </c:val>
        </c:ser>
        <c:dLbls/>
      </c:pie3DChart>
    </c:plotArea>
    <c:legend>
      <c:legendPos val="r"/>
      <c:layout/>
      <c:txPr>
        <a:bodyPr/>
        <a:lstStyle/>
        <a:p>
          <a:pPr>
            <a:defRPr sz="1800" baseline="0"/>
          </a:pPr>
          <a:endParaRPr lang="en-US"/>
        </a:p>
      </c:txPr>
    </c:legend>
    <c:plotVisOnly val="1"/>
    <c:dispBlanksAs val="zero"/>
  </c:chart>
  <c:externalData r:id="rId1"/>
</c:chartSpace>
</file>

<file path=ppt/charts/chart8.xml><?xml version="1.0" encoding="utf-8"?>
<c:chartSpace xmlns:c="http://schemas.openxmlformats.org/drawingml/2006/chart" xmlns:a="http://schemas.openxmlformats.org/drawingml/2006/main" xmlns:r="http://schemas.openxmlformats.org/officeDocument/2006/relationships">
  <c:lang val="en-US"/>
  <c:chart>
    <c:view3D>
      <c:rAngAx val="1"/>
    </c:view3D>
    <c:sideWall>
      <c:spPr>
        <a:solidFill>
          <a:schemeClr val="tx2">
            <a:lumMod val="40000"/>
            <a:lumOff val="60000"/>
          </a:schemeClr>
        </a:solidFill>
      </c:spPr>
    </c:sideWall>
    <c:backWall>
      <c:spPr>
        <a:solidFill>
          <a:schemeClr val="tx2">
            <a:lumMod val="40000"/>
            <a:lumOff val="60000"/>
          </a:schemeClr>
        </a:solidFill>
      </c:spPr>
    </c:backWall>
    <c:plotArea>
      <c:layout/>
      <c:bar3DChart>
        <c:barDir val="col"/>
        <c:grouping val="clustered"/>
        <c:ser>
          <c:idx val="0"/>
          <c:order val="0"/>
          <c:tx>
            <c:strRef>
              <c:f>'Survey data health and safety'!$B$35</c:f>
              <c:strCache>
                <c:ptCount val="1"/>
                <c:pt idx="0">
                  <c:v>before</c:v>
                </c:pt>
              </c:strCache>
            </c:strRef>
          </c:tx>
          <c:cat>
            <c:strRef>
              <c:f>'Survey data health and safety'!$A$36:$A$43</c:f>
              <c:strCache>
                <c:ptCount val="8"/>
                <c:pt idx="0">
                  <c:v>Days Missed Work </c:v>
                </c:pt>
                <c:pt idx="2">
                  <c:v>Days Missed School</c:v>
                </c:pt>
                <c:pt idx="5">
                  <c:v>  Mold  </c:v>
                </c:pt>
                <c:pt idx="7">
                  <c:v>Pests</c:v>
                </c:pt>
              </c:strCache>
            </c:strRef>
          </c:cat>
          <c:val>
            <c:numRef>
              <c:f>'Survey data health and safety'!$B$36:$B$43</c:f>
              <c:numCache>
                <c:formatCode>General</c:formatCode>
                <c:ptCount val="8"/>
                <c:pt idx="2">
                  <c:v>1</c:v>
                </c:pt>
                <c:pt idx="5">
                  <c:v>12</c:v>
                </c:pt>
                <c:pt idx="7">
                  <c:v>16</c:v>
                </c:pt>
              </c:numCache>
            </c:numRef>
          </c:val>
        </c:ser>
        <c:ser>
          <c:idx val="1"/>
          <c:order val="1"/>
          <c:tx>
            <c:strRef>
              <c:f>'Survey data health and safety'!$C$35</c:f>
              <c:strCache>
                <c:ptCount val="1"/>
                <c:pt idx="0">
                  <c:v>after</c:v>
                </c:pt>
              </c:strCache>
            </c:strRef>
          </c:tx>
          <c:cat>
            <c:strRef>
              <c:f>'Survey data health and safety'!$A$36:$A$43</c:f>
              <c:strCache>
                <c:ptCount val="8"/>
                <c:pt idx="0">
                  <c:v>Days Missed Work </c:v>
                </c:pt>
                <c:pt idx="2">
                  <c:v>Days Missed School</c:v>
                </c:pt>
                <c:pt idx="5">
                  <c:v>  Mold  </c:v>
                </c:pt>
                <c:pt idx="7">
                  <c:v>Pests</c:v>
                </c:pt>
              </c:strCache>
            </c:strRef>
          </c:cat>
          <c:val>
            <c:numRef>
              <c:f>'Survey data health and safety'!$C$36:$C$43</c:f>
              <c:numCache>
                <c:formatCode>General</c:formatCode>
                <c:ptCount val="8"/>
                <c:pt idx="5">
                  <c:v>5</c:v>
                </c:pt>
                <c:pt idx="7">
                  <c:v>9</c:v>
                </c:pt>
              </c:numCache>
            </c:numRef>
          </c:val>
        </c:ser>
        <c:dLbls/>
        <c:shape val="box"/>
        <c:axId val="145806848"/>
        <c:axId val="145808384"/>
        <c:axId val="0"/>
      </c:bar3DChart>
      <c:catAx>
        <c:axId val="145806848"/>
        <c:scaling>
          <c:orientation val="minMax"/>
        </c:scaling>
        <c:axPos val="b"/>
        <c:numFmt formatCode="General" sourceLinked="0"/>
        <c:tickLblPos val="nextTo"/>
        <c:crossAx val="145808384"/>
        <c:crosses val="autoZero"/>
        <c:auto val="1"/>
        <c:lblAlgn val="ctr"/>
        <c:lblOffset val="100"/>
      </c:catAx>
      <c:valAx>
        <c:axId val="145808384"/>
        <c:scaling>
          <c:orientation val="minMax"/>
        </c:scaling>
        <c:axPos val="l"/>
        <c:majorGridlines>
          <c:spPr>
            <a:ln w="9525" cap="flat" cmpd="sng" algn="ctr">
              <a:solidFill>
                <a:schemeClr val="dk1">
                  <a:shade val="95000"/>
                  <a:satMod val="105000"/>
                </a:schemeClr>
              </a:solidFill>
              <a:prstDash val="solid"/>
            </a:ln>
            <a:effectLst/>
          </c:spPr>
        </c:majorGridlines>
        <c:numFmt formatCode="General" sourceLinked="1"/>
        <c:tickLblPos val="nextTo"/>
        <c:crossAx val="145806848"/>
        <c:crosses val="autoZero"/>
        <c:crossBetween val="between"/>
      </c:valAx>
    </c:plotArea>
    <c:legend>
      <c:legendPos val="r"/>
      <c:layout/>
    </c:legend>
    <c:plotVisOnly val="1"/>
    <c:dispBlanksAs val="gap"/>
  </c:chart>
  <c:txPr>
    <a:bodyPr/>
    <a:lstStyle/>
    <a:p>
      <a:pPr>
        <a:defRPr>
          <a:solidFill>
            <a:sysClr val="windowText" lastClr="000000"/>
          </a:solidFill>
        </a:defRPr>
      </a:pPr>
      <a:endParaRPr lang="en-US"/>
    </a:p>
  </c:tx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lang val="en-US"/>
  <c:chart>
    <c:view3D>
      <c:rAngAx val="1"/>
    </c:view3D>
    <c:sideWall>
      <c:spPr>
        <a:solidFill>
          <a:schemeClr val="tx2">
            <a:lumMod val="20000"/>
            <a:lumOff val="80000"/>
          </a:schemeClr>
        </a:solidFill>
      </c:spPr>
    </c:sideWall>
    <c:backWall>
      <c:spPr>
        <a:solidFill>
          <a:schemeClr val="tx2">
            <a:lumMod val="20000"/>
            <a:lumOff val="80000"/>
          </a:schemeClr>
        </a:solidFill>
      </c:spPr>
    </c:backWall>
    <c:plotArea>
      <c:layout/>
      <c:bar3DChart>
        <c:barDir val="col"/>
        <c:grouping val="clustered"/>
        <c:ser>
          <c:idx val="0"/>
          <c:order val="0"/>
          <c:tx>
            <c:strRef>
              <c:f>'Survey data health and safety'!$B$30</c:f>
              <c:strCache>
                <c:ptCount val="1"/>
                <c:pt idx="0">
                  <c:v>before</c:v>
                </c:pt>
              </c:strCache>
            </c:strRef>
          </c:tx>
          <c:cat>
            <c:strRef>
              <c:f>'Survey data health and safety'!$A$31:$A$33</c:f>
              <c:strCache>
                <c:ptCount val="3"/>
                <c:pt idx="0">
                  <c:v>Asthma treatment past 12 months</c:v>
                </c:pt>
                <c:pt idx="2">
                  <c:v>Falls past 12 months</c:v>
                </c:pt>
              </c:strCache>
            </c:strRef>
          </c:cat>
          <c:val>
            <c:numRef>
              <c:f>'Survey data health and safety'!$B$31:$B$33</c:f>
              <c:numCache>
                <c:formatCode>General</c:formatCode>
                <c:ptCount val="3"/>
                <c:pt idx="0">
                  <c:v>11</c:v>
                </c:pt>
                <c:pt idx="2">
                  <c:v>1</c:v>
                </c:pt>
              </c:numCache>
            </c:numRef>
          </c:val>
        </c:ser>
        <c:ser>
          <c:idx val="1"/>
          <c:order val="1"/>
          <c:tx>
            <c:strRef>
              <c:f>'Survey data health and safety'!$C$30</c:f>
              <c:strCache>
                <c:ptCount val="1"/>
                <c:pt idx="0">
                  <c:v>after</c:v>
                </c:pt>
              </c:strCache>
            </c:strRef>
          </c:tx>
          <c:cat>
            <c:strRef>
              <c:f>'Survey data health and safety'!$A$31:$A$33</c:f>
              <c:strCache>
                <c:ptCount val="3"/>
                <c:pt idx="0">
                  <c:v>Asthma treatment past 12 months</c:v>
                </c:pt>
                <c:pt idx="2">
                  <c:v>Falls past 12 months</c:v>
                </c:pt>
              </c:strCache>
            </c:strRef>
          </c:cat>
          <c:val>
            <c:numRef>
              <c:f>'Survey data health and safety'!$C$31:$C$33</c:f>
              <c:numCache>
                <c:formatCode>General</c:formatCode>
                <c:ptCount val="3"/>
                <c:pt idx="0">
                  <c:v>1</c:v>
                </c:pt>
                <c:pt idx="2">
                  <c:v>2</c:v>
                </c:pt>
              </c:numCache>
            </c:numRef>
          </c:val>
        </c:ser>
        <c:dLbls/>
        <c:shape val="box"/>
        <c:axId val="146605568"/>
        <c:axId val="146724352"/>
        <c:axId val="0"/>
      </c:bar3DChart>
      <c:catAx>
        <c:axId val="146605568"/>
        <c:scaling>
          <c:orientation val="minMax"/>
        </c:scaling>
        <c:axPos val="b"/>
        <c:numFmt formatCode="General" sourceLinked="0"/>
        <c:tickLblPos val="nextTo"/>
        <c:txPr>
          <a:bodyPr/>
          <a:lstStyle/>
          <a:p>
            <a:pPr>
              <a:defRPr>
                <a:solidFill>
                  <a:sysClr val="windowText" lastClr="000000"/>
                </a:solidFill>
              </a:defRPr>
            </a:pPr>
            <a:endParaRPr lang="en-US"/>
          </a:p>
        </c:txPr>
        <c:crossAx val="146724352"/>
        <c:crosses val="autoZero"/>
        <c:auto val="1"/>
        <c:lblAlgn val="ctr"/>
        <c:lblOffset val="100"/>
      </c:catAx>
      <c:valAx>
        <c:axId val="146724352"/>
        <c:scaling>
          <c:orientation val="minMax"/>
        </c:scaling>
        <c:axPos val="l"/>
        <c:majorGridlines>
          <c:spPr>
            <a:ln w="9525" cap="flat" cmpd="sng" algn="ctr">
              <a:solidFill>
                <a:schemeClr val="dk1">
                  <a:shade val="95000"/>
                  <a:satMod val="105000"/>
                </a:schemeClr>
              </a:solidFill>
              <a:prstDash val="solid"/>
            </a:ln>
            <a:effectLst/>
          </c:spPr>
        </c:majorGridlines>
        <c:numFmt formatCode="General" sourceLinked="1"/>
        <c:tickLblPos val="nextTo"/>
        <c:txPr>
          <a:bodyPr/>
          <a:lstStyle/>
          <a:p>
            <a:pPr>
              <a:defRPr>
                <a:solidFill>
                  <a:sysClr val="windowText" lastClr="000000"/>
                </a:solidFill>
              </a:defRPr>
            </a:pPr>
            <a:endParaRPr lang="en-US"/>
          </a:p>
        </c:txPr>
        <c:crossAx val="146605568"/>
        <c:crosses val="autoZero"/>
        <c:crossBetween val="between"/>
      </c:valAx>
    </c:plotArea>
    <c:legend>
      <c:legendPos val="r"/>
      <c:layout/>
      <c:txPr>
        <a:bodyPr/>
        <a:lstStyle/>
        <a:p>
          <a:pPr>
            <a:defRPr sz="1100">
              <a:solidFill>
                <a:sysClr val="windowText" lastClr="000000"/>
              </a:solidFill>
            </a:defRPr>
          </a:pPr>
          <a:endParaRPr lang="en-US"/>
        </a:p>
      </c:txPr>
    </c:legend>
    <c:plotVisOnly val="1"/>
    <c:dispBlanksAs val="gap"/>
  </c:chart>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image" Target="../media/image2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0625A2-B2FC-4883-9AAD-BA9D39354EC2}" type="datetimeFigureOut">
              <a:rPr lang="en-US" smtClean="0"/>
              <a:pPr/>
              <a:t>10/25/2013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3E3796-EE1A-4649-9304-A8516401561D}" type="slidenum">
              <a:rPr lang="en-US" smtClean="0"/>
              <a:pPr/>
              <a:t>‹#›</a:t>
            </a:fld>
            <a:endParaRPr lang="en-US"/>
          </a:p>
        </p:txBody>
      </p:sp>
    </p:spTree>
    <p:extLst>
      <p:ext uri="{BB962C8B-B14F-4D97-AF65-F5344CB8AC3E}">
        <p14:creationId xmlns:p14="http://schemas.microsoft.com/office/powerpoint/2010/main" xmlns="" val="2140005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pPr defTabSz="914400"/>
            <a:fld id="{F18CF4EE-56AD-4DD0-8115-F7BD6CC3A81B}" type="slidenum">
              <a:rPr lang="en-US" smtClean="0"/>
              <a:pPr defTabSz="914400"/>
              <a:t>3</a:t>
            </a:fld>
            <a:endParaRPr lang="en-US"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xmlns="" val="2906955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F5AA7C6E-2715-4335-AC8C-A6CB340DE5A9}" type="slidenum">
              <a:rPr lang="en-US">
                <a:solidFill>
                  <a:prstClr val="black"/>
                </a:solidFill>
              </a:rPr>
              <a:pPr eaLnBrk="1" hangingPunct="1"/>
              <a:t>24</a:t>
            </a:fld>
            <a:endParaRPr lang="en-US">
              <a:solidFill>
                <a:prstClr val="black"/>
              </a:solidFill>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r>
              <a:rPr lang="en-US" dirty="0" smtClean="0"/>
              <a:t>Catastrophic impact on cots and competitiveness to employers and sustainability to governments and economies is</a:t>
            </a:r>
          </a:p>
          <a:p>
            <a:pPr eaLnBrk="1" hangingPunct="1"/>
            <a:r>
              <a:rPr lang="en-US" dirty="0" smtClean="0"/>
              <a:t>Heightened receptivity to upstream causes of health and population health</a:t>
            </a:r>
          </a:p>
          <a:p>
            <a:pPr eaLnBrk="1" hangingPunct="1"/>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Can we take data from all our smart city initiatives and use it to gain new insights, form hypothesis, link the data to info about people, place time, health care utilization </a:t>
            </a:r>
            <a:r>
              <a:rPr lang="en-US" sz="1200" kern="1200" dirty="0" err="1" smtClean="0">
                <a:solidFill>
                  <a:schemeClr val="tx1"/>
                </a:solidFill>
                <a:effectLst/>
                <a:latin typeface="+mn-lt"/>
                <a:ea typeface="+mn-ea"/>
                <a:cs typeface="+mn-cs"/>
              </a:rPr>
              <a:t>etc</a:t>
            </a:r>
            <a:r>
              <a:rPr lang="en-US" sz="1200" kern="1200" dirty="0" smtClean="0">
                <a:solidFill>
                  <a:schemeClr val="tx1"/>
                </a:solidFill>
                <a:effectLst/>
                <a:latin typeface="+mn-lt"/>
                <a:ea typeface="+mn-ea"/>
                <a:cs typeface="+mn-cs"/>
              </a:rPr>
              <a:t> through analytics?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The ability to link “resource interactions” between water, electricity, health </a:t>
            </a:r>
            <a:r>
              <a:rPr lang="en-US" sz="1200" kern="1200" dirty="0" err="1" smtClean="0">
                <a:solidFill>
                  <a:schemeClr val="tx1"/>
                </a:solidFill>
                <a:effectLst/>
                <a:latin typeface="+mn-lt"/>
                <a:ea typeface="+mn-ea"/>
                <a:cs typeface="+mn-cs"/>
              </a:rPr>
              <a:t>etc</a:t>
            </a:r>
            <a:r>
              <a:rPr lang="en-US" sz="1200" kern="1200" dirty="0" smtClean="0">
                <a:solidFill>
                  <a:schemeClr val="tx1"/>
                </a:solidFill>
                <a:effectLst/>
                <a:latin typeface="+mn-lt"/>
                <a:ea typeface="+mn-ea"/>
                <a:cs typeface="+mn-cs"/>
              </a:rPr>
              <a:t>- Can detecting a water leak through a smart meter, result in fewer asthma attacks for a resident since the mold  created by the leak was the asthma trigger for that resident? Which results in money saved from fewer health care visits and better health ?  </a:t>
            </a:r>
          </a:p>
          <a:p>
            <a:r>
              <a:rPr lang="en-US"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eaLnBrk="1" hangingPunct="1"/>
            <a:endParaRPr lang="en-US" dirty="0" smtClean="0"/>
          </a:p>
        </p:txBody>
      </p:sp>
    </p:spTree>
    <p:extLst>
      <p:ext uri="{BB962C8B-B14F-4D97-AF65-F5344CB8AC3E}">
        <p14:creationId xmlns:p14="http://schemas.microsoft.com/office/powerpoint/2010/main" xmlns="" val="3962745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3E3796-EE1A-4649-9304-A8516401561D}" type="slidenum">
              <a:rPr lang="en-US" smtClean="0"/>
              <a:pPr/>
              <a:t>9</a:t>
            </a:fld>
            <a:endParaRPr lang="en-US"/>
          </a:p>
        </p:txBody>
      </p:sp>
    </p:spTree>
    <p:extLst>
      <p:ext uri="{BB962C8B-B14F-4D97-AF65-F5344CB8AC3E}">
        <p14:creationId xmlns:p14="http://schemas.microsoft.com/office/powerpoint/2010/main" xmlns="" val="1905181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of households within ¼ mi of open space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cap="none" normalizeH="0" baseline="0" dirty="0" smtClean="0">
              <a:ln>
                <a:noFill/>
              </a:ln>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cap="none" normalizeH="0" baseline="0" dirty="0" smtClean="0">
              <a:ln>
                <a:noFill/>
              </a:ln>
              <a:solidFill>
                <a:schemeClr val="tx1"/>
              </a:solidFill>
              <a:effectLst/>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813E3796-EE1A-4649-9304-A8516401561D}" type="slidenum">
              <a:rPr lang="en-US" smtClean="0"/>
              <a:pPr/>
              <a:t>11</a:t>
            </a:fld>
            <a:endParaRPr lang="en-US"/>
          </a:p>
        </p:txBody>
      </p:sp>
    </p:spTree>
    <p:extLst>
      <p:ext uri="{BB962C8B-B14F-4D97-AF65-F5344CB8AC3E}">
        <p14:creationId xmlns:p14="http://schemas.microsoft.com/office/powerpoint/2010/main" xmlns="" val="3000377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Ave Costs per visit</a:t>
            </a:r>
          </a:p>
          <a:p>
            <a:pPr marL="228600" indent="-228600">
              <a:buAutoNum type="arabicPlain" startAt="2006"/>
            </a:pPr>
            <a:r>
              <a:rPr lang="en-US" dirty="0" smtClean="0"/>
              <a:t>   $544</a:t>
            </a:r>
          </a:p>
          <a:p>
            <a:pPr marL="228600" indent="-228600">
              <a:buAutoNum type="arabicPlain" startAt="2006"/>
            </a:pPr>
            <a:r>
              <a:rPr lang="en-US" dirty="0" smtClean="0"/>
              <a:t>   $681</a:t>
            </a:r>
          </a:p>
          <a:p>
            <a:pPr marL="228600" indent="-228600">
              <a:buAutoNum type="arabicPlain" startAt="2006"/>
            </a:pPr>
            <a:r>
              <a:rPr lang="en-US" dirty="0" smtClean="0"/>
              <a:t>  $724</a:t>
            </a:r>
          </a:p>
          <a:p>
            <a:pPr marL="228600" indent="-228600">
              <a:buAutoNum type="arabicPlain" startAt="2006"/>
            </a:pPr>
            <a:r>
              <a:rPr lang="en-US" dirty="0" smtClean="0"/>
              <a:t>   830</a:t>
            </a:r>
          </a:p>
          <a:p>
            <a:pPr marL="228600" indent="-228600">
              <a:buAutoNum type="arabicPlain" startAt="2006"/>
            </a:pPr>
            <a:r>
              <a:rPr lang="en-US" baseline="0" dirty="0" smtClean="0"/>
              <a:t>  808</a:t>
            </a:r>
          </a:p>
          <a:p>
            <a:pPr marL="228600" indent="-228600">
              <a:buAutoNum type="arabicPlain" startAt="2006"/>
            </a:pPr>
            <a:r>
              <a:rPr lang="en-US" baseline="0" dirty="0" smtClean="0"/>
              <a:t>  $793</a:t>
            </a:r>
          </a:p>
          <a:p>
            <a:pPr marL="0" indent="0">
              <a:buNone/>
            </a:pPr>
            <a:r>
              <a:rPr lang="en-US" baseline="0" dirty="0" smtClean="0"/>
              <a:t>2012   $906</a:t>
            </a:r>
            <a:endParaRPr lang="en-US" dirty="0" smtClean="0"/>
          </a:p>
        </p:txBody>
      </p:sp>
      <p:sp>
        <p:nvSpPr>
          <p:cNvPr id="4" name="Slide Number Placeholder 3"/>
          <p:cNvSpPr>
            <a:spLocks noGrp="1"/>
          </p:cNvSpPr>
          <p:nvPr>
            <p:ph type="sldNum" sz="quarter" idx="10"/>
          </p:nvPr>
        </p:nvSpPr>
        <p:spPr/>
        <p:txBody>
          <a:bodyPr/>
          <a:lstStyle/>
          <a:p>
            <a:fld id="{813E3796-EE1A-4649-9304-A8516401561D}" type="slidenum">
              <a:rPr lang="en-US" smtClean="0"/>
              <a:pPr/>
              <a:t>16</a:t>
            </a:fld>
            <a:endParaRPr lang="en-US"/>
          </a:p>
        </p:txBody>
      </p:sp>
    </p:spTree>
    <p:extLst>
      <p:ext uri="{BB962C8B-B14F-4D97-AF65-F5344CB8AC3E}">
        <p14:creationId xmlns:p14="http://schemas.microsoft.com/office/powerpoint/2010/main" xmlns="" val="379344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Smarter Sustainable Dubuque is a unique public/private partnership between the City of Dubuque and IBM research, and part of the city’s Sustainable Dubuque Initiative.  (that aims to meet environmental, economic and social equity needs of residents and future generations.)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Through several initiatives, we’ve been piloting and implementing community wide data collection in a number of areas, such as water and electricity usage, waste disposal, transportation and most recently health and wellness.  </a:t>
            </a:r>
          </a:p>
          <a:p>
            <a:endParaRPr lang="en-US" dirty="0"/>
          </a:p>
        </p:txBody>
      </p:sp>
      <p:sp>
        <p:nvSpPr>
          <p:cNvPr id="4" name="Footer Placeholder 3"/>
          <p:cNvSpPr>
            <a:spLocks noGrp="1"/>
          </p:cNvSpPr>
          <p:nvPr>
            <p:ph type="ftr" sz="quarter" idx="10"/>
          </p:nvPr>
        </p:nvSpPr>
        <p:spPr/>
        <p:txBody>
          <a:bodyPr/>
          <a:lstStyle/>
          <a:p>
            <a:r>
              <a:rPr lang="en-US" smtClean="0">
                <a:solidFill>
                  <a:prstClr val="black"/>
                </a:solidFill>
              </a:rPr>
              <a:t>Page </a:t>
            </a:r>
            <a:endParaRPr lang="en-US">
              <a:solidFill>
                <a:prstClr val="black"/>
              </a:solidFill>
            </a:endParaRPr>
          </a:p>
        </p:txBody>
      </p:sp>
      <p:sp>
        <p:nvSpPr>
          <p:cNvPr id="5" name="Slide Number Placeholder 4"/>
          <p:cNvSpPr>
            <a:spLocks noGrp="1"/>
          </p:cNvSpPr>
          <p:nvPr>
            <p:ph type="sldNum" sz="quarter" idx="11"/>
          </p:nvPr>
        </p:nvSpPr>
        <p:spPr/>
        <p:txBody>
          <a:bodyPr/>
          <a:lstStyle/>
          <a:p>
            <a:fld id="{7B6CF099-9709-4F0B-B5F1-B9CC6C9B09E7}"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xmlns="" val="828348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08F757D8-DF43-4F71-B7B0-909E58A1D0DE}" type="slidenum">
              <a:rPr lang="en-US">
                <a:solidFill>
                  <a:prstClr val="black"/>
                </a:solidFill>
              </a:rPr>
              <a:pPr eaLnBrk="1" hangingPunct="1"/>
              <a:t>19</a:t>
            </a:fld>
            <a:endParaRPr lang="en-US">
              <a:solidFill>
                <a:prstClr val="black"/>
              </a:solidFill>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xmlns="" val="2306824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The idea is to engage citizens by giving them information (based on data they provide to us) to help them make informed decisions about their usage </a:t>
            </a:r>
            <a:r>
              <a:rPr lang="en-US" sz="1200" kern="1200" dirty="0" err="1" smtClean="0">
                <a:solidFill>
                  <a:schemeClr val="tx1"/>
                </a:solidFill>
                <a:effectLst/>
                <a:latin typeface="+mn-lt"/>
                <a:ea typeface="+mn-ea"/>
                <a:cs typeface="+mn-cs"/>
              </a:rPr>
              <a:t>etc</a:t>
            </a:r>
            <a:r>
              <a:rPr lang="en-US" sz="1200" kern="1200" dirty="0" smtClean="0">
                <a:solidFill>
                  <a:schemeClr val="tx1"/>
                </a:solidFill>
                <a:effectLst/>
                <a:latin typeface="+mn-lt"/>
                <a:ea typeface="+mn-ea"/>
                <a:cs typeface="+mn-cs"/>
              </a:rPr>
              <a:t>, that will result in positive outcomes- either through money savings, improved quality of life or better health outcomes.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Using technology to both engage citizens and gather and analyze data</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813E3796-EE1A-4649-9304-A8516401561D}" type="slidenum">
              <a:rPr lang="en-US" smtClean="0"/>
              <a:pPr/>
              <a:t>20</a:t>
            </a:fld>
            <a:endParaRPr lang="en-US"/>
          </a:p>
        </p:txBody>
      </p:sp>
    </p:spTree>
    <p:extLst>
      <p:ext uri="{BB962C8B-B14F-4D97-AF65-F5344CB8AC3E}">
        <p14:creationId xmlns:p14="http://schemas.microsoft.com/office/powerpoint/2010/main" xmlns="" val="4244639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pPr>
            <a:r>
              <a:rPr lang="en-US" sz="1200" b="1" dirty="0" smtClean="0">
                <a:solidFill>
                  <a:srgbClr val="000099"/>
                </a:solidFill>
              </a:rPr>
              <a:t>Partnership with IBM Research, University of Iowa School of Public Health, City of Dubuque and Greater Dubuque Development Corporation</a:t>
            </a:r>
            <a:endParaRPr lang="en-US" sz="1200" b="1" dirty="0" smtClean="0">
              <a:solidFill>
                <a:srgbClr val="FF0000"/>
              </a:solidFill>
            </a:endParaRPr>
          </a:p>
          <a:p>
            <a:pPr eaLnBrk="1" hangingPunct="1">
              <a:spcBef>
                <a:spcPct val="20000"/>
              </a:spcBef>
            </a:pPr>
            <a:r>
              <a:rPr lang="en-US" sz="1200" b="1" u="sng" dirty="0" smtClean="0">
                <a:solidFill>
                  <a:srgbClr val="000099"/>
                </a:solidFill>
              </a:rPr>
              <a:t>Context</a:t>
            </a:r>
            <a:r>
              <a:rPr lang="en-US" sz="1200" b="1" dirty="0" smtClean="0">
                <a:solidFill>
                  <a:srgbClr val="000099"/>
                </a:solidFill>
              </a:rPr>
              <a:t>-  Communities (social, environmental factors)  are often under-represented in efforts to improve population health</a:t>
            </a:r>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13E3796-EE1A-4649-9304-A8516401561D}" type="slidenum">
              <a:rPr lang="en-US" smtClean="0"/>
              <a:pPr/>
              <a:t>21</a:t>
            </a:fld>
            <a:endParaRPr lang="en-US"/>
          </a:p>
        </p:txBody>
      </p:sp>
    </p:spTree>
    <p:extLst>
      <p:ext uri="{BB962C8B-B14F-4D97-AF65-F5344CB8AC3E}">
        <p14:creationId xmlns:p14="http://schemas.microsoft.com/office/powerpoint/2010/main" xmlns="" val="3175088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Arial" pitchFamily="34" charset="0"/>
                <a:ea typeface="MS PGothic"/>
                <a:cs typeface="MS PGothic"/>
              </a:rPr>
              <a:t>Here is an example of the SSD portal with health and Wellness. </a:t>
            </a:r>
          </a:p>
          <a:p>
            <a:r>
              <a:rPr lang="en-US" dirty="0" smtClean="0">
                <a:latin typeface="Arial" pitchFamily="34" charset="0"/>
                <a:ea typeface="MS PGothic"/>
                <a:cs typeface="MS PGothic"/>
              </a:rPr>
              <a:t>As I mentioned previously, The link between income, environment and health is undeniable. Through this “pre-pilot” phase, we hope to develop a model that IBM and the city together can pursue funding for, in order to test on a larger- more community wide scale.</a:t>
            </a:r>
          </a:p>
          <a:p>
            <a:r>
              <a:rPr lang="en-US" dirty="0" smtClean="0">
                <a:latin typeface="Arial" pitchFamily="34" charset="0"/>
                <a:ea typeface="MS PGothic"/>
                <a:cs typeface="MS PGothic"/>
              </a:rPr>
              <a:t>But     right now we’re simply testing an application and technology for travel and micro sensing data collection.  In late March, you will see a joint development agreement for approval- that will move the pilot to the next phase of development.</a:t>
            </a:r>
            <a:endParaRPr lang="en-US" dirty="0"/>
          </a:p>
        </p:txBody>
      </p:sp>
      <p:sp>
        <p:nvSpPr>
          <p:cNvPr id="4" name="Slide Number Placeholder 3"/>
          <p:cNvSpPr>
            <a:spLocks noGrp="1"/>
          </p:cNvSpPr>
          <p:nvPr>
            <p:ph type="sldNum" sz="quarter" idx="10"/>
          </p:nvPr>
        </p:nvSpPr>
        <p:spPr/>
        <p:txBody>
          <a:bodyPr/>
          <a:lstStyle/>
          <a:p>
            <a:fld id="{BC6F8C17-1E62-4ED6-AC34-DFF90A6D89AE}" type="slidenum">
              <a:rPr lang="en-US" smtClean="0"/>
              <a:pPr/>
              <a:t>22</a:t>
            </a:fld>
            <a:endParaRPr lang="en-US"/>
          </a:p>
        </p:txBody>
      </p:sp>
    </p:spTree>
    <p:extLst>
      <p:ext uri="{BB962C8B-B14F-4D97-AF65-F5344CB8AC3E}">
        <p14:creationId xmlns:p14="http://schemas.microsoft.com/office/powerpoint/2010/main" xmlns="" val="18560132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6219B54-7083-4BB7-85F6-2031CDF9F43D}" type="datetimeFigureOut">
              <a:rPr lang="en-US" smtClean="0"/>
              <a:pPr/>
              <a:t>10/25/2013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8F94C8-C01F-4B99-B70E-5790C564C77A}" type="slidenum">
              <a:rPr lang="en-US" smtClean="0"/>
              <a:pPr/>
              <a:t>‹#›</a:t>
            </a:fld>
            <a:endParaRPr lang="en-US"/>
          </a:p>
        </p:txBody>
      </p:sp>
    </p:spTree>
    <p:extLst>
      <p:ext uri="{BB962C8B-B14F-4D97-AF65-F5344CB8AC3E}">
        <p14:creationId xmlns:p14="http://schemas.microsoft.com/office/powerpoint/2010/main" xmlns="" val="155592267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219B54-7083-4BB7-85F6-2031CDF9F43D}" type="datetimeFigureOut">
              <a:rPr lang="en-US" smtClean="0"/>
              <a:pPr/>
              <a:t>10/25/2013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8F94C8-C01F-4B99-B70E-5790C564C77A}" type="slidenum">
              <a:rPr lang="en-US" smtClean="0"/>
              <a:pPr/>
              <a:t>‹#›</a:t>
            </a:fld>
            <a:endParaRPr lang="en-US"/>
          </a:p>
        </p:txBody>
      </p:sp>
    </p:spTree>
    <p:extLst>
      <p:ext uri="{BB962C8B-B14F-4D97-AF65-F5344CB8AC3E}">
        <p14:creationId xmlns:p14="http://schemas.microsoft.com/office/powerpoint/2010/main" xmlns="" val="305614171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219B54-7083-4BB7-85F6-2031CDF9F43D}" type="datetimeFigureOut">
              <a:rPr lang="en-US" smtClean="0"/>
              <a:pPr/>
              <a:t>10/25/2013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8F94C8-C01F-4B99-B70E-5790C564C77A}" type="slidenum">
              <a:rPr lang="en-US" smtClean="0"/>
              <a:pPr/>
              <a:t>‹#›</a:t>
            </a:fld>
            <a:endParaRPr lang="en-US"/>
          </a:p>
        </p:txBody>
      </p:sp>
    </p:spTree>
    <p:extLst>
      <p:ext uri="{BB962C8B-B14F-4D97-AF65-F5344CB8AC3E}">
        <p14:creationId xmlns:p14="http://schemas.microsoft.com/office/powerpoint/2010/main" xmlns="" val="118524691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22400" y="838200"/>
            <a:ext cx="10363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422400" y="210185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705600" y="210185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420D8535-7CF4-4AD5-946B-0A70D2D2C4B5}" type="slidenum">
              <a:rPr lang="en-US"/>
              <a:pPr>
                <a:defRPr/>
              </a:pPr>
              <a:t>‹#›</a:t>
            </a:fld>
            <a:endParaRPr lang="en-US" sz="1400"/>
          </a:p>
        </p:txBody>
      </p:sp>
    </p:spTree>
    <p:extLst>
      <p:ext uri="{BB962C8B-B14F-4D97-AF65-F5344CB8AC3E}">
        <p14:creationId xmlns:p14="http://schemas.microsoft.com/office/powerpoint/2010/main" xmlns="" val="22079153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37"/>
          <p:cNvSpPr>
            <a:spLocks noChangeShapeType="1"/>
          </p:cNvSpPr>
          <p:nvPr userDrawn="1"/>
        </p:nvSpPr>
        <p:spPr bwMode="auto">
          <a:xfrm>
            <a:off x="340785" y="1035050"/>
            <a:ext cx="11493500" cy="0"/>
          </a:xfrm>
          <a:prstGeom prst="line">
            <a:avLst/>
          </a:prstGeom>
          <a:noFill/>
          <a:ln w="952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fontAlgn="base">
              <a:spcBef>
                <a:spcPct val="0"/>
              </a:spcBef>
              <a:spcAft>
                <a:spcPct val="0"/>
              </a:spcAft>
            </a:pPr>
            <a:endParaRPr lang="en-US" sz="1800" i="1" smtClean="0">
              <a:solidFill>
                <a:srgbClr val="000000"/>
              </a:solidFill>
              <a:ea typeface="ＭＳ Ｐゴシック" pitchFamily="34" charset="-128"/>
            </a:endParaRPr>
          </a:p>
        </p:txBody>
      </p:sp>
      <p:sp>
        <p:nvSpPr>
          <p:cNvPr id="5" name="Rectangle 6"/>
          <p:cNvSpPr>
            <a:spLocks noChangeArrowheads="1"/>
          </p:cNvSpPr>
          <p:nvPr userDrawn="1"/>
        </p:nvSpPr>
        <p:spPr bwMode="black">
          <a:xfrm>
            <a:off x="7903633" y="6491288"/>
            <a:ext cx="4072467" cy="214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spAutoFit/>
          </a:bodyPr>
          <a:lstStyle/>
          <a:p>
            <a:pPr algn="r" fontAlgn="base">
              <a:spcBef>
                <a:spcPct val="0"/>
              </a:spcBef>
              <a:spcAft>
                <a:spcPct val="0"/>
              </a:spcAft>
            </a:pPr>
            <a:r>
              <a:rPr lang="en-US" sz="800" smtClean="0">
                <a:solidFill>
                  <a:srgbClr val="FFFFFF"/>
                </a:solidFill>
                <a:ea typeface="ＭＳ Ｐゴシック" pitchFamily="34" charset="-128"/>
              </a:rPr>
              <a:t>© 2009 IBM Corporation</a:t>
            </a:r>
            <a:endParaRPr lang="en-US" sz="1800" smtClean="0">
              <a:solidFill>
                <a:srgbClr val="FFFFFF"/>
              </a:solidFill>
              <a:ea typeface="ＭＳ Ｐゴシック" pitchFamily="34" charset="-128"/>
            </a:endParaRPr>
          </a:p>
        </p:txBody>
      </p:sp>
      <p:pic>
        <p:nvPicPr>
          <p:cNvPr id="6" name="Picture 66" descr="5300_IBMneg_PPT_bkgd"/>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1059585" y="728664"/>
            <a:ext cx="781049"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328" name="Rectangle 24"/>
          <p:cNvSpPr>
            <a:spLocks noGrp="1" noChangeArrowheads="1"/>
          </p:cNvSpPr>
          <p:nvPr>
            <p:ph type="ctrTitle"/>
          </p:nvPr>
        </p:nvSpPr>
        <p:spPr>
          <a:xfrm>
            <a:off x="186267" y="1428751"/>
            <a:ext cx="11684000" cy="1992313"/>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lnSpc>
                <a:spcPts val="3200"/>
              </a:lnSpc>
              <a:defRPr sz="3200" smtClean="0">
                <a:solidFill>
                  <a:schemeClr val="bg1"/>
                </a:solidFill>
                <a:ea typeface="ＭＳ Ｐゴシック" pitchFamily="34" charset="-128"/>
              </a:defRPr>
            </a:lvl1pPr>
          </a:lstStyle>
          <a:p>
            <a:pPr lvl="0"/>
            <a:r>
              <a:rPr lang="en-US" noProof="0" smtClean="0"/>
              <a:t>Click to edit master title style</a:t>
            </a:r>
          </a:p>
        </p:txBody>
      </p:sp>
      <p:sp>
        <p:nvSpPr>
          <p:cNvPr id="98329" name="Rectangle 25"/>
          <p:cNvSpPr>
            <a:spLocks noGrp="1" noChangeArrowheads="1"/>
          </p:cNvSpPr>
          <p:nvPr>
            <p:ph type="subTitle" idx="1"/>
          </p:nvPr>
        </p:nvSpPr>
        <p:spPr>
          <a:xfrm>
            <a:off x="207434" y="279401"/>
            <a:ext cx="9029700" cy="701675"/>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rIns="0" anchor="b"/>
          <a:lstStyle>
            <a:lvl1pPr marL="0" indent="0" eaLnBrk="1" hangingPunct="1">
              <a:buFont typeface="WingDings" pitchFamily="2" charset="2"/>
              <a:buNone/>
              <a:defRPr sz="1900" smtClean="0">
                <a:ea typeface="ＭＳ Ｐゴシック" pitchFamily="34" charset="-128"/>
              </a:defRPr>
            </a:lvl1pPr>
          </a:lstStyle>
          <a:p>
            <a:pPr lvl="0"/>
            <a:r>
              <a:rPr lang="en-US" noProof="0" smtClean="0"/>
              <a:t>Click to edit Master subtitle style</a:t>
            </a:r>
          </a:p>
        </p:txBody>
      </p:sp>
    </p:spTree>
    <p:extLst>
      <p:ext uri="{BB962C8B-B14F-4D97-AF65-F5344CB8AC3E}">
        <p14:creationId xmlns:p14="http://schemas.microsoft.com/office/powerpoint/2010/main" xmlns="" val="172342965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sldNum" sz="quarter" idx="10"/>
          </p:nvPr>
        </p:nvSpPr>
        <p:spPr>
          <a:ln/>
        </p:spPr>
        <p:txBody>
          <a:bodyPr/>
          <a:lstStyle>
            <a:lvl1pPr>
              <a:defRPr/>
            </a:lvl1pPr>
          </a:lstStyle>
          <a:p>
            <a:pPr>
              <a:defRPr/>
            </a:pPr>
            <a:fld id="{8CEA2CEB-448D-4430-993D-6C9936365AD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14141418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sldNum" sz="quarter" idx="10"/>
          </p:nvPr>
        </p:nvSpPr>
        <p:spPr>
          <a:ln/>
        </p:spPr>
        <p:txBody>
          <a:bodyPr/>
          <a:lstStyle>
            <a:lvl1pPr>
              <a:defRPr/>
            </a:lvl1pPr>
          </a:lstStyle>
          <a:p>
            <a:pPr>
              <a:defRPr/>
            </a:pPr>
            <a:fld id="{9A8291F5-3A3B-4495-AECD-A6E2011BB2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36289915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03200" y="1828800"/>
            <a:ext cx="57404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46800" y="1828800"/>
            <a:ext cx="57404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sldNum" sz="quarter" idx="10"/>
          </p:nvPr>
        </p:nvSpPr>
        <p:spPr>
          <a:ln/>
        </p:spPr>
        <p:txBody>
          <a:bodyPr/>
          <a:lstStyle>
            <a:lvl1pPr>
              <a:defRPr/>
            </a:lvl1pPr>
          </a:lstStyle>
          <a:p>
            <a:pPr>
              <a:defRPr/>
            </a:pPr>
            <a:fld id="{4BDA41B0-EE01-448D-9F90-61EB79B761E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56842725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sldNum" sz="quarter" idx="10"/>
          </p:nvPr>
        </p:nvSpPr>
        <p:spPr>
          <a:ln/>
        </p:spPr>
        <p:txBody>
          <a:bodyPr/>
          <a:lstStyle>
            <a:lvl1pPr>
              <a:defRPr/>
            </a:lvl1pPr>
          </a:lstStyle>
          <a:p>
            <a:pPr>
              <a:defRPr/>
            </a:pPr>
            <a:fld id="{6E9300BB-7B2A-4632-A443-F7082533379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13368816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sldNum" sz="quarter" idx="10"/>
          </p:nvPr>
        </p:nvSpPr>
        <p:spPr>
          <a:ln/>
        </p:spPr>
        <p:txBody>
          <a:bodyPr/>
          <a:lstStyle>
            <a:lvl1pPr>
              <a:defRPr/>
            </a:lvl1pPr>
          </a:lstStyle>
          <a:p>
            <a:pPr>
              <a:defRPr/>
            </a:pPr>
            <a:fld id="{CF7872DC-8CA7-435C-B529-6A31C4B69EC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0589995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sldNum" sz="quarter" idx="10"/>
          </p:nvPr>
        </p:nvSpPr>
        <p:spPr>
          <a:ln/>
        </p:spPr>
        <p:txBody>
          <a:bodyPr/>
          <a:lstStyle>
            <a:lvl1pPr>
              <a:defRPr/>
            </a:lvl1pPr>
          </a:lstStyle>
          <a:p>
            <a:pPr>
              <a:defRPr/>
            </a:pPr>
            <a:fld id="{3DA96DC8-0C63-4996-8CB0-0683A1DF91D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8602713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219B54-7083-4BB7-85F6-2031CDF9F43D}" type="datetimeFigureOut">
              <a:rPr lang="en-US" smtClean="0"/>
              <a:pPr/>
              <a:t>10/25/2013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8F94C8-C01F-4B99-B70E-5790C564C77A}" type="slidenum">
              <a:rPr lang="en-US" smtClean="0"/>
              <a:pPr/>
              <a:t>‹#›</a:t>
            </a:fld>
            <a:endParaRPr lang="en-US"/>
          </a:p>
        </p:txBody>
      </p:sp>
    </p:spTree>
    <p:extLst>
      <p:ext uri="{BB962C8B-B14F-4D97-AF65-F5344CB8AC3E}">
        <p14:creationId xmlns:p14="http://schemas.microsoft.com/office/powerpoint/2010/main" xmlns="" val="245490109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sldNum" sz="quarter" idx="10"/>
          </p:nvPr>
        </p:nvSpPr>
        <p:spPr>
          <a:ln/>
        </p:spPr>
        <p:txBody>
          <a:bodyPr/>
          <a:lstStyle>
            <a:lvl1pPr>
              <a:defRPr/>
            </a:lvl1pPr>
          </a:lstStyle>
          <a:p>
            <a:pPr>
              <a:defRPr/>
            </a:pPr>
            <a:fld id="{335D29C7-EA5D-4AAE-9687-99123289C66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427499082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sldNum" sz="quarter" idx="10"/>
          </p:nvPr>
        </p:nvSpPr>
        <p:spPr>
          <a:ln/>
        </p:spPr>
        <p:txBody>
          <a:bodyPr/>
          <a:lstStyle>
            <a:lvl1pPr>
              <a:defRPr/>
            </a:lvl1pPr>
          </a:lstStyle>
          <a:p>
            <a:pPr>
              <a:defRPr/>
            </a:pPr>
            <a:fld id="{A2BDE411-3424-4882-8846-A20ADF92DC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3327078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sldNum" sz="quarter" idx="10"/>
          </p:nvPr>
        </p:nvSpPr>
        <p:spPr>
          <a:ln/>
        </p:spPr>
        <p:txBody>
          <a:bodyPr/>
          <a:lstStyle>
            <a:lvl1pPr>
              <a:defRPr/>
            </a:lvl1pPr>
          </a:lstStyle>
          <a:p>
            <a:pPr>
              <a:defRPr/>
            </a:pPr>
            <a:fld id="{405FA38C-8103-4F37-9555-2DB9EE1FF2E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88987383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70433" y="547688"/>
            <a:ext cx="2921000" cy="57769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03201" y="547688"/>
            <a:ext cx="8564033" cy="57769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sldNum" sz="quarter" idx="10"/>
          </p:nvPr>
        </p:nvSpPr>
        <p:spPr>
          <a:ln/>
        </p:spPr>
        <p:txBody>
          <a:bodyPr/>
          <a:lstStyle>
            <a:lvl1pPr>
              <a:defRPr/>
            </a:lvl1pPr>
          </a:lstStyle>
          <a:p>
            <a:pPr>
              <a:defRPr/>
            </a:pPr>
            <a:fld id="{8DD658EA-113D-4014-B8B0-9345F8420B5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90126207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03201" y="130176"/>
            <a:ext cx="10875433" cy="823913"/>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203200" y="1320800"/>
            <a:ext cx="11684000" cy="4495800"/>
          </a:xfrm>
        </p:spPr>
        <p:txBody>
          <a:bodyPr/>
          <a:lstStyle/>
          <a:p>
            <a:pPr lvl="0"/>
            <a:endParaRPr lang="en-US" noProof="0"/>
          </a:p>
        </p:txBody>
      </p:sp>
      <p:sp>
        <p:nvSpPr>
          <p:cNvPr id="4" name="Rectangle 11"/>
          <p:cNvSpPr>
            <a:spLocks noGrp="1" noChangeArrowheads="1"/>
          </p:cNvSpPr>
          <p:nvPr>
            <p:ph type="sldNum" sz="quarter" idx="10"/>
          </p:nvPr>
        </p:nvSpPr>
        <p:spPr>
          <a:ln/>
        </p:spPr>
        <p:txBody>
          <a:bodyPr/>
          <a:lstStyle>
            <a:lvl1pPr>
              <a:defRPr/>
            </a:lvl1pPr>
          </a:lstStyle>
          <a:p>
            <a:pPr>
              <a:defRPr/>
            </a:pPr>
            <a:fld id="{6BB895CC-1E9C-4322-BA05-4F477AA9ABA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87294980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03201" y="130176"/>
            <a:ext cx="10875433" cy="82391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203200" y="1320800"/>
            <a:ext cx="57404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46800" y="1320800"/>
            <a:ext cx="57404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46800" y="3644900"/>
            <a:ext cx="57404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1"/>
          <p:cNvSpPr>
            <a:spLocks noGrp="1" noChangeArrowheads="1"/>
          </p:cNvSpPr>
          <p:nvPr>
            <p:ph type="sldNum" sz="quarter" idx="10"/>
          </p:nvPr>
        </p:nvSpPr>
        <p:spPr>
          <a:ln/>
        </p:spPr>
        <p:txBody>
          <a:bodyPr/>
          <a:lstStyle>
            <a:lvl1pPr>
              <a:defRPr/>
            </a:lvl1pPr>
          </a:lstStyle>
          <a:p>
            <a:pPr>
              <a:defRPr/>
            </a:pPr>
            <a:fld id="{24FF805A-DC43-460E-9633-CEF27666977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63745866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37"/>
          <p:cNvSpPr>
            <a:spLocks noChangeShapeType="1"/>
          </p:cNvSpPr>
          <p:nvPr userDrawn="1"/>
        </p:nvSpPr>
        <p:spPr bwMode="auto">
          <a:xfrm>
            <a:off x="340785" y="1035050"/>
            <a:ext cx="11493500" cy="0"/>
          </a:xfrm>
          <a:prstGeom prst="line">
            <a:avLst/>
          </a:prstGeom>
          <a:noFill/>
          <a:ln w="952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fontAlgn="base">
              <a:spcBef>
                <a:spcPct val="0"/>
              </a:spcBef>
              <a:spcAft>
                <a:spcPct val="0"/>
              </a:spcAft>
            </a:pPr>
            <a:endParaRPr lang="en-US" sz="1800" i="1" smtClean="0">
              <a:solidFill>
                <a:srgbClr val="000000"/>
              </a:solidFill>
              <a:ea typeface="ＭＳ Ｐゴシック" pitchFamily="34" charset="-128"/>
            </a:endParaRPr>
          </a:p>
        </p:txBody>
      </p:sp>
      <p:sp>
        <p:nvSpPr>
          <p:cNvPr id="5" name="Rectangle 6"/>
          <p:cNvSpPr>
            <a:spLocks noChangeArrowheads="1"/>
          </p:cNvSpPr>
          <p:nvPr userDrawn="1"/>
        </p:nvSpPr>
        <p:spPr bwMode="black">
          <a:xfrm>
            <a:off x="7903633" y="6491288"/>
            <a:ext cx="4072467" cy="214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spAutoFit/>
          </a:bodyPr>
          <a:lstStyle/>
          <a:p>
            <a:pPr algn="r" fontAlgn="base">
              <a:spcBef>
                <a:spcPct val="0"/>
              </a:spcBef>
              <a:spcAft>
                <a:spcPct val="0"/>
              </a:spcAft>
            </a:pPr>
            <a:r>
              <a:rPr lang="en-US" sz="800" smtClean="0">
                <a:solidFill>
                  <a:srgbClr val="FFFFFF"/>
                </a:solidFill>
                <a:ea typeface="ＭＳ Ｐゴシック" pitchFamily="34" charset="-128"/>
              </a:rPr>
              <a:t>© 2009 IBM Corporation</a:t>
            </a:r>
            <a:endParaRPr lang="en-US" sz="1800" smtClean="0">
              <a:solidFill>
                <a:srgbClr val="FFFFFF"/>
              </a:solidFill>
              <a:ea typeface="ＭＳ Ｐゴシック" pitchFamily="34" charset="-128"/>
            </a:endParaRPr>
          </a:p>
        </p:txBody>
      </p:sp>
      <p:pic>
        <p:nvPicPr>
          <p:cNvPr id="6" name="Picture 66" descr="5300_IBMneg_PPT_bkgd"/>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1059585" y="728664"/>
            <a:ext cx="781049"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328" name="Rectangle 24"/>
          <p:cNvSpPr>
            <a:spLocks noGrp="1" noChangeArrowheads="1"/>
          </p:cNvSpPr>
          <p:nvPr>
            <p:ph type="ctrTitle"/>
          </p:nvPr>
        </p:nvSpPr>
        <p:spPr>
          <a:xfrm>
            <a:off x="186267" y="1428751"/>
            <a:ext cx="11684000" cy="1992313"/>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lnSpc>
                <a:spcPts val="3200"/>
              </a:lnSpc>
              <a:defRPr sz="3200" smtClean="0">
                <a:solidFill>
                  <a:schemeClr val="bg1"/>
                </a:solidFill>
                <a:ea typeface="ＭＳ Ｐゴシック" pitchFamily="34" charset="-128"/>
              </a:defRPr>
            </a:lvl1pPr>
          </a:lstStyle>
          <a:p>
            <a:pPr lvl="0"/>
            <a:r>
              <a:rPr lang="en-US" noProof="0" smtClean="0"/>
              <a:t>Click to edit master title style</a:t>
            </a:r>
          </a:p>
        </p:txBody>
      </p:sp>
      <p:sp>
        <p:nvSpPr>
          <p:cNvPr id="98329" name="Rectangle 25"/>
          <p:cNvSpPr>
            <a:spLocks noGrp="1" noChangeArrowheads="1"/>
          </p:cNvSpPr>
          <p:nvPr>
            <p:ph type="subTitle" idx="1"/>
          </p:nvPr>
        </p:nvSpPr>
        <p:spPr>
          <a:xfrm>
            <a:off x="207434" y="279401"/>
            <a:ext cx="9029700" cy="701675"/>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rIns="0" anchor="b"/>
          <a:lstStyle>
            <a:lvl1pPr marL="0" indent="0" eaLnBrk="1" hangingPunct="1">
              <a:buFont typeface="WingDings" pitchFamily="2" charset="2"/>
              <a:buNone/>
              <a:defRPr sz="1900" smtClean="0">
                <a:ea typeface="ＭＳ Ｐゴシック" pitchFamily="34" charset="-128"/>
              </a:defRPr>
            </a:lvl1pPr>
          </a:lstStyle>
          <a:p>
            <a:pPr lvl="0"/>
            <a:r>
              <a:rPr lang="en-US" noProof="0" smtClean="0"/>
              <a:t>Click to edit Master subtitle style</a:t>
            </a:r>
          </a:p>
        </p:txBody>
      </p:sp>
    </p:spTree>
    <p:extLst>
      <p:ext uri="{BB962C8B-B14F-4D97-AF65-F5344CB8AC3E}">
        <p14:creationId xmlns:p14="http://schemas.microsoft.com/office/powerpoint/2010/main" xmlns="" val="207353631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sldNum" sz="quarter" idx="10"/>
          </p:nvPr>
        </p:nvSpPr>
        <p:spPr>
          <a:ln/>
        </p:spPr>
        <p:txBody>
          <a:bodyPr/>
          <a:lstStyle>
            <a:lvl1pPr>
              <a:defRPr/>
            </a:lvl1pPr>
          </a:lstStyle>
          <a:p>
            <a:pPr>
              <a:defRPr/>
            </a:pPr>
            <a:fld id="{8CEA2CEB-448D-4430-993D-6C9936365AD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1508440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sldNum" sz="quarter" idx="10"/>
          </p:nvPr>
        </p:nvSpPr>
        <p:spPr>
          <a:ln/>
        </p:spPr>
        <p:txBody>
          <a:bodyPr/>
          <a:lstStyle>
            <a:lvl1pPr>
              <a:defRPr/>
            </a:lvl1pPr>
          </a:lstStyle>
          <a:p>
            <a:pPr>
              <a:defRPr/>
            </a:pPr>
            <a:fld id="{9A8291F5-3A3B-4495-AECD-A6E2011BB2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19567055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03200" y="1828800"/>
            <a:ext cx="57404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46800" y="1828800"/>
            <a:ext cx="57404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sldNum" sz="quarter" idx="10"/>
          </p:nvPr>
        </p:nvSpPr>
        <p:spPr>
          <a:ln/>
        </p:spPr>
        <p:txBody>
          <a:bodyPr/>
          <a:lstStyle>
            <a:lvl1pPr>
              <a:defRPr/>
            </a:lvl1pPr>
          </a:lstStyle>
          <a:p>
            <a:pPr>
              <a:defRPr/>
            </a:pPr>
            <a:fld id="{4BDA41B0-EE01-448D-9F90-61EB79B761E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71297175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219B54-7083-4BB7-85F6-2031CDF9F43D}" type="datetimeFigureOut">
              <a:rPr lang="en-US" smtClean="0"/>
              <a:pPr/>
              <a:t>10/25/2013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8F94C8-C01F-4B99-B70E-5790C564C77A}" type="slidenum">
              <a:rPr lang="en-US" smtClean="0"/>
              <a:pPr/>
              <a:t>‹#›</a:t>
            </a:fld>
            <a:endParaRPr lang="en-US"/>
          </a:p>
        </p:txBody>
      </p:sp>
    </p:spTree>
    <p:extLst>
      <p:ext uri="{BB962C8B-B14F-4D97-AF65-F5344CB8AC3E}">
        <p14:creationId xmlns:p14="http://schemas.microsoft.com/office/powerpoint/2010/main" xmlns="" val="203025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sldNum" sz="quarter" idx="10"/>
          </p:nvPr>
        </p:nvSpPr>
        <p:spPr>
          <a:ln/>
        </p:spPr>
        <p:txBody>
          <a:bodyPr/>
          <a:lstStyle>
            <a:lvl1pPr>
              <a:defRPr/>
            </a:lvl1pPr>
          </a:lstStyle>
          <a:p>
            <a:pPr>
              <a:defRPr/>
            </a:pPr>
            <a:fld id="{6E9300BB-7B2A-4632-A443-F7082533379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87622850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sldNum" sz="quarter" idx="10"/>
          </p:nvPr>
        </p:nvSpPr>
        <p:spPr>
          <a:ln/>
        </p:spPr>
        <p:txBody>
          <a:bodyPr/>
          <a:lstStyle>
            <a:lvl1pPr>
              <a:defRPr/>
            </a:lvl1pPr>
          </a:lstStyle>
          <a:p>
            <a:pPr>
              <a:defRPr/>
            </a:pPr>
            <a:fld id="{CF7872DC-8CA7-435C-B529-6A31C4B69EC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13305514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sldNum" sz="quarter" idx="10"/>
          </p:nvPr>
        </p:nvSpPr>
        <p:spPr>
          <a:ln/>
        </p:spPr>
        <p:txBody>
          <a:bodyPr/>
          <a:lstStyle>
            <a:lvl1pPr>
              <a:defRPr/>
            </a:lvl1pPr>
          </a:lstStyle>
          <a:p>
            <a:pPr>
              <a:defRPr/>
            </a:pPr>
            <a:fld id="{3DA96DC8-0C63-4996-8CB0-0683A1DF91D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74151021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sldNum" sz="quarter" idx="10"/>
          </p:nvPr>
        </p:nvSpPr>
        <p:spPr>
          <a:ln/>
        </p:spPr>
        <p:txBody>
          <a:bodyPr/>
          <a:lstStyle>
            <a:lvl1pPr>
              <a:defRPr/>
            </a:lvl1pPr>
          </a:lstStyle>
          <a:p>
            <a:pPr>
              <a:defRPr/>
            </a:pPr>
            <a:fld id="{335D29C7-EA5D-4AAE-9687-99123289C66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05167713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sldNum" sz="quarter" idx="10"/>
          </p:nvPr>
        </p:nvSpPr>
        <p:spPr>
          <a:ln/>
        </p:spPr>
        <p:txBody>
          <a:bodyPr/>
          <a:lstStyle>
            <a:lvl1pPr>
              <a:defRPr/>
            </a:lvl1pPr>
          </a:lstStyle>
          <a:p>
            <a:pPr>
              <a:defRPr/>
            </a:pPr>
            <a:fld id="{A2BDE411-3424-4882-8846-A20ADF92DC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43877745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sldNum" sz="quarter" idx="10"/>
          </p:nvPr>
        </p:nvSpPr>
        <p:spPr>
          <a:ln/>
        </p:spPr>
        <p:txBody>
          <a:bodyPr/>
          <a:lstStyle>
            <a:lvl1pPr>
              <a:defRPr/>
            </a:lvl1pPr>
          </a:lstStyle>
          <a:p>
            <a:pPr>
              <a:defRPr/>
            </a:pPr>
            <a:fld id="{405FA38C-8103-4F37-9555-2DB9EE1FF2E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547061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70433" y="547688"/>
            <a:ext cx="2921000" cy="57769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03201" y="547688"/>
            <a:ext cx="8564033" cy="57769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sldNum" sz="quarter" idx="10"/>
          </p:nvPr>
        </p:nvSpPr>
        <p:spPr>
          <a:ln/>
        </p:spPr>
        <p:txBody>
          <a:bodyPr/>
          <a:lstStyle>
            <a:lvl1pPr>
              <a:defRPr/>
            </a:lvl1pPr>
          </a:lstStyle>
          <a:p>
            <a:pPr>
              <a:defRPr/>
            </a:pPr>
            <a:fld id="{8DD658EA-113D-4014-B8B0-9345F8420B5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34005568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03201" y="130176"/>
            <a:ext cx="10875433" cy="823913"/>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203200" y="1320800"/>
            <a:ext cx="11684000" cy="4495800"/>
          </a:xfrm>
        </p:spPr>
        <p:txBody>
          <a:bodyPr/>
          <a:lstStyle/>
          <a:p>
            <a:pPr lvl="0"/>
            <a:endParaRPr lang="en-US" noProof="0"/>
          </a:p>
        </p:txBody>
      </p:sp>
      <p:sp>
        <p:nvSpPr>
          <p:cNvPr id="4" name="Rectangle 11"/>
          <p:cNvSpPr>
            <a:spLocks noGrp="1" noChangeArrowheads="1"/>
          </p:cNvSpPr>
          <p:nvPr>
            <p:ph type="sldNum" sz="quarter" idx="10"/>
          </p:nvPr>
        </p:nvSpPr>
        <p:spPr>
          <a:ln/>
        </p:spPr>
        <p:txBody>
          <a:bodyPr/>
          <a:lstStyle>
            <a:lvl1pPr>
              <a:defRPr/>
            </a:lvl1pPr>
          </a:lstStyle>
          <a:p>
            <a:pPr>
              <a:defRPr/>
            </a:pPr>
            <a:fld id="{6BB895CC-1E9C-4322-BA05-4F477AA9ABA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67784572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03201" y="130176"/>
            <a:ext cx="10875433" cy="82391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203200" y="1320800"/>
            <a:ext cx="57404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46800" y="1320800"/>
            <a:ext cx="57404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46800" y="3644900"/>
            <a:ext cx="57404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1"/>
          <p:cNvSpPr>
            <a:spLocks noGrp="1" noChangeArrowheads="1"/>
          </p:cNvSpPr>
          <p:nvPr>
            <p:ph type="sldNum" sz="quarter" idx="10"/>
          </p:nvPr>
        </p:nvSpPr>
        <p:spPr>
          <a:ln/>
        </p:spPr>
        <p:txBody>
          <a:bodyPr/>
          <a:lstStyle>
            <a:lvl1pPr>
              <a:defRPr/>
            </a:lvl1pPr>
          </a:lstStyle>
          <a:p>
            <a:pPr>
              <a:defRPr/>
            </a:pPr>
            <a:fld id="{24FF805A-DC43-460E-9633-CEF27666977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01647928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6219B54-7083-4BB7-85F6-2031CDF9F43D}" type="datetimeFigureOut">
              <a:rPr lang="en-US" smtClean="0"/>
              <a:pPr/>
              <a:t>10/25/2013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8F94C8-C01F-4B99-B70E-5790C564C77A}" type="slidenum">
              <a:rPr lang="en-US" smtClean="0"/>
              <a:pPr/>
              <a:t>‹#›</a:t>
            </a:fld>
            <a:endParaRPr lang="en-US"/>
          </a:p>
        </p:txBody>
      </p:sp>
    </p:spTree>
    <p:extLst>
      <p:ext uri="{BB962C8B-B14F-4D97-AF65-F5344CB8AC3E}">
        <p14:creationId xmlns:p14="http://schemas.microsoft.com/office/powerpoint/2010/main" xmlns="" val="57359895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6219B54-7083-4BB7-85F6-2031CDF9F43D}" type="datetimeFigureOut">
              <a:rPr lang="en-US" smtClean="0"/>
              <a:pPr/>
              <a:t>10/25/2013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8F94C8-C01F-4B99-B70E-5790C564C77A}" type="slidenum">
              <a:rPr lang="en-US" smtClean="0"/>
              <a:pPr/>
              <a:t>‹#›</a:t>
            </a:fld>
            <a:endParaRPr lang="en-US"/>
          </a:p>
        </p:txBody>
      </p:sp>
    </p:spTree>
    <p:extLst>
      <p:ext uri="{BB962C8B-B14F-4D97-AF65-F5344CB8AC3E}">
        <p14:creationId xmlns:p14="http://schemas.microsoft.com/office/powerpoint/2010/main" xmlns="" val="183386538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6219B54-7083-4BB7-85F6-2031CDF9F43D}" type="datetimeFigureOut">
              <a:rPr lang="en-US" smtClean="0"/>
              <a:pPr/>
              <a:t>10/25/2013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8F94C8-C01F-4B99-B70E-5790C564C77A}" type="slidenum">
              <a:rPr lang="en-US" smtClean="0"/>
              <a:pPr/>
              <a:t>‹#›</a:t>
            </a:fld>
            <a:endParaRPr lang="en-US"/>
          </a:p>
        </p:txBody>
      </p:sp>
    </p:spTree>
    <p:extLst>
      <p:ext uri="{BB962C8B-B14F-4D97-AF65-F5344CB8AC3E}">
        <p14:creationId xmlns:p14="http://schemas.microsoft.com/office/powerpoint/2010/main" xmlns="" val="278720480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219B54-7083-4BB7-85F6-2031CDF9F43D}" type="datetimeFigureOut">
              <a:rPr lang="en-US" smtClean="0"/>
              <a:pPr/>
              <a:t>10/25/2013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8F94C8-C01F-4B99-B70E-5790C564C77A}" type="slidenum">
              <a:rPr lang="en-US" smtClean="0"/>
              <a:pPr/>
              <a:t>‹#›</a:t>
            </a:fld>
            <a:endParaRPr lang="en-US"/>
          </a:p>
        </p:txBody>
      </p:sp>
    </p:spTree>
    <p:extLst>
      <p:ext uri="{BB962C8B-B14F-4D97-AF65-F5344CB8AC3E}">
        <p14:creationId xmlns:p14="http://schemas.microsoft.com/office/powerpoint/2010/main" xmlns="" val="344647801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219B54-7083-4BB7-85F6-2031CDF9F43D}" type="datetimeFigureOut">
              <a:rPr lang="en-US" smtClean="0"/>
              <a:pPr/>
              <a:t>10/25/2013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8F94C8-C01F-4B99-B70E-5790C564C77A}" type="slidenum">
              <a:rPr lang="en-US" smtClean="0"/>
              <a:pPr/>
              <a:t>‹#›</a:t>
            </a:fld>
            <a:endParaRPr lang="en-US"/>
          </a:p>
        </p:txBody>
      </p:sp>
    </p:spTree>
    <p:extLst>
      <p:ext uri="{BB962C8B-B14F-4D97-AF65-F5344CB8AC3E}">
        <p14:creationId xmlns:p14="http://schemas.microsoft.com/office/powerpoint/2010/main" xmlns="" val="297653370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219B54-7083-4BB7-85F6-2031CDF9F43D}" type="datetimeFigureOut">
              <a:rPr lang="en-US" smtClean="0"/>
              <a:pPr/>
              <a:t>10/25/2013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8F94C8-C01F-4B99-B70E-5790C564C77A}" type="slidenum">
              <a:rPr lang="en-US" smtClean="0"/>
              <a:pPr/>
              <a:t>‹#›</a:t>
            </a:fld>
            <a:endParaRPr lang="en-US"/>
          </a:p>
        </p:txBody>
      </p:sp>
    </p:spTree>
    <p:extLst>
      <p:ext uri="{BB962C8B-B14F-4D97-AF65-F5344CB8AC3E}">
        <p14:creationId xmlns:p14="http://schemas.microsoft.com/office/powerpoint/2010/main" xmlns="" val="14400502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2.jpe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image" Target="../media/image2.jpe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1.pn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219B54-7083-4BB7-85F6-2031CDF9F43D}" type="datetimeFigureOut">
              <a:rPr lang="en-US" smtClean="0"/>
              <a:pPr/>
              <a:t>10/25/2013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8F94C8-C01F-4B99-B70E-5790C564C77A}" type="slidenum">
              <a:rPr lang="en-US" smtClean="0"/>
              <a:pPr/>
              <a:t>‹#›</a:t>
            </a:fld>
            <a:endParaRPr lang="en-US"/>
          </a:p>
        </p:txBody>
      </p:sp>
    </p:spTree>
    <p:extLst>
      <p:ext uri="{BB962C8B-B14F-4D97-AF65-F5344CB8AC3E}">
        <p14:creationId xmlns:p14="http://schemas.microsoft.com/office/powerpoint/2010/main" xmlns="" val="33218034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8" descr="Blank.png"/>
          <p:cNvPicPr>
            <a:picLocks noChangeAspect="1"/>
          </p:cNvPicPr>
          <p:nvPr userDrawn="1"/>
        </p:nvPicPr>
        <p:blipFill>
          <a:blip r:embed="rId15">
            <a:extLst>
              <a:ext uri="{28A0092B-C50C-407E-A947-70E740481C1C}">
                <a14:useLocalDpi xmlns:a14="http://schemas.microsoft.com/office/drawing/2010/main" xmlns="" val="0"/>
              </a:ext>
            </a:extLst>
          </a:blip>
          <a:srcRect/>
          <a:stretch>
            <a:fillRect/>
          </a:stretch>
        </p:blipFill>
        <p:spPr bwMode="auto">
          <a:xfrm>
            <a:off x="-2540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203201" y="130176"/>
            <a:ext cx="10875433" cy="823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endParaRPr lang="en-US" smtClean="0"/>
          </a:p>
        </p:txBody>
      </p:sp>
      <p:sp>
        <p:nvSpPr>
          <p:cNvPr id="1028" name="Rectangle 3"/>
          <p:cNvSpPr>
            <a:spLocks noGrp="1" noChangeArrowheads="1"/>
          </p:cNvSpPr>
          <p:nvPr>
            <p:ph type="body" idx="1"/>
          </p:nvPr>
        </p:nvSpPr>
        <p:spPr bwMode="auto">
          <a:xfrm>
            <a:off x="203200" y="1320800"/>
            <a:ext cx="116840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9" name="Rectangle 6"/>
          <p:cNvSpPr>
            <a:spLocks noChangeArrowheads="1"/>
          </p:cNvSpPr>
          <p:nvPr/>
        </p:nvSpPr>
        <p:spPr bwMode="black">
          <a:xfrm>
            <a:off x="7903633" y="6496051"/>
            <a:ext cx="4072467" cy="214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spAutoFit/>
          </a:bodyPr>
          <a:lstStyle/>
          <a:p>
            <a:pPr algn="r" fontAlgn="base">
              <a:spcBef>
                <a:spcPct val="0"/>
              </a:spcBef>
              <a:spcAft>
                <a:spcPct val="0"/>
              </a:spcAft>
            </a:pPr>
            <a:r>
              <a:rPr lang="en-US" sz="800" smtClean="0">
                <a:solidFill>
                  <a:srgbClr val="FFFFFF"/>
                </a:solidFill>
                <a:ea typeface="ＭＳ Ｐゴシック" pitchFamily="34" charset="-128"/>
              </a:rPr>
              <a:t>© 2009 IBM Corporation</a:t>
            </a:r>
            <a:endParaRPr lang="en-US" sz="1800" smtClean="0">
              <a:solidFill>
                <a:srgbClr val="FFFFFF"/>
              </a:solidFill>
              <a:ea typeface="ＭＳ Ｐゴシック" pitchFamily="34" charset="-128"/>
            </a:endParaRPr>
          </a:p>
        </p:txBody>
      </p:sp>
      <p:pic>
        <p:nvPicPr>
          <p:cNvPr id="1030" name="Picture 10" descr="5300_IBMneg_PPT_bkgd"/>
          <p:cNvPicPr>
            <a:picLocks noChangeAspect="1" noChangeArrowheads="1"/>
          </p:cNvPicPr>
          <p:nvPr userDrawn="1"/>
        </p:nvPicPr>
        <p:blipFill>
          <a:blip r:embed="rId16" cstate="print">
            <a:extLst>
              <a:ext uri="{28A0092B-C50C-407E-A947-70E740481C1C}">
                <a14:useLocalDpi xmlns:a14="http://schemas.microsoft.com/office/drawing/2010/main" xmlns="" val="0"/>
              </a:ext>
            </a:extLst>
          </a:blip>
          <a:srcRect/>
          <a:stretch>
            <a:fillRect/>
          </a:stretch>
        </p:blipFill>
        <p:spPr bwMode="auto">
          <a:xfrm>
            <a:off x="11059585" y="701676"/>
            <a:ext cx="781049"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5" name="Rectangle 11"/>
          <p:cNvSpPr>
            <a:spLocks noGrp="1" noChangeArrowheads="1"/>
          </p:cNvSpPr>
          <p:nvPr>
            <p:ph type="sldNum" sz="quarter" idx="4"/>
          </p:nvPr>
        </p:nvSpPr>
        <p:spPr bwMode="auto">
          <a:xfrm>
            <a:off x="328084" y="6503988"/>
            <a:ext cx="1327149" cy="1825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800" i="0" smtClean="0">
                <a:solidFill>
                  <a:schemeClr val="bg1"/>
                </a:solidFill>
              </a:defRPr>
            </a:lvl1pPr>
          </a:lstStyle>
          <a:p>
            <a:pPr fontAlgn="base">
              <a:spcBef>
                <a:spcPct val="0"/>
              </a:spcBef>
              <a:spcAft>
                <a:spcPct val="0"/>
              </a:spcAft>
              <a:defRPr/>
            </a:pPr>
            <a:fld id="{843F543A-716E-4E46-9735-9A4AED61503A}" type="slidenum">
              <a:rPr lang="en-US">
                <a:solidFill>
                  <a:srgbClr val="FFFFFF"/>
                </a:solidFill>
                <a:ea typeface="ＭＳ Ｐゴシック" pitchFamily="34" charset="-128"/>
              </a:rPr>
              <a:pPr fontAlgn="base">
                <a:spcBef>
                  <a:spcPct val="0"/>
                </a:spcBef>
                <a:spcAft>
                  <a:spcPct val="0"/>
                </a:spcAft>
                <a:defRPr/>
              </a:pPr>
              <a:t>‹#›</a:t>
            </a:fld>
            <a:endParaRPr lang="en-US">
              <a:solidFill>
                <a:srgbClr val="FFFFFF"/>
              </a:solidFill>
              <a:ea typeface="ＭＳ Ｐゴシック" pitchFamily="34" charset="-128"/>
            </a:endParaRPr>
          </a:p>
        </p:txBody>
      </p:sp>
    </p:spTree>
    <p:extLst>
      <p:ext uri="{BB962C8B-B14F-4D97-AF65-F5344CB8AC3E}">
        <p14:creationId xmlns:p14="http://schemas.microsoft.com/office/powerpoint/2010/main" xmlns="" val="1551520609"/>
      </p:ext>
    </p:extLst>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hf hdr="0" ftr="0" dt="0"/>
  <p:txStyles>
    <p:titleStyle>
      <a:lvl1pPr algn="l" rtl="0" eaLnBrk="0" fontAlgn="base" hangingPunct="0">
        <a:spcBef>
          <a:spcPct val="0"/>
        </a:spcBef>
        <a:spcAft>
          <a:spcPct val="0"/>
        </a:spcAft>
        <a:defRPr sz="2000">
          <a:solidFill>
            <a:schemeClr val="hlink"/>
          </a:solidFill>
          <a:latin typeface="+mj-lt"/>
          <a:ea typeface="ＭＳ Ｐゴシック" charset="-128"/>
          <a:cs typeface="Arial" pitchFamily="34" charset="0"/>
        </a:defRPr>
      </a:lvl1pPr>
      <a:lvl2pPr algn="l" rtl="0" eaLnBrk="0" fontAlgn="base" hangingPunct="0">
        <a:spcBef>
          <a:spcPct val="0"/>
        </a:spcBef>
        <a:spcAft>
          <a:spcPct val="0"/>
        </a:spcAft>
        <a:defRPr sz="2000">
          <a:solidFill>
            <a:schemeClr val="hlink"/>
          </a:solidFill>
          <a:latin typeface="Arial" charset="0"/>
          <a:ea typeface="ＭＳ Ｐゴシック" charset="-128"/>
          <a:cs typeface="Arial" pitchFamily="34" charset="0"/>
        </a:defRPr>
      </a:lvl2pPr>
      <a:lvl3pPr algn="l" rtl="0" eaLnBrk="0" fontAlgn="base" hangingPunct="0">
        <a:spcBef>
          <a:spcPct val="0"/>
        </a:spcBef>
        <a:spcAft>
          <a:spcPct val="0"/>
        </a:spcAft>
        <a:defRPr sz="2000">
          <a:solidFill>
            <a:schemeClr val="hlink"/>
          </a:solidFill>
          <a:latin typeface="Arial" charset="0"/>
          <a:ea typeface="ＭＳ Ｐゴシック" charset="-128"/>
          <a:cs typeface="Arial" pitchFamily="34" charset="0"/>
        </a:defRPr>
      </a:lvl3pPr>
      <a:lvl4pPr algn="l" rtl="0" eaLnBrk="0" fontAlgn="base" hangingPunct="0">
        <a:spcBef>
          <a:spcPct val="0"/>
        </a:spcBef>
        <a:spcAft>
          <a:spcPct val="0"/>
        </a:spcAft>
        <a:defRPr sz="2000">
          <a:solidFill>
            <a:schemeClr val="hlink"/>
          </a:solidFill>
          <a:latin typeface="Arial" charset="0"/>
          <a:ea typeface="ＭＳ Ｐゴシック" charset="-128"/>
          <a:cs typeface="Arial" pitchFamily="34" charset="0"/>
        </a:defRPr>
      </a:lvl4pPr>
      <a:lvl5pPr algn="l" rtl="0" eaLnBrk="0" fontAlgn="base" hangingPunct="0">
        <a:spcBef>
          <a:spcPct val="0"/>
        </a:spcBef>
        <a:spcAft>
          <a:spcPct val="0"/>
        </a:spcAft>
        <a:defRPr sz="2000">
          <a:solidFill>
            <a:schemeClr val="hlink"/>
          </a:solidFill>
          <a:latin typeface="Arial" charset="0"/>
          <a:ea typeface="ＭＳ Ｐゴシック" charset="-128"/>
          <a:cs typeface="Arial" pitchFamily="34" charset="0"/>
        </a:defRPr>
      </a:lvl5pPr>
      <a:lvl6pPr marL="457200" algn="l" rtl="0" fontAlgn="base">
        <a:spcBef>
          <a:spcPct val="0"/>
        </a:spcBef>
        <a:spcAft>
          <a:spcPct val="0"/>
        </a:spcAft>
        <a:defRPr sz="2200">
          <a:solidFill>
            <a:schemeClr val="accent1"/>
          </a:solidFill>
          <a:latin typeface="Arial" charset="0"/>
        </a:defRPr>
      </a:lvl6pPr>
      <a:lvl7pPr marL="914400" algn="l" rtl="0" fontAlgn="base">
        <a:spcBef>
          <a:spcPct val="0"/>
        </a:spcBef>
        <a:spcAft>
          <a:spcPct val="0"/>
        </a:spcAft>
        <a:defRPr sz="2200">
          <a:solidFill>
            <a:schemeClr val="accent1"/>
          </a:solidFill>
          <a:latin typeface="Arial" charset="0"/>
        </a:defRPr>
      </a:lvl7pPr>
      <a:lvl8pPr marL="1371600" algn="l" rtl="0" fontAlgn="base">
        <a:spcBef>
          <a:spcPct val="0"/>
        </a:spcBef>
        <a:spcAft>
          <a:spcPct val="0"/>
        </a:spcAft>
        <a:defRPr sz="2200">
          <a:solidFill>
            <a:schemeClr val="accent1"/>
          </a:solidFill>
          <a:latin typeface="Arial" charset="0"/>
        </a:defRPr>
      </a:lvl8pPr>
      <a:lvl9pPr marL="1828800" algn="l" rtl="0" fontAlgn="base">
        <a:spcBef>
          <a:spcPct val="0"/>
        </a:spcBef>
        <a:spcAft>
          <a:spcPct val="0"/>
        </a:spcAft>
        <a:defRPr sz="2200">
          <a:solidFill>
            <a:schemeClr val="accent1"/>
          </a:solidFill>
          <a:latin typeface="Arial" charset="0"/>
        </a:defRPr>
      </a:lvl9pPr>
    </p:titleStyle>
    <p:bodyStyle>
      <a:lvl1pPr marL="171450" indent="-171450" algn="l" rtl="0" eaLnBrk="0" fontAlgn="base" hangingPunct="0">
        <a:spcBef>
          <a:spcPct val="20000"/>
        </a:spcBef>
        <a:spcAft>
          <a:spcPct val="0"/>
        </a:spcAft>
        <a:buClr>
          <a:schemeClr val="bg1"/>
        </a:buClr>
        <a:buFont typeface="Wingdings" pitchFamily="2" charset="2"/>
        <a:buChar char="§"/>
        <a:defRPr sz="1600">
          <a:solidFill>
            <a:schemeClr val="bg1"/>
          </a:solidFill>
          <a:latin typeface="+mn-lt"/>
          <a:ea typeface="ＭＳ Ｐゴシック" charset="-128"/>
          <a:cs typeface="ＭＳ Ｐゴシック" charset="-128"/>
        </a:defRPr>
      </a:lvl1pPr>
      <a:lvl2pPr marL="517525" indent="-174625" algn="l" rtl="0" eaLnBrk="0" fontAlgn="base" hangingPunct="0">
        <a:spcBef>
          <a:spcPct val="20000"/>
        </a:spcBef>
        <a:spcAft>
          <a:spcPct val="0"/>
        </a:spcAft>
        <a:buClr>
          <a:schemeClr val="bg1"/>
        </a:buClr>
        <a:buFont typeface="Arial" pitchFamily="34" charset="0"/>
        <a:buChar char="–"/>
        <a:defRPr sz="1600">
          <a:solidFill>
            <a:schemeClr val="bg1"/>
          </a:solidFill>
          <a:latin typeface="+mn-lt"/>
          <a:ea typeface="ＭＳ Ｐゴシック" charset="-128"/>
        </a:defRPr>
      </a:lvl2pPr>
      <a:lvl3pPr marL="690563" indent="-6350" algn="l" rtl="0" eaLnBrk="0" fontAlgn="base" hangingPunct="0">
        <a:spcBef>
          <a:spcPct val="20000"/>
        </a:spcBef>
        <a:spcAft>
          <a:spcPct val="0"/>
        </a:spcAft>
        <a:buChar char="•"/>
        <a:defRPr sz="1400">
          <a:solidFill>
            <a:schemeClr val="bg1"/>
          </a:solidFill>
          <a:latin typeface="+mn-lt"/>
          <a:ea typeface="ＭＳ Ｐゴシック" charset="-128"/>
        </a:defRPr>
      </a:lvl3pPr>
      <a:lvl4pPr marL="1025525" indent="346075" algn="l" rtl="0" eaLnBrk="0" fontAlgn="base" hangingPunct="0">
        <a:spcBef>
          <a:spcPct val="20000"/>
        </a:spcBef>
        <a:spcAft>
          <a:spcPct val="0"/>
        </a:spcAft>
        <a:defRPr sz="1400">
          <a:solidFill>
            <a:schemeClr val="bg1"/>
          </a:solidFill>
          <a:latin typeface="+mn-lt"/>
          <a:ea typeface="ＭＳ Ｐゴシック" charset="-128"/>
        </a:defRPr>
      </a:lvl4pPr>
      <a:lvl5pPr marL="1371600" indent="457200" algn="l" rtl="0" eaLnBrk="0" fontAlgn="base" hangingPunct="0">
        <a:spcBef>
          <a:spcPct val="20000"/>
        </a:spcBef>
        <a:spcAft>
          <a:spcPct val="0"/>
        </a:spcAft>
        <a:defRPr sz="1400">
          <a:solidFill>
            <a:schemeClr val="bg1"/>
          </a:solidFill>
          <a:latin typeface="+mn-lt"/>
          <a:ea typeface="ＭＳ Ｐゴシック" charset="-128"/>
        </a:defRPr>
      </a:lvl5pPr>
      <a:lvl6pPr marL="1828800" algn="l" rtl="0" fontAlgn="base">
        <a:spcBef>
          <a:spcPct val="20000"/>
        </a:spcBef>
        <a:spcAft>
          <a:spcPct val="0"/>
        </a:spcAft>
        <a:defRPr sz="1400">
          <a:solidFill>
            <a:schemeClr val="bg1"/>
          </a:solidFill>
          <a:latin typeface="+mn-lt"/>
          <a:ea typeface="ＭＳ Ｐゴシック" charset="-128"/>
        </a:defRPr>
      </a:lvl6pPr>
      <a:lvl7pPr marL="2286000" algn="l" rtl="0" fontAlgn="base">
        <a:spcBef>
          <a:spcPct val="20000"/>
        </a:spcBef>
        <a:spcAft>
          <a:spcPct val="0"/>
        </a:spcAft>
        <a:defRPr sz="1400">
          <a:solidFill>
            <a:schemeClr val="bg1"/>
          </a:solidFill>
          <a:latin typeface="+mn-lt"/>
          <a:ea typeface="ＭＳ Ｐゴシック" charset="-128"/>
        </a:defRPr>
      </a:lvl7pPr>
      <a:lvl8pPr marL="2743200" algn="l" rtl="0" fontAlgn="base">
        <a:spcBef>
          <a:spcPct val="20000"/>
        </a:spcBef>
        <a:spcAft>
          <a:spcPct val="0"/>
        </a:spcAft>
        <a:defRPr sz="1400">
          <a:solidFill>
            <a:schemeClr val="bg1"/>
          </a:solidFill>
          <a:latin typeface="+mn-lt"/>
          <a:ea typeface="ＭＳ Ｐゴシック" charset="-128"/>
        </a:defRPr>
      </a:lvl8pPr>
      <a:lvl9pPr marL="3200400" algn="l" rtl="0" fontAlgn="base">
        <a:spcBef>
          <a:spcPct val="20000"/>
        </a:spcBef>
        <a:spcAft>
          <a:spcPct val="0"/>
        </a:spcAft>
        <a:defRPr sz="1400">
          <a:solidFill>
            <a:schemeClr val="bg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8" descr="Blank.png"/>
          <p:cNvPicPr>
            <a:picLocks noChangeAspect="1"/>
          </p:cNvPicPr>
          <p:nvPr userDrawn="1"/>
        </p:nvPicPr>
        <p:blipFill>
          <a:blip r:embed="rId15">
            <a:extLst>
              <a:ext uri="{28A0092B-C50C-407E-A947-70E740481C1C}">
                <a14:useLocalDpi xmlns:a14="http://schemas.microsoft.com/office/drawing/2010/main" xmlns="" val="0"/>
              </a:ext>
            </a:extLst>
          </a:blip>
          <a:srcRect/>
          <a:stretch>
            <a:fillRect/>
          </a:stretch>
        </p:blipFill>
        <p:spPr bwMode="auto">
          <a:xfrm>
            <a:off x="-2540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203201" y="130176"/>
            <a:ext cx="10875433" cy="823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endParaRPr lang="en-US" smtClean="0"/>
          </a:p>
        </p:txBody>
      </p:sp>
      <p:sp>
        <p:nvSpPr>
          <p:cNvPr id="1028" name="Rectangle 3"/>
          <p:cNvSpPr>
            <a:spLocks noGrp="1" noChangeArrowheads="1"/>
          </p:cNvSpPr>
          <p:nvPr>
            <p:ph type="body" idx="1"/>
          </p:nvPr>
        </p:nvSpPr>
        <p:spPr bwMode="auto">
          <a:xfrm>
            <a:off x="203200" y="1320800"/>
            <a:ext cx="116840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9" name="Rectangle 6"/>
          <p:cNvSpPr>
            <a:spLocks noChangeArrowheads="1"/>
          </p:cNvSpPr>
          <p:nvPr/>
        </p:nvSpPr>
        <p:spPr bwMode="black">
          <a:xfrm>
            <a:off x="7903633" y="6496051"/>
            <a:ext cx="4072467" cy="214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spAutoFit/>
          </a:bodyPr>
          <a:lstStyle/>
          <a:p>
            <a:pPr algn="r" fontAlgn="base">
              <a:spcBef>
                <a:spcPct val="0"/>
              </a:spcBef>
              <a:spcAft>
                <a:spcPct val="0"/>
              </a:spcAft>
            </a:pPr>
            <a:r>
              <a:rPr lang="en-US" sz="800" smtClean="0">
                <a:solidFill>
                  <a:srgbClr val="FFFFFF"/>
                </a:solidFill>
                <a:ea typeface="ＭＳ Ｐゴシック" pitchFamily="34" charset="-128"/>
              </a:rPr>
              <a:t>© 2009 IBM Corporation</a:t>
            </a:r>
            <a:endParaRPr lang="en-US" sz="1800" smtClean="0">
              <a:solidFill>
                <a:srgbClr val="FFFFFF"/>
              </a:solidFill>
              <a:ea typeface="ＭＳ Ｐゴシック" pitchFamily="34" charset="-128"/>
            </a:endParaRPr>
          </a:p>
        </p:txBody>
      </p:sp>
      <p:pic>
        <p:nvPicPr>
          <p:cNvPr id="1030" name="Picture 10" descr="5300_IBMneg_PPT_bkgd"/>
          <p:cNvPicPr>
            <a:picLocks noChangeAspect="1" noChangeArrowheads="1"/>
          </p:cNvPicPr>
          <p:nvPr userDrawn="1"/>
        </p:nvPicPr>
        <p:blipFill>
          <a:blip r:embed="rId16" cstate="print">
            <a:extLst>
              <a:ext uri="{28A0092B-C50C-407E-A947-70E740481C1C}">
                <a14:useLocalDpi xmlns:a14="http://schemas.microsoft.com/office/drawing/2010/main" xmlns="" val="0"/>
              </a:ext>
            </a:extLst>
          </a:blip>
          <a:srcRect/>
          <a:stretch>
            <a:fillRect/>
          </a:stretch>
        </p:blipFill>
        <p:spPr bwMode="auto">
          <a:xfrm>
            <a:off x="11059585" y="701676"/>
            <a:ext cx="781049"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5" name="Rectangle 11"/>
          <p:cNvSpPr>
            <a:spLocks noGrp="1" noChangeArrowheads="1"/>
          </p:cNvSpPr>
          <p:nvPr>
            <p:ph type="sldNum" sz="quarter" idx="4"/>
          </p:nvPr>
        </p:nvSpPr>
        <p:spPr bwMode="auto">
          <a:xfrm>
            <a:off x="328084" y="6503988"/>
            <a:ext cx="1327149" cy="1825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800" i="0" smtClean="0">
                <a:solidFill>
                  <a:schemeClr val="bg1"/>
                </a:solidFill>
              </a:defRPr>
            </a:lvl1pPr>
          </a:lstStyle>
          <a:p>
            <a:pPr fontAlgn="base">
              <a:spcBef>
                <a:spcPct val="0"/>
              </a:spcBef>
              <a:spcAft>
                <a:spcPct val="0"/>
              </a:spcAft>
              <a:defRPr/>
            </a:pPr>
            <a:fld id="{843F543A-716E-4E46-9735-9A4AED61503A}" type="slidenum">
              <a:rPr lang="en-US">
                <a:solidFill>
                  <a:srgbClr val="FFFFFF"/>
                </a:solidFill>
                <a:ea typeface="ＭＳ Ｐゴシック" pitchFamily="34" charset="-128"/>
              </a:rPr>
              <a:pPr fontAlgn="base">
                <a:spcBef>
                  <a:spcPct val="0"/>
                </a:spcBef>
                <a:spcAft>
                  <a:spcPct val="0"/>
                </a:spcAft>
                <a:defRPr/>
              </a:pPr>
              <a:t>‹#›</a:t>
            </a:fld>
            <a:endParaRPr lang="en-US">
              <a:solidFill>
                <a:srgbClr val="FFFFFF"/>
              </a:solidFill>
              <a:ea typeface="ＭＳ Ｐゴシック" pitchFamily="34" charset="-128"/>
            </a:endParaRPr>
          </a:p>
        </p:txBody>
      </p:sp>
    </p:spTree>
    <p:extLst>
      <p:ext uri="{BB962C8B-B14F-4D97-AF65-F5344CB8AC3E}">
        <p14:creationId xmlns:p14="http://schemas.microsoft.com/office/powerpoint/2010/main" xmlns="" val="312528411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hf hdr="0" ftr="0" dt="0"/>
  <p:txStyles>
    <p:titleStyle>
      <a:lvl1pPr algn="l" rtl="0" eaLnBrk="0" fontAlgn="base" hangingPunct="0">
        <a:spcBef>
          <a:spcPct val="0"/>
        </a:spcBef>
        <a:spcAft>
          <a:spcPct val="0"/>
        </a:spcAft>
        <a:defRPr sz="2000">
          <a:solidFill>
            <a:schemeClr val="hlink"/>
          </a:solidFill>
          <a:latin typeface="+mj-lt"/>
          <a:ea typeface="ＭＳ Ｐゴシック" charset="-128"/>
          <a:cs typeface="Arial" pitchFamily="34" charset="0"/>
        </a:defRPr>
      </a:lvl1pPr>
      <a:lvl2pPr algn="l" rtl="0" eaLnBrk="0" fontAlgn="base" hangingPunct="0">
        <a:spcBef>
          <a:spcPct val="0"/>
        </a:spcBef>
        <a:spcAft>
          <a:spcPct val="0"/>
        </a:spcAft>
        <a:defRPr sz="2000">
          <a:solidFill>
            <a:schemeClr val="hlink"/>
          </a:solidFill>
          <a:latin typeface="Arial" charset="0"/>
          <a:ea typeface="ＭＳ Ｐゴシック" charset="-128"/>
          <a:cs typeface="Arial" pitchFamily="34" charset="0"/>
        </a:defRPr>
      </a:lvl2pPr>
      <a:lvl3pPr algn="l" rtl="0" eaLnBrk="0" fontAlgn="base" hangingPunct="0">
        <a:spcBef>
          <a:spcPct val="0"/>
        </a:spcBef>
        <a:spcAft>
          <a:spcPct val="0"/>
        </a:spcAft>
        <a:defRPr sz="2000">
          <a:solidFill>
            <a:schemeClr val="hlink"/>
          </a:solidFill>
          <a:latin typeface="Arial" charset="0"/>
          <a:ea typeface="ＭＳ Ｐゴシック" charset="-128"/>
          <a:cs typeface="Arial" pitchFamily="34" charset="0"/>
        </a:defRPr>
      </a:lvl3pPr>
      <a:lvl4pPr algn="l" rtl="0" eaLnBrk="0" fontAlgn="base" hangingPunct="0">
        <a:spcBef>
          <a:spcPct val="0"/>
        </a:spcBef>
        <a:spcAft>
          <a:spcPct val="0"/>
        </a:spcAft>
        <a:defRPr sz="2000">
          <a:solidFill>
            <a:schemeClr val="hlink"/>
          </a:solidFill>
          <a:latin typeface="Arial" charset="0"/>
          <a:ea typeface="ＭＳ Ｐゴシック" charset="-128"/>
          <a:cs typeface="Arial" pitchFamily="34" charset="0"/>
        </a:defRPr>
      </a:lvl4pPr>
      <a:lvl5pPr algn="l" rtl="0" eaLnBrk="0" fontAlgn="base" hangingPunct="0">
        <a:spcBef>
          <a:spcPct val="0"/>
        </a:spcBef>
        <a:spcAft>
          <a:spcPct val="0"/>
        </a:spcAft>
        <a:defRPr sz="2000">
          <a:solidFill>
            <a:schemeClr val="hlink"/>
          </a:solidFill>
          <a:latin typeface="Arial" charset="0"/>
          <a:ea typeface="ＭＳ Ｐゴシック" charset="-128"/>
          <a:cs typeface="Arial" pitchFamily="34" charset="0"/>
        </a:defRPr>
      </a:lvl5pPr>
      <a:lvl6pPr marL="457200" algn="l" rtl="0" fontAlgn="base">
        <a:spcBef>
          <a:spcPct val="0"/>
        </a:spcBef>
        <a:spcAft>
          <a:spcPct val="0"/>
        </a:spcAft>
        <a:defRPr sz="2200">
          <a:solidFill>
            <a:schemeClr val="accent1"/>
          </a:solidFill>
          <a:latin typeface="Arial" charset="0"/>
        </a:defRPr>
      </a:lvl6pPr>
      <a:lvl7pPr marL="914400" algn="l" rtl="0" fontAlgn="base">
        <a:spcBef>
          <a:spcPct val="0"/>
        </a:spcBef>
        <a:spcAft>
          <a:spcPct val="0"/>
        </a:spcAft>
        <a:defRPr sz="2200">
          <a:solidFill>
            <a:schemeClr val="accent1"/>
          </a:solidFill>
          <a:latin typeface="Arial" charset="0"/>
        </a:defRPr>
      </a:lvl7pPr>
      <a:lvl8pPr marL="1371600" algn="l" rtl="0" fontAlgn="base">
        <a:spcBef>
          <a:spcPct val="0"/>
        </a:spcBef>
        <a:spcAft>
          <a:spcPct val="0"/>
        </a:spcAft>
        <a:defRPr sz="2200">
          <a:solidFill>
            <a:schemeClr val="accent1"/>
          </a:solidFill>
          <a:latin typeface="Arial" charset="0"/>
        </a:defRPr>
      </a:lvl8pPr>
      <a:lvl9pPr marL="1828800" algn="l" rtl="0" fontAlgn="base">
        <a:spcBef>
          <a:spcPct val="0"/>
        </a:spcBef>
        <a:spcAft>
          <a:spcPct val="0"/>
        </a:spcAft>
        <a:defRPr sz="2200">
          <a:solidFill>
            <a:schemeClr val="accent1"/>
          </a:solidFill>
          <a:latin typeface="Arial" charset="0"/>
        </a:defRPr>
      </a:lvl9pPr>
    </p:titleStyle>
    <p:bodyStyle>
      <a:lvl1pPr marL="171450" indent="-171450" algn="l" rtl="0" eaLnBrk="0" fontAlgn="base" hangingPunct="0">
        <a:spcBef>
          <a:spcPct val="20000"/>
        </a:spcBef>
        <a:spcAft>
          <a:spcPct val="0"/>
        </a:spcAft>
        <a:buClr>
          <a:schemeClr val="bg1"/>
        </a:buClr>
        <a:buFont typeface="Wingdings" pitchFamily="2" charset="2"/>
        <a:buChar char="§"/>
        <a:defRPr sz="1600">
          <a:solidFill>
            <a:schemeClr val="bg1"/>
          </a:solidFill>
          <a:latin typeface="+mn-lt"/>
          <a:ea typeface="ＭＳ Ｐゴシック" charset="-128"/>
          <a:cs typeface="ＭＳ Ｐゴシック" charset="-128"/>
        </a:defRPr>
      </a:lvl1pPr>
      <a:lvl2pPr marL="517525" indent="-174625" algn="l" rtl="0" eaLnBrk="0" fontAlgn="base" hangingPunct="0">
        <a:spcBef>
          <a:spcPct val="20000"/>
        </a:spcBef>
        <a:spcAft>
          <a:spcPct val="0"/>
        </a:spcAft>
        <a:buClr>
          <a:schemeClr val="bg1"/>
        </a:buClr>
        <a:buFont typeface="Arial" pitchFamily="34" charset="0"/>
        <a:buChar char="–"/>
        <a:defRPr sz="1600">
          <a:solidFill>
            <a:schemeClr val="bg1"/>
          </a:solidFill>
          <a:latin typeface="+mn-lt"/>
          <a:ea typeface="ＭＳ Ｐゴシック" charset="-128"/>
        </a:defRPr>
      </a:lvl2pPr>
      <a:lvl3pPr marL="690563" indent="-6350" algn="l" rtl="0" eaLnBrk="0" fontAlgn="base" hangingPunct="0">
        <a:spcBef>
          <a:spcPct val="20000"/>
        </a:spcBef>
        <a:spcAft>
          <a:spcPct val="0"/>
        </a:spcAft>
        <a:buChar char="•"/>
        <a:defRPr sz="1400">
          <a:solidFill>
            <a:schemeClr val="bg1"/>
          </a:solidFill>
          <a:latin typeface="+mn-lt"/>
          <a:ea typeface="ＭＳ Ｐゴシック" charset="-128"/>
        </a:defRPr>
      </a:lvl3pPr>
      <a:lvl4pPr marL="1025525" indent="346075" algn="l" rtl="0" eaLnBrk="0" fontAlgn="base" hangingPunct="0">
        <a:spcBef>
          <a:spcPct val="20000"/>
        </a:spcBef>
        <a:spcAft>
          <a:spcPct val="0"/>
        </a:spcAft>
        <a:defRPr sz="1400">
          <a:solidFill>
            <a:schemeClr val="bg1"/>
          </a:solidFill>
          <a:latin typeface="+mn-lt"/>
          <a:ea typeface="ＭＳ Ｐゴシック" charset="-128"/>
        </a:defRPr>
      </a:lvl4pPr>
      <a:lvl5pPr marL="1371600" indent="457200" algn="l" rtl="0" eaLnBrk="0" fontAlgn="base" hangingPunct="0">
        <a:spcBef>
          <a:spcPct val="20000"/>
        </a:spcBef>
        <a:spcAft>
          <a:spcPct val="0"/>
        </a:spcAft>
        <a:defRPr sz="1400">
          <a:solidFill>
            <a:schemeClr val="bg1"/>
          </a:solidFill>
          <a:latin typeface="+mn-lt"/>
          <a:ea typeface="ＭＳ Ｐゴシック" charset="-128"/>
        </a:defRPr>
      </a:lvl5pPr>
      <a:lvl6pPr marL="1828800" algn="l" rtl="0" fontAlgn="base">
        <a:spcBef>
          <a:spcPct val="20000"/>
        </a:spcBef>
        <a:spcAft>
          <a:spcPct val="0"/>
        </a:spcAft>
        <a:defRPr sz="1400">
          <a:solidFill>
            <a:schemeClr val="bg1"/>
          </a:solidFill>
          <a:latin typeface="+mn-lt"/>
          <a:ea typeface="ＭＳ Ｐゴシック" charset="-128"/>
        </a:defRPr>
      </a:lvl6pPr>
      <a:lvl7pPr marL="2286000" algn="l" rtl="0" fontAlgn="base">
        <a:spcBef>
          <a:spcPct val="20000"/>
        </a:spcBef>
        <a:spcAft>
          <a:spcPct val="0"/>
        </a:spcAft>
        <a:defRPr sz="1400">
          <a:solidFill>
            <a:schemeClr val="bg1"/>
          </a:solidFill>
          <a:latin typeface="+mn-lt"/>
          <a:ea typeface="ＭＳ Ｐゴシック" charset="-128"/>
        </a:defRPr>
      </a:lvl7pPr>
      <a:lvl8pPr marL="2743200" algn="l" rtl="0" fontAlgn="base">
        <a:spcBef>
          <a:spcPct val="20000"/>
        </a:spcBef>
        <a:spcAft>
          <a:spcPct val="0"/>
        </a:spcAft>
        <a:defRPr sz="1400">
          <a:solidFill>
            <a:schemeClr val="bg1"/>
          </a:solidFill>
          <a:latin typeface="+mn-lt"/>
          <a:ea typeface="ＭＳ Ｐゴシック" charset="-128"/>
        </a:defRPr>
      </a:lvl8pPr>
      <a:lvl9pPr marL="3200400" algn="l" rtl="0" fontAlgn="base">
        <a:spcBef>
          <a:spcPct val="20000"/>
        </a:spcBef>
        <a:spcAft>
          <a:spcPct val="0"/>
        </a:spcAft>
        <a:defRPr sz="1400">
          <a:solidFill>
            <a:schemeClr val="bg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29.jpeg"/><Relationship Id="rId4" Type="http://schemas.openxmlformats.org/officeDocument/2006/relationships/package" Target="../embeddings/Microsoft_Office_Excel_Worksheet4.xlsx"/></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chart" Target="../charts/chart2.xml"/><Relationship Id="rId1" Type="http://schemas.openxmlformats.org/officeDocument/2006/relationships/slideLayout" Target="../slideLayouts/slideLayout4.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package" Target="../embeddings/Microsoft_Office_Excel_Worksheet7.xlsx"/><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package" Target="../embeddings/Microsoft_Office_Excel_Worksheet8.xlsx"/><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package" Target="../embeddings/Microsoft_Office_Excel_Worksheet9.xlsx"/></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8" Type="http://schemas.openxmlformats.org/officeDocument/2006/relationships/image" Target="../media/image44.emf"/><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39.jpeg"/><Relationship Id="rId21" Type="http://schemas.openxmlformats.org/officeDocument/2006/relationships/image" Target="../media/image57.emf"/><Relationship Id="rId7" Type="http://schemas.openxmlformats.org/officeDocument/2006/relationships/image" Target="../media/image43.emf"/><Relationship Id="rId12" Type="http://schemas.openxmlformats.org/officeDocument/2006/relationships/image" Target="../media/image48.emf"/><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notesSlide" Target="../notesSlides/notesSlide6.xml"/><Relationship Id="rId16" Type="http://schemas.openxmlformats.org/officeDocument/2006/relationships/image" Target="../media/image52.png"/><Relationship Id="rId20" Type="http://schemas.openxmlformats.org/officeDocument/2006/relationships/image" Target="../media/image56.png"/><Relationship Id="rId29" Type="http://schemas.openxmlformats.org/officeDocument/2006/relationships/image" Target="../media/image65.jpeg"/><Relationship Id="rId1" Type="http://schemas.openxmlformats.org/officeDocument/2006/relationships/slideLayout" Target="../slideLayouts/slideLayout27.xml"/><Relationship Id="rId6" Type="http://schemas.openxmlformats.org/officeDocument/2006/relationships/image" Target="../media/image42.emf"/><Relationship Id="rId11" Type="http://schemas.openxmlformats.org/officeDocument/2006/relationships/image" Target="../media/image47.emf"/><Relationship Id="rId24" Type="http://schemas.openxmlformats.org/officeDocument/2006/relationships/image" Target="../media/image60.png"/><Relationship Id="rId5" Type="http://schemas.openxmlformats.org/officeDocument/2006/relationships/image" Target="../media/image41.emf"/><Relationship Id="rId15" Type="http://schemas.openxmlformats.org/officeDocument/2006/relationships/image" Target="../media/image51.jpeg"/><Relationship Id="rId23" Type="http://schemas.openxmlformats.org/officeDocument/2006/relationships/image" Target="../media/image59.png"/><Relationship Id="rId28" Type="http://schemas.openxmlformats.org/officeDocument/2006/relationships/image" Target="../media/image64.jpe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emf"/><Relationship Id="rId27" Type="http://schemas.openxmlformats.org/officeDocument/2006/relationships/image" Target="../media/image63.jpeg"/><Relationship Id="rId30" Type="http://schemas.openxmlformats.org/officeDocument/2006/relationships/image" Target="../media/image66.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jpeg"/></Relationships>
</file>

<file path=ppt/slides/_rels/slide2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package" Target="../embeddings/Microsoft_Office_Excel_Worksheet1.xls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6.jpeg"/><Relationship Id="rId5" Type="http://schemas.openxmlformats.org/officeDocument/2006/relationships/package" Target="../embeddings/Microsoft_Office_Excel_Worksheet3.xlsx"/><Relationship Id="rId4" Type="http://schemas.openxmlformats.org/officeDocument/2006/relationships/package" Target="../embeddings/Microsoft_Office_Excel_Worksheet2.xlsx"/></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0" y="0"/>
            <a:ext cx="12245483" cy="4796799"/>
          </a:xfrm>
          <a:prstGeom prst="rect">
            <a:avLst/>
          </a:prstGeom>
        </p:spPr>
      </p:pic>
      <p:sp>
        <p:nvSpPr>
          <p:cNvPr id="4" name="Subtitle 3"/>
          <p:cNvSpPr>
            <a:spLocks noGrp="1"/>
          </p:cNvSpPr>
          <p:nvPr>
            <p:ph type="subTitle" idx="4294967295"/>
          </p:nvPr>
        </p:nvSpPr>
        <p:spPr>
          <a:xfrm>
            <a:off x="0" y="5091113"/>
            <a:ext cx="9144000" cy="1655762"/>
          </a:xfrm>
        </p:spPr>
        <p:txBody>
          <a:bodyPr>
            <a:normAutofit lnSpcReduction="10000"/>
          </a:bodyPr>
          <a:lstStyle/>
          <a:p>
            <a:pPr marL="0" indent="0">
              <a:buNone/>
            </a:pPr>
            <a:r>
              <a:rPr lang="en-US" sz="3200" dirty="0" smtClean="0"/>
              <a:t>                                     Mary Rose Corrigan</a:t>
            </a:r>
          </a:p>
          <a:p>
            <a:pPr marL="0" indent="0">
              <a:buNone/>
            </a:pPr>
            <a:r>
              <a:rPr lang="en-US" sz="3200" dirty="0" smtClean="0"/>
              <a:t>                                         City of Dubuque</a:t>
            </a:r>
          </a:p>
          <a:p>
            <a:pPr marL="0" indent="0">
              <a:buNone/>
            </a:pPr>
            <a:r>
              <a:rPr lang="en-US" sz="3200" dirty="0" smtClean="0"/>
              <a:t>                               Health Service Department</a:t>
            </a:r>
            <a:endParaRPr lang="en-US" sz="3200" dirty="0"/>
          </a:p>
        </p:txBody>
      </p:sp>
    </p:spTree>
    <p:extLst>
      <p:ext uri="{BB962C8B-B14F-4D97-AF65-F5344CB8AC3E}">
        <p14:creationId xmlns:p14="http://schemas.microsoft.com/office/powerpoint/2010/main" xmlns="" val="290203259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18206" y="2210937"/>
            <a:ext cx="7435936" cy="435363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99CC00"/>
                </a:solidFill>
                <a:miter lim="800000"/>
                <a:headEnd/>
                <a:tailEnd/>
              </a14:hiddenLine>
            </a:ext>
            <a:ext uri="{AF507438-7753-43E0-B8FC-AC1667EBCBE1}">
              <a14:hiddenEffects xmlns:a14="http://schemas.microsoft.com/office/drawing/2010/main" xmlns="">
                <a:effectLst>
                  <a:outerShdw dist="35921" dir="2700000" algn="ctr" rotWithShape="0">
                    <a:srgbClr val="CCCCCC"/>
                  </a:outerShdw>
                </a:effectLst>
              </a14:hiddenEffects>
            </a:ext>
          </a:extLst>
        </p:spPr>
      </p:pic>
      <p:sp>
        <p:nvSpPr>
          <p:cNvPr id="2" name="Text Box 3"/>
          <p:cNvSpPr txBox="1">
            <a:spLocks noChangeArrowheads="1"/>
          </p:cNvSpPr>
          <p:nvPr/>
        </p:nvSpPr>
        <p:spPr bwMode="auto">
          <a:xfrm>
            <a:off x="4909507" y="1119628"/>
            <a:ext cx="5790337" cy="7191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99CC00"/>
                </a:solidFill>
                <a:miter lim="800000"/>
                <a:headEnd/>
                <a:tailEnd/>
              </a14:hiddenLine>
            </a:ext>
            <a:ext uri="{AF507438-7753-43E0-B8FC-AC1667EBCBE1}">
              <a14:hiddenEffects xmlns:a14="http://schemas.microsoft.com/office/drawing/2010/main" xmlns="">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sz="3200" b="1" dirty="0" smtClean="0">
                <a:solidFill>
                  <a:srgbClr val="000000"/>
                </a:solidFill>
                <a:latin typeface="Calibri" panose="020F0502020204030204" pitchFamily="34" charset="0"/>
              </a:rPr>
              <a:t>Rental Housing Code Violations</a:t>
            </a:r>
            <a:endParaRPr kumimoji="0" lang="en-US" sz="3200" b="1" i="0" u="none" strike="noStrike" cap="none" normalizeH="0" baseline="0" dirty="0" smtClean="0">
              <a:ln>
                <a:noFill/>
              </a:ln>
              <a:solidFill>
                <a:schemeClr val="tx1"/>
              </a:solidFill>
              <a:effectLst/>
              <a:latin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9792" y="2490536"/>
            <a:ext cx="3736123" cy="3064101"/>
          </a:xfrm>
          <a:prstGeom prst="rect">
            <a:avLst/>
          </a:prstGeom>
        </p:spPr>
      </p:pic>
    </p:spTree>
    <p:extLst>
      <p:ext uri="{BB962C8B-B14F-4D97-AF65-F5344CB8AC3E}">
        <p14:creationId xmlns:p14="http://schemas.microsoft.com/office/powerpoint/2010/main" xmlns="" val="54232189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xmlns="" val="64173134"/>
              </p:ext>
            </p:extLst>
          </p:nvPr>
        </p:nvGraphicFramePr>
        <p:xfrm>
          <a:off x="3931605" y="1624084"/>
          <a:ext cx="7916214" cy="5036023"/>
        </p:xfrm>
        <a:graphic>
          <a:graphicData uri="http://schemas.openxmlformats.org/presentationml/2006/ole">
            <p:oleObj spid="_x0000_s5148" name="Worksheet" r:id="rId4" imgW="3962310" imgH="2685960" progId="Excel.Sheet.12">
              <p:embed/>
            </p:oleObj>
          </a:graphicData>
        </a:graphic>
      </p:graphicFrame>
      <p:sp>
        <p:nvSpPr>
          <p:cNvPr id="4" name="Text Box 3"/>
          <p:cNvSpPr txBox="1">
            <a:spLocks noChangeArrowheads="1"/>
          </p:cNvSpPr>
          <p:nvPr/>
        </p:nvSpPr>
        <p:spPr bwMode="auto">
          <a:xfrm>
            <a:off x="5910530" y="259307"/>
            <a:ext cx="4229756" cy="18015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99CC00"/>
                </a:solidFill>
                <a:miter lim="800000"/>
                <a:headEnd/>
                <a:tailEnd/>
              </a14:hiddenLine>
            </a:ext>
            <a:ext uri="{AF507438-7753-43E0-B8FC-AC1667EBCBE1}">
              <a14:hiddenEffects xmlns:a14="http://schemas.microsoft.com/office/drawing/2010/main" xmlns="">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000000"/>
                </a:solidFill>
                <a:effectLst/>
                <a:latin typeface="Calibri" panose="020F0502020204030204" pitchFamily="34" charset="0"/>
              </a:rPr>
              <a:t>Miles of Bike Paths and Sidewalks to Miles of Roads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anose="020B0604020202020204" pitchFamily="34" charset="0"/>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12367" y="2060811"/>
            <a:ext cx="3171269" cy="3343702"/>
          </a:xfrm>
          <a:prstGeom prst="rect">
            <a:avLst/>
          </a:prstGeom>
        </p:spPr>
      </p:pic>
    </p:spTree>
    <p:extLst>
      <p:ext uri="{BB962C8B-B14F-4D97-AF65-F5344CB8AC3E}">
        <p14:creationId xmlns:p14="http://schemas.microsoft.com/office/powerpoint/2010/main" xmlns="" val="24826513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Content Placeholder 7"/>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30816" y="2363994"/>
            <a:ext cx="3663670" cy="3180203"/>
          </a:xfrm>
          <a:prstGeom prst="rect">
            <a:avLst/>
          </a:prstGeom>
          <a:ln w="228600" cap="sq" cmpd="thickThin">
            <a:solidFill>
              <a:srgbClr val="000000"/>
            </a:solidFill>
            <a:prstDash val="solid"/>
            <a:miter lim="800000"/>
          </a:ln>
          <a:effectLst>
            <a:innerShdw blurRad="76200">
              <a:srgbClr val="000000"/>
            </a:innerShdw>
          </a:effectLst>
        </p:spPr>
      </p:pic>
      <p:graphicFrame>
        <p:nvGraphicFramePr>
          <p:cNvPr id="2" name="Chart 1"/>
          <p:cNvGraphicFramePr>
            <a:graphicFrameLocks/>
          </p:cNvGraphicFramePr>
          <p:nvPr>
            <p:extLst>
              <p:ext uri="{D42A27DB-BD31-4B8C-83A1-F6EECF244321}">
                <p14:modId xmlns:p14="http://schemas.microsoft.com/office/powerpoint/2010/main" xmlns="" val="1904328313"/>
              </p:ext>
            </p:extLst>
          </p:nvPr>
        </p:nvGraphicFramePr>
        <p:xfrm>
          <a:off x="4335260" y="1749966"/>
          <a:ext cx="7162800" cy="4657299"/>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p:cNvSpPr>
            <a:spLocks noGrp="1"/>
          </p:cNvSpPr>
          <p:nvPr>
            <p:ph type="title"/>
          </p:nvPr>
        </p:nvSpPr>
        <p:spPr/>
        <p:txBody>
          <a:bodyPr/>
          <a:lstStyle/>
          <a:p>
            <a:r>
              <a:rPr lang="en-US" b="1" dirty="0" smtClean="0"/>
              <a:t>Tested for Lead Poisoning before age 6</a:t>
            </a:r>
            <a:endParaRPr lang="en-US" b="1" dirty="0"/>
          </a:p>
        </p:txBody>
      </p:sp>
    </p:spTree>
    <p:extLst>
      <p:ext uri="{BB962C8B-B14F-4D97-AF65-F5344CB8AC3E}">
        <p14:creationId xmlns:p14="http://schemas.microsoft.com/office/powerpoint/2010/main" xmlns="" val="256831717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xmlns="" val="990768193"/>
              </p:ext>
            </p:extLst>
          </p:nvPr>
        </p:nvGraphicFramePr>
        <p:xfrm>
          <a:off x="4905713" y="1748085"/>
          <a:ext cx="6359855" cy="4176215"/>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title"/>
          </p:nvPr>
        </p:nvSpPr>
        <p:spPr>
          <a:xfrm>
            <a:off x="886327" y="365125"/>
            <a:ext cx="10515600" cy="1325563"/>
          </a:xfrm>
        </p:spPr>
        <p:txBody>
          <a:bodyPr>
            <a:normAutofit/>
          </a:bodyPr>
          <a:lstStyle/>
          <a:p>
            <a:r>
              <a:rPr lang="en-US" sz="5400" b="1" dirty="0" smtClean="0"/>
              <a:t>             Lead Poisoned Children</a:t>
            </a:r>
            <a:endParaRPr lang="en-US" sz="5400" b="1" dirty="0"/>
          </a:p>
        </p:txBody>
      </p:sp>
      <p:pic>
        <p:nvPicPr>
          <p:cNvPr id="14" name="Content Placeholder 13"/>
          <p:cNvPicPr>
            <a:picLocks noGrp="1" noChangeAspect="1"/>
          </p:cNvPicPr>
          <p:nvPr>
            <p:ph sz="half" idx="1"/>
          </p:nvPr>
        </p:nvPicPr>
        <p:blipFill rotWithShape="1">
          <a:blip r:embed="rId3" cstate="print">
            <a:extLst>
              <a:ext uri="{BEBA8EAE-BF5A-486C-A8C5-ECC9F3942E4B}">
                <a14:imgProps xmlns:a14="http://schemas.microsoft.com/office/drawing/2010/main" xmlns="">
                  <a14:imgLayer r:embed="rId4">
                    <a14:imgEffect>
                      <a14:sharpenSoften amount="25000"/>
                    </a14:imgEffect>
                    <a14:imgEffect>
                      <a14:brightnessContrast contrast="20000"/>
                    </a14:imgEffect>
                  </a14:imgLayer>
                </a14:imgProps>
              </a:ext>
              <a:ext uri="{28A0092B-C50C-407E-A947-70E740481C1C}">
                <a14:useLocalDpi xmlns:a14="http://schemas.microsoft.com/office/drawing/2010/main" xmlns="" val="0"/>
              </a:ext>
            </a:extLst>
          </a:blip>
          <a:srcRect t="23206" r="67204" b="9116"/>
          <a:stretch/>
        </p:blipFill>
        <p:spPr>
          <a:xfrm>
            <a:off x="877559" y="2237873"/>
            <a:ext cx="3085231" cy="291164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xmlns="" val="143128112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xmlns="" val="4064369909"/>
              </p:ext>
            </p:extLst>
          </p:nvPr>
        </p:nvGraphicFramePr>
        <p:xfrm>
          <a:off x="3998841" y="1864895"/>
          <a:ext cx="7443191" cy="4737650"/>
        </p:xfrm>
        <a:graphic>
          <a:graphicData uri="http://schemas.openxmlformats.org/presentationml/2006/ole">
            <p:oleObj spid="_x0000_s12314" name="Worksheet" r:id="rId3" imgW="3771866" imgH="2400300" progId="Excel.Sheet.12">
              <p:embed/>
            </p:oleObj>
          </a:graphicData>
        </a:graphic>
      </p:graphicFrame>
      <p:sp>
        <p:nvSpPr>
          <p:cNvPr id="3" name="Rectangle 2"/>
          <p:cNvSpPr/>
          <p:nvPr/>
        </p:nvSpPr>
        <p:spPr>
          <a:xfrm>
            <a:off x="4334839" y="1052707"/>
            <a:ext cx="6382603" cy="646331"/>
          </a:xfrm>
          <a:prstGeom prst="rect">
            <a:avLst/>
          </a:prstGeom>
        </p:spPr>
        <p:txBody>
          <a:bodyPr wrap="square">
            <a:spAutoFit/>
          </a:bodyPr>
          <a:lstStyle/>
          <a:p>
            <a:r>
              <a:rPr lang="en-US" i="1" kern="1400" dirty="0" smtClean="0">
                <a:ln>
                  <a:noFill/>
                </a:ln>
                <a:solidFill>
                  <a:srgbClr val="000000"/>
                </a:solidFill>
                <a:effectLst/>
                <a:latin typeface="Calibri" panose="020F0502020204030204" pitchFamily="34" charset="0"/>
              </a:rPr>
              <a:t>EPA Air Quality Index </a:t>
            </a:r>
            <a:r>
              <a:rPr lang="en-US" kern="1400" dirty="0" smtClean="0">
                <a:ln>
                  <a:noFill/>
                </a:ln>
                <a:solidFill>
                  <a:srgbClr val="000000"/>
                </a:solidFill>
                <a:effectLst/>
                <a:latin typeface="Calibri" panose="020F0502020204030204" pitchFamily="34" charset="0"/>
              </a:rPr>
              <a:t>- Percent of monitored days  with “Good” air quality </a:t>
            </a:r>
            <a:endParaRPr lang="en-US" sz="1200" kern="1400" dirty="0">
              <a:ln>
                <a:noFill/>
              </a:ln>
              <a:solidFill>
                <a:srgbClr val="99CC00"/>
              </a:solidFill>
              <a:effectLst/>
              <a:latin typeface="Calibri" panose="020F0502020204030204" pitchFamily="34"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05177" y="2273968"/>
            <a:ext cx="3724518" cy="3054584"/>
          </a:xfrm>
          <a:prstGeom prst="rect">
            <a:avLst/>
          </a:prstGeom>
        </p:spPr>
      </p:pic>
      <p:sp>
        <p:nvSpPr>
          <p:cNvPr id="5" name="Title 4"/>
          <p:cNvSpPr>
            <a:spLocks noGrp="1"/>
          </p:cNvSpPr>
          <p:nvPr>
            <p:ph type="title" idx="4294967295"/>
          </p:nvPr>
        </p:nvSpPr>
        <p:spPr>
          <a:xfrm>
            <a:off x="612726" y="513975"/>
            <a:ext cx="3537285" cy="1185063"/>
          </a:xfrm>
        </p:spPr>
        <p:txBody>
          <a:bodyPr/>
          <a:lstStyle/>
          <a:p>
            <a:r>
              <a:rPr lang="en-US" sz="4800" b="1" dirty="0"/>
              <a:t>Healthy</a:t>
            </a:r>
            <a:r>
              <a:rPr lang="en-US" b="1" dirty="0"/>
              <a:t> </a:t>
            </a:r>
            <a:r>
              <a:rPr lang="en-US" sz="4800" b="1" dirty="0"/>
              <a:t>Air</a:t>
            </a:r>
          </a:p>
        </p:txBody>
      </p:sp>
    </p:spTree>
    <p:extLst>
      <p:ext uri="{BB962C8B-B14F-4D97-AF65-F5344CB8AC3E}">
        <p14:creationId xmlns:p14="http://schemas.microsoft.com/office/powerpoint/2010/main" xmlns="" val="262814946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xmlns="" val="4097466049"/>
              </p:ext>
            </p:extLst>
          </p:nvPr>
        </p:nvGraphicFramePr>
        <p:xfrm>
          <a:off x="4596064" y="1894118"/>
          <a:ext cx="7186658" cy="4571765"/>
        </p:xfrm>
        <a:graphic>
          <a:graphicData uri="http://schemas.openxmlformats.org/presentationml/2006/ole">
            <p:oleObj spid="_x0000_s13338" name="Worksheet" r:id="rId3" imgW="3771866" imgH="2400300" progId="Excel.Sheet.12">
              <p:embed/>
            </p:oleObj>
          </a:graphicData>
        </a:graphic>
      </p:graphicFrame>
      <p:sp>
        <p:nvSpPr>
          <p:cNvPr id="3" name="Text Box 3"/>
          <p:cNvSpPr txBox="1">
            <a:spLocks noChangeArrowheads="1"/>
          </p:cNvSpPr>
          <p:nvPr/>
        </p:nvSpPr>
        <p:spPr bwMode="auto">
          <a:xfrm>
            <a:off x="5988357" y="1317658"/>
            <a:ext cx="3997854" cy="106692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99CC00"/>
                </a:solidFill>
                <a:miter lim="800000"/>
                <a:headEnd/>
                <a:tailEnd/>
              </a14:hiddenLine>
            </a:ext>
            <a:ext uri="{AF507438-7753-43E0-B8FC-AC1667EBCBE1}">
              <a14:hiddenEffects xmlns:a14="http://schemas.microsoft.com/office/drawing/2010/main" xmlns="">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sz="2000" b="1" dirty="0" smtClean="0">
                <a:solidFill>
                  <a:srgbClr val="000000"/>
                </a:solidFill>
                <a:latin typeface="Calibri" panose="020F0502020204030204" pitchFamily="34" charset="0"/>
              </a:rPr>
              <a:t>H</a:t>
            </a:r>
            <a:r>
              <a:rPr kumimoji="0" lang="en-US" sz="2000" b="1" i="0" u="none" strike="noStrike" cap="none" normalizeH="0" baseline="0" dirty="0" smtClean="0">
                <a:ln>
                  <a:noFill/>
                </a:ln>
                <a:solidFill>
                  <a:srgbClr val="000000"/>
                </a:solidFill>
                <a:effectLst/>
                <a:latin typeface="Calibri" panose="020F0502020204030204" pitchFamily="34" charset="0"/>
              </a:rPr>
              <a:t>ouseholds  tested above (&gt;) 4piC/L </a:t>
            </a:r>
            <a:endParaRPr kumimoji="0" lang="en-US" sz="2000" b="0" i="0" u="none" strike="noStrike" cap="none" normalizeH="0" baseline="0" dirty="0" smtClean="0">
              <a:ln>
                <a:noFill/>
              </a:ln>
              <a:solidFill>
                <a:schemeClr val="tx1"/>
              </a:solidFill>
              <a:effectLst/>
              <a:latin typeface="Arial" panose="020B0604020202020204" pitchFamily="34"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97682" y="1977958"/>
            <a:ext cx="3881818" cy="3183590"/>
          </a:xfrm>
          <a:prstGeom prst="rect">
            <a:avLst/>
          </a:prstGeom>
        </p:spPr>
      </p:pic>
      <p:sp>
        <p:nvSpPr>
          <p:cNvPr id="5" name="Title 4"/>
          <p:cNvSpPr>
            <a:spLocks noGrp="1"/>
          </p:cNvSpPr>
          <p:nvPr>
            <p:ph type="title"/>
          </p:nvPr>
        </p:nvSpPr>
        <p:spPr/>
        <p:txBody>
          <a:bodyPr>
            <a:normAutofit/>
          </a:bodyPr>
          <a:lstStyle/>
          <a:p>
            <a:r>
              <a:rPr lang="en-US" sz="4800" b="1" dirty="0" smtClean="0"/>
              <a:t>Healthy Air- Radon</a:t>
            </a:r>
            <a:endParaRPr lang="en-US" sz="4800" b="1" dirty="0"/>
          </a:p>
        </p:txBody>
      </p:sp>
    </p:spTree>
    <p:extLst>
      <p:ext uri="{BB962C8B-B14F-4D97-AF65-F5344CB8AC3E}">
        <p14:creationId xmlns:p14="http://schemas.microsoft.com/office/powerpoint/2010/main" xmlns="" val="127381347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xmlns="" val="2570978774"/>
              </p:ext>
            </p:extLst>
          </p:nvPr>
        </p:nvGraphicFramePr>
        <p:xfrm>
          <a:off x="2019841" y="1937083"/>
          <a:ext cx="7791626" cy="3595020"/>
        </p:xfrm>
        <a:graphic>
          <a:graphicData uri="http://schemas.openxmlformats.org/presentationml/2006/ole">
            <p:oleObj spid="_x0000_s14360" name="Worksheet" r:id="rId4" imgW="3863246" imgH="1897332" progId="Excel.Sheet.12">
              <p:embed/>
            </p:oleObj>
          </a:graphicData>
        </a:graphic>
      </p:graphicFrame>
      <p:sp>
        <p:nvSpPr>
          <p:cNvPr id="3" name="Text Box 3"/>
          <p:cNvSpPr txBox="1">
            <a:spLocks noChangeArrowheads="1"/>
          </p:cNvSpPr>
          <p:nvPr/>
        </p:nvSpPr>
        <p:spPr bwMode="auto">
          <a:xfrm>
            <a:off x="2738256" y="1300675"/>
            <a:ext cx="7001022" cy="43672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99CC00"/>
                </a:solidFill>
                <a:miter lim="800000"/>
                <a:headEnd/>
                <a:tailEnd/>
              </a14:hiddenLine>
            </a:ext>
            <a:ext uri="{AF507438-7753-43E0-B8FC-AC1667EBCBE1}">
              <a14:hiddenEffects xmlns:a14="http://schemas.microsoft.com/office/drawing/2010/main" xmlns="">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600" b="0" i="0" u="none" strike="noStrike" cap="none" normalizeH="0" baseline="0" dirty="0" smtClean="0">
                <a:ln>
                  <a:noFill/>
                </a:ln>
                <a:solidFill>
                  <a:srgbClr val="000000"/>
                </a:solidFill>
                <a:effectLst/>
                <a:latin typeface="Calibri" panose="020F0502020204030204" pitchFamily="34" charset="0"/>
              </a:rPr>
              <a:t> </a:t>
            </a:r>
            <a:r>
              <a:rPr kumimoji="0" lang="en-US" sz="3600" b="1" i="0" u="none" strike="noStrike" cap="none" normalizeH="0" baseline="0" dirty="0" smtClean="0">
                <a:ln>
                  <a:noFill/>
                </a:ln>
                <a:solidFill>
                  <a:srgbClr val="000000"/>
                </a:solidFill>
                <a:effectLst/>
                <a:latin typeface="Calibri" panose="020F0502020204030204" pitchFamily="34" charset="0"/>
              </a:rPr>
              <a:t>Number of ED Visits for Asthma</a:t>
            </a:r>
            <a:endParaRPr kumimoji="0" lang="en-US" sz="36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xmlns="" val="312140423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29430" y="2002829"/>
            <a:ext cx="6492605" cy="40851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99CC00"/>
                </a:solidFill>
                <a:miter lim="800000"/>
                <a:headEnd/>
                <a:tailEnd/>
              </a14:hiddenLine>
            </a:ext>
            <a:ext uri="{AF507438-7753-43E0-B8FC-AC1667EBCBE1}">
              <a14:hiddenEffects xmlns:a14="http://schemas.microsoft.com/office/drawing/2010/main" xmlns="">
                <a:effectLst>
                  <a:outerShdw dist="35921" dir="2700000" algn="ctr" rotWithShape="0">
                    <a:srgbClr val="CCCCCC"/>
                  </a:outerShdw>
                </a:effectLst>
              </a14:hiddenEffects>
            </a:ext>
          </a:extLst>
        </p:spPr>
      </p:pic>
      <p:sp>
        <p:nvSpPr>
          <p:cNvPr id="2" name="Text Box 3"/>
          <p:cNvSpPr txBox="1">
            <a:spLocks noChangeArrowheads="1"/>
          </p:cNvSpPr>
          <p:nvPr/>
        </p:nvSpPr>
        <p:spPr bwMode="auto">
          <a:xfrm>
            <a:off x="6579295" y="1528166"/>
            <a:ext cx="4035080" cy="474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99CC00"/>
                </a:solidFill>
                <a:miter lim="800000"/>
                <a:headEnd/>
                <a:tailEnd/>
              </a14:hiddenLine>
            </a:ext>
            <a:ext uri="{AF507438-7753-43E0-B8FC-AC1667EBCBE1}">
              <a14:hiddenEffects xmlns:a14="http://schemas.microsoft.com/office/drawing/2010/main" xmlns="">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smtClean="0">
                <a:ln>
                  <a:noFill/>
                </a:ln>
                <a:solidFill>
                  <a:srgbClr val="141414"/>
                </a:solidFill>
                <a:effectLst/>
                <a:latin typeface="Calibri" panose="020F0502020204030204" pitchFamily="34" charset="0"/>
              </a:rPr>
              <a:t>EPA Drinking Water Violations 2006-2011</a:t>
            </a:r>
            <a:endParaRPr kumimoji="0" lang="en-US" b="0" i="0" u="none" strike="noStrike" cap="none" normalizeH="0" baseline="0" dirty="0" smtClean="0">
              <a:ln>
                <a:noFill/>
              </a:ln>
              <a:solidFill>
                <a:schemeClr val="tx1"/>
              </a:solidFill>
              <a:effectLst/>
              <a:latin typeface="Arial" panose="020B0604020202020204" pitchFamily="34" charset="0"/>
            </a:endParaRPr>
          </a:p>
        </p:txBody>
      </p:sp>
      <p:sp>
        <p:nvSpPr>
          <p:cNvPr id="3" name="Title 2"/>
          <p:cNvSpPr>
            <a:spLocks noGrp="1"/>
          </p:cNvSpPr>
          <p:nvPr>
            <p:ph type="title" idx="4294967295"/>
          </p:nvPr>
        </p:nvSpPr>
        <p:spPr>
          <a:xfrm>
            <a:off x="1143000" y="353093"/>
            <a:ext cx="6087979" cy="1325563"/>
          </a:xfrm>
        </p:spPr>
        <p:txBody>
          <a:bodyPr>
            <a:normAutofit/>
          </a:bodyPr>
          <a:lstStyle/>
          <a:p>
            <a:r>
              <a:rPr lang="en-US" sz="6600" b="1" dirty="0" smtClean="0"/>
              <a:t>Clean Water</a:t>
            </a:r>
            <a:endParaRPr lang="en-US" sz="6600" b="1" dirty="0"/>
          </a:p>
        </p:txBody>
      </p:sp>
      <p:pic>
        <p:nvPicPr>
          <p:cNvPr id="8" name="Content Placeholder 7"/>
          <p:cNvPicPr>
            <a:picLocks noGrp="1" noChangeAspect="1"/>
          </p:cNvPicPr>
          <p:nvPr>
            <p:ph sz="half" idx="4294967295"/>
          </p:nvPr>
        </p:nvPicPr>
        <p:blipFill>
          <a:blip r:embed="rId3" cstate="print">
            <a:extLst>
              <a:ext uri="{28A0092B-C50C-407E-A947-70E740481C1C}">
                <a14:useLocalDpi xmlns:a14="http://schemas.microsoft.com/office/drawing/2010/main" xmlns="" val="0"/>
              </a:ext>
            </a:extLst>
          </a:blip>
          <a:stretch>
            <a:fillRect/>
          </a:stretch>
        </p:blipFill>
        <p:spPr>
          <a:xfrm>
            <a:off x="0" y="1995488"/>
            <a:ext cx="4424363" cy="3627437"/>
          </a:xfrm>
        </p:spPr>
      </p:pic>
    </p:spTree>
    <p:extLst>
      <p:ext uri="{BB962C8B-B14F-4D97-AF65-F5344CB8AC3E}">
        <p14:creationId xmlns:p14="http://schemas.microsoft.com/office/powerpoint/2010/main" xmlns="" val="392349313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Final Smarter Sust Dbq logo"/>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rightnessContrast bright="29000"/>
                    </a14:imgEffect>
                  </a14:imgLayer>
                </a14:imgProps>
              </a:ext>
            </a:extLst>
          </a:blip>
          <a:srcRect/>
          <a:stretch>
            <a:fillRect/>
          </a:stretch>
        </p:blipFill>
        <p:spPr bwMode="auto">
          <a:xfrm>
            <a:off x="3016250" y="685800"/>
            <a:ext cx="6127750" cy="2209800"/>
          </a:xfrm>
          <a:prstGeom prst="rect">
            <a:avLst/>
          </a:prstGeom>
          <a:noFill/>
          <a:ln w="9525">
            <a:noFill/>
            <a:miter lim="800000"/>
            <a:headEnd/>
            <a:tailEnd/>
          </a:ln>
        </p:spPr>
      </p:pic>
      <p:sp>
        <p:nvSpPr>
          <p:cNvPr id="6" name="Line 6"/>
          <p:cNvSpPr>
            <a:spLocks noChangeShapeType="1"/>
          </p:cNvSpPr>
          <p:nvPr/>
        </p:nvSpPr>
        <p:spPr bwMode="auto">
          <a:xfrm flipV="1">
            <a:off x="2667000" y="2895600"/>
            <a:ext cx="1600200" cy="2057400"/>
          </a:xfrm>
          <a:prstGeom prst="line">
            <a:avLst/>
          </a:prstGeom>
          <a:noFill/>
          <a:ln w="152400">
            <a:solidFill>
              <a:srgbClr val="99CC00"/>
            </a:solidFill>
            <a:round/>
            <a:headEnd type="triangle" w="lg" len="med"/>
            <a:tailEnd type="triangle" w="lg" len="med"/>
          </a:ln>
        </p:spPr>
        <p:txBody>
          <a:bodyPr>
            <a:spAutoFit/>
          </a:bodyPr>
          <a:lstStyle/>
          <a:p>
            <a:endParaRPr lang="en-US">
              <a:solidFill>
                <a:prstClr val="black"/>
              </a:solidFill>
            </a:endParaRPr>
          </a:p>
        </p:txBody>
      </p:sp>
      <p:sp>
        <p:nvSpPr>
          <p:cNvPr id="7" name="Line 7"/>
          <p:cNvSpPr>
            <a:spLocks noChangeShapeType="1"/>
          </p:cNvSpPr>
          <p:nvPr/>
        </p:nvSpPr>
        <p:spPr bwMode="auto">
          <a:xfrm flipV="1">
            <a:off x="4495800" y="2895600"/>
            <a:ext cx="685800" cy="2057400"/>
          </a:xfrm>
          <a:prstGeom prst="line">
            <a:avLst/>
          </a:prstGeom>
          <a:noFill/>
          <a:ln w="152400">
            <a:solidFill>
              <a:srgbClr val="99CC00"/>
            </a:solidFill>
            <a:round/>
            <a:headEnd type="triangle" w="lg" len="med"/>
            <a:tailEnd type="triangle" w="lg" len="med"/>
          </a:ln>
        </p:spPr>
        <p:txBody>
          <a:bodyPr>
            <a:spAutoFit/>
          </a:bodyPr>
          <a:lstStyle/>
          <a:p>
            <a:endParaRPr lang="en-US">
              <a:solidFill>
                <a:prstClr val="black"/>
              </a:solidFill>
            </a:endParaRPr>
          </a:p>
        </p:txBody>
      </p:sp>
      <p:sp>
        <p:nvSpPr>
          <p:cNvPr id="8" name="Line 9"/>
          <p:cNvSpPr>
            <a:spLocks noChangeShapeType="1"/>
          </p:cNvSpPr>
          <p:nvPr/>
        </p:nvSpPr>
        <p:spPr bwMode="auto">
          <a:xfrm flipV="1">
            <a:off x="6096000" y="2895600"/>
            <a:ext cx="0" cy="2133600"/>
          </a:xfrm>
          <a:prstGeom prst="line">
            <a:avLst/>
          </a:prstGeom>
          <a:noFill/>
          <a:ln w="152400">
            <a:solidFill>
              <a:srgbClr val="99CC00"/>
            </a:solidFill>
            <a:round/>
            <a:headEnd type="triangle" w="lg" len="med"/>
            <a:tailEnd type="triangle" w="lg" len="med"/>
          </a:ln>
        </p:spPr>
        <p:txBody>
          <a:bodyPr>
            <a:spAutoFit/>
          </a:bodyPr>
          <a:lstStyle/>
          <a:p>
            <a:endParaRPr lang="en-US">
              <a:solidFill>
                <a:prstClr val="black"/>
              </a:solidFill>
            </a:endParaRPr>
          </a:p>
        </p:txBody>
      </p:sp>
      <p:sp>
        <p:nvSpPr>
          <p:cNvPr id="9" name="Line 10"/>
          <p:cNvSpPr>
            <a:spLocks noChangeShapeType="1"/>
          </p:cNvSpPr>
          <p:nvPr/>
        </p:nvSpPr>
        <p:spPr bwMode="auto">
          <a:xfrm flipH="1" flipV="1">
            <a:off x="7162800" y="2895600"/>
            <a:ext cx="533400" cy="2133600"/>
          </a:xfrm>
          <a:prstGeom prst="line">
            <a:avLst/>
          </a:prstGeom>
          <a:noFill/>
          <a:ln w="152400">
            <a:solidFill>
              <a:srgbClr val="99CC00"/>
            </a:solidFill>
            <a:round/>
            <a:headEnd type="triangle" w="lg" len="med"/>
            <a:tailEnd type="triangle" w="lg" len="med"/>
          </a:ln>
        </p:spPr>
        <p:txBody>
          <a:bodyPr>
            <a:spAutoFit/>
          </a:bodyPr>
          <a:lstStyle/>
          <a:p>
            <a:endParaRPr lang="en-US">
              <a:solidFill>
                <a:prstClr val="black"/>
              </a:solidFill>
            </a:endParaRPr>
          </a:p>
        </p:txBody>
      </p:sp>
      <p:sp>
        <p:nvSpPr>
          <p:cNvPr id="10" name="Line 11"/>
          <p:cNvSpPr>
            <a:spLocks noChangeShapeType="1"/>
          </p:cNvSpPr>
          <p:nvPr/>
        </p:nvSpPr>
        <p:spPr bwMode="auto">
          <a:xfrm flipH="1" flipV="1">
            <a:off x="7848600" y="2895600"/>
            <a:ext cx="1600200" cy="2057400"/>
          </a:xfrm>
          <a:prstGeom prst="line">
            <a:avLst/>
          </a:prstGeom>
          <a:noFill/>
          <a:ln w="152400">
            <a:solidFill>
              <a:srgbClr val="99CC00"/>
            </a:solidFill>
            <a:round/>
            <a:headEnd type="triangle" w="lg" len="med"/>
            <a:tailEnd type="triangle" w="lg" len="med"/>
          </a:ln>
        </p:spPr>
        <p:txBody>
          <a:bodyPr>
            <a:spAutoFit/>
          </a:bodyPr>
          <a:lstStyle/>
          <a:p>
            <a:endParaRPr lang="en-US">
              <a:solidFill>
                <a:prstClr val="black"/>
              </a:solidFill>
            </a:endParaRPr>
          </a:p>
        </p:txBody>
      </p:sp>
      <p:sp>
        <p:nvSpPr>
          <p:cNvPr id="2" name="Flowchart: Magnetic Disk 1"/>
          <p:cNvSpPr/>
          <p:nvPr/>
        </p:nvSpPr>
        <p:spPr>
          <a:xfrm>
            <a:off x="2209800" y="5334000"/>
            <a:ext cx="1143000" cy="1066800"/>
          </a:xfrm>
          <a:prstGeom prst="flowChartMagneticDisk">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Water</a:t>
            </a:r>
          </a:p>
        </p:txBody>
      </p:sp>
      <p:sp>
        <p:nvSpPr>
          <p:cNvPr id="11" name="Flowchart: Magnetic Disk 10"/>
          <p:cNvSpPr/>
          <p:nvPr/>
        </p:nvSpPr>
        <p:spPr>
          <a:xfrm>
            <a:off x="4039778" y="5340285"/>
            <a:ext cx="1143000" cy="1066800"/>
          </a:xfrm>
          <a:prstGeom prst="flowChartMagneticDisk">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white"/>
                </a:solidFill>
              </a:rPr>
              <a:t>Electricity</a:t>
            </a:r>
          </a:p>
        </p:txBody>
      </p:sp>
      <p:sp>
        <p:nvSpPr>
          <p:cNvPr id="12" name="Flowchart: Magnetic Disk 11"/>
          <p:cNvSpPr/>
          <p:nvPr/>
        </p:nvSpPr>
        <p:spPr>
          <a:xfrm>
            <a:off x="5791200" y="5340285"/>
            <a:ext cx="1143000" cy="1066800"/>
          </a:xfrm>
          <a:prstGeom prst="flowChartMagneticDisk">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Travel</a:t>
            </a:r>
          </a:p>
        </p:txBody>
      </p:sp>
      <p:sp>
        <p:nvSpPr>
          <p:cNvPr id="13" name="Flowchart: Magnetic Disk 12"/>
          <p:cNvSpPr/>
          <p:nvPr/>
        </p:nvSpPr>
        <p:spPr>
          <a:xfrm>
            <a:off x="7505700" y="5340285"/>
            <a:ext cx="1143000" cy="1066800"/>
          </a:xfrm>
          <a:prstGeom prst="flowChartMagneticDisk">
            <a:avLst/>
          </a:prstGeom>
          <a:solidFill>
            <a:srgbClr val="1519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Discards</a:t>
            </a:r>
          </a:p>
        </p:txBody>
      </p:sp>
      <p:sp>
        <p:nvSpPr>
          <p:cNvPr id="14" name="Flowchart: Magnetic Disk 13"/>
          <p:cNvSpPr/>
          <p:nvPr/>
        </p:nvSpPr>
        <p:spPr>
          <a:xfrm>
            <a:off x="9105507" y="5340285"/>
            <a:ext cx="1143000" cy="1066800"/>
          </a:xfrm>
          <a:prstGeom prst="flowChartMagneticDisk">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Health and Wellness</a:t>
            </a:r>
          </a:p>
        </p:txBody>
      </p:sp>
    </p:spTree>
    <p:extLst>
      <p:ext uri="{BB962C8B-B14F-4D97-AF65-F5344CB8AC3E}">
        <p14:creationId xmlns:p14="http://schemas.microsoft.com/office/powerpoint/2010/main" xmlns="" val="76724662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Date Placeholder 5"/>
          <p:cNvSpPr>
            <a:spLocks noGrp="1"/>
          </p:cNvSpPr>
          <p:nvPr>
            <p:ph type="dt" sz="quarter" idx="4294967295"/>
          </p:nvPr>
        </p:nvSpPr>
        <p:spPr>
          <a:xfrm>
            <a:off x="2135189" y="6524625"/>
            <a:ext cx="1004887" cy="184150"/>
          </a:xfrm>
          <a:prstGeom prst="rect">
            <a:avLst/>
          </a:prstGeom>
          <a:noFill/>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solidFill>
                  <a:srgbClr val="000000"/>
                </a:solidFill>
              </a:rPr>
              <a:t>4/6/2011</a:t>
            </a:r>
          </a:p>
        </p:txBody>
      </p:sp>
      <p:sp>
        <p:nvSpPr>
          <p:cNvPr id="13315" name="Rectangle 2"/>
          <p:cNvSpPr>
            <a:spLocks noGrp="1" noChangeArrowheads="1"/>
          </p:cNvSpPr>
          <p:nvPr>
            <p:ph type="title"/>
          </p:nvPr>
        </p:nvSpPr>
        <p:spPr>
          <a:xfrm>
            <a:off x="1676400" y="112712"/>
            <a:ext cx="8229600" cy="579438"/>
          </a:xfrm>
          <a:noFill/>
        </p:spPr>
        <p:txBody>
          <a:bodyPr/>
          <a:lstStyle/>
          <a:p>
            <a:pPr eaLnBrk="1" hangingPunct="1"/>
            <a:r>
              <a:rPr lang="en-US" sz="2800" b="1" dirty="0"/>
              <a:t>Sustainable Dubuque: Smart Cities Innovator</a:t>
            </a:r>
          </a:p>
        </p:txBody>
      </p:sp>
      <p:pic>
        <p:nvPicPr>
          <p:cNvPr id="13316" name="Picture 3" descr="IstanbulHomeDensityMap"/>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24000" y="836613"/>
            <a:ext cx="2057400" cy="1262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9252" name="Text Box 4"/>
          <p:cNvSpPr txBox="1">
            <a:spLocks noChangeArrowheads="1"/>
          </p:cNvSpPr>
          <p:nvPr/>
        </p:nvSpPr>
        <p:spPr bwMode="auto">
          <a:xfrm>
            <a:off x="1524000" y="2060575"/>
            <a:ext cx="2590800" cy="10464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fontAlgn="base">
              <a:spcBef>
                <a:spcPct val="50000"/>
              </a:spcBef>
              <a:spcAft>
                <a:spcPct val="0"/>
              </a:spcAft>
              <a:defRPr/>
            </a:pPr>
            <a:r>
              <a:rPr lang="en-US" sz="2000" b="1" i="1" u="sng" dirty="0">
                <a:solidFill>
                  <a:srgbClr val="FFFFFF"/>
                </a:solidFill>
                <a:effectLst>
                  <a:outerShdw blurRad="38100" dist="38100" dir="2700000" algn="tl">
                    <a:srgbClr val="808080"/>
                  </a:outerShdw>
                </a:effectLst>
                <a:ea typeface="SimSun" pitchFamily="2" charset="-122"/>
              </a:rPr>
              <a:t>City in Motion</a:t>
            </a:r>
            <a:r>
              <a:rPr lang="en-US" sz="1600" b="1" i="1" u="sng" dirty="0">
                <a:solidFill>
                  <a:srgbClr val="FFFFFF"/>
                </a:solidFill>
                <a:ea typeface="SimSun" pitchFamily="2" charset="-122"/>
              </a:rPr>
              <a:t>:</a:t>
            </a:r>
            <a:r>
              <a:rPr lang="en-US" sz="1600" b="1" dirty="0">
                <a:solidFill>
                  <a:srgbClr val="FFFFFF"/>
                </a:solidFill>
                <a:ea typeface="SimSun" pitchFamily="2" charset="-122"/>
              </a:rPr>
              <a:t> </a:t>
            </a:r>
            <a:r>
              <a:rPr lang="en-US" sz="1400" b="1" dirty="0">
                <a:solidFill>
                  <a:srgbClr val="FFFFFF"/>
                </a:solidFill>
                <a:ea typeface="SimSun" pitchFamily="2" charset="-122"/>
              </a:rPr>
              <a:t>Making sense of billions of </a:t>
            </a:r>
            <a:r>
              <a:rPr lang="en-US" sz="1400" b="1" dirty="0" err="1">
                <a:solidFill>
                  <a:srgbClr val="FFFFFF"/>
                </a:solidFill>
                <a:ea typeface="SimSun" pitchFamily="2" charset="-122"/>
              </a:rPr>
              <a:t>telco</a:t>
            </a:r>
            <a:r>
              <a:rPr lang="en-US" sz="1400" b="1" dirty="0">
                <a:solidFill>
                  <a:srgbClr val="FFFFFF"/>
                </a:solidFill>
                <a:ea typeface="SimSun" pitchFamily="2" charset="-122"/>
              </a:rPr>
              <a:t> events in conjunction with transportation data</a:t>
            </a:r>
          </a:p>
        </p:txBody>
      </p:sp>
      <p:pic>
        <p:nvPicPr>
          <p:cNvPr id="13318"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524000" y="3789363"/>
            <a:ext cx="2057400" cy="1320800"/>
          </a:xfrm>
          <a:prstGeom prst="rect">
            <a:avLst/>
          </a:prstGeom>
          <a:noFill/>
          <a:ln>
            <a:noFill/>
          </a:ln>
          <a:effectLst/>
          <a:extLst>
            <a:ext uri="{909E8E84-426E-40DD-AFC4-6F175D3DCCD1}">
              <a14:hiddenFill xmlns:a14="http://schemas.microsoft.com/office/drawing/2010/main" xmlns="">
                <a:solidFill>
                  <a:srgbClr val="FFFF99"/>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09254" name="Text Box 6"/>
          <p:cNvSpPr txBox="1">
            <a:spLocks noChangeArrowheads="1"/>
          </p:cNvSpPr>
          <p:nvPr/>
        </p:nvSpPr>
        <p:spPr bwMode="auto">
          <a:xfrm>
            <a:off x="1524000" y="5084764"/>
            <a:ext cx="2590800" cy="13542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fontAlgn="base">
              <a:spcBef>
                <a:spcPct val="50000"/>
              </a:spcBef>
              <a:spcAft>
                <a:spcPct val="0"/>
              </a:spcAft>
              <a:defRPr/>
            </a:pPr>
            <a:r>
              <a:rPr lang="en-US" sz="2000" b="1" i="1" u="sng" dirty="0">
                <a:solidFill>
                  <a:srgbClr val="FFFFFF"/>
                </a:solidFill>
                <a:effectLst>
                  <a:outerShdw blurRad="38100" dist="38100" dir="2700000" algn="tl">
                    <a:srgbClr val="808080"/>
                  </a:outerShdw>
                </a:effectLst>
                <a:ea typeface="SimSun" pitchFamily="2" charset="-122"/>
              </a:rPr>
              <a:t>Smart Water Meter Analytics</a:t>
            </a:r>
            <a:r>
              <a:rPr lang="en-US" sz="1600" b="1" i="1" dirty="0">
                <a:solidFill>
                  <a:srgbClr val="FFFFFF"/>
                </a:solidFill>
                <a:effectLst>
                  <a:outerShdw blurRad="38100" dist="38100" dir="2700000" algn="tl">
                    <a:srgbClr val="808080"/>
                  </a:outerShdw>
                </a:effectLst>
                <a:ea typeface="SimSun" pitchFamily="2" charset="-122"/>
              </a:rPr>
              <a:t>:</a:t>
            </a:r>
            <a:r>
              <a:rPr lang="en-US" sz="1400" b="1" dirty="0">
                <a:solidFill>
                  <a:srgbClr val="FFFFFF"/>
                </a:solidFill>
                <a:ea typeface="SimSun" pitchFamily="2" charset="-122"/>
              </a:rPr>
              <a:t> Analyzing smart meter data for leaks, anomalies, and consumption patterns</a:t>
            </a:r>
          </a:p>
        </p:txBody>
      </p:sp>
      <p:grpSp>
        <p:nvGrpSpPr>
          <p:cNvPr id="13320" name="Group 16"/>
          <p:cNvGrpSpPr>
            <a:grpSpLocks/>
          </p:cNvGrpSpPr>
          <p:nvPr/>
        </p:nvGrpSpPr>
        <p:grpSpPr bwMode="auto">
          <a:xfrm>
            <a:off x="4333875" y="3736976"/>
            <a:ext cx="1069558" cy="466725"/>
            <a:chOff x="1770" y="2354"/>
            <a:chExt cx="641" cy="294"/>
          </a:xfrm>
        </p:grpSpPr>
        <p:sp>
          <p:nvSpPr>
            <p:cNvPr id="13859" name="Freeform 14"/>
            <p:cNvSpPr>
              <a:spLocks/>
            </p:cNvSpPr>
            <p:nvPr/>
          </p:nvSpPr>
          <p:spPr bwMode="auto">
            <a:xfrm>
              <a:off x="1770" y="2354"/>
              <a:ext cx="641" cy="294"/>
            </a:xfrm>
            <a:custGeom>
              <a:avLst/>
              <a:gdLst>
                <a:gd name="T0" fmla="*/ 24 w 11625"/>
                <a:gd name="T1" fmla="*/ 0 h 3425"/>
                <a:gd name="T2" fmla="*/ 0 w 11625"/>
                <a:gd name="T3" fmla="*/ 37 h 3425"/>
                <a:gd name="T4" fmla="*/ 0 w 11625"/>
                <a:gd name="T5" fmla="*/ 257 h 3425"/>
                <a:gd name="T6" fmla="*/ 24 w 11625"/>
                <a:gd name="T7" fmla="*/ 294 h 3425"/>
                <a:gd name="T8" fmla="*/ 617 w 11625"/>
                <a:gd name="T9" fmla="*/ 294 h 3425"/>
                <a:gd name="T10" fmla="*/ 641 w 11625"/>
                <a:gd name="T11" fmla="*/ 257 h 3425"/>
                <a:gd name="T12" fmla="*/ 641 w 11625"/>
                <a:gd name="T13" fmla="*/ 37 h 3425"/>
                <a:gd name="T14" fmla="*/ 617 w 11625"/>
                <a:gd name="T15" fmla="*/ 0 h 3425"/>
                <a:gd name="T16" fmla="*/ 24 w 11625"/>
                <a:gd name="T17" fmla="*/ 0 h 34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625" h="3425">
                  <a:moveTo>
                    <a:pt x="428" y="0"/>
                  </a:moveTo>
                  <a:cubicBezTo>
                    <a:pt x="192" y="0"/>
                    <a:pt x="0" y="192"/>
                    <a:pt x="0" y="429"/>
                  </a:cubicBezTo>
                  <a:lnTo>
                    <a:pt x="0" y="2997"/>
                  </a:lnTo>
                  <a:cubicBezTo>
                    <a:pt x="0" y="3234"/>
                    <a:pt x="192" y="3425"/>
                    <a:pt x="428" y="3425"/>
                  </a:cubicBezTo>
                  <a:lnTo>
                    <a:pt x="11197" y="3425"/>
                  </a:lnTo>
                  <a:cubicBezTo>
                    <a:pt x="11433" y="3425"/>
                    <a:pt x="11625" y="3234"/>
                    <a:pt x="11625" y="2997"/>
                  </a:cubicBezTo>
                  <a:lnTo>
                    <a:pt x="11625" y="429"/>
                  </a:lnTo>
                  <a:cubicBezTo>
                    <a:pt x="11625" y="192"/>
                    <a:pt x="11433" y="0"/>
                    <a:pt x="11197" y="0"/>
                  </a:cubicBezTo>
                  <a:lnTo>
                    <a:pt x="428" y="0"/>
                  </a:lnTo>
                  <a:close/>
                </a:path>
              </a:pathLst>
            </a:custGeom>
            <a:solidFill>
              <a:srgbClr val="FFFFCC"/>
            </a:solidFill>
            <a:ln w="0">
              <a:solidFill>
                <a:srgbClr val="000000"/>
              </a:solidFill>
              <a:prstDash val="solid"/>
              <a:round/>
              <a:headEnd/>
              <a:tailEnd/>
            </a:ln>
          </p:spPr>
          <p:txBody>
            <a:bodyPr/>
            <a:lstStyle/>
            <a:p>
              <a:pPr fontAlgn="base">
                <a:spcBef>
                  <a:spcPct val="0"/>
                </a:spcBef>
                <a:spcAft>
                  <a:spcPct val="0"/>
                </a:spcAft>
              </a:pPr>
              <a:endParaRPr lang="en-US">
                <a:solidFill>
                  <a:srgbClr val="000000"/>
                </a:solidFill>
              </a:endParaRPr>
            </a:p>
          </p:txBody>
        </p:sp>
        <p:sp>
          <p:nvSpPr>
            <p:cNvPr id="13860" name="Freeform 15"/>
            <p:cNvSpPr>
              <a:spLocks/>
            </p:cNvSpPr>
            <p:nvPr/>
          </p:nvSpPr>
          <p:spPr bwMode="auto">
            <a:xfrm>
              <a:off x="1770" y="2354"/>
              <a:ext cx="641" cy="294"/>
            </a:xfrm>
            <a:custGeom>
              <a:avLst/>
              <a:gdLst>
                <a:gd name="T0" fmla="*/ 24 w 11625"/>
                <a:gd name="T1" fmla="*/ 0 h 3425"/>
                <a:gd name="T2" fmla="*/ 0 w 11625"/>
                <a:gd name="T3" fmla="*/ 37 h 3425"/>
                <a:gd name="T4" fmla="*/ 0 w 11625"/>
                <a:gd name="T5" fmla="*/ 257 h 3425"/>
                <a:gd name="T6" fmla="*/ 24 w 11625"/>
                <a:gd name="T7" fmla="*/ 294 h 3425"/>
                <a:gd name="T8" fmla="*/ 617 w 11625"/>
                <a:gd name="T9" fmla="*/ 294 h 3425"/>
                <a:gd name="T10" fmla="*/ 641 w 11625"/>
                <a:gd name="T11" fmla="*/ 257 h 3425"/>
                <a:gd name="T12" fmla="*/ 641 w 11625"/>
                <a:gd name="T13" fmla="*/ 37 h 3425"/>
                <a:gd name="T14" fmla="*/ 617 w 11625"/>
                <a:gd name="T15" fmla="*/ 0 h 3425"/>
                <a:gd name="T16" fmla="*/ 24 w 11625"/>
                <a:gd name="T17" fmla="*/ 0 h 34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625" h="3425">
                  <a:moveTo>
                    <a:pt x="428" y="0"/>
                  </a:moveTo>
                  <a:cubicBezTo>
                    <a:pt x="192" y="0"/>
                    <a:pt x="0" y="192"/>
                    <a:pt x="0" y="429"/>
                  </a:cubicBezTo>
                  <a:lnTo>
                    <a:pt x="0" y="2997"/>
                  </a:lnTo>
                  <a:cubicBezTo>
                    <a:pt x="0" y="3234"/>
                    <a:pt x="192" y="3425"/>
                    <a:pt x="428" y="3425"/>
                  </a:cubicBezTo>
                  <a:lnTo>
                    <a:pt x="11197" y="3425"/>
                  </a:lnTo>
                  <a:cubicBezTo>
                    <a:pt x="11433" y="3425"/>
                    <a:pt x="11625" y="3234"/>
                    <a:pt x="11625" y="2997"/>
                  </a:cubicBezTo>
                  <a:lnTo>
                    <a:pt x="11625" y="429"/>
                  </a:lnTo>
                  <a:cubicBezTo>
                    <a:pt x="11625" y="192"/>
                    <a:pt x="11433" y="0"/>
                    <a:pt x="11197" y="0"/>
                  </a:cubicBezTo>
                  <a:lnTo>
                    <a:pt x="428" y="0"/>
                  </a:lnTo>
                  <a:close/>
                </a:path>
              </a:pathLst>
            </a:custGeom>
            <a:noFill/>
            <a:ln w="0"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endParaRPr>
            </a:p>
          </p:txBody>
        </p:sp>
      </p:grpSp>
      <p:sp>
        <p:nvSpPr>
          <p:cNvPr id="13321" name="Freeform 17"/>
          <p:cNvSpPr>
            <a:spLocks/>
          </p:cNvSpPr>
          <p:nvPr/>
        </p:nvSpPr>
        <p:spPr bwMode="auto">
          <a:xfrm>
            <a:off x="4333875" y="3736976"/>
            <a:ext cx="1017588" cy="466725"/>
          </a:xfrm>
          <a:custGeom>
            <a:avLst/>
            <a:gdLst>
              <a:gd name="T0" fmla="*/ 37465 w 11625"/>
              <a:gd name="T1" fmla="*/ 0 h 3425"/>
              <a:gd name="T2" fmla="*/ 0 w 11625"/>
              <a:gd name="T3" fmla="*/ 58460 h 3425"/>
              <a:gd name="T4" fmla="*/ 0 w 11625"/>
              <a:gd name="T5" fmla="*/ 408401 h 3425"/>
              <a:gd name="T6" fmla="*/ 37465 w 11625"/>
              <a:gd name="T7" fmla="*/ 466725 h 3425"/>
              <a:gd name="T8" fmla="*/ 980123 w 11625"/>
              <a:gd name="T9" fmla="*/ 466725 h 3425"/>
              <a:gd name="T10" fmla="*/ 1017588 w 11625"/>
              <a:gd name="T11" fmla="*/ 408401 h 3425"/>
              <a:gd name="T12" fmla="*/ 1017588 w 11625"/>
              <a:gd name="T13" fmla="*/ 58460 h 3425"/>
              <a:gd name="T14" fmla="*/ 980123 w 11625"/>
              <a:gd name="T15" fmla="*/ 0 h 3425"/>
              <a:gd name="T16" fmla="*/ 37465 w 11625"/>
              <a:gd name="T17" fmla="*/ 0 h 34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625" h="3425">
                <a:moveTo>
                  <a:pt x="428" y="0"/>
                </a:moveTo>
                <a:cubicBezTo>
                  <a:pt x="192" y="0"/>
                  <a:pt x="0" y="192"/>
                  <a:pt x="0" y="429"/>
                </a:cubicBezTo>
                <a:lnTo>
                  <a:pt x="0" y="2997"/>
                </a:lnTo>
                <a:cubicBezTo>
                  <a:pt x="0" y="3234"/>
                  <a:pt x="192" y="3425"/>
                  <a:pt x="428" y="3425"/>
                </a:cubicBezTo>
                <a:lnTo>
                  <a:pt x="11197" y="3425"/>
                </a:lnTo>
                <a:cubicBezTo>
                  <a:pt x="11433" y="3425"/>
                  <a:pt x="11625" y="3234"/>
                  <a:pt x="11625" y="2997"/>
                </a:cubicBezTo>
                <a:lnTo>
                  <a:pt x="11625" y="429"/>
                </a:lnTo>
                <a:cubicBezTo>
                  <a:pt x="11625" y="192"/>
                  <a:pt x="11433" y="0"/>
                  <a:pt x="11197" y="0"/>
                </a:cubicBezTo>
                <a:lnTo>
                  <a:pt x="428" y="0"/>
                </a:lnTo>
                <a:close/>
              </a:path>
            </a:pathLst>
          </a:custGeom>
          <a:noFill/>
          <a:ln w="9525" cap="rnd">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endParaRPr>
          </a:p>
        </p:txBody>
      </p:sp>
      <p:sp>
        <p:nvSpPr>
          <p:cNvPr id="13858" name="Freeform 19"/>
          <p:cNvSpPr>
            <a:spLocks/>
          </p:cNvSpPr>
          <p:nvPr/>
        </p:nvSpPr>
        <p:spPr bwMode="auto">
          <a:xfrm>
            <a:off x="4333875" y="3736976"/>
            <a:ext cx="1268934" cy="466725"/>
          </a:xfrm>
          <a:custGeom>
            <a:avLst/>
            <a:gdLst>
              <a:gd name="T0" fmla="*/ 24 w 11625"/>
              <a:gd name="T1" fmla="*/ 0 h 3425"/>
              <a:gd name="T2" fmla="*/ 0 w 11625"/>
              <a:gd name="T3" fmla="*/ 37 h 3425"/>
              <a:gd name="T4" fmla="*/ 0 w 11625"/>
              <a:gd name="T5" fmla="*/ 257 h 3425"/>
              <a:gd name="T6" fmla="*/ 24 w 11625"/>
              <a:gd name="T7" fmla="*/ 294 h 3425"/>
              <a:gd name="T8" fmla="*/ 617 w 11625"/>
              <a:gd name="T9" fmla="*/ 294 h 3425"/>
              <a:gd name="T10" fmla="*/ 641 w 11625"/>
              <a:gd name="T11" fmla="*/ 257 h 3425"/>
              <a:gd name="T12" fmla="*/ 641 w 11625"/>
              <a:gd name="T13" fmla="*/ 37 h 3425"/>
              <a:gd name="T14" fmla="*/ 617 w 11625"/>
              <a:gd name="T15" fmla="*/ 0 h 3425"/>
              <a:gd name="T16" fmla="*/ 24 w 11625"/>
              <a:gd name="T17" fmla="*/ 0 h 34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625" h="3425">
                <a:moveTo>
                  <a:pt x="428" y="0"/>
                </a:moveTo>
                <a:cubicBezTo>
                  <a:pt x="192" y="0"/>
                  <a:pt x="0" y="192"/>
                  <a:pt x="0" y="429"/>
                </a:cubicBezTo>
                <a:lnTo>
                  <a:pt x="0" y="2997"/>
                </a:lnTo>
                <a:cubicBezTo>
                  <a:pt x="0" y="3234"/>
                  <a:pt x="192" y="3425"/>
                  <a:pt x="428" y="3425"/>
                </a:cubicBezTo>
                <a:lnTo>
                  <a:pt x="11197" y="3425"/>
                </a:lnTo>
                <a:cubicBezTo>
                  <a:pt x="11433" y="3425"/>
                  <a:pt x="11625" y="3234"/>
                  <a:pt x="11625" y="2997"/>
                </a:cubicBezTo>
                <a:lnTo>
                  <a:pt x="11625" y="429"/>
                </a:lnTo>
                <a:cubicBezTo>
                  <a:pt x="11625" y="192"/>
                  <a:pt x="11433" y="0"/>
                  <a:pt x="11197" y="0"/>
                </a:cubicBezTo>
                <a:lnTo>
                  <a:pt x="428" y="0"/>
                </a:lnTo>
                <a:close/>
              </a:path>
            </a:pathLst>
          </a:custGeom>
          <a:noFill/>
          <a:ln w="0"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endParaRPr>
          </a:p>
        </p:txBody>
      </p:sp>
      <p:grpSp>
        <p:nvGrpSpPr>
          <p:cNvPr id="13325" name="Group 27"/>
          <p:cNvGrpSpPr>
            <a:grpSpLocks/>
          </p:cNvGrpSpPr>
          <p:nvPr/>
        </p:nvGrpSpPr>
        <p:grpSpPr bwMode="auto">
          <a:xfrm>
            <a:off x="4830763" y="4211638"/>
            <a:ext cx="823912" cy="944562"/>
            <a:chOff x="2083" y="2653"/>
            <a:chExt cx="519" cy="595"/>
          </a:xfrm>
        </p:grpSpPr>
        <p:sp>
          <p:nvSpPr>
            <p:cNvPr id="13855" name="Freeform 25"/>
            <p:cNvSpPr>
              <a:spLocks noEditPoints="1"/>
            </p:cNvSpPr>
            <p:nvPr/>
          </p:nvSpPr>
          <p:spPr bwMode="auto">
            <a:xfrm>
              <a:off x="2083" y="2653"/>
              <a:ext cx="519" cy="595"/>
            </a:xfrm>
            <a:custGeom>
              <a:avLst/>
              <a:gdLst>
                <a:gd name="T0" fmla="*/ 494 w 9434"/>
                <a:gd name="T1" fmla="*/ 594 h 6925"/>
                <a:gd name="T2" fmla="*/ 446 w 9434"/>
                <a:gd name="T3" fmla="*/ 587 h 6925"/>
                <a:gd name="T4" fmla="*/ 399 w 9434"/>
                <a:gd name="T5" fmla="*/ 574 h 6925"/>
                <a:gd name="T6" fmla="*/ 353 w 9434"/>
                <a:gd name="T7" fmla="*/ 555 h 6925"/>
                <a:gd name="T8" fmla="*/ 308 w 9434"/>
                <a:gd name="T9" fmla="*/ 531 h 6925"/>
                <a:gd name="T10" fmla="*/ 265 w 9434"/>
                <a:gd name="T11" fmla="*/ 502 h 6925"/>
                <a:gd name="T12" fmla="*/ 223 w 9434"/>
                <a:gd name="T13" fmla="*/ 468 h 6925"/>
                <a:gd name="T14" fmla="*/ 185 w 9434"/>
                <a:gd name="T15" fmla="*/ 430 h 6925"/>
                <a:gd name="T16" fmla="*/ 149 w 9434"/>
                <a:gd name="T17" fmla="*/ 388 h 6925"/>
                <a:gd name="T18" fmla="*/ 116 w 9434"/>
                <a:gd name="T19" fmla="*/ 343 h 6925"/>
                <a:gd name="T20" fmla="*/ 87 w 9434"/>
                <a:gd name="T21" fmla="*/ 295 h 6925"/>
                <a:gd name="T22" fmla="*/ 62 w 9434"/>
                <a:gd name="T23" fmla="*/ 245 h 6925"/>
                <a:gd name="T24" fmla="*/ 41 w 9434"/>
                <a:gd name="T25" fmla="*/ 193 h 6925"/>
                <a:gd name="T26" fmla="*/ 25 w 9434"/>
                <a:gd name="T27" fmla="*/ 139 h 6925"/>
                <a:gd name="T28" fmla="*/ 13 w 9434"/>
                <a:gd name="T29" fmla="*/ 84 h 6925"/>
                <a:gd name="T30" fmla="*/ 8 w 9434"/>
                <a:gd name="T31" fmla="*/ 42 h 6925"/>
                <a:gd name="T32" fmla="*/ 9 w 9434"/>
                <a:gd name="T33" fmla="*/ 21 h 6925"/>
                <a:gd name="T34" fmla="*/ 11 w 9434"/>
                <a:gd name="T35" fmla="*/ 41 h 6925"/>
                <a:gd name="T36" fmla="*/ 16 w 9434"/>
                <a:gd name="T37" fmla="*/ 82 h 6925"/>
                <a:gd name="T38" fmla="*/ 27 w 9434"/>
                <a:gd name="T39" fmla="*/ 137 h 6925"/>
                <a:gd name="T40" fmla="*/ 43 w 9434"/>
                <a:gd name="T41" fmla="*/ 190 h 6925"/>
                <a:gd name="T42" fmla="*/ 64 w 9434"/>
                <a:gd name="T43" fmla="*/ 242 h 6925"/>
                <a:gd name="T44" fmla="*/ 89 w 9434"/>
                <a:gd name="T45" fmla="*/ 292 h 6925"/>
                <a:gd name="T46" fmla="*/ 118 w 9434"/>
                <a:gd name="T47" fmla="*/ 340 h 6925"/>
                <a:gd name="T48" fmla="*/ 151 w 9434"/>
                <a:gd name="T49" fmla="*/ 384 h 6925"/>
                <a:gd name="T50" fmla="*/ 186 w 9434"/>
                <a:gd name="T51" fmla="*/ 426 h 6925"/>
                <a:gd name="T52" fmla="*/ 225 w 9434"/>
                <a:gd name="T53" fmla="*/ 464 h 6925"/>
                <a:gd name="T54" fmla="*/ 266 w 9434"/>
                <a:gd name="T55" fmla="*/ 497 h 6925"/>
                <a:gd name="T56" fmla="*/ 309 w 9434"/>
                <a:gd name="T57" fmla="*/ 527 h 6925"/>
                <a:gd name="T58" fmla="*/ 353 w 9434"/>
                <a:gd name="T59" fmla="*/ 551 h 6925"/>
                <a:gd name="T60" fmla="*/ 399 w 9434"/>
                <a:gd name="T61" fmla="*/ 570 h 6925"/>
                <a:gd name="T62" fmla="*/ 446 w 9434"/>
                <a:gd name="T63" fmla="*/ 583 h 6925"/>
                <a:gd name="T64" fmla="*/ 494 w 9434"/>
                <a:gd name="T65" fmla="*/ 589 h 6925"/>
                <a:gd name="T66" fmla="*/ 519 w 9434"/>
                <a:gd name="T67" fmla="*/ 593 h 6925"/>
                <a:gd name="T68" fmla="*/ 0 w 9434"/>
                <a:gd name="T69" fmla="*/ 29 h 6925"/>
                <a:gd name="T70" fmla="*/ 18 w 9434"/>
                <a:gd name="T71" fmla="*/ 27 h 692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434" h="6925">
                  <a:moveTo>
                    <a:pt x="9406" y="6924"/>
                  </a:moveTo>
                  <a:lnTo>
                    <a:pt x="8972" y="6914"/>
                  </a:lnTo>
                  <a:lnTo>
                    <a:pt x="8538" y="6885"/>
                  </a:lnTo>
                  <a:lnTo>
                    <a:pt x="8105" y="6836"/>
                  </a:lnTo>
                  <a:lnTo>
                    <a:pt x="7676" y="6769"/>
                  </a:lnTo>
                  <a:lnTo>
                    <a:pt x="7249" y="6684"/>
                  </a:lnTo>
                  <a:lnTo>
                    <a:pt x="6828" y="6582"/>
                  </a:lnTo>
                  <a:lnTo>
                    <a:pt x="6410" y="6464"/>
                  </a:lnTo>
                  <a:lnTo>
                    <a:pt x="5999" y="6330"/>
                  </a:lnTo>
                  <a:lnTo>
                    <a:pt x="5594" y="6181"/>
                  </a:lnTo>
                  <a:lnTo>
                    <a:pt x="5198" y="6017"/>
                  </a:lnTo>
                  <a:lnTo>
                    <a:pt x="4810" y="5840"/>
                  </a:lnTo>
                  <a:lnTo>
                    <a:pt x="4431" y="5649"/>
                  </a:lnTo>
                  <a:lnTo>
                    <a:pt x="4062" y="5445"/>
                  </a:lnTo>
                  <a:lnTo>
                    <a:pt x="3705" y="5229"/>
                  </a:lnTo>
                  <a:lnTo>
                    <a:pt x="3360" y="5002"/>
                  </a:lnTo>
                  <a:lnTo>
                    <a:pt x="3026" y="4764"/>
                  </a:lnTo>
                  <a:lnTo>
                    <a:pt x="2707" y="4516"/>
                  </a:lnTo>
                  <a:lnTo>
                    <a:pt x="2402" y="4259"/>
                  </a:lnTo>
                  <a:lnTo>
                    <a:pt x="2112" y="3992"/>
                  </a:lnTo>
                  <a:lnTo>
                    <a:pt x="1839" y="3717"/>
                  </a:lnTo>
                  <a:lnTo>
                    <a:pt x="1582" y="3434"/>
                  </a:lnTo>
                  <a:lnTo>
                    <a:pt x="1344" y="3146"/>
                  </a:lnTo>
                  <a:lnTo>
                    <a:pt x="1124" y="2850"/>
                  </a:lnTo>
                  <a:lnTo>
                    <a:pt x="922" y="2548"/>
                  </a:lnTo>
                  <a:lnTo>
                    <a:pt x="742" y="2241"/>
                  </a:lnTo>
                  <a:lnTo>
                    <a:pt x="583" y="1930"/>
                  </a:lnTo>
                  <a:lnTo>
                    <a:pt x="446" y="1614"/>
                  </a:lnTo>
                  <a:lnTo>
                    <a:pt x="332" y="1296"/>
                  </a:lnTo>
                  <a:lnTo>
                    <a:pt x="242" y="974"/>
                  </a:lnTo>
                  <a:lnTo>
                    <a:pt x="176" y="651"/>
                  </a:lnTo>
                  <a:lnTo>
                    <a:pt x="153" y="489"/>
                  </a:lnTo>
                  <a:lnTo>
                    <a:pt x="134" y="274"/>
                  </a:lnTo>
                  <a:cubicBezTo>
                    <a:pt x="132" y="259"/>
                    <a:pt x="144" y="246"/>
                    <a:pt x="159" y="244"/>
                  </a:cubicBezTo>
                  <a:cubicBezTo>
                    <a:pt x="173" y="244"/>
                    <a:pt x="187" y="254"/>
                    <a:pt x="188" y="270"/>
                  </a:cubicBezTo>
                  <a:lnTo>
                    <a:pt x="207" y="481"/>
                  </a:lnTo>
                  <a:lnTo>
                    <a:pt x="229" y="641"/>
                  </a:lnTo>
                  <a:lnTo>
                    <a:pt x="294" y="960"/>
                  </a:lnTo>
                  <a:lnTo>
                    <a:pt x="383" y="1278"/>
                  </a:lnTo>
                  <a:lnTo>
                    <a:pt x="496" y="1593"/>
                  </a:lnTo>
                  <a:lnTo>
                    <a:pt x="631" y="1905"/>
                  </a:lnTo>
                  <a:lnTo>
                    <a:pt x="789" y="2214"/>
                  </a:lnTo>
                  <a:lnTo>
                    <a:pt x="968" y="2518"/>
                  </a:lnTo>
                  <a:lnTo>
                    <a:pt x="1167" y="2817"/>
                  </a:lnTo>
                  <a:lnTo>
                    <a:pt x="1385" y="3110"/>
                  </a:lnTo>
                  <a:lnTo>
                    <a:pt x="1622" y="3398"/>
                  </a:lnTo>
                  <a:lnTo>
                    <a:pt x="1877" y="3679"/>
                  </a:lnTo>
                  <a:lnTo>
                    <a:pt x="2150" y="3952"/>
                  </a:lnTo>
                  <a:lnTo>
                    <a:pt x="2437" y="4217"/>
                  </a:lnTo>
                  <a:lnTo>
                    <a:pt x="2740" y="4473"/>
                  </a:lnTo>
                  <a:lnTo>
                    <a:pt x="3058" y="4720"/>
                  </a:lnTo>
                  <a:lnTo>
                    <a:pt x="3389" y="4956"/>
                  </a:lnTo>
                  <a:lnTo>
                    <a:pt x="3733" y="5182"/>
                  </a:lnTo>
                  <a:lnTo>
                    <a:pt x="4089" y="5397"/>
                  </a:lnTo>
                  <a:lnTo>
                    <a:pt x="4455" y="5600"/>
                  </a:lnTo>
                  <a:lnTo>
                    <a:pt x="4832" y="5790"/>
                  </a:lnTo>
                  <a:lnTo>
                    <a:pt x="5219" y="5967"/>
                  </a:lnTo>
                  <a:lnTo>
                    <a:pt x="5614" y="6130"/>
                  </a:lnTo>
                  <a:lnTo>
                    <a:pt x="6016" y="6278"/>
                  </a:lnTo>
                  <a:lnTo>
                    <a:pt x="6425" y="6412"/>
                  </a:lnTo>
                  <a:lnTo>
                    <a:pt x="6840" y="6530"/>
                  </a:lnTo>
                  <a:lnTo>
                    <a:pt x="7259" y="6631"/>
                  </a:lnTo>
                  <a:lnTo>
                    <a:pt x="7684" y="6715"/>
                  </a:lnTo>
                  <a:lnTo>
                    <a:pt x="8112" y="6782"/>
                  </a:lnTo>
                  <a:lnTo>
                    <a:pt x="8541" y="6830"/>
                  </a:lnTo>
                  <a:lnTo>
                    <a:pt x="8973" y="6860"/>
                  </a:lnTo>
                  <a:lnTo>
                    <a:pt x="9407" y="6870"/>
                  </a:lnTo>
                  <a:cubicBezTo>
                    <a:pt x="9422" y="6870"/>
                    <a:pt x="9434" y="6882"/>
                    <a:pt x="9434" y="6898"/>
                  </a:cubicBezTo>
                  <a:cubicBezTo>
                    <a:pt x="9433" y="6913"/>
                    <a:pt x="9421" y="6925"/>
                    <a:pt x="9406" y="6924"/>
                  </a:cubicBezTo>
                  <a:close/>
                  <a:moveTo>
                    <a:pt x="0" y="333"/>
                  </a:moveTo>
                  <a:lnTo>
                    <a:pt x="150" y="0"/>
                  </a:lnTo>
                  <a:lnTo>
                    <a:pt x="326" y="319"/>
                  </a:lnTo>
                  <a:lnTo>
                    <a:pt x="0" y="333"/>
                  </a:lnTo>
                  <a:close/>
                </a:path>
              </a:pathLst>
            </a:custGeom>
            <a:solidFill>
              <a:srgbClr val="000000"/>
            </a:solidFill>
            <a:ln w="0">
              <a:solidFill>
                <a:srgbClr val="000000"/>
              </a:solidFill>
              <a:prstDash val="solid"/>
              <a:round/>
              <a:headEnd/>
              <a:tailEnd/>
            </a:ln>
          </p:spPr>
          <p:txBody>
            <a:bodyPr/>
            <a:lstStyle/>
            <a:p>
              <a:pPr fontAlgn="base">
                <a:spcBef>
                  <a:spcPct val="0"/>
                </a:spcBef>
                <a:spcAft>
                  <a:spcPct val="0"/>
                </a:spcAft>
              </a:pPr>
              <a:endParaRPr lang="en-US">
                <a:solidFill>
                  <a:srgbClr val="000000"/>
                </a:solidFill>
              </a:endParaRPr>
            </a:p>
          </p:txBody>
        </p:sp>
        <p:sp>
          <p:nvSpPr>
            <p:cNvPr id="13856" name="Freeform 26"/>
            <p:cNvSpPr>
              <a:spLocks noEditPoints="1"/>
            </p:cNvSpPr>
            <p:nvPr/>
          </p:nvSpPr>
          <p:spPr bwMode="auto">
            <a:xfrm>
              <a:off x="2083" y="2653"/>
              <a:ext cx="519" cy="595"/>
            </a:xfrm>
            <a:custGeom>
              <a:avLst/>
              <a:gdLst>
                <a:gd name="T0" fmla="*/ 494 w 9434"/>
                <a:gd name="T1" fmla="*/ 594 h 6925"/>
                <a:gd name="T2" fmla="*/ 446 w 9434"/>
                <a:gd name="T3" fmla="*/ 587 h 6925"/>
                <a:gd name="T4" fmla="*/ 399 w 9434"/>
                <a:gd name="T5" fmla="*/ 574 h 6925"/>
                <a:gd name="T6" fmla="*/ 353 w 9434"/>
                <a:gd name="T7" fmla="*/ 555 h 6925"/>
                <a:gd name="T8" fmla="*/ 308 w 9434"/>
                <a:gd name="T9" fmla="*/ 531 h 6925"/>
                <a:gd name="T10" fmla="*/ 265 w 9434"/>
                <a:gd name="T11" fmla="*/ 502 h 6925"/>
                <a:gd name="T12" fmla="*/ 223 w 9434"/>
                <a:gd name="T13" fmla="*/ 468 h 6925"/>
                <a:gd name="T14" fmla="*/ 185 w 9434"/>
                <a:gd name="T15" fmla="*/ 430 h 6925"/>
                <a:gd name="T16" fmla="*/ 149 w 9434"/>
                <a:gd name="T17" fmla="*/ 388 h 6925"/>
                <a:gd name="T18" fmla="*/ 116 w 9434"/>
                <a:gd name="T19" fmla="*/ 343 h 6925"/>
                <a:gd name="T20" fmla="*/ 87 w 9434"/>
                <a:gd name="T21" fmla="*/ 295 h 6925"/>
                <a:gd name="T22" fmla="*/ 62 w 9434"/>
                <a:gd name="T23" fmla="*/ 245 h 6925"/>
                <a:gd name="T24" fmla="*/ 41 w 9434"/>
                <a:gd name="T25" fmla="*/ 193 h 6925"/>
                <a:gd name="T26" fmla="*/ 25 w 9434"/>
                <a:gd name="T27" fmla="*/ 139 h 6925"/>
                <a:gd name="T28" fmla="*/ 13 w 9434"/>
                <a:gd name="T29" fmla="*/ 84 h 6925"/>
                <a:gd name="T30" fmla="*/ 8 w 9434"/>
                <a:gd name="T31" fmla="*/ 42 h 6925"/>
                <a:gd name="T32" fmla="*/ 9 w 9434"/>
                <a:gd name="T33" fmla="*/ 21 h 6925"/>
                <a:gd name="T34" fmla="*/ 11 w 9434"/>
                <a:gd name="T35" fmla="*/ 41 h 6925"/>
                <a:gd name="T36" fmla="*/ 16 w 9434"/>
                <a:gd name="T37" fmla="*/ 82 h 6925"/>
                <a:gd name="T38" fmla="*/ 27 w 9434"/>
                <a:gd name="T39" fmla="*/ 137 h 6925"/>
                <a:gd name="T40" fmla="*/ 43 w 9434"/>
                <a:gd name="T41" fmla="*/ 190 h 6925"/>
                <a:gd name="T42" fmla="*/ 64 w 9434"/>
                <a:gd name="T43" fmla="*/ 242 h 6925"/>
                <a:gd name="T44" fmla="*/ 89 w 9434"/>
                <a:gd name="T45" fmla="*/ 292 h 6925"/>
                <a:gd name="T46" fmla="*/ 118 w 9434"/>
                <a:gd name="T47" fmla="*/ 340 h 6925"/>
                <a:gd name="T48" fmla="*/ 151 w 9434"/>
                <a:gd name="T49" fmla="*/ 384 h 6925"/>
                <a:gd name="T50" fmla="*/ 186 w 9434"/>
                <a:gd name="T51" fmla="*/ 426 h 6925"/>
                <a:gd name="T52" fmla="*/ 225 w 9434"/>
                <a:gd name="T53" fmla="*/ 464 h 6925"/>
                <a:gd name="T54" fmla="*/ 266 w 9434"/>
                <a:gd name="T55" fmla="*/ 497 h 6925"/>
                <a:gd name="T56" fmla="*/ 309 w 9434"/>
                <a:gd name="T57" fmla="*/ 527 h 6925"/>
                <a:gd name="T58" fmla="*/ 353 w 9434"/>
                <a:gd name="T59" fmla="*/ 551 h 6925"/>
                <a:gd name="T60" fmla="*/ 399 w 9434"/>
                <a:gd name="T61" fmla="*/ 570 h 6925"/>
                <a:gd name="T62" fmla="*/ 446 w 9434"/>
                <a:gd name="T63" fmla="*/ 583 h 6925"/>
                <a:gd name="T64" fmla="*/ 494 w 9434"/>
                <a:gd name="T65" fmla="*/ 589 h 6925"/>
                <a:gd name="T66" fmla="*/ 519 w 9434"/>
                <a:gd name="T67" fmla="*/ 593 h 6925"/>
                <a:gd name="T68" fmla="*/ 0 w 9434"/>
                <a:gd name="T69" fmla="*/ 29 h 6925"/>
                <a:gd name="T70" fmla="*/ 18 w 9434"/>
                <a:gd name="T71" fmla="*/ 27 h 692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434" h="6925">
                  <a:moveTo>
                    <a:pt x="9406" y="6924"/>
                  </a:moveTo>
                  <a:lnTo>
                    <a:pt x="8972" y="6914"/>
                  </a:lnTo>
                  <a:lnTo>
                    <a:pt x="8538" y="6885"/>
                  </a:lnTo>
                  <a:lnTo>
                    <a:pt x="8105" y="6836"/>
                  </a:lnTo>
                  <a:lnTo>
                    <a:pt x="7676" y="6769"/>
                  </a:lnTo>
                  <a:lnTo>
                    <a:pt x="7249" y="6684"/>
                  </a:lnTo>
                  <a:lnTo>
                    <a:pt x="6828" y="6582"/>
                  </a:lnTo>
                  <a:lnTo>
                    <a:pt x="6410" y="6464"/>
                  </a:lnTo>
                  <a:lnTo>
                    <a:pt x="5999" y="6330"/>
                  </a:lnTo>
                  <a:lnTo>
                    <a:pt x="5594" y="6181"/>
                  </a:lnTo>
                  <a:lnTo>
                    <a:pt x="5198" y="6017"/>
                  </a:lnTo>
                  <a:lnTo>
                    <a:pt x="4810" y="5840"/>
                  </a:lnTo>
                  <a:lnTo>
                    <a:pt x="4431" y="5649"/>
                  </a:lnTo>
                  <a:lnTo>
                    <a:pt x="4062" y="5445"/>
                  </a:lnTo>
                  <a:lnTo>
                    <a:pt x="3705" y="5229"/>
                  </a:lnTo>
                  <a:lnTo>
                    <a:pt x="3360" y="5002"/>
                  </a:lnTo>
                  <a:lnTo>
                    <a:pt x="3026" y="4764"/>
                  </a:lnTo>
                  <a:lnTo>
                    <a:pt x="2707" y="4516"/>
                  </a:lnTo>
                  <a:lnTo>
                    <a:pt x="2402" y="4259"/>
                  </a:lnTo>
                  <a:lnTo>
                    <a:pt x="2112" y="3992"/>
                  </a:lnTo>
                  <a:lnTo>
                    <a:pt x="1839" y="3717"/>
                  </a:lnTo>
                  <a:lnTo>
                    <a:pt x="1582" y="3434"/>
                  </a:lnTo>
                  <a:lnTo>
                    <a:pt x="1344" y="3146"/>
                  </a:lnTo>
                  <a:lnTo>
                    <a:pt x="1124" y="2850"/>
                  </a:lnTo>
                  <a:lnTo>
                    <a:pt x="922" y="2548"/>
                  </a:lnTo>
                  <a:lnTo>
                    <a:pt x="742" y="2241"/>
                  </a:lnTo>
                  <a:lnTo>
                    <a:pt x="583" y="1930"/>
                  </a:lnTo>
                  <a:lnTo>
                    <a:pt x="446" y="1614"/>
                  </a:lnTo>
                  <a:lnTo>
                    <a:pt x="332" y="1296"/>
                  </a:lnTo>
                  <a:lnTo>
                    <a:pt x="242" y="974"/>
                  </a:lnTo>
                  <a:lnTo>
                    <a:pt x="176" y="651"/>
                  </a:lnTo>
                  <a:lnTo>
                    <a:pt x="153" y="489"/>
                  </a:lnTo>
                  <a:lnTo>
                    <a:pt x="134" y="274"/>
                  </a:lnTo>
                  <a:cubicBezTo>
                    <a:pt x="132" y="259"/>
                    <a:pt x="144" y="246"/>
                    <a:pt x="159" y="244"/>
                  </a:cubicBezTo>
                  <a:cubicBezTo>
                    <a:pt x="173" y="244"/>
                    <a:pt x="187" y="254"/>
                    <a:pt x="188" y="270"/>
                  </a:cubicBezTo>
                  <a:lnTo>
                    <a:pt x="207" y="481"/>
                  </a:lnTo>
                  <a:lnTo>
                    <a:pt x="229" y="641"/>
                  </a:lnTo>
                  <a:lnTo>
                    <a:pt x="294" y="960"/>
                  </a:lnTo>
                  <a:lnTo>
                    <a:pt x="383" y="1278"/>
                  </a:lnTo>
                  <a:lnTo>
                    <a:pt x="496" y="1593"/>
                  </a:lnTo>
                  <a:lnTo>
                    <a:pt x="631" y="1905"/>
                  </a:lnTo>
                  <a:lnTo>
                    <a:pt x="789" y="2214"/>
                  </a:lnTo>
                  <a:lnTo>
                    <a:pt x="968" y="2518"/>
                  </a:lnTo>
                  <a:lnTo>
                    <a:pt x="1167" y="2817"/>
                  </a:lnTo>
                  <a:lnTo>
                    <a:pt x="1385" y="3110"/>
                  </a:lnTo>
                  <a:lnTo>
                    <a:pt x="1622" y="3398"/>
                  </a:lnTo>
                  <a:lnTo>
                    <a:pt x="1877" y="3679"/>
                  </a:lnTo>
                  <a:lnTo>
                    <a:pt x="2150" y="3952"/>
                  </a:lnTo>
                  <a:lnTo>
                    <a:pt x="2437" y="4217"/>
                  </a:lnTo>
                  <a:lnTo>
                    <a:pt x="2740" y="4473"/>
                  </a:lnTo>
                  <a:lnTo>
                    <a:pt x="3058" y="4720"/>
                  </a:lnTo>
                  <a:lnTo>
                    <a:pt x="3389" y="4956"/>
                  </a:lnTo>
                  <a:lnTo>
                    <a:pt x="3733" y="5182"/>
                  </a:lnTo>
                  <a:lnTo>
                    <a:pt x="4089" y="5397"/>
                  </a:lnTo>
                  <a:lnTo>
                    <a:pt x="4455" y="5600"/>
                  </a:lnTo>
                  <a:lnTo>
                    <a:pt x="4832" y="5790"/>
                  </a:lnTo>
                  <a:lnTo>
                    <a:pt x="5219" y="5967"/>
                  </a:lnTo>
                  <a:lnTo>
                    <a:pt x="5614" y="6130"/>
                  </a:lnTo>
                  <a:lnTo>
                    <a:pt x="6016" y="6278"/>
                  </a:lnTo>
                  <a:lnTo>
                    <a:pt x="6425" y="6412"/>
                  </a:lnTo>
                  <a:lnTo>
                    <a:pt x="6840" y="6530"/>
                  </a:lnTo>
                  <a:lnTo>
                    <a:pt x="7259" y="6631"/>
                  </a:lnTo>
                  <a:lnTo>
                    <a:pt x="7684" y="6715"/>
                  </a:lnTo>
                  <a:lnTo>
                    <a:pt x="8112" y="6782"/>
                  </a:lnTo>
                  <a:lnTo>
                    <a:pt x="8541" y="6830"/>
                  </a:lnTo>
                  <a:lnTo>
                    <a:pt x="8973" y="6860"/>
                  </a:lnTo>
                  <a:lnTo>
                    <a:pt x="9407" y="6870"/>
                  </a:lnTo>
                  <a:cubicBezTo>
                    <a:pt x="9422" y="6870"/>
                    <a:pt x="9434" y="6882"/>
                    <a:pt x="9434" y="6898"/>
                  </a:cubicBezTo>
                  <a:cubicBezTo>
                    <a:pt x="9433" y="6913"/>
                    <a:pt x="9421" y="6925"/>
                    <a:pt x="9406" y="6924"/>
                  </a:cubicBezTo>
                  <a:close/>
                  <a:moveTo>
                    <a:pt x="0" y="333"/>
                  </a:moveTo>
                  <a:lnTo>
                    <a:pt x="150" y="0"/>
                  </a:lnTo>
                  <a:lnTo>
                    <a:pt x="326" y="319"/>
                  </a:lnTo>
                  <a:lnTo>
                    <a:pt x="0" y="333"/>
                  </a:lnTo>
                  <a:close/>
                </a:path>
              </a:pathLst>
            </a:custGeom>
            <a:noFill/>
            <a:ln w="0"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endParaRPr>
            </a:p>
          </p:txBody>
        </p:sp>
      </p:grpSp>
      <p:sp>
        <p:nvSpPr>
          <p:cNvPr id="13326" name="Freeform 28"/>
          <p:cNvSpPr>
            <a:spLocks/>
          </p:cNvSpPr>
          <p:nvPr/>
        </p:nvSpPr>
        <p:spPr bwMode="auto">
          <a:xfrm>
            <a:off x="4294188" y="4994276"/>
            <a:ext cx="207962" cy="371475"/>
          </a:xfrm>
          <a:custGeom>
            <a:avLst/>
            <a:gdLst>
              <a:gd name="T0" fmla="*/ 207962 w 131"/>
              <a:gd name="T1" fmla="*/ 38100 h 234"/>
              <a:gd name="T2" fmla="*/ 207962 w 131"/>
              <a:gd name="T3" fmla="*/ 60325 h 234"/>
              <a:gd name="T4" fmla="*/ 207962 w 131"/>
              <a:gd name="T5" fmla="*/ 85725 h 234"/>
              <a:gd name="T6" fmla="*/ 207962 w 131"/>
              <a:gd name="T7" fmla="*/ 112713 h 234"/>
              <a:gd name="T8" fmla="*/ 207962 w 131"/>
              <a:gd name="T9" fmla="*/ 141288 h 234"/>
              <a:gd name="T10" fmla="*/ 207962 w 131"/>
              <a:gd name="T11" fmla="*/ 169863 h 234"/>
              <a:gd name="T12" fmla="*/ 207962 w 131"/>
              <a:gd name="T13" fmla="*/ 198438 h 234"/>
              <a:gd name="T14" fmla="*/ 207962 w 131"/>
              <a:gd name="T15" fmla="*/ 227013 h 234"/>
              <a:gd name="T16" fmla="*/ 207962 w 131"/>
              <a:gd name="T17" fmla="*/ 254000 h 234"/>
              <a:gd name="T18" fmla="*/ 207962 w 131"/>
              <a:gd name="T19" fmla="*/ 280988 h 234"/>
              <a:gd name="T20" fmla="*/ 207962 w 131"/>
              <a:gd name="T21" fmla="*/ 304800 h 234"/>
              <a:gd name="T22" fmla="*/ 207962 w 131"/>
              <a:gd name="T23" fmla="*/ 327025 h 234"/>
              <a:gd name="T24" fmla="*/ 207962 w 131"/>
              <a:gd name="T25" fmla="*/ 344488 h 234"/>
              <a:gd name="T26" fmla="*/ 207962 w 131"/>
              <a:gd name="T27" fmla="*/ 358775 h 234"/>
              <a:gd name="T28" fmla="*/ 207962 w 131"/>
              <a:gd name="T29" fmla="*/ 366713 h 234"/>
              <a:gd name="T30" fmla="*/ 207962 w 131"/>
              <a:gd name="T31" fmla="*/ 371475 h 234"/>
              <a:gd name="T32" fmla="*/ 0 w 131"/>
              <a:gd name="T33" fmla="*/ 274638 h 234"/>
              <a:gd name="T34" fmla="*/ 1587 w 131"/>
              <a:gd name="T35" fmla="*/ 244475 h 234"/>
              <a:gd name="T36" fmla="*/ 4762 w 131"/>
              <a:gd name="T37" fmla="*/ 214313 h 234"/>
              <a:gd name="T38" fmla="*/ 9525 w 131"/>
              <a:gd name="T39" fmla="*/ 185738 h 234"/>
              <a:gd name="T40" fmla="*/ 14287 w 131"/>
              <a:gd name="T41" fmla="*/ 160338 h 234"/>
              <a:gd name="T42" fmla="*/ 22225 w 131"/>
              <a:gd name="T43" fmla="*/ 134938 h 234"/>
              <a:gd name="T44" fmla="*/ 30162 w 131"/>
              <a:gd name="T45" fmla="*/ 112713 h 234"/>
              <a:gd name="T46" fmla="*/ 39687 w 131"/>
              <a:gd name="T47" fmla="*/ 90488 h 234"/>
              <a:gd name="T48" fmla="*/ 49212 w 131"/>
              <a:gd name="T49" fmla="*/ 71438 h 234"/>
              <a:gd name="T50" fmla="*/ 60325 w 131"/>
              <a:gd name="T51" fmla="*/ 53975 h 234"/>
              <a:gd name="T52" fmla="*/ 73025 w 131"/>
              <a:gd name="T53" fmla="*/ 39688 h 234"/>
              <a:gd name="T54" fmla="*/ 85725 w 131"/>
              <a:gd name="T55" fmla="*/ 26988 h 234"/>
              <a:gd name="T56" fmla="*/ 98425 w 131"/>
              <a:gd name="T57" fmla="*/ 15875 h 234"/>
              <a:gd name="T58" fmla="*/ 111125 w 131"/>
              <a:gd name="T59" fmla="*/ 7938 h 234"/>
              <a:gd name="T60" fmla="*/ 127000 w 131"/>
              <a:gd name="T61" fmla="*/ 3175 h 234"/>
              <a:gd name="T62" fmla="*/ 139700 w 131"/>
              <a:gd name="T63" fmla="*/ 0 h 234"/>
              <a:gd name="T64" fmla="*/ 149225 w 131"/>
              <a:gd name="T65" fmla="*/ 0 h 234"/>
              <a:gd name="T66" fmla="*/ 153987 w 131"/>
              <a:gd name="T67" fmla="*/ 0 h 234"/>
              <a:gd name="T68" fmla="*/ 157162 w 131"/>
              <a:gd name="T69" fmla="*/ 0 h 234"/>
              <a:gd name="T70" fmla="*/ 161925 w 131"/>
              <a:gd name="T71" fmla="*/ 1588 h 234"/>
              <a:gd name="T72" fmla="*/ 165100 w 131"/>
              <a:gd name="T73" fmla="*/ 3175 h 234"/>
              <a:gd name="T74" fmla="*/ 169862 w 131"/>
              <a:gd name="T75" fmla="*/ 3175 h 234"/>
              <a:gd name="T76" fmla="*/ 173037 w 131"/>
              <a:gd name="T77" fmla="*/ 3175 h 234"/>
              <a:gd name="T78" fmla="*/ 177800 w 131"/>
              <a:gd name="T79" fmla="*/ 4763 h 234"/>
              <a:gd name="T80" fmla="*/ 180975 w 131"/>
              <a:gd name="T81" fmla="*/ 6350 h 234"/>
              <a:gd name="T82" fmla="*/ 184150 w 131"/>
              <a:gd name="T83" fmla="*/ 7938 h 234"/>
              <a:gd name="T84" fmla="*/ 188912 w 131"/>
              <a:gd name="T85" fmla="*/ 11113 h 234"/>
              <a:gd name="T86" fmla="*/ 192087 w 131"/>
              <a:gd name="T87" fmla="*/ 12700 h 234"/>
              <a:gd name="T88" fmla="*/ 195262 w 131"/>
              <a:gd name="T89" fmla="*/ 14288 h 234"/>
              <a:gd name="T90" fmla="*/ 200025 w 131"/>
              <a:gd name="T91" fmla="*/ 17463 h 234"/>
              <a:gd name="T92" fmla="*/ 203200 w 131"/>
              <a:gd name="T93" fmla="*/ 19050 h 234"/>
              <a:gd name="T94" fmla="*/ 206375 w 131"/>
              <a:gd name="T95" fmla="*/ 22225 h 23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31" h="234">
                <a:moveTo>
                  <a:pt x="131" y="15"/>
                </a:moveTo>
                <a:lnTo>
                  <a:pt x="131" y="18"/>
                </a:lnTo>
                <a:lnTo>
                  <a:pt x="131" y="21"/>
                </a:lnTo>
                <a:lnTo>
                  <a:pt x="131" y="24"/>
                </a:lnTo>
                <a:lnTo>
                  <a:pt x="131" y="27"/>
                </a:lnTo>
                <a:lnTo>
                  <a:pt x="131" y="31"/>
                </a:lnTo>
                <a:lnTo>
                  <a:pt x="131" y="34"/>
                </a:lnTo>
                <a:lnTo>
                  <a:pt x="131" y="38"/>
                </a:lnTo>
                <a:lnTo>
                  <a:pt x="131" y="42"/>
                </a:lnTo>
                <a:lnTo>
                  <a:pt x="131" y="46"/>
                </a:lnTo>
                <a:lnTo>
                  <a:pt x="131" y="50"/>
                </a:lnTo>
                <a:lnTo>
                  <a:pt x="131" y="54"/>
                </a:lnTo>
                <a:lnTo>
                  <a:pt x="131" y="58"/>
                </a:lnTo>
                <a:lnTo>
                  <a:pt x="131" y="62"/>
                </a:lnTo>
                <a:lnTo>
                  <a:pt x="131" y="67"/>
                </a:lnTo>
                <a:lnTo>
                  <a:pt x="131" y="71"/>
                </a:lnTo>
                <a:lnTo>
                  <a:pt x="131" y="75"/>
                </a:lnTo>
                <a:lnTo>
                  <a:pt x="131" y="80"/>
                </a:lnTo>
                <a:lnTo>
                  <a:pt x="131" y="84"/>
                </a:lnTo>
                <a:lnTo>
                  <a:pt x="131" y="89"/>
                </a:lnTo>
                <a:lnTo>
                  <a:pt x="131" y="93"/>
                </a:lnTo>
                <a:lnTo>
                  <a:pt x="131" y="97"/>
                </a:lnTo>
                <a:lnTo>
                  <a:pt x="131" y="102"/>
                </a:lnTo>
                <a:lnTo>
                  <a:pt x="131" y="107"/>
                </a:lnTo>
                <a:lnTo>
                  <a:pt x="131" y="112"/>
                </a:lnTo>
                <a:lnTo>
                  <a:pt x="131" y="116"/>
                </a:lnTo>
                <a:lnTo>
                  <a:pt x="131" y="120"/>
                </a:lnTo>
                <a:lnTo>
                  <a:pt x="131" y="125"/>
                </a:lnTo>
                <a:lnTo>
                  <a:pt x="131" y="130"/>
                </a:lnTo>
                <a:lnTo>
                  <a:pt x="131" y="134"/>
                </a:lnTo>
                <a:lnTo>
                  <a:pt x="131" y="139"/>
                </a:lnTo>
                <a:lnTo>
                  <a:pt x="131" y="143"/>
                </a:lnTo>
                <a:lnTo>
                  <a:pt x="131" y="148"/>
                </a:lnTo>
                <a:lnTo>
                  <a:pt x="131" y="152"/>
                </a:lnTo>
                <a:lnTo>
                  <a:pt x="131" y="156"/>
                </a:lnTo>
                <a:lnTo>
                  <a:pt x="131" y="160"/>
                </a:lnTo>
                <a:lnTo>
                  <a:pt x="131" y="165"/>
                </a:lnTo>
                <a:lnTo>
                  <a:pt x="131" y="169"/>
                </a:lnTo>
                <a:lnTo>
                  <a:pt x="131" y="173"/>
                </a:lnTo>
                <a:lnTo>
                  <a:pt x="131" y="177"/>
                </a:lnTo>
                <a:lnTo>
                  <a:pt x="131" y="181"/>
                </a:lnTo>
                <a:lnTo>
                  <a:pt x="131" y="185"/>
                </a:lnTo>
                <a:lnTo>
                  <a:pt x="131" y="188"/>
                </a:lnTo>
                <a:lnTo>
                  <a:pt x="131" y="192"/>
                </a:lnTo>
                <a:lnTo>
                  <a:pt x="131" y="195"/>
                </a:lnTo>
                <a:lnTo>
                  <a:pt x="131" y="199"/>
                </a:lnTo>
                <a:lnTo>
                  <a:pt x="131" y="203"/>
                </a:lnTo>
                <a:lnTo>
                  <a:pt x="131" y="206"/>
                </a:lnTo>
                <a:lnTo>
                  <a:pt x="131" y="208"/>
                </a:lnTo>
                <a:lnTo>
                  <a:pt x="131" y="211"/>
                </a:lnTo>
                <a:lnTo>
                  <a:pt x="131" y="214"/>
                </a:lnTo>
                <a:lnTo>
                  <a:pt x="131" y="217"/>
                </a:lnTo>
                <a:lnTo>
                  <a:pt x="131" y="219"/>
                </a:lnTo>
                <a:lnTo>
                  <a:pt x="131" y="221"/>
                </a:lnTo>
                <a:lnTo>
                  <a:pt x="131" y="223"/>
                </a:lnTo>
                <a:lnTo>
                  <a:pt x="131" y="226"/>
                </a:lnTo>
                <a:lnTo>
                  <a:pt x="131" y="227"/>
                </a:lnTo>
                <a:lnTo>
                  <a:pt x="131" y="228"/>
                </a:lnTo>
                <a:lnTo>
                  <a:pt x="131" y="230"/>
                </a:lnTo>
                <a:lnTo>
                  <a:pt x="131" y="231"/>
                </a:lnTo>
                <a:lnTo>
                  <a:pt x="131" y="232"/>
                </a:lnTo>
                <a:lnTo>
                  <a:pt x="131" y="233"/>
                </a:lnTo>
                <a:lnTo>
                  <a:pt x="131" y="234"/>
                </a:lnTo>
                <a:lnTo>
                  <a:pt x="0" y="234"/>
                </a:lnTo>
                <a:lnTo>
                  <a:pt x="0" y="183"/>
                </a:lnTo>
                <a:lnTo>
                  <a:pt x="0" y="178"/>
                </a:lnTo>
                <a:lnTo>
                  <a:pt x="0" y="173"/>
                </a:lnTo>
                <a:lnTo>
                  <a:pt x="0" y="168"/>
                </a:lnTo>
                <a:lnTo>
                  <a:pt x="1" y="163"/>
                </a:lnTo>
                <a:lnTo>
                  <a:pt x="1" y="158"/>
                </a:lnTo>
                <a:lnTo>
                  <a:pt x="1" y="154"/>
                </a:lnTo>
                <a:lnTo>
                  <a:pt x="2" y="149"/>
                </a:lnTo>
                <a:lnTo>
                  <a:pt x="2" y="145"/>
                </a:lnTo>
                <a:lnTo>
                  <a:pt x="2" y="140"/>
                </a:lnTo>
                <a:lnTo>
                  <a:pt x="3" y="135"/>
                </a:lnTo>
                <a:lnTo>
                  <a:pt x="4" y="131"/>
                </a:lnTo>
                <a:lnTo>
                  <a:pt x="4" y="127"/>
                </a:lnTo>
                <a:lnTo>
                  <a:pt x="5" y="122"/>
                </a:lnTo>
                <a:lnTo>
                  <a:pt x="6" y="117"/>
                </a:lnTo>
                <a:lnTo>
                  <a:pt x="7" y="113"/>
                </a:lnTo>
                <a:lnTo>
                  <a:pt x="8" y="110"/>
                </a:lnTo>
                <a:lnTo>
                  <a:pt x="8" y="105"/>
                </a:lnTo>
                <a:lnTo>
                  <a:pt x="9" y="101"/>
                </a:lnTo>
                <a:lnTo>
                  <a:pt x="11" y="97"/>
                </a:lnTo>
                <a:lnTo>
                  <a:pt x="12" y="93"/>
                </a:lnTo>
                <a:lnTo>
                  <a:pt x="13" y="89"/>
                </a:lnTo>
                <a:lnTo>
                  <a:pt x="14" y="85"/>
                </a:lnTo>
                <a:lnTo>
                  <a:pt x="15" y="82"/>
                </a:lnTo>
                <a:lnTo>
                  <a:pt x="17" y="78"/>
                </a:lnTo>
                <a:lnTo>
                  <a:pt x="18" y="75"/>
                </a:lnTo>
                <a:lnTo>
                  <a:pt x="19" y="71"/>
                </a:lnTo>
                <a:lnTo>
                  <a:pt x="20" y="67"/>
                </a:lnTo>
                <a:lnTo>
                  <a:pt x="22" y="64"/>
                </a:lnTo>
                <a:lnTo>
                  <a:pt x="24" y="61"/>
                </a:lnTo>
                <a:lnTo>
                  <a:pt x="25" y="57"/>
                </a:lnTo>
                <a:lnTo>
                  <a:pt x="26" y="55"/>
                </a:lnTo>
                <a:lnTo>
                  <a:pt x="28" y="52"/>
                </a:lnTo>
                <a:lnTo>
                  <a:pt x="30" y="48"/>
                </a:lnTo>
                <a:lnTo>
                  <a:pt x="31" y="45"/>
                </a:lnTo>
                <a:lnTo>
                  <a:pt x="33" y="42"/>
                </a:lnTo>
                <a:lnTo>
                  <a:pt x="35" y="40"/>
                </a:lnTo>
                <a:lnTo>
                  <a:pt x="36" y="37"/>
                </a:lnTo>
                <a:lnTo>
                  <a:pt x="38" y="34"/>
                </a:lnTo>
                <a:lnTo>
                  <a:pt x="40" y="32"/>
                </a:lnTo>
                <a:lnTo>
                  <a:pt x="42" y="29"/>
                </a:lnTo>
                <a:lnTo>
                  <a:pt x="44" y="27"/>
                </a:lnTo>
                <a:lnTo>
                  <a:pt x="46" y="25"/>
                </a:lnTo>
                <a:lnTo>
                  <a:pt x="48" y="23"/>
                </a:lnTo>
                <a:lnTo>
                  <a:pt x="50" y="21"/>
                </a:lnTo>
                <a:lnTo>
                  <a:pt x="52" y="19"/>
                </a:lnTo>
                <a:lnTo>
                  <a:pt x="54" y="17"/>
                </a:lnTo>
                <a:lnTo>
                  <a:pt x="56" y="15"/>
                </a:lnTo>
                <a:lnTo>
                  <a:pt x="58" y="14"/>
                </a:lnTo>
                <a:lnTo>
                  <a:pt x="60" y="12"/>
                </a:lnTo>
                <a:lnTo>
                  <a:pt x="62" y="10"/>
                </a:lnTo>
                <a:lnTo>
                  <a:pt x="64" y="9"/>
                </a:lnTo>
                <a:lnTo>
                  <a:pt x="66" y="8"/>
                </a:lnTo>
                <a:lnTo>
                  <a:pt x="69" y="7"/>
                </a:lnTo>
                <a:lnTo>
                  <a:pt x="70" y="5"/>
                </a:lnTo>
                <a:lnTo>
                  <a:pt x="73" y="4"/>
                </a:lnTo>
                <a:lnTo>
                  <a:pt x="75" y="4"/>
                </a:lnTo>
                <a:lnTo>
                  <a:pt x="77" y="2"/>
                </a:lnTo>
                <a:lnTo>
                  <a:pt x="80" y="2"/>
                </a:lnTo>
                <a:lnTo>
                  <a:pt x="81" y="2"/>
                </a:lnTo>
                <a:lnTo>
                  <a:pt x="84" y="1"/>
                </a:lnTo>
                <a:lnTo>
                  <a:pt x="86" y="0"/>
                </a:lnTo>
                <a:lnTo>
                  <a:pt x="88" y="0"/>
                </a:lnTo>
                <a:lnTo>
                  <a:pt x="91" y="0"/>
                </a:lnTo>
                <a:lnTo>
                  <a:pt x="93" y="0"/>
                </a:lnTo>
                <a:lnTo>
                  <a:pt x="94" y="0"/>
                </a:lnTo>
                <a:lnTo>
                  <a:pt x="95" y="0"/>
                </a:lnTo>
                <a:lnTo>
                  <a:pt x="96" y="0"/>
                </a:lnTo>
                <a:lnTo>
                  <a:pt x="97" y="0"/>
                </a:lnTo>
                <a:lnTo>
                  <a:pt x="98" y="0"/>
                </a:lnTo>
                <a:lnTo>
                  <a:pt x="99" y="0"/>
                </a:lnTo>
                <a:lnTo>
                  <a:pt x="100" y="0"/>
                </a:lnTo>
                <a:lnTo>
                  <a:pt x="101" y="0"/>
                </a:lnTo>
                <a:lnTo>
                  <a:pt x="102" y="1"/>
                </a:lnTo>
                <a:lnTo>
                  <a:pt x="103" y="1"/>
                </a:lnTo>
                <a:lnTo>
                  <a:pt x="104" y="1"/>
                </a:lnTo>
                <a:lnTo>
                  <a:pt x="104" y="2"/>
                </a:lnTo>
                <a:lnTo>
                  <a:pt x="105" y="2"/>
                </a:lnTo>
                <a:lnTo>
                  <a:pt x="106" y="2"/>
                </a:lnTo>
                <a:lnTo>
                  <a:pt x="107" y="2"/>
                </a:lnTo>
                <a:lnTo>
                  <a:pt x="108" y="2"/>
                </a:lnTo>
                <a:lnTo>
                  <a:pt x="109" y="2"/>
                </a:lnTo>
                <a:lnTo>
                  <a:pt x="110" y="2"/>
                </a:lnTo>
                <a:lnTo>
                  <a:pt x="110" y="3"/>
                </a:lnTo>
                <a:lnTo>
                  <a:pt x="111" y="3"/>
                </a:lnTo>
                <a:lnTo>
                  <a:pt x="112" y="3"/>
                </a:lnTo>
                <a:lnTo>
                  <a:pt x="112" y="4"/>
                </a:lnTo>
                <a:lnTo>
                  <a:pt x="113" y="4"/>
                </a:lnTo>
                <a:lnTo>
                  <a:pt x="114" y="4"/>
                </a:lnTo>
                <a:lnTo>
                  <a:pt x="115" y="5"/>
                </a:lnTo>
                <a:lnTo>
                  <a:pt x="116" y="5"/>
                </a:lnTo>
                <a:lnTo>
                  <a:pt x="117" y="6"/>
                </a:lnTo>
                <a:lnTo>
                  <a:pt x="118" y="6"/>
                </a:lnTo>
                <a:lnTo>
                  <a:pt x="118" y="7"/>
                </a:lnTo>
                <a:lnTo>
                  <a:pt x="119" y="7"/>
                </a:lnTo>
                <a:lnTo>
                  <a:pt x="120" y="7"/>
                </a:lnTo>
                <a:lnTo>
                  <a:pt x="121" y="8"/>
                </a:lnTo>
                <a:lnTo>
                  <a:pt x="122" y="9"/>
                </a:lnTo>
                <a:lnTo>
                  <a:pt x="123" y="9"/>
                </a:lnTo>
                <a:lnTo>
                  <a:pt x="124" y="9"/>
                </a:lnTo>
                <a:lnTo>
                  <a:pt x="125" y="10"/>
                </a:lnTo>
                <a:lnTo>
                  <a:pt x="126" y="11"/>
                </a:lnTo>
                <a:lnTo>
                  <a:pt x="127" y="12"/>
                </a:lnTo>
                <a:lnTo>
                  <a:pt x="128" y="12"/>
                </a:lnTo>
                <a:lnTo>
                  <a:pt x="128" y="13"/>
                </a:lnTo>
                <a:lnTo>
                  <a:pt x="129" y="13"/>
                </a:lnTo>
                <a:lnTo>
                  <a:pt x="130" y="14"/>
                </a:lnTo>
                <a:lnTo>
                  <a:pt x="131" y="14"/>
                </a:lnTo>
                <a:lnTo>
                  <a:pt x="131" y="15"/>
                </a:lnTo>
                <a:close/>
              </a:path>
            </a:pathLst>
          </a:custGeom>
          <a:solidFill>
            <a:srgbClr val="78BDE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327" name="Freeform 29"/>
          <p:cNvSpPr>
            <a:spLocks/>
          </p:cNvSpPr>
          <p:nvPr/>
        </p:nvSpPr>
        <p:spPr bwMode="auto">
          <a:xfrm>
            <a:off x="4294188" y="5091114"/>
            <a:ext cx="207962" cy="274637"/>
          </a:xfrm>
          <a:custGeom>
            <a:avLst/>
            <a:gdLst>
              <a:gd name="T0" fmla="*/ 207962 w 131"/>
              <a:gd name="T1" fmla="*/ 225425 h 173"/>
              <a:gd name="T2" fmla="*/ 204787 w 131"/>
              <a:gd name="T3" fmla="*/ 209550 h 173"/>
              <a:gd name="T4" fmla="*/ 200025 w 131"/>
              <a:gd name="T5" fmla="*/ 192087 h 173"/>
              <a:gd name="T6" fmla="*/ 195262 w 131"/>
              <a:gd name="T7" fmla="*/ 176212 h 173"/>
              <a:gd name="T8" fmla="*/ 190500 w 131"/>
              <a:gd name="T9" fmla="*/ 160337 h 173"/>
              <a:gd name="T10" fmla="*/ 184150 w 131"/>
              <a:gd name="T11" fmla="*/ 146050 h 173"/>
              <a:gd name="T12" fmla="*/ 177800 w 131"/>
              <a:gd name="T13" fmla="*/ 130175 h 173"/>
              <a:gd name="T14" fmla="*/ 171450 w 131"/>
              <a:gd name="T15" fmla="*/ 115887 h 173"/>
              <a:gd name="T16" fmla="*/ 163512 w 131"/>
              <a:gd name="T17" fmla="*/ 101600 h 173"/>
              <a:gd name="T18" fmla="*/ 155575 w 131"/>
              <a:gd name="T19" fmla="*/ 88900 h 173"/>
              <a:gd name="T20" fmla="*/ 147637 w 131"/>
              <a:gd name="T21" fmla="*/ 76200 h 173"/>
              <a:gd name="T22" fmla="*/ 139700 w 131"/>
              <a:gd name="T23" fmla="*/ 63500 h 173"/>
              <a:gd name="T24" fmla="*/ 130175 w 131"/>
              <a:gd name="T25" fmla="*/ 53975 h 173"/>
              <a:gd name="T26" fmla="*/ 120650 w 131"/>
              <a:gd name="T27" fmla="*/ 42862 h 173"/>
              <a:gd name="T28" fmla="*/ 111125 w 131"/>
              <a:gd name="T29" fmla="*/ 33337 h 173"/>
              <a:gd name="T30" fmla="*/ 101600 w 131"/>
              <a:gd name="T31" fmla="*/ 25400 h 173"/>
              <a:gd name="T32" fmla="*/ 93662 w 131"/>
              <a:gd name="T33" fmla="*/ 17462 h 173"/>
              <a:gd name="T34" fmla="*/ 82550 w 131"/>
              <a:gd name="T35" fmla="*/ 12700 h 173"/>
              <a:gd name="T36" fmla="*/ 73025 w 131"/>
              <a:gd name="T37" fmla="*/ 6350 h 173"/>
              <a:gd name="T38" fmla="*/ 61912 w 131"/>
              <a:gd name="T39" fmla="*/ 3175 h 173"/>
              <a:gd name="T40" fmla="*/ 52387 w 131"/>
              <a:gd name="T41" fmla="*/ 1587 h 173"/>
              <a:gd name="T42" fmla="*/ 41275 w 131"/>
              <a:gd name="T43" fmla="*/ 0 h 173"/>
              <a:gd name="T44" fmla="*/ 34925 w 131"/>
              <a:gd name="T45" fmla="*/ 6350 h 173"/>
              <a:gd name="T46" fmla="*/ 31750 w 131"/>
              <a:gd name="T47" fmla="*/ 14287 h 173"/>
              <a:gd name="T48" fmla="*/ 28575 w 131"/>
              <a:gd name="T49" fmla="*/ 22225 h 173"/>
              <a:gd name="T50" fmla="*/ 25400 w 131"/>
              <a:gd name="T51" fmla="*/ 30162 h 173"/>
              <a:gd name="T52" fmla="*/ 22225 w 131"/>
              <a:gd name="T53" fmla="*/ 38100 h 173"/>
              <a:gd name="T54" fmla="*/ 19050 w 131"/>
              <a:gd name="T55" fmla="*/ 46037 h 173"/>
              <a:gd name="T56" fmla="*/ 17462 w 131"/>
              <a:gd name="T57" fmla="*/ 53975 h 173"/>
              <a:gd name="T58" fmla="*/ 14287 w 131"/>
              <a:gd name="T59" fmla="*/ 61912 h 173"/>
              <a:gd name="T60" fmla="*/ 12700 w 131"/>
              <a:gd name="T61" fmla="*/ 69850 h 173"/>
              <a:gd name="T62" fmla="*/ 11112 w 131"/>
              <a:gd name="T63" fmla="*/ 79375 h 173"/>
              <a:gd name="T64" fmla="*/ 9525 w 131"/>
              <a:gd name="T65" fmla="*/ 87312 h 173"/>
              <a:gd name="T66" fmla="*/ 7937 w 131"/>
              <a:gd name="T67" fmla="*/ 96837 h 173"/>
              <a:gd name="T68" fmla="*/ 6350 w 131"/>
              <a:gd name="T69" fmla="*/ 104775 h 173"/>
              <a:gd name="T70" fmla="*/ 4762 w 131"/>
              <a:gd name="T71" fmla="*/ 114300 h 173"/>
              <a:gd name="T72" fmla="*/ 3175 w 131"/>
              <a:gd name="T73" fmla="*/ 122237 h 173"/>
              <a:gd name="T74" fmla="*/ 3175 w 131"/>
              <a:gd name="T75" fmla="*/ 130175 h 173"/>
              <a:gd name="T76" fmla="*/ 3175 w 131"/>
              <a:gd name="T77" fmla="*/ 139700 h 173"/>
              <a:gd name="T78" fmla="*/ 1587 w 131"/>
              <a:gd name="T79" fmla="*/ 149225 h 173"/>
              <a:gd name="T80" fmla="*/ 1587 w 131"/>
              <a:gd name="T81" fmla="*/ 158750 h 173"/>
              <a:gd name="T82" fmla="*/ 1587 w 131"/>
              <a:gd name="T83" fmla="*/ 168275 h 173"/>
              <a:gd name="T84" fmla="*/ 0 w 131"/>
              <a:gd name="T85" fmla="*/ 177800 h 173"/>
              <a:gd name="T86" fmla="*/ 0 w 131"/>
              <a:gd name="T87" fmla="*/ 274637 h 1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31" h="173">
                <a:moveTo>
                  <a:pt x="0" y="173"/>
                </a:moveTo>
                <a:lnTo>
                  <a:pt x="131" y="173"/>
                </a:lnTo>
                <a:lnTo>
                  <a:pt x="131" y="142"/>
                </a:lnTo>
                <a:lnTo>
                  <a:pt x="130" y="138"/>
                </a:lnTo>
                <a:lnTo>
                  <a:pt x="130" y="134"/>
                </a:lnTo>
                <a:lnTo>
                  <a:pt x="129" y="132"/>
                </a:lnTo>
                <a:lnTo>
                  <a:pt x="128" y="128"/>
                </a:lnTo>
                <a:lnTo>
                  <a:pt x="127" y="125"/>
                </a:lnTo>
                <a:lnTo>
                  <a:pt x="126" y="121"/>
                </a:lnTo>
                <a:lnTo>
                  <a:pt x="125" y="118"/>
                </a:lnTo>
                <a:lnTo>
                  <a:pt x="124" y="114"/>
                </a:lnTo>
                <a:lnTo>
                  <a:pt x="123" y="111"/>
                </a:lnTo>
                <a:lnTo>
                  <a:pt x="122" y="107"/>
                </a:lnTo>
                <a:lnTo>
                  <a:pt x="121" y="104"/>
                </a:lnTo>
                <a:lnTo>
                  <a:pt x="120" y="101"/>
                </a:lnTo>
                <a:lnTo>
                  <a:pt x="119" y="97"/>
                </a:lnTo>
                <a:lnTo>
                  <a:pt x="117" y="94"/>
                </a:lnTo>
                <a:lnTo>
                  <a:pt x="116" y="92"/>
                </a:lnTo>
                <a:lnTo>
                  <a:pt x="115" y="88"/>
                </a:lnTo>
                <a:lnTo>
                  <a:pt x="113" y="85"/>
                </a:lnTo>
                <a:lnTo>
                  <a:pt x="112" y="82"/>
                </a:lnTo>
                <a:lnTo>
                  <a:pt x="110" y="79"/>
                </a:lnTo>
                <a:lnTo>
                  <a:pt x="109" y="76"/>
                </a:lnTo>
                <a:lnTo>
                  <a:pt x="108" y="73"/>
                </a:lnTo>
                <a:lnTo>
                  <a:pt x="106" y="70"/>
                </a:lnTo>
                <a:lnTo>
                  <a:pt x="104" y="67"/>
                </a:lnTo>
                <a:lnTo>
                  <a:pt x="103" y="64"/>
                </a:lnTo>
                <a:lnTo>
                  <a:pt x="102" y="61"/>
                </a:lnTo>
                <a:lnTo>
                  <a:pt x="100" y="59"/>
                </a:lnTo>
                <a:lnTo>
                  <a:pt x="98" y="56"/>
                </a:lnTo>
                <a:lnTo>
                  <a:pt x="97" y="53"/>
                </a:lnTo>
                <a:lnTo>
                  <a:pt x="95" y="50"/>
                </a:lnTo>
                <a:lnTo>
                  <a:pt x="93" y="48"/>
                </a:lnTo>
                <a:lnTo>
                  <a:pt x="92" y="45"/>
                </a:lnTo>
                <a:lnTo>
                  <a:pt x="90" y="43"/>
                </a:lnTo>
                <a:lnTo>
                  <a:pt x="88" y="40"/>
                </a:lnTo>
                <a:lnTo>
                  <a:pt x="86" y="38"/>
                </a:lnTo>
                <a:lnTo>
                  <a:pt x="84" y="36"/>
                </a:lnTo>
                <a:lnTo>
                  <a:pt x="82" y="34"/>
                </a:lnTo>
                <a:lnTo>
                  <a:pt x="81" y="31"/>
                </a:lnTo>
                <a:lnTo>
                  <a:pt x="78" y="29"/>
                </a:lnTo>
                <a:lnTo>
                  <a:pt x="76" y="27"/>
                </a:lnTo>
                <a:lnTo>
                  <a:pt x="75" y="25"/>
                </a:lnTo>
                <a:lnTo>
                  <a:pt x="73" y="23"/>
                </a:lnTo>
                <a:lnTo>
                  <a:pt x="70" y="21"/>
                </a:lnTo>
                <a:lnTo>
                  <a:pt x="69" y="19"/>
                </a:lnTo>
                <a:lnTo>
                  <a:pt x="67" y="18"/>
                </a:lnTo>
                <a:lnTo>
                  <a:pt x="64" y="16"/>
                </a:lnTo>
                <a:lnTo>
                  <a:pt x="63" y="14"/>
                </a:lnTo>
                <a:lnTo>
                  <a:pt x="60" y="13"/>
                </a:lnTo>
                <a:lnTo>
                  <a:pt x="59" y="11"/>
                </a:lnTo>
                <a:lnTo>
                  <a:pt x="56" y="10"/>
                </a:lnTo>
                <a:lnTo>
                  <a:pt x="54" y="9"/>
                </a:lnTo>
                <a:lnTo>
                  <a:pt x="52" y="8"/>
                </a:lnTo>
                <a:lnTo>
                  <a:pt x="50" y="6"/>
                </a:lnTo>
                <a:lnTo>
                  <a:pt x="48" y="6"/>
                </a:lnTo>
                <a:lnTo>
                  <a:pt x="46" y="4"/>
                </a:lnTo>
                <a:lnTo>
                  <a:pt x="43" y="4"/>
                </a:lnTo>
                <a:lnTo>
                  <a:pt x="41" y="3"/>
                </a:lnTo>
                <a:lnTo>
                  <a:pt x="39" y="2"/>
                </a:lnTo>
                <a:lnTo>
                  <a:pt x="37" y="1"/>
                </a:lnTo>
                <a:lnTo>
                  <a:pt x="35" y="1"/>
                </a:lnTo>
                <a:lnTo>
                  <a:pt x="33" y="1"/>
                </a:lnTo>
                <a:lnTo>
                  <a:pt x="30" y="0"/>
                </a:lnTo>
                <a:lnTo>
                  <a:pt x="28" y="0"/>
                </a:lnTo>
                <a:lnTo>
                  <a:pt x="26" y="0"/>
                </a:lnTo>
                <a:lnTo>
                  <a:pt x="24" y="0"/>
                </a:lnTo>
                <a:lnTo>
                  <a:pt x="23" y="1"/>
                </a:lnTo>
                <a:lnTo>
                  <a:pt x="22" y="4"/>
                </a:lnTo>
                <a:lnTo>
                  <a:pt x="21" y="5"/>
                </a:lnTo>
                <a:lnTo>
                  <a:pt x="20" y="6"/>
                </a:lnTo>
                <a:lnTo>
                  <a:pt x="20" y="9"/>
                </a:lnTo>
                <a:lnTo>
                  <a:pt x="19" y="10"/>
                </a:lnTo>
                <a:lnTo>
                  <a:pt x="19" y="12"/>
                </a:lnTo>
                <a:lnTo>
                  <a:pt x="18" y="14"/>
                </a:lnTo>
                <a:lnTo>
                  <a:pt x="17" y="15"/>
                </a:lnTo>
                <a:lnTo>
                  <a:pt x="16" y="17"/>
                </a:lnTo>
                <a:lnTo>
                  <a:pt x="16" y="19"/>
                </a:lnTo>
                <a:lnTo>
                  <a:pt x="15" y="21"/>
                </a:lnTo>
                <a:lnTo>
                  <a:pt x="14" y="22"/>
                </a:lnTo>
                <a:lnTo>
                  <a:pt x="14" y="24"/>
                </a:lnTo>
                <a:lnTo>
                  <a:pt x="14" y="26"/>
                </a:lnTo>
                <a:lnTo>
                  <a:pt x="13" y="27"/>
                </a:lnTo>
                <a:lnTo>
                  <a:pt x="12" y="29"/>
                </a:lnTo>
                <a:lnTo>
                  <a:pt x="12" y="31"/>
                </a:lnTo>
                <a:lnTo>
                  <a:pt x="11" y="33"/>
                </a:lnTo>
                <a:lnTo>
                  <a:pt x="11" y="34"/>
                </a:lnTo>
                <a:lnTo>
                  <a:pt x="10" y="36"/>
                </a:lnTo>
                <a:lnTo>
                  <a:pt x="10" y="38"/>
                </a:lnTo>
                <a:lnTo>
                  <a:pt x="9" y="39"/>
                </a:lnTo>
                <a:lnTo>
                  <a:pt x="9" y="41"/>
                </a:lnTo>
                <a:lnTo>
                  <a:pt x="8" y="43"/>
                </a:lnTo>
                <a:lnTo>
                  <a:pt x="8" y="44"/>
                </a:lnTo>
                <a:lnTo>
                  <a:pt x="8" y="46"/>
                </a:lnTo>
                <a:lnTo>
                  <a:pt x="7" y="48"/>
                </a:lnTo>
                <a:lnTo>
                  <a:pt x="7" y="50"/>
                </a:lnTo>
                <a:lnTo>
                  <a:pt x="7" y="52"/>
                </a:lnTo>
                <a:lnTo>
                  <a:pt x="6" y="54"/>
                </a:lnTo>
                <a:lnTo>
                  <a:pt x="6" y="55"/>
                </a:lnTo>
                <a:lnTo>
                  <a:pt x="5" y="57"/>
                </a:lnTo>
                <a:lnTo>
                  <a:pt x="5" y="59"/>
                </a:lnTo>
                <a:lnTo>
                  <a:pt x="5" y="61"/>
                </a:lnTo>
                <a:lnTo>
                  <a:pt x="4" y="62"/>
                </a:lnTo>
                <a:lnTo>
                  <a:pt x="4" y="64"/>
                </a:lnTo>
                <a:lnTo>
                  <a:pt x="4" y="66"/>
                </a:lnTo>
                <a:lnTo>
                  <a:pt x="4" y="67"/>
                </a:lnTo>
                <a:lnTo>
                  <a:pt x="3" y="69"/>
                </a:lnTo>
                <a:lnTo>
                  <a:pt x="3" y="72"/>
                </a:lnTo>
                <a:lnTo>
                  <a:pt x="3" y="73"/>
                </a:lnTo>
                <a:lnTo>
                  <a:pt x="3" y="75"/>
                </a:lnTo>
                <a:lnTo>
                  <a:pt x="2" y="77"/>
                </a:lnTo>
                <a:lnTo>
                  <a:pt x="2" y="79"/>
                </a:lnTo>
                <a:lnTo>
                  <a:pt x="2" y="80"/>
                </a:lnTo>
                <a:lnTo>
                  <a:pt x="2" y="82"/>
                </a:lnTo>
                <a:lnTo>
                  <a:pt x="2" y="84"/>
                </a:lnTo>
                <a:lnTo>
                  <a:pt x="2" y="86"/>
                </a:lnTo>
                <a:lnTo>
                  <a:pt x="2" y="88"/>
                </a:lnTo>
                <a:lnTo>
                  <a:pt x="2" y="90"/>
                </a:lnTo>
                <a:lnTo>
                  <a:pt x="1" y="92"/>
                </a:lnTo>
                <a:lnTo>
                  <a:pt x="1" y="94"/>
                </a:lnTo>
                <a:lnTo>
                  <a:pt x="1" y="96"/>
                </a:lnTo>
                <a:lnTo>
                  <a:pt x="1" y="98"/>
                </a:lnTo>
                <a:lnTo>
                  <a:pt x="1" y="100"/>
                </a:lnTo>
                <a:lnTo>
                  <a:pt x="1" y="102"/>
                </a:lnTo>
                <a:lnTo>
                  <a:pt x="1" y="104"/>
                </a:lnTo>
                <a:lnTo>
                  <a:pt x="1" y="106"/>
                </a:lnTo>
                <a:lnTo>
                  <a:pt x="1" y="108"/>
                </a:lnTo>
                <a:lnTo>
                  <a:pt x="0" y="110"/>
                </a:lnTo>
                <a:lnTo>
                  <a:pt x="0" y="112"/>
                </a:lnTo>
                <a:lnTo>
                  <a:pt x="0" y="114"/>
                </a:lnTo>
                <a:lnTo>
                  <a:pt x="0" y="116"/>
                </a:lnTo>
                <a:lnTo>
                  <a:pt x="0" y="173"/>
                </a:lnTo>
                <a:close/>
              </a:path>
            </a:pathLst>
          </a:custGeom>
          <a:solidFill>
            <a:srgbClr val="59A6D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328" name="Freeform 30"/>
          <p:cNvSpPr>
            <a:spLocks/>
          </p:cNvSpPr>
          <p:nvPr/>
        </p:nvSpPr>
        <p:spPr bwMode="auto">
          <a:xfrm>
            <a:off x="4351339" y="5110163"/>
            <a:ext cx="14287" cy="30162"/>
          </a:xfrm>
          <a:custGeom>
            <a:avLst/>
            <a:gdLst>
              <a:gd name="T0" fmla="*/ 6350 w 9"/>
              <a:gd name="T1" fmla="*/ 0 h 19"/>
              <a:gd name="T2" fmla="*/ 6350 w 9"/>
              <a:gd name="T3" fmla="*/ 0 h 19"/>
              <a:gd name="T4" fmla="*/ 4762 w 9"/>
              <a:gd name="T5" fmla="*/ 0 h 19"/>
              <a:gd name="T6" fmla="*/ 4762 w 9"/>
              <a:gd name="T7" fmla="*/ 0 h 19"/>
              <a:gd name="T8" fmla="*/ 3175 w 9"/>
              <a:gd name="T9" fmla="*/ 1587 h 19"/>
              <a:gd name="T10" fmla="*/ 3175 w 9"/>
              <a:gd name="T11" fmla="*/ 1587 h 19"/>
              <a:gd name="T12" fmla="*/ 1587 w 9"/>
              <a:gd name="T13" fmla="*/ 3175 h 19"/>
              <a:gd name="T14" fmla="*/ 1587 w 9"/>
              <a:gd name="T15" fmla="*/ 3175 h 19"/>
              <a:gd name="T16" fmla="*/ 1587 w 9"/>
              <a:gd name="T17" fmla="*/ 4762 h 19"/>
              <a:gd name="T18" fmla="*/ 0 w 9"/>
              <a:gd name="T19" fmla="*/ 4762 h 19"/>
              <a:gd name="T20" fmla="*/ 0 w 9"/>
              <a:gd name="T21" fmla="*/ 6350 h 19"/>
              <a:gd name="T22" fmla="*/ 0 w 9"/>
              <a:gd name="T23" fmla="*/ 7937 h 19"/>
              <a:gd name="T24" fmla="*/ 0 w 9"/>
              <a:gd name="T25" fmla="*/ 9525 h 19"/>
              <a:gd name="T26" fmla="*/ 0 w 9"/>
              <a:gd name="T27" fmla="*/ 11112 h 19"/>
              <a:gd name="T28" fmla="*/ 0 w 9"/>
              <a:gd name="T29" fmla="*/ 11112 h 19"/>
              <a:gd name="T30" fmla="*/ 0 w 9"/>
              <a:gd name="T31" fmla="*/ 14287 h 19"/>
              <a:gd name="T32" fmla="*/ 0 w 9"/>
              <a:gd name="T33" fmla="*/ 14287 h 19"/>
              <a:gd name="T34" fmla="*/ 0 w 9"/>
              <a:gd name="T35" fmla="*/ 15875 h 19"/>
              <a:gd name="T36" fmla="*/ 0 w 9"/>
              <a:gd name="T37" fmla="*/ 19050 h 19"/>
              <a:gd name="T38" fmla="*/ 0 w 9"/>
              <a:gd name="T39" fmla="*/ 19050 h 19"/>
              <a:gd name="T40" fmla="*/ 0 w 9"/>
              <a:gd name="T41" fmla="*/ 20637 h 19"/>
              <a:gd name="T42" fmla="*/ 0 w 9"/>
              <a:gd name="T43" fmla="*/ 22225 h 19"/>
              <a:gd name="T44" fmla="*/ 0 w 9"/>
              <a:gd name="T45" fmla="*/ 22225 h 19"/>
              <a:gd name="T46" fmla="*/ 0 w 9"/>
              <a:gd name="T47" fmla="*/ 23812 h 19"/>
              <a:gd name="T48" fmla="*/ 1587 w 9"/>
              <a:gd name="T49" fmla="*/ 25400 h 19"/>
              <a:gd name="T50" fmla="*/ 1587 w 9"/>
              <a:gd name="T51" fmla="*/ 26987 h 19"/>
              <a:gd name="T52" fmla="*/ 1587 w 9"/>
              <a:gd name="T53" fmla="*/ 26987 h 19"/>
              <a:gd name="T54" fmla="*/ 3175 w 9"/>
              <a:gd name="T55" fmla="*/ 28575 h 19"/>
              <a:gd name="T56" fmla="*/ 3175 w 9"/>
              <a:gd name="T57" fmla="*/ 28575 h 19"/>
              <a:gd name="T58" fmla="*/ 4762 w 9"/>
              <a:gd name="T59" fmla="*/ 28575 h 19"/>
              <a:gd name="T60" fmla="*/ 4762 w 9"/>
              <a:gd name="T61" fmla="*/ 30162 h 19"/>
              <a:gd name="T62" fmla="*/ 6350 w 9"/>
              <a:gd name="T63" fmla="*/ 30162 h 19"/>
              <a:gd name="T64" fmla="*/ 6350 w 9"/>
              <a:gd name="T65" fmla="*/ 30162 h 19"/>
              <a:gd name="T66" fmla="*/ 7937 w 9"/>
              <a:gd name="T67" fmla="*/ 30162 h 19"/>
              <a:gd name="T68" fmla="*/ 7937 w 9"/>
              <a:gd name="T69" fmla="*/ 30162 h 19"/>
              <a:gd name="T70" fmla="*/ 7937 w 9"/>
              <a:gd name="T71" fmla="*/ 28575 h 19"/>
              <a:gd name="T72" fmla="*/ 9525 w 9"/>
              <a:gd name="T73" fmla="*/ 28575 h 19"/>
              <a:gd name="T74" fmla="*/ 9525 w 9"/>
              <a:gd name="T75" fmla="*/ 26987 h 19"/>
              <a:gd name="T76" fmla="*/ 11112 w 9"/>
              <a:gd name="T77" fmla="*/ 26987 h 19"/>
              <a:gd name="T78" fmla="*/ 11112 w 9"/>
              <a:gd name="T79" fmla="*/ 25400 h 19"/>
              <a:gd name="T80" fmla="*/ 11112 w 9"/>
              <a:gd name="T81" fmla="*/ 23812 h 19"/>
              <a:gd name="T82" fmla="*/ 12700 w 9"/>
              <a:gd name="T83" fmla="*/ 22225 h 19"/>
              <a:gd name="T84" fmla="*/ 12700 w 9"/>
              <a:gd name="T85" fmla="*/ 22225 h 19"/>
              <a:gd name="T86" fmla="*/ 12700 w 9"/>
              <a:gd name="T87" fmla="*/ 20637 h 19"/>
              <a:gd name="T88" fmla="*/ 12700 w 9"/>
              <a:gd name="T89" fmla="*/ 19050 h 19"/>
              <a:gd name="T90" fmla="*/ 12700 w 9"/>
              <a:gd name="T91" fmla="*/ 19050 h 19"/>
              <a:gd name="T92" fmla="*/ 12700 w 9"/>
              <a:gd name="T93" fmla="*/ 15875 h 19"/>
              <a:gd name="T94" fmla="*/ 14287 w 9"/>
              <a:gd name="T95" fmla="*/ 14287 h 19"/>
              <a:gd name="T96" fmla="*/ 12700 w 9"/>
              <a:gd name="T97" fmla="*/ 14287 h 19"/>
              <a:gd name="T98" fmla="*/ 12700 w 9"/>
              <a:gd name="T99" fmla="*/ 11112 h 19"/>
              <a:gd name="T100" fmla="*/ 12700 w 9"/>
              <a:gd name="T101" fmla="*/ 11112 h 19"/>
              <a:gd name="T102" fmla="*/ 12700 w 9"/>
              <a:gd name="T103" fmla="*/ 9525 h 19"/>
              <a:gd name="T104" fmla="*/ 12700 w 9"/>
              <a:gd name="T105" fmla="*/ 7937 h 19"/>
              <a:gd name="T106" fmla="*/ 12700 w 9"/>
              <a:gd name="T107" fmla="*/ 6350 h 19"/>
              <a:gd name="T108" fmla="*/ 11112 w 9"/>
              <a:gd name="T109" fmla="*/ 4762 h 19"/>
              <a:gd name="T110" fmla="*/ 11112 w 9"/>
              <a:gd name="T111" fmla="*/ 3175 h 19"/>
              <a:gd name="T112" fmla="*/ 9525 w 9"/>
              <a:gd name="T113" fmla="*/ 3175 h 19"/>
              <a:gd name="T114" fmla="*/ 9525 w 9"/>
              <a:gd name="T115" fmla="*/ 1587 h 19"/>
              <a:gd name="T116" fmla="*/ 7937 w 9"/>
              <a:gd name="T117" fmla="*/ 1587 h 19"/>
              <a:gd name="T118" fmla="*/ 7937 w 9"/>
              <a:gd name="T119" fmla="*/ 0 h 19"/>
              <a:gd name="T120" fmla="*/ 7937 w 9"/>
              <a:gd name="T121" fmla="*/ 0 h 19"/>
              <a:gd name="T122" fmla="*/ 7937 w 9"/>
              <a:gd name="T123" fmla="*/ 0 h 19"/>
              <a:gd name="T124" fmla="*/ 6350 w 9"/>
              <a:gd name="T125" fmla="*/ 0 h 1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9" h="19">
                <a:moveTo>
                  <a:pt x="4" y="0"/>
                </a:moveTo>
                <a:lnTo>
                  <a:pt x="4" y="0"/>
                </a:lnTo>
                <a:lnTo>
                  <a:pt x="3" y="0"/>
                </a:lnTo>
                <a:lnTo>
                  <a:pt x="2" y="1"/>
                </a:lnTo>
                <a:lnTo>
                  <a:pt x="1" y="2"/>
                </a:lnTo>
                <a:lnTo>
                  <a:pt x="1" y="3"/>
                </a:lnTo>
                <a:lnTo>
                  <a:pt x="0" y="3"/>
                </a:lnTo>
                <a:lnTo>
                  <a:pt x="0" y="4"/>
                </a:lnTo>
                <a:lnTo>
                  <a:pt x="0" y="5"/>
                </a:lnTo>
                <a:lnTo>
                  <a:pt x="0" y="6"/>
                </a:lnTo>
                <a:lnTo>
                  <a:pt x="0" y="7"/>
                </a:lnTo>
                <a:lnTo>
                  <a:pt x="0" y="9"/>
                </a:lnTo>
                <a:lnTo>
                  <a:pt x="0" y="10"/>
                </a:lnTo>
                <a:lnTo>
                  <a:pt x="0" y="12"/>
                </a:lnTo>
                <a:lnTo>
                  <a:pt x="0" y="13"/>
                </a:lnTo>
                <a:lnTo>
                  <a:pt x="0" y="14"/>
                </a:lnTo>
                <a:lnTo>
                  <a:pt x="0" y="15"/>
                </a:lnTo>
                <a:lnTo>
                  <a:pt x="1" y="16"/>
                </a:lnTo>
                <a:lnTo>
                  <a:pt x="1" y="17"/>
                </a:lnTo>
                <a:lnTo>
                  <a:pt x="2" y="18"/>
                </a:lnTo>
                <a:lnTo>
                  <a:pt x="3" y="18"/>
                </a:lnTo>
                <a:lnTo>
                  <a:pt x="3" y="19"/>
                </a:lnTo>
                <a:lnTo>
                  <a:pt x="4" y="19"/>
                </a:lnTo>
                <a:lnTo>
                  <a:pt x="5" y="19"/>
                </a:lnTo>
                <a:lnTo>
                  <a:pt x="5" y="18"/>
                </a:lnTo>
                <a:lnTo>
                  <a:pt x="6" y="18"/>
                </a:lnTo>
                <a:lnTo>
                  <a:pt x="6" y="17"/>
                </a:lnTo>
                <a:lnTo>
                  <a:pt x="7" y="17"/>
                </a:lnTo>
                <a:lnTo>
                  <a:pt x="7" y="16"/>
                </a:lnTo>
                <a:lnTo>
                  <a:pt x="7" y="15"/>
                </a:lnTo>
                <a:lnTo>
                  <a:pt x="8" y="14"/>
                </a:lnTo>
                <a:lnTo>
                  <a:pt x="8" y="13"/>
                </a:lnTo>
                <a:lnTo>
                  <a:pt x="8" y="12"/>
                </a:lnTo>
                <a:lnTo>
                  <a:pt x="8" y="10"/>
                </a:lnTo>
                <a:lnTo>
                  <a:pt x="9" y="9"/>
                </a:lnTo>
                <a:lnTo>
                  <a:pt x="8" y="9"/>
                </a:lnTo>
                <a:lnTo>
                  <a:pt x="8" y="7"/>
                </a:lnTo>
                <a:lnTo>
                  <a:pt x="8" y="6"/>
                </a:lnTo>
                <a:lnTo>
                  <a:pt x="8" y="5"/>
                </a:lnTo>
                <a:lnTo>
                  <a:pt x="8" y="4"/>
                </a:lnTo>
                <a:lnTo>
                  <a:pt x="7" y="3"/>
                </a:lnTo>
                <a:lnTo>
                  <a:pt x="7" y="2"/>
                </a:lnTo>
                <a:lnTo>
                  <a:pt x="6" y="2"/>
                </a:lnTo>
                <a:lnTo>
                  <a:pt x="6" y="1"/>
                </a:lnTo>
                <a:lnTo>
                  <a:pt x="5" y="1"/>
                </a:lnTo>
                <a:lnTo>
                  <a:pt x="5" y="0"/>
                </a:lnTo>
                <a:lnTo>
                  <a:pt x="4" y="0"/>
                </a:lnTo>
                <a:close/>
              </a:path>
            </a:pathLst>
          </a:custGeom>
          <a:solidFill>
            <a:srgbClr val="78BDE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329" name="Freeform 31"/>
          <p:cNvSpPr>
            <a:spLocks/>
          </p:cNvSpPr>
          <p:nvPr/>
        </p:nvSpPr>
        <p:spPr bwMode="auto">
          <a:xfrm>
            <a:off x="4332289" y="5110163"/>
            <a:ext cx="14287" cy="30162"/>
          </a:xfrm>
          <a:custGeom>
            <a:avLst/>
            <a:gdLst>
              <a:gd name="T0" fmla="*/ 6350 w 9"/>
              <a:gd name="T1" fmla="*/ 0 h 19"/>
              <a:gd name="T2" fmla="*/ 4762 w 9"/>
              <a:gd name="T3" fmla="*/ 0 h 19"/>
              <a:gd name="T4" fmla="*/ 3175 w 9"/>
              <a:gd name="T5" fmla="*/ 1587 h 19"/>
              <a:gd name="T6" fmla="*/ 1587 w 9"/>
              <a:gd name="T7" fmla="*/ 3175 h 19"/>
              <a:gd name="T8" fmla="*/ 1587 w 9"/>
              <a:gd name="T9" fmla="*/ 4762 h 19"/>
              <a:gd name="T10" fmla="*/ 0 w 9"/>
              <a:gd name="T11" fmla="*/ 7937 h 19"/>
              <a:gd name="T12" fmla="*/ 0 w 9"/>
              <a:gd name="T13" fmla="*/ 11112 h 19"/>
              <a:gd name="T14" fmla="*/ 0 w 9"/>
              <a:gd name="T15" fmla="*/ 14287 h 19"/>
              <a:gd name="T16" fmla="*/ 0 w 9"/>
              <a:gd name="T17" fmla="*/ 15875 h 19"/>
              <a:gd name="T18" fmla="*/ 0 w 9"/>
              <a:gd name="T19" fmla="*/ 19050 h 19"/>
              <a:gd name="T20" fmla="*/ 0 w 9"/>
              <a:gd name="T21" fmla="*/ 22225 h 19"/>
              <a:gd name="T22" fmla="*/ 1587 w 9"/>
              <a:gd name="T23" fmla="*/ 23812 h 19"/>
              <a:gd name="T24" fmla="*/ 1587 w 9"/>
              <a:gd name="T25" fmla="*/ 26987 h 19"/>
              <a:gd name="T26" fmla="*/ 3175 w 9"/>
              <a:gd name="T27" fmla="*/ 28575 h 19"/>
              <a:gd name="T28" fmla="*/ 4762 w 9"/>
              <a:gd name="T29" fmla="*/ 28575 h 19"/>
              <a:gd name="T30" fmla="*/ 6350 w 9"/>
              <a:gd name="T31" fmla="*/ 30162 h 19"/>
              <a:gd name="T32" fmla="*/ 7937 w 9"/>
              <a:gd name="T33" fmla="*/ 30162 h 19"/>
              <a:gd name="T34" fmla="*/ 9525 w 9"/>
              <a:gd name="T35" fmla="*/ 28575 h 19"/>
              <a:gd name="T36" fmla="*/ 9525 w 9"/>
              <a:gd name="T37" fmla="*/ 28575 h 19"/>
              <a:gd name="T38" fmla="*/ 11112 w 9"/>
              <a:gd name="T39" fmla="*/ 26987 h 19"/>
              <a:gd name="T40" fmla="*/ 12700 w 9"/>
              <a:gd name="T41" fmla="*/ 23812 h 19"/>
              <a:gd name="T42" fmla="*/ 12700 w 9"/>
              <a:gd name="T43" fmla="*/ 22225 h 19"/>
              <a:gd name="T44" fmla="*/ 14287 w 9"/>
              <a:gd name="T45" fmla="*/ 19050 h 19"/>
              <a:gd name="T46" fmla="*/ 14287 w 9"/>
              <a:gd name="T47" fmla="*/ 15875 h 19"/>
              <a:gd name="T48" fmla="*/ 14287 w 9"/>
              <a:gd name="T49" fmla="*/ 14287 h 19"/>
              <a:gd name="T50" fmla="*/ 14287 w 9"/>
              <a:gd name="T51" fmla="*/ 11112 h 19"/>
              <a:gd name="T52" fmla="*/ 12700 w 9"/>
              <a:gd name="T53" fmla="*/ 7937 h 19"/>
              <a:gd name="T54" fmla="*/ 12700 w 9"/>
              <a:gd name="T55" fmla="*/ 4762 h 19"/>
              <a:gd name="T56" fmla="*/ 11112 w 9"/>
              <a:gd name="T57" fmla="*/ 3175 h 19"/>
              <a:gd name="T58" fmla="*/ 9525 w 9"/>
              <a:gd name="T59" fmla="*/ 1587 h 19"/>
              <a:gd name="T60" fmla="*/ 9525 w 9"/>
              <a:gd name="T61" fmla="*/ 0 h 19"/>
              <a:gd name="T62" fmla="*/ 7937 w 9"/>
              <a:gd name="T63" fmla="*/ 0 h 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 h="19">
                <a:moveTo>
                  <a:pt x="4" y="0"/>
                </a:moveTo>
                <a:lnTo>
                  <a:pt x="4" y="0"/>
                </a:lnTo>
                <a:lnTo>
                  <a:pt x="3" y="0"/>
                </a:lnTo>
                <a:lnTo>
                  <a:pt x="2" y="1"/>
                </a:lnTo>
                <a:lnTo>
                  <a:pt x="2" y="2"/>
                </a:lnTo>
                <a:lnTo>
                  <a:pt x="1" y="2"/>
                </a:lnTo>
                <a:lnTo>
                  <a:pt x="1" y="3"/>
                </a:lnTo>
                <a:lnTo>
                  <a:pt x="1" y="4"/>
                </a:lnTo>
                <a:lnTo>
                  <a:pt x="0" y="5"/>
                </a:lnTo>
                <a:lnTo>
                  <a:pt x="0" y="6"/>
                </a:lnTo>
                <a:lnTo>
                  <a:pt x="0" y="7"/>
                </a:lnTo>
                <a:lnTo>
                  <a:pt x="0" y="9"/>
                </a:lnTo>
                <a:lnTo>
                  <a:pt x="0" y="10"/>
                </a:lnTo>
                <a:lnTo>
                  <a:pt x="0" y="12"/>
                </a:lnTo>
                <a:lnTo>
                  <a:pt x="0" y="13"/>
                </a:lnTo>
                <a:lnTo>
                  <a:pt x="0" y="14"/>
                </a:lnTo>
                <a:lnTo>
                  <a:pt x="1" y="14"/>
                </a:lnTo>
                <a:lnTo>
                  <a:pt x="1" y="15"/>
                </a:lnTo>
                <a:lnTo>
                  <a:pt x="1" y="16"/>
                </a:lnTo>
                <a:lnTo>
                  <a:pt x="1" y="17"/>
                </a:lnTo>
                <a:lnTo>
                  <a:pt x="2" y="17"/>
                </a:lnTo>
                <a:lnTo>
                  <a:pt x="2" y="18"/>
                </a:lnTo>
                <a:lnTo>
                  <a:pt x="3" y="18"/>
                </a:lnTo>
                <a:lnTo>
                  <a:pt x="3" y="19"/>
                </a:lnTo>
                <a:lnTo>
                  <a:pt x="4" y="19"/>
                </a:lnTo>
                <a:lnTo>
                  <a:pt x="5" y="19"/>
                </a:lnTo>
                <a:lnTo>
                  <a:pt x="6" y="18"/>
                </a:lnTo>
                <a:lnTo>
                  <a:pt x="7" y="17"/>
                </a:lnTo>
                <a:lnTo>
                  <a:pt x="7" y="16"/>
                </a:lnTo>
                <a:lnTo>
                  <a:pt x="8" y="15"/>
                </a:lnTo>
                <a:lnTo>
                  <a:pt x="8" y="14"/>
                </a:lnTo>
                <a:lnTo>
                  <a:pt x="9" y="13"/>
                </a:lnTo>
                <a:lnTo>
                  <a:pt x="9" y="12"/>
                </a:lnTo>
                <a:lnTo>
                  <a:pt x="9" y="10"/>
                </a:lnTo>
                <a:lnTo>
                  <a:pt x="9" y="9"/>
                </a:lnTo>
                <a:lnTo>
                  <a:pt x="9" y="7"/>
                </a:lnTo>
                <a:lnTo>
                  <a:pt x="9" y="6"/>
                </a:lnTo>
                <a:lnTo>
                  <a:pt x="8" y="5"/>
                </a:lnTo>
                <a:lnTo>
                  <a:pt x="8" y="4"/>
                </a:lnTo>
                <a:lnTo>
                  <a:pt x="8" y="3"/>
                </a:lnTo>
                <a:lnTo>
                  <a:pt x="7" y="3"/>
                </a:lnTo>
                <a:lnTo>
                  <a:pt x="7" y="2"/>
                </a:lnTo>
                <a:lnTo>
                  <a:pt x="6" y="1"/>
                </a:lnTo>
                <a:lnTo>
                  <a:pt x="6" y="0"/>
                </a:lnTo>
                <a:lnTo>
                  <a:pt x="5" y="0"/>
                </a:lnTo>
                <a:lnTo>
                  <a:pt x="4" y="0"/>
                </a:lnTo>
                <a:close/>
              </a:path>
            </a:pathLst>
          </a:custGeom>
          <a:solidFill>
            <a:srgbClr val="78BDE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330" name="Freeform 32"/>
          <p:cNvSpPr>
            <a:spLocks/>
          </p:cNvSpPr>
          <p:nvPr/>
        </p:nvSpPr>
        <p:spPr bwMode="auto">
          <a:xfrm>
            <a:off x="4332289" y="5145089"/>
            <a:ext cx="14287" cy="28575"/>
          </a:xfrm>
          <a:custGeom>
            <a:avLst/>
            <a:gdLst>
              <a:gd name="T0" fmla="*/ 7937 w 9"/>
              <a:gd name="T1" fmla="*/ 0 h 18"/>
              <a:gd name="T2" fmla="*/ 6350 w 9"/>
              <a:gd name="T3" fmla="*/ 0 h 18"/>
              <a:gd name="T4" fmla="*/ 4762 w 9"/>
              <a:gd name="T5" fmla="*/ 0 h 18"/>
              <a:gd name="T6" fmla="*/ 3175 w 9"/>
              <a:gd name="T7" fmla="*/ 1588 h 18"/>
              <a:gd name="T8" fmla="*/ 1587 w 9"/>
              <a:gd name="T9" fmla="*/ 3175 h 18"/>
              <a:gd name="T10" fmla="*/ 1587 w 9"/>
              <a:gd name="T11" fmla="*/ 4763 h 18"/>
              <a:gd name="T12" fmla="*/ 1587 w 9"/>
              <a:gd name="T13" fmla="*/ 7938 h 18"/>
              <a:gd name="T14" fmla="*/ 0 w 9"/>
              <a:gd name="T15" fmla="*/ 11113 h 18"/>
              <a:gd name="T16" fmla="*/ 0 w 9"/>
              <a:gd name="T17" fmla="*/ 14288 h 18"/>
              <a:gd name="T18" fmla="*/ 0 w 9"/>
              <a:gd name="T19" fmla="*/ 15875 h 18"/>
              <a:gd name="T20" fmla="*/ 1587 w 9"/>
              <a:gd name="T21" fmla="*/ 19050 h 18"/>
              <a:gd name="T22" fmla="*/ 1587 w 9"/>
              <a:gd name="T23" fmla="*/ 22225 h 18"/>
              <a:gd name="T24" fmla="*/ 1587 w 9"/>
              <a:gd name="T25" fmla="*/ 23813 h 18"/>
              <a:gd name="T26" fmla="*/ 3175 w 9"/>
              <a:gd name="T27" fmla="*/ 26988 h 18"/>
              <a:gd name="T28" fmla="*/ 4762 w 9"/>
              <a:gd name="T29" fmla="*/ 28575 h 18"/>
              <a:gd name="T30" fmla="*/ 6350 w 9"/>
              <a:gd name="T31" fmla="*/ 28575 h 18"/>
              <a:gd name="T32" fmla="*/ 7937 w 9"/>
              <a:gd name="T33" fmla="*/ 28575 h 18"/>
              <a:gd name="T34" fmla="*/ 9525 w 9"/>
              <a:gd name="T35" fmla="*/ 28575 h 18"/>
              <a:gd name="T36" fmla="*/ 9525 w 9"/>
              <a:gd name="T37" fmla="*/ 28575 h 18"/>
              <a:gd name="T38" fmla="*/ 11112 w 9"/>
              <a:gd name="T39" fmla="*/ 26988 h 18"/>
              <a:gd name="T40" fmla="*/ 12700 w 9"/>
              <a:gd name="T41" fmla="*/ 23813 h 18"/>
              <a:gd name="T42" fmla="*/ 14287 w 9"/>
              <a:gd name="T43" fmla="*/ 22225 h 18"/>
              <a:gd name="T44" fmla="*/ 14287 w 9"/>
              <a:gd name="T45" fmla="*/ 19050 h 18"/>
              <a:gd name="T46" fmla="*/ 14287 w 9"/>
              <a:gd name="T47" fmla="*/ 15875 h 18"/>
              <a:gd name="T48" fmla="*/ 14287 w 9"/>
              <a:gd name="T49" fmla="*/ 14288 h 18"/>
              <a:gd name="T50" fmla="*/ 14287 w 9"/>
              <a:gd name="T51" fmla="*/ 11113 h 18"/>
              <a:gd name="T52" fmla="*/ 14287 w 9"/>
              <a:gd name="T53" fmla="*/ 7938 h 18"/>
              <a:gd name="T54" fmla="*/ 14287 w 9"/>
              <a:gd name="T55" fmla="*/ 4763 h 18"/>
              <a:gd name="T56" fmla="*/ 12700 w 9"/>
              <a:gd name="T57" fmla="*/ 3175 h 18"/>
              <a:gd name="T58" fmla="*/ 11112 w 9"/>
              <a:gd name="T59" fmla="*/ 1588 h 18"/>
              <a:gd name="T60" fmla="*/ 9525 w 9"/>
              <a:gd name="T61" fmla="*/ 0 h 18"/>
              <a:gd name="T62" fmla="*/ 9525 w 9"/>
              <a:gd name="T63" fmla="*/ 0 h 18"/>
              <a:gd name="T64" fmla="*/ 7937 w 9"/>
              <a:gd name="T65" fmla="*/ 0 h 1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 h="18">
                <a:moveTo>
                  <a:pt x="5" y="0"/>
                </a:moveTo>
                <a:lnTo>
                  <a:pt x="5" y="0"/>
                </a:lnTo>
                <a:lnTo>
                  <a:pt x="4" y="0"/>
                </a:lnTo>
                <a:lnTo>
                  <a:pt x="3" y="0"/>
                </a:lnTo>
                <a:lnTo>
                  <a:pt x="2" y="0"/>
                </a:lnTo>
                <a:lnTo>
                  <a:pt x="2" y="1"/>
                </a:lnTo>
                <a:lnTo>
                  <a:pt x="2" y="2"/>
                </a:lnTo>
                <a:lnTo>
                  <a:pt x="1" y="2"/>
                </a:lnTo>
                <a:lnTo>
                  <a:pt x="1" y="3"/>
                </a:lnTo>
                <a:lnTo>
                  <a:pt x="1" y="5"/>
                </a:lnTo>
                <a:lnTo>
                  <a:pt x="0" y="6"/>
                </a:lnTo>
                <a:lnTo>
                  <a:pt x="0" y="7"/>
                </a:lnTo>
                <a:lnTo>
                  <a:pt x="0" y="9"/>
                </a:lnTo>
                <a:lnTo>
                  <a:pt x="0" y="10"/>
                </a:lnTo>
                <a:lnTo>
                  <a:pt x="0" y="11"/>
                </a:lnTo>
                <a:lnTo>
                  <a:pt x="1" y="12"/>
                </a:lnTo>
                <a:lnTo>
                  <a:pt x="1" y="13"/>
                </a:lnTo>
                <a:lnTo>
                  <a:pt x="1" y="14"/>
                </a:lnTo>
                <a:lnTo>
                  <a:pt x="1" y="15"/>
                </a:lnTo>
                <a:lnTo>
                  <a:pt x="2" y="16"/>
                </a:lnTo>
                <a:lnTo>
                  <a:pt x="2" y="17"/>
                </a:lnTo>
                <a:lnTo>
                  <a:pt x="3" y="18"/>
                </a:lnTo>
                <a:lnTo>
                  <a:pt x="4" y="18"/>
                </a:lnTo>
                <a:lnTo>
                  <a:pt x="5" y="18"/>
                </a:lnTo>
                <a:lnTo>
                  <a:pt x="6" y="18"/>
                </a:lnTo>
                <a:lnTo>
                  <a:pt x="7" y="17"/>
                </a:lnTo>
                <a:lnTo>
                  <a:pt x="8" y="16"/>
                </a:lnTo>
                <a:lnTo>
                  <a:pt x="8" y="15"/>
                </a:lnTo>
                <a:lnTo>
                  <a:pt x="9" y="14"/>
                </a:lnTo>
                <a:lnTo>
                  <a:pt x="9" y="13"/>
                </a:lnTo>
                <a:lnTo>
                  <a:pt x="9" y="12"/>
                </a:lnTo>
                <a:lnTo>
                  <a:pt x="9" y="11"/>
                </a:lnTo>
                <a:lnTo>
                  <a:pt x="9" y="10"/>
                </a:lnTo>
                <a:lnTo>
                  <a:pt x="9" y="9"/>
                </a:lnTo>
                <a:lnTo>
                  <a:pt x="9" y="7"/>
                </a:lnTo>
                <a:lnTo>
                  <a:pt x="9" y="6"/>
                </a:lnTo>
                <a:lnTo>
                  <a:pt x="9" y="5"/>
                </a:lnTo>
                <a:lnTo>
                  <a:pt x="9" y="3"/>
                </a:lnTo>
                <a:lnTo>
                  <a:pt x="8" y="2"/>
                </a:lnTo>
                <a:lnTo>
                  <a:pt x="7" y="1"/>
                </a:lnTo>
                <a:lnTo>
                  <a:pt x="7" y="0"/>
                </a:lnTo>
                <a:lnTo>
                  <a:pt x="6" y="0"/>
                </a:lnTo>
                <a:lnTo>
                  <a:pt x="5" y="0"/>
                </a:lnTo>
                <a:close/>
              </a:path>
            </a:pathLst>
          </a:custGeom>
          <a:solidFill>
            <a:srgbClr val="78BDE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331" name="Freeform 33"/>
          <p:cNvSpPr>
            <a:spLocks/>
          </p:cNvSpPr>
          <p:nvPr/>
        </p:nvSpPr>
        <p:spPr bwMode="auto">
          <a:xfrm>
            <a:off x="4314825" y="5145089"/>
            <a:ext cx="14288" cy="28575"/>
          </a:xfrm>
          <a:custGeom>
            <a:avLst/>
            <a:gdLst>
              <a:gd name="T0" fmla="*/ 6350 w 9"/>
              <a:gd name="T1" fmla="*/ 0 h 18"/>
              <a:gd name="T2" fmla="*/ 4763 w 9"/>
              <a:gd name="T3" fmla="*/ 0 h 18"/>
              <a:gd name="T4" fmla="*/ 3175 w 9"/>
              <a:gd name="T5" fmla="*/ 0 h 18"/>
              <a:gd name="T6" fmla="*/ 3175 w 9"/>
              <a:gd name="T7" fmla="*/ 3175 h 18"/>
              <a:gd name="T8" fmla="*/ 1588 w 9"/>
              <a:gd name="T9" fmla="*/ 3175 h 18"/>
              <a:gd name="T10" fmla="*/ 1588 w 9"/>
              <a:gd name="T11" fmla="*/ 7938 h 18"/>
              <a:gd name="T12" fmla="*/ 0 w 9"/>
              <a:gd name="T13" fmla="*/ 9525 h 18"/>
              <a:gd name="T14" fmla="*/ 0 w 9"/>
              <a:gd name="T15" fmla="*/ 11113 h 18"/>
              <a:gd name="T16" fmla="*/ 0 w 9"/>
              <a:gd name="T17" fmla="*/ 15875 h 18"/>
              <a:gd name="T18" fmla="*/ 0 w 9"/>
              <a:gd name="T19" fmla="*/ 17463 h 18"/>
              <a:gd name="T20" fmla="*/ 1588 w 9"/>
              <a:gd name="T21" fmla="*/ 20638 h 18"/>
              <a:gd name="T22" fmla="*/ 1588 w 9"/>
              <a:gd name="T23" fmla="*/ 23813 h 18"/>
              <a:gd name="T24" fmla="*/ 3175 w 9"/>
              <a:gd name="T25" fmla="*/ 25400 h 18"/>
              <a:gd name="T26" fmla="*/ 3175 w 9"/>
              <a:gd name="T27" fmla="*/ 26988 h 18"/>
              <a:gd name="T28" fmla="*/ 4763 w 9"/>
              <a:gd name="T29" fmla="*/ 28575 h 18"/>
              <a:gd name="T30" fmla="*/ 6350 w 9"/>
              <a:gd name="T31" fmla="*/ 28575 h 18"/>
              <a:gd name="T32" fmla="*/ 7938 w 9"/>
              <a:gd name="T33" fmla="*/ 28575 h 18"/>
              <a:gd name="T34" fmla="*/ 9525 w 9"/>
              <a:gd name="T35" fmla="*/ 28575 h 18"/>
              <a:gd name="T36" fmla="*/ 11113 w 9"/>
              <a:gd name="T37" fmla="*/ 26988 h 18"/>
              <a:gd name="T38" fmla="*/ 11113 w 9"/>
              <a:gd name="T39" fmla="*/ 25400 h 18"/>
              <a:gd name="T40" fmla="*/ 12700 w 9"/>
              <a:gd name="T41" fmla="*/ 23813 h 18"/>
              <a:gd name="T42" fmla="*/ 14288 w 9"/>
              <a:gd name="T43" fmla="*/ 20638 h 18"/>
              <a:gd name="T44" fmla="*/ 14288 w 9"/>
              <a:gd name="T45" fmla="*/ 17463 h 18"/>
              <a:gd name="T46" fmla="*/ 14288 w 9"/>
              <a:gd name="T47" fmla="*/ 15875 h 18"/>
              <a:gd name="T48" fmla="*/ 14288 w 9"/>
              <a:gd name="T49" fmla="*/ 11113 h 18"/>
              <a:gd name="T50" fmla="*/ 14288 w 9"/>
              <a:gd name="T51" fmla="*/ 9525 h 18"/>
              <a:gd name="T52" fmla="*/ 14288 w 9"/>
              <a:gd name="T53" fmla="*/ 7938 h 18"/>
              <a:gd name="T54" fmla="*/ 12700 w 9"/>
              <a:gd name="T55" fmla="*/ 3175 h 18"/>
              <a:gd name="T56" fmla="*/ 11113 w 9"/>
              <a:gd name="T57" fmla="*/ 3175 h 18"/>
              <a:gd name="T58" fmla="*/ 11113 w 9"/>
              <a:gd name="T59" fmla="*/ 0 h 18"/>
              <a:gd name="T60" fmla="*/ 9525 w 9"/>
              <a:gd name="T61" fmla="*/ 0 h 18"/>
              <a:gd name="T62" fmla="*/ 7938 w 9"/>
              <a:gd name="T63" fmla="*/ 0 h 1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 h="18">
                <a:moveTo>
                  <a:pt x="5" y="0"/>
                </a:moveTo>
                <a:lnTo>
                  <a:pt x="4" y="0"/>
                </a:lnTo>
                <a:lnTo>
                  <a:pt x="3" y="0"/>
                </a:lnTo>
                <a:lnTo>
                  <a:pt x="2" y="0"/>
                </a:lnTo>
                <a:lnTo>
                  <a:pt x="2" y="1"/>
                </a:lnTo>
                <a:lnTo>
                  <a:pt x="2" y="2"/>
                </a:lnTo>
                <a:lnTo>
                  <a:pt x="1" y="2"/>
                </a:lnTo>
                <a:lnTo>
                  <a:pt x="1" y="3"/>
                </a:lnTo>
                <a:lnTo>
                  <a:pt x="1" y="5"/>
                </a:lnTo>
                <a:lnTo>
                  <a:pt x="0" y="6"/>
                </a:lnTo>
                <a:lnTo>
                  <a:pt x="0" y="7"/>
                </a:lnTo>
                <a:lnTo>
                  <a:pt x="0" y="9"/>
                </a:lnTo>
                <a:lnTo>
                  <a:pt x="0" y="10"/>
                </a:lnTo>
                <a:lnTo>
                  <a:pt x="0" y="11"/>
                </a:lnTo>
                <a:lnTo>
                  <a:pt x="1" y="12"/>
                </a:lnTo>
                <a:lnTo>
                  <a:pt x="1" y="13"/>
                </a:lnTo>
                <a:lnTo>
                  <a:pt x="1" y="14"/>
                </a:lnTo>
                <a:lnTo>
                  <a:pt x="1" y="15"/>
                </a:lnTo>
                <a:lnTo>
                  <a:pt x="2" y="16"/>
                </a:lnTo>
                <a:lnTo>
                  <a:pt x="2" y="17"/>
                </a:lnTo>
                <a:lnTo>
                  <a:pt x="3" y="18"/>
                </a:lnTo>
                <a:lnTo>
                  <a:pt x="4" y="18"/>
                </a:lnTo>
                <a:lnTo>
                  <a:pt x="5" y="18"/>
                </a:lnTo>
                <a:lnTo>
                  <a:pt x="6" y="18"/>
                </a:lnTo>
                <a:lnTo>
                  <a:pt x="7" y="17"/>
                </a:lnTo>
                <a:lnTo>
                  <a:pt x="7" y="16"/>
                </a:lnTo>
                <a:lnTo>
                  <a:pt x="8" y="15"/>
                </a:lnTo>
                <a:lnTo>
                  <a:pt x="9" y="14"/>
                </a:lnTo>
                <a:lnTo>
                  <a:pt x="9" y="13"/>
                </a:lnTo>
                <a:lnTo>
                  <a:pt x="9" y="12"/>
                </a:lnTo>
                <a:lnTo>
                  <a:pt x="9" y="11"/>
                </a:lnTo>
                <a:lnTo>
                  <a:pt x="9" y="10"/>
                </a:lnTo>
                <a:lnTo>
                  <a:pt x="9" y="9"/>
                </a:lnTo>
                <a:lnTo>
                  <a:pt x="9" y="7"/>
                </a:lnTo>
                <a:lnTo>
                  <a:pt x="9" y="6"/>
                </a:lnTo>
                <a:lnTo>
                  <a:pt x="9" y="5"/>
                </a:lnTo>
                <a:lnTo>
                  <a:pt x="9" y="3"/>
                </a:lnTo>
                <a:lnTo>
                  <a:pt x="8" y="2"/>
                </a:lnTo>
                <a:lnTo>
                  <a:pt x="7" y="2"/>
                </a:lnTo>
                <a:lnTo>
                  <a:pt x="7" y="1"/>
                </a:lnTo>
                <a:lnTo>
                  <a:pt x="7" y="0"/>
                </a:lnTo>
                <a:lnTo>
                  <a:pt x="6" y="0"/>
                </a:lnTo>
                <a:lnTo>
                  <a:pt x="5" y="0"/>
                </a:lnTo>
                <a:close/>
              </a:path>
            </a:pathLst>
          </a:custGeom>
          <a:solidFill>
            <a:srgbClr val="78BDE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332" name="Freeform 34"/>
          <p:cNvSpPr>
            <a:spLocks/>
          </p:cNvSpPr>
          <p:nvPr/>
        </p:nvSpPr>
        <p:spPr bwMode="auto">
          <a:xfrm>
            <a:off x="4349750" y="5145089"/>
            <a:ext cx="14288" cy="28575"/>
          </a:xfrm>
          <a:custGeom>
            <a:avLst/>
            <a:gdLst>
              <a:gd name="T0" fmla="*/ 7938 w 9"/>
              <a:gd name="T1" fmla="*/ 0 h 18"/>
              <a:gd name="T2" fmla="*/ 6350 w 9"/>
              <a:gd name="T3" fmla="*/ 0 h 18"/>
              <a:gd name="T4" fmla="*/ 6350 w 9"/>
              <a:gd name="T5" fmla="*/ 0 h 18"/>
              <a:gd name="T6" fmla="*/ 4763 w 9"/>
              <a:gd name="T7" fmla="*/ 0 h 18"/>
              <a:gd name="T8" fmla="*/ 4763 w 9"/>
              <a:gd name="T9" fmla="*/ 0 h 18"/>
              <a:gd name="T10" fmla="*/ 3175 w 9"/>
              <a:gd name="T11" fmla="*/ 1588 h 18"/>
              <a:gd name="T12" fmla="*/ 3175 w 9"/>
              <a:gd name="T13" fmla="*/ 3175 h 18"/>
              <a:gd name="T14" fmla="*/ 1588 w 9"/>
              <a:gd name="T15" fmla="*/ 3175 h 18"/>
              <a:gd name="T16" fmla="*/ 1588 w 9"/>
              <a:gd name="T17" fmla="*/ 4763 h 18"/>
              <a:gd name="T18" fmla="*/ 1588 w 9"/>
              <a:gd name="T19" fmla="*/ 7938 h 18"/>
              <a:gd name="T20" fmla="*/ 1588 w 9"/>
              <a:gd name="T21" fmla="*/ 7938 h 18"/>
              <a:gd name="T22" fmla="*/ 1588 w 9"/>
              <a:gd name="T23" fmla="*/ 9525 h 18"/>
              <a:gd name="T24" fmla="*/ 1588 w 9"/>
              <a:gd name="T25" fmla="*/ 11113 h 18"/>
              <a:gd name="T26" fmla="*/ 0 w 9"/>
              <a:gd name="T27" fmla="*/ 12700 h 18"/>
              <a:gd name="T28" fmla="*/ 0 w 9"/>
              <a:gd name="T29" fmla="*/ 14288 h 18"/>
              <a:gd name="T30" fmla="*/ 0 w 9"/>
              <a:gd name="T31" fmla="*/ 15875 h 18"/>
              <a:gd name="T32" fmla="*/ 1588 w 9"/>
              <a:gd name="T33" fmla="*/ 15875 h 18"/>
              <a:gd name="T34" fmla="*/ 1588 w 9"/>
              <a:gd name="T35" fmla="*/ 19050 h 18"/>
              <a:gd name="T36" fmla="*/ 1588 w 9"/>
              <a:gd name="T37" fmla="*/ 19050 h 18"/>
              <a:gd name="T38" fmla="*/ 1588 w 9"/>
              <a:gd name="T39" fmla="*/ 20638 h 18"/>
              <a:gd name="T40" fmla="*/ 1588 w 9"/>
              <a:gd name="T41" fmla="*/ 22225 h 18"/>
              <a:gd name="T42" fmla="*/ 1588 w 9"/>
              <a:gd name="T43" fmla="*/ 23813 h 18"/>
              <a:gd name="T44" fmla="*/ 1588 w 9"/>
              <a:gd name="T45" fmla="*/ 23813 h 18"/>
              <a:gd name="T46" fmla="*/ 3175 w 9"/>
              <a:gd name="T47" fmla="*/ 25400 h 18"/>
              <a:gd name="T48" fmla="*/ 3175 w 9"/>
              <a:gd name="T49" fmla="*/ 26988 h 18"/>
              <a:gd name="T50" fmla="*/ 4763 w 9"/>
              <a:gd name="T51" fmla="*/ 26988 h 18"/>
              <a:gd name="T52" fmla="*/ 4763 w 9"/>
              <a:gd name="T53" fmla="*/ 28575 h 18"/>
              <a:gd name="T54" fmla="*/ 4763 w 9"/>
              <a:gd name="T55" fmla="*/ 28575 h 18"/>
              <a:gd name="T56" fmla="*/ 6350 w 9"/>
              <a:gd name="T57" fmla="*/ 28575 h 18"/>
              <a:gd name="T58" fmla="*/ 6350 w 9"/>
              <a:gd name="T59" fmla="*/ 28575 h 18"/>
              <a:gd name="T60" fmla="*/ 7938 w 9"/>
              <a:gd name="T61" fmla="*/ 28575 h 18"/>
              <a:gd name="T62" fmla="*/ 7938 w 9"/>
              <a:gd name="T63" fmla="*/ 28575 h 18"/>
              <a:gd name="T64" fmla="*/ 9525 w 9"/>
              <a:gd name="T65" fmla="*/ 28575 h 18"/>
              <a:gd name="T66" fmla="*/ 9525 w 9"/>
              <a:gd name="T67" fmla="*/ 28575 h 18"/>
              <a:gd name="T68" fmla="*/ 9525 w 9"/>
              <a:gd name="T69" fmla="*/ 28575 h 18"/>
              <a:gd name="T70" fmla="*/ 11113 w 9"/>
              <a:gd name="T71" fmla="*/ 26988 h 18"/>
              <a:gd name="T72" fmla="*/ 11113 w 9"/>
              <a:gd name="T73" fmla="*/ 26988 h 18"/>
              <a:gd name="T74" fmla="*/ 12700 w 9"/>
              <a:gd name="T75" fmla="*/ 25400 h 18"/>
              <a:gd name="T76" fmla="*/ 12700 w 9"/>
              <a:gd name="T77" fmla="*/ 23813 h 18"/>
              <a:gd name="T78" fmla="*/ 12700 w 9"/>
              <a:gd name="T79" fmla="*/ 23813 h 18"/>
              <a:gd name="T80" fmla="*/ 14288 w 9"/>
              <a:gd name="T81" fmla="*/ 22225 h 18"/>
              <a:gd name="T82" fmla="*/ 14288 w 9"/>
              <a:gd name="T83" fmla="*/ 20638 h 18"/>
              <a:gd name="T84" fmla="*/ 14288 w 9"/>
              <a:gd name="T85" fmla="*/ 19050 h 18"/>
              <a:gd name="T86" fmla="*/ 14288 w 9"/>
              <a:gd name="T87" fmla="*/ 19050 h 18"/>
              <a:gd name="T88" fmla="*/ 14288 w 9"/>
              <a:gd name="T89" fmla="*/ 15875 h 18"/>
              <a:gd name="T90" fmla="*/ 14288 w 9"/>
              <a:gd name="T91" fmla="*/ 15875 h 18"/>
              <a:gd name="T92" fmla="*/ 14288 w 9"/>
              <a:gd name="T93" fmla="*/ 14288 h 18"/>
              <a:gd name="T94" fmla="*/ 14288 w 9"/>
              <a:gd name="T95" fmla="*/ 12700 h 18"/>
              <a:gd name="T96" fmla="*/ 14288 w 9"/>
              <a:gd name="T97" fmla="*/ 11113 h 18"/>
              <a:gd name="T98" fmla="*/ 14288 w 9"/>
              <a:gd name="T99" fmla="*/ 9525 h 18"/>
              <a:gd name="T100" fmla="*/ 14288 w 9"/>
              <a:gd name="T101" fmla="*/ 7938 h 18"/>
              <a:gd name="T102" fmla="*/ 14288 w 9"/>
              <a:gd name="T103" fmla="*/ 7938 h 18"/>
              <a:gd name="T104" fmla="*/ 14288 w 9"/>
              <a:gd name="T105" fmla="*/ 4763 h 18"/>
              <a:gd name="T106" fmla="*/ 12700 w 9"/>
              <a:gd name="T107" fmla="*/ 3175 h 18"/>
              <a:gd name="T108" fmla="*/ 12700 w 9"/>
              <a:gd name="T109" fmla="*/ 3175 h 18"/>
              <a:gd name="T110" fmla="*/ 11113 w 9"/>
              <a:gd name="T111" fmla="*/ 1588 h 18"/>
              <a:gd name="T112" fmla="*/ 11113 w 9"/>
              <a:gd name="T113" fmla="*/ 0 h 18"/>
              <a:gd name="T114" fmla="*/ 9525 w 9"/>
              <a:gd name="T115" fmla="*/ 0 h 18"/>
              <a:gd name="T116" fmla="*/ 9525 w 9"/>
              <a:gd name="T117" fmla="*/ 0 h 18"/>
              <a:gd name="T118" fmla="*/ 9525 w 9"/>
              <a:gd name="T119" fmla="*/ 0 h 18"/>
              <a:gd name="T120" fmla="*/ 7938 w 9"/>
              <a:gd name="T121" fmla="*/ 0 h 18"/>
              <a:gd name="T122" fmla="*/ 7938 w 9"/>
              <a:gd name="T123" fmla="*/ 0 h 1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9" h="18">
                <a:moveTo>
                  <a:pt x="5" y="0"/>
                </a:moveTo>
                <a:lnTo>
                  <a:pt x="4" y="0"/>
                </a:lnTo>
                <a:lnTo>
                  <a:pt x="3" y="0"/>
                </a:lnTo>
                <a:lnTo>
                  <a:pt x="2" y="1"/>
                </a:lnTo>
                <a:lnTo>
                  <a:pt x="2" y="2"/>
                </a:lnTo>
                <a:lnTo>
                  <a:pt x="1" y="2"/>
                </a:lnTo>
                <a:lnTo>
                  <a:pt x="1" y="3"/>
                </a:lnTo>
                <a:lnTo>
                  <a:pt x="1" y="5"/>
                </a:lnTo>
                <a:lnTo>
                  <a:pt x="1" y="6"/>
                </a:lnTo>
                <a:lnTo>
                  <a:pt x="1" y="7"/>
                </a:lnTo>
                <a:lnTo>
                  <a:pt x="0" y="8"/>
                </a:lnTo>
                <a:lnTo>
                  <a:pt x="0" y="9"/>
                </a:lnTo>
                <a:lnTo>
                  <a:pt x="0" y="10"/>
                </a:lnTo>
                <a:lnTo>
                  <a:pt x="1" y="10"/>
                </a:lnTo>
                <a:lnTo>
                  <a:pt x="1" y="12"/>
                </a:lnTo>
                <a:lnTo>
                  <a:pt x="1" y="13"/>
                </a:lnTo>
                <a:lnTo>
                  <a:pt x="1" y="14"/>
                </a:lnTo>
                <a:lnTo>
                  <a:pt x="1" y="15"/>
                </a:lnTo>
                <a:lnTo>
                  <a:pt x="2" y="16"/>
                </a:lnTo>
                <a:lnTo>
                  <a:pt x="2" y="17"/>
                </a:lnTo>
                <a:lnTo>
                  <a:pt x="3" y="17"/>
                </a:lnTo>
                <a:lnTo>
                  <a:pt x="3" y="18"/>
                </a:lnTo>
                <a:lnTo>
                  <a:pt x="4" y="18"/>
                </a:lnTo>
                <a:lnTo>
                  <a:pt x="5" y="18"/>
                </a:lnTo>
                <a:lnTo>
                  <a:pt x="6" y="18"/>
                </a:lnTo>
                <a:lnTo>
                  <a:pt x="7" y="17"/>
                </a:lnTo>
                <a:lnTo>
                  <a:pt x="8" y="16"/>
                </a:lnTo>
                <a:lnTo>
                  <a:pt x="8" y="15"/>
                </a:lnTo>
                <a:lnTo>
                  <a:pt x="9" y="14"/>
                </a:lnTo>
                <a:lnTo>
                  <a:pt x="9" y="13"/>
                </a:lnTo>
                <a:lnTo>
                  <a:pt x="9" y="12"/>
                </a:lnTo>
                <a:lnTo>
                  <a:pt x="9" y="10"/>
                </a:lnTo>
                <a:lnTo>
                  <a:pt x="9" y="9"/>
                </a:lnTo>
                <a:lnTo>
                  <a:pt x="9" y="8"/>
                </a:lnTo>
                <a:lnTo>
                  <a:pt x="9" y="7"/>
                </a:lnTo>
                <a:lnTo>
                  <a:pt x="9" y="6"/>
                </a:lnTo>
                <a:lnTo>
                  <a:pt x="9" y="5"/>
                </a:lnTo>
                <a:lnTo>
                  <a:pt x="9" y="3"/>
                </a:lnTo>
                <a:lnTo>
                  <a:pt x="8" y="2"/>
                </a:lnTo>
                <a:lnTo>
                  <a:pt x="7" y="1"/>
                </a:lnTo>
                <a:lnTo>
                  <a:pt x="7" y="0"/>
                </a:lnTo>
                <a:lnTo>
                  <a:pt x="6" y="0"/>
                </a:lnTo>
                <a:lnTo>
                  <a:pt x="5" y="0"/>
                </a:lnTo>
                <a:close/>
              </a:path>
            </a:pathLst>
          </a:custGeom>
          <a:solidFill>
            <a:srgbClr val="78BDE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333" name="Freeform 35"/>
          <p:cNvSpPr>
            <a:spLocks/>
          </p:cNvSpPr>
          <p:nvPr/>
        </p:nvSpPr>
        <p:spPr bwMode="auto">
          <a:xfrm>
            <a:off x="4460875" y="5329239"/>
            <a:ext cx="14288" cy="28575"/>
          </a:xfrm>
          <a:custGeom>
            <a:avLst/>
            <a:gdLst>
              <a:gd name="T0" fmla="*/ 6350 w 9"/>
              <a:gd name="T1" fmla="*/ 0 h 18"/>
              <a:gd name="T2" fmla="*/ 6350 w 9"/>
              <a:gd name="T3" fmla="*/ 0 h 18"/>
              <a:gd name="T4" fmla="*/ 4763 w 9"/>
              <a:gd name="T5" fmla="*/ 0 h 18"/>
              <a:gd name="T6" fmla="*/ 3175 w 9"/>
              <a:gd name="T7" fmla="*/ 3175 h 18"/>
              <a:gd name="T8" fmla="*/ 1588 w 9"/>
              <a:gd name="T9" fmla="*/ 3175 h 18"/>
              <a:gd name="T10" fmla="*/ 1588 w 9"/>
              <a:gd name="T11" fmla="*/ 7938 h 18"/>
              <a:gd name="T12" fmla="*/ 0 w 9"/>
              <a:gd name="T13" fmla="*/ 9525 h 18"/>
              <a:gd name="T14" fmla="*/ 0 w 9"/>
              <a:gd name="T15" fmla="*/ 11113 h 18"/>
              <a:gd name="T16" fmla="*/ 0 w 9"/>
              <a:gd name="T17" fmla="*/ 14288 h 18"/>
              <a:gd name="T18" fmla="*/ 0 w 9"/>
              <a:gd name="T19" fmla="*/ 17463 h 18"/>
              <a:gd name="T20" fmla="*/ 0 w 9"/>
              <a:gd name="T21" fmla="*/ 19050 h 18"/>
              <a:gd name="T22" fmla="*/ 1588 w 9"/>
              <a:gd name="T23" fmla="*/ 22225 h 18"/>
              <a:gd name="T24" fmla="*/ 3175 w 9"/>
              <a:gd name="T25" fmla="*/ 23813 h 18"/>
              <a:gd name="T26" fmla="*/ 3175 w 9"/>
              <a:gd name="T27" fmla="*/ 26988 h 18"/>
              <a:gd name="T28" fmla="*/ 4763 w 9"/>
              <a:gd name="T29" fmla="*/ 26988 h 18"/>
              <a:gd name="T30" fmla="*/ 6350 w 9"/>
              <a:gd name="T31" fmla="*/ 28575 h 18"/>
              <a:gd name="T32" fmla="*/ 7938 w 9"/>
              <a:gd name="T33" fmla="*/ 28575 h 18"/>
              <a:gd name="T34" fmla="*/ 9525 w 9"/>
              <a:gd name="T35" fmla="*/ 28575 h 18"/>
              <a:gd name="T36" fmla="*/ 11113 w 9"/>
              <a:gd name="T37" fmla="*/ 26988 h 18"/>
              <a:gd name="T38" fmla="*/ 12700 w 9"/>
              <a:gd name="T39" fmla="*/ 25400 h 18"/>
              <a:gd name="T40" fmla="*/ 12700 w 9"/>
              <a:gd name="T41" fmla="*/ 23813 h 18"/>
              <a:gd name="T42" fmla="*/ 14288 w 9"/>
              <a:gd name="T43" fmla="*/ 20638 h 18"/>
              <a:gd name="T44" fmla="*/ 14288 w 9"/>
              <a:gd name="T45" fmla="*/ 19050 h 18"/>
              <a:gd name="T46" fmla="*/ 14288 w 9"/>
              <a:gd name="T47" fmla="*/ 15875 h 18"/>
              <a:gd name="T48" fmla="*/ 14288 w 9"/>
              <a:gd name="T49" fmla="*/ 12700 h 18"/>
              <a:gd name="T50" fmla="*/ 14288 w 9"/>
              <a:gd name="T51" fmla="*/ 11113 h 18"/>
              <a:gd name="T52" fmla="*/ 14288 w 9"/>
              <a:gd name="T53" fmla="*/ 7938 h 18"/>
              <a:gd name="T54" fmla="*/ 14288 w 9"/>
              <a:gd name="T55" fmla="*/ 4763 h 18"/>
              <a:gd name="T56" fmla="*/ 12700 w 9"/>
              <a:gd name="T57" fmla="*/ 3175 h 18"/>
              <a:gd name="T58" fmla="*/ 11113 w 9"/>
              <a:gd name="T59" fmla="*/ 0 h 18"/>
              <a:gd name="T60" fmla="*/ 9525 w 9"/>
              <a:gd name="T61" fmla="*/ 0 h 18"/>
              <a:gd name="T62" fmla="*/ 7938 w 9"/>
              <a:gd name="T63" fmla="*/ 0 h 1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 h="18">
                <a:moveTo>
                  <a:pt x="5" y="0"/>
                </a:moveTo>
                <a:lnTo>
                  <a:pt x="4" y="0"/>
                </a:lnTo>
                <a:lnTo>
                  <a:pt x="3" y="0"/>
                </a:lnTo>
                <a:lnTo>
                  <a:pt x="2" y="1"/>
                </a:lnTo>
                <a:lnTo>
                  <a:pt x="2" y="2"/>
                </a:lnTo>
                <a:lnTo>
                  <a:pt x="1" y="2"/>
                </a:lnTo>
                <a:lnTo>
                  <a:pt x="1" y="3"/>
                </a:lnTo>
                <a:lnTo>
                  <a:pt x="1" y="5"/>
                </a:lnTo>
                <a:lnTo>
                  <a:pt x="0" y="5"/>
                </a:lnTo>
                <a:lnTo>
                  <a:pt x="0" y="6"/>
                </a:lnTo>
                <a:lnTo>
                  <a:pt x="0" y="7"/>
                </a:lnTo>
                <a:lnTo>
                  <a:pt x="0" y="8"/>
                </a:lnTo>
                <a:lnTo>
                  <a:pt x="0" y="9"/>
                </a:lnTo>
                <a:lnTo>
                  <a:pt x="0" y="10"/>
                </a:lnTo>
                <a:lnTo>
                  <a:pt x="0" y="11"/>
                </a:lnTo>
                <a:lnTo>
                  <a:pt x="0" y="12"/>
                </a:lnTo>
                <a:lnTo>
                  <a:pt x="1" y="13"/>
                </a:lnTo>
                <a:lnTo>
                  <a:pt x="1" y="14"/>
                </a:lnTo>
                <a:lnTo>
                  <a:pt x="1" y="15"/>
                </a:lnTo>
                <a:lnTo>
                  <a:pt x="2" y="15"/>
                </a:lnTo>
                <a:lnTo>
                  <a:pt x="2" y="16"/>
                </a:lnTo>
                <a:lnTo>
                  <a:pt x="2" y="17"/>
                </a:lnTo>
                <a:lnTo>
                  <a:pt x="3" y="17"/>
                </a:lnTo>
                <a:lnTo>
                  <a:pt x="4" y="18"/>
                </a:lnTo>
                <a:lnTo>
                  <a:pt x="5" y="18"/>
                </a:lnTo>
                <a:lnTo>
                  <a:pt x="6" y="18"/>
                </a:lnTo>
                <a:lnTo>
                  <a:pt x="7" y="17"/>
                </a:lnTo>
                <a:lnTo>
                  <a:pt x="8" y="16"/>
                </a:lnTo>
                <a:lnTo>
                  <a:pt x="8" y="15"/>
                </a:lnTo>
                <a:lnTo>
                  <a:pt x="9" y="14"/>
                </a:lnTo>
                <a:lnTo>
                  <a:pt x="9" y="13"/>
                </a:lnTo>
                <a:lnTo>
                  <a:pt x="9" y="12"/>
                </a:lnTo>
                <a:lnTo>
                  <a:pt x="9" y="11"/>
                </a:lnTo>
                <a:lnTo>
                  <a:pt x="9" y="10"/>
                </a:lnTo>
                <a:lnTo>
                  <a:pt x="9" y="9"/>
                </a:lnTo>
                <a:lnTo>
                  <a:pt x="9" y="8"/>
                </a:lnTo>
                <a:lnTo>
                  <a:pt x="9" y="7"/>
                </a:lnTo>
                <a:lnTo>
                  <a:pt x="9" y="6"/>
                </a:lnTo>
                <a:lnTo>
                  <a:pt x="9" y="5"/>
                </a:lnTo>
                <a:lnTo>
                  <a:pt x="9" y="3"/>
                </a:lnTo>
                <a:lnTo>
                  <a:pt x="8" y="2"/>
                </a:lnTo>
                <a:lnTo>
                  <a:pt x="7" y="1"/>
                </a:lnTo>
                <a:lnTo>
                  <a:pt x="7" y="0"/>
                </a:lnTo>
                <a:lnTo>
                  <a:pt x="6" y="0"/>
                </a:lnTo>
                <a:lnTo>
                  <a:pt x="5" y="0"/>
                </a:lnTo>
                <a:close/>
              </a:path>
            </a:pathLst>
          </a:custGeom>
          <a:solidFill>
            <a:srgbClr val="78BDE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334" name="Freeform 36"/>
          <p:cNvSpPr>
            <a:spLocks/>
          </p:cNvSpPr>
          <p:nvPr/>
        </p:nvSpPr>
        <p:spPr bwMode="auto">
          <a:xfrm>
            <a:off x="4478339" y="5329239"/>
            <a:ext cx="15875" cy="28575"/>
          </a:xfrm>
          <a:custGeom>
            <a:avLst/>
            <a:gdLst>
              <a:gd name="T0" fmla="*/ 6350 w 10"/>
              <a:gd name="T1" fmla="*/ 0 h 18"/>
              <a:gd name="T2" fmla="*/ 6350 w 10"/>
              <a:gd name="T3" fmla="*/ 0 h 18"/>
              <a:gd name="T4" fmla="*/ 4763 w 10"/>
              <a:gd name="T5" fmla="*/ 0 h 18"/>
              <a:gd name="T6" fmla="*/ 3175 w 10"/>
              <a:gd name="T7" fmla="*/ 3175 h 18"/>
              <a:gd name="T8" fmla="*/ 1588 w 10"/>
              <a:gd name="T9" fmla="*/ 3175 h 18"/>
              <a:gd name="T10" fmla="*/ 1588 w 10"/>
              <a:gd name="T11" fmla="*/ 7938 h 18"/>
              <a:gd name="T12" fmla="*/ 0 w 10"/>
              <a:gd name="T13" fmla="*/ 9525 h 18"/>
              <a:gd name="T14" fmla="*/ 0 w 10"/>
              <a:gd name="T15" fmla="*/ 11113 h 18"/>
              <a:gd name="T16" fmla="*/ 0 w 10"/>
              <a:gd name="T17" fmla="*/ 14288 h 18"/>
              <a:gd name="T18" fmla="*/ 0 w 10"/>
              <a:gd name="T19" fmla="*/ 17463 h 18"/>
              <a:gd name="T20" fmla="*/ 0 w 10"/>
              <a:gd name="T21" fmla="*/ 19050 h 18"/>
              <a:gd name="T22" fmla="*/ 1588 w 10"/>
              <a:gd name="T23" fmla="*/ 22225 h 18"/>
              <a:gd name="T24" fmla="*/ 3175 w 10"/>
              <a:gd name="T25" fmla="*/ 23813 h 18"/>
              <a:gd name="T26" fmla="*/ 3175 w 10"/>
              <a:gd name="T27" fmla="*/ 26988 h 18"/>
              <a:gd name="T28" fmla="*/ 4763 w 10"/>
              <a:gd name="T29" fmla="*/ 26988 h 18"/>
              <a:gd name="T30" fmla="*/ 6350 w 10"/>
              <a:gd name="T31" fmla="*/ 28575 h 18"/>
              <a:gd name="T32" fmla="*/ 7938 w 10"/>
              <a:gd name="T33" fmla="*/ 28575 h 18"/>
              <a:gd name="T34" fmla="*/ 9525 w 10"/>
              <a:gd name="T35" fmla="*/ 28575 h 18"/>
              <a:gd name="T36" fmla="*/ 11113 w 10"/>
              <a:gd name="T37" fmla="*/ 26988 h 18"/>
              <a:gd name="T38" fmla="*/ 12700 w 10"/>
              <a:gd name="T39" fmla="*/ 26988 h 18"/>
              <a:gd name="T40" fmla="*/ 12700 w 10"/>
              <a:gd name="T41" fmla="*/ 23813 h 18"/>
              <a:gd name="T42" fmla="*/ 14288 w 10"/>
              <a:gd name="T43" fmla="*/ 22225 h 18"/>
              <a:gd name="T44" fmla="*/ 14288 w 10"/>
              <a:gd name="T45" fmla="*/ 19050 h 18"/>
              <a:gd name="T46" fmla="*/ 15875 w 10"/>
              <a:gd name="T47" fmla="*/ 17463 h 18"/>
              <a:gd name="T48" fmla="*/ 15875 w 10"/>
              <a:gd name="T49" fmla="*/ 14288 h 18"/>
              <a:gd name="T50" fmla="*/ 15875 w 10"/>
              <a:gd name="T51" fmla="*/ 11113 h 18"/>
              <a:gd name="T52" fmla="*/ 14288 w 10"/>
              <a:gd name="T53" fmla="*/ 9525 h 18"/>
              <a:gd name="T54" fmla="*/ 14288 w 10"/>
              <a:gd name="T55" fmla="*/ 7938 h 18"/>
              <a:gd name="T56" fmla="*/ 14288 w 10"/>
              <a:gd name="T57" fmla="*/ 3175 h 18"/>
              <a:gd name="T58" fmla="*/ 12700 w 10"/>
              <a:gd name="T59" fmla="*/ 3175 h 18"/>
              <a:gd name="T60" fmla="*/ 11113 w 10"/>
              <a:gd name="T61" fmla="*/ 0 h 18"/>
              <a:gd name="T62" fmla="*/ 9525 w 10"/>
              <a:gd name="T63" fmla="*/ 0 h 18"/>
              <a:gd name="T64" fmla="*/ 7938 w 10"/>
              <a:gd name="T65" fmla="*/ 0 h 1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 h="18">
                <a:moveTo>
                  <a:pt x="5" y="0"/>
                </a:moveTo>
                <a:lnTo>
                  <a:pt x="4" y="0"/>
                </a:lnTo>
                <a:lnTo>
                  <a:pt x="3" y="0"/>
                </a:lnTo>
                <a:lnTo>
                  <a:pt x="2" y="1"/>
                </a:lnTo>
                <a:lnTo>
                  <a:pt x="2" y="2"/>
                </a:lnTo>
                <a:lnTo>
                  <a:pt x="1" y="2"/>
                </a:lnTo>
                <a:lnTo>
                  <a:pt x="1" y="3"/>
                </a:lnTo>
                <a:lnTo>
                  <a:pt x="1" y="5"/>
                </a:lnTo>
                <a:lnTo>
                  <a:pt x="0" y="5"/>
                </a:lnTo>
                <a:lnTo>
                  <a:pt x="0" y="6"/>
                </a:lnTo>
                <a:lnTo>
                  <a:pt x="0" y="7"/>
                </a:lnTo>
                <a:lnTo>
                  <a:pt x="0" y="8"/>
                </a:lnTo>
                <a:lnTo>
                  <a:pt x="0" y="9"/>
                </a:lnTo>
                <a:lnTo>
                  <a:pt x="0" y="10"/>
                </a:lnTo>
                <a:lnTo>
                  <a:pt x="0" y="11"/>
                </a:lnTo>
                <a:lnTo>
                  <a:pt x="0" y="12"/>
                </a:lnTo>
                <a:lnTo>
                  <a:pt x="1" y="13"/>
                </a:lnTo>
                <a:lnTo>
                  <a:pt x="1" y="14"/>
                </a:lnTo>
                <a:lnTo>
                  <a:pt x="1" y="15"/>
                </a:lnTo>
                <a:lnTo>
                  <a:pt x="2" y="15"/>
                </a:lnTo>
                <a:lnTo>
                  <a:pt x="2" y="16"/>
                </a:lnTo>
                <a:lnTo>
                  <a:pt x="2" y="17"/>
                </a:lnTo>
                <a:lnTo>
                  <a:pt x="3" y="17"/>
                </a:lnTo>
                <a:lnTo>
                  <a:pt x="4" y="18"/>
                </a:lnTo>
                <a:lnTo>
                  <a:pt x="5" y="18"/>
                </a:lnTo>
                <a:lnTo>
                  <a:pt x="6" y="18"/>
                </a:lnTo>
                <a:lnTo>
                  <a:pt x="7" y="17"/>
                </a:lnTo>
                <a:lnTo>
                  <a:pt x="8" y="17"/>
                </a:lnTo>
                <a:lnTo>
                  <a:pt x="8" y="16"/>
                </a:lnTo>
                <a:lnTo>
                  <a:pt x="8" y="15"/>
                </a:lnTo>
                <a:lnTo>
                  <a:pt x="9" y="15"/>
                </a:lnTo>
                <a:lnTo>
                  <a:pt x="9" y="14"/>
                </a:lnTo>
                <a:lnTo>
                  <a:pt x="9" y="13"/>
                </a:lnTo>
                <a:lnTo>
                  <a:pt x="9" y="12"/>
                </a:lnTo>
                <a:lnTo>
                  <a:pt x="10" y="11"/>
                </a:lnTo>
                <a:lnTo>
                  <a:pt x="10" y="10"/>
                </a:lnTo>
                <a:lnTo>
                  <a:pt x="10" y="9"/>
                </a:lnTo>
                <a:lnTo>
                  <a:pt x="10" y="8"/>
                </a:lnTo>
                <a:lnTo>
                  <a:pt x="10" y="7"/>
                </a:lnTo>
                <a:lnTo>
                  <a:pt x="9" y="6"/>
                </a:lnTo>
                <a:lnTo>
                  <a:pt x="9" y="5"/>
                </a:lnTo>
                <a:lnTo>
                  <a:pt x="9" y="3"/>
                </a:lnTo>
                <a:lnTo>
                  <a:pt x="9" y="2"/>
                </a:lnTo>
                <a:lnTo>
                  <a:pt x="8" y="2"/>
                </a:lnTo>
                <a:lnTo>
                  <a:pt x="8" y="1"/>
                </a:lnTo>
                <a:lnTo>
                  <a:pt x="7" y="0"/>
                </a:lnTo>
                <a:lnTo>
                  <a:pt x="6" y="0"/>
                </a:lnTo>
                <a:lnTo>
                  <a:pt x="5" y="0"/>
                </a:lnTo>
                <a:close/>
              </a:path>
            </a:pathLst>
          </a:custGeom>
          <a:solidFill>
            <a:srgbClr val="78BDE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335" name="Freeform 37"/>
          <p:cNvSpPr>
            <a:spLocks/>
          </p:cNvSpPr>
          <p:nvPr/>
        </p:nvSpPr>
        <p:spPr bwMode="auto">
          <a:xfrm>
            <a:off x="4368800" y="5110163"/>
            <a:ext cx="14288" cy="30162"/>
          </a:xfrm>
          <a:custGeom>
            <a:avLst/>
            <a:gdLst>
              <a:gd name="T0" fmla="*/ 6350 w 9"/>
              <a:gd name="T1" fmla="*/ 0 h 19"/>
              <a:gd name="T2" fmla="*/ 6350 w 9"/>
              <a:gd name="T3" fmla="*/ 0 h 19"/>
              <a:gd name="T4" fmla="*/ 4763 w 9"/>
              <a:gd name="T5" fmla="*/ 0 h 19"/>
              <a:gd name="T6" fmla="*/ 4763 w 9"/>
              <a:gd name="T7" fmla="*/ 0 h 19"/>
              <a:gd name="T8" fmla="*/ 3175 w 9"/>
              <a:gd name="T9" fmla="*/ 1587 h 19"/>
              <a:gd name="T10" fmla="*/ 3175 w 9"/>
              <a:gd name="T11" fmla="*/ 1587 h 19"/>
              <a:gd name="T12" fmla="*/ 1588 w 9"/>
              <a:gd name="T13" fmla="*/ 3175 h 19"/>
              <a:gd name="T14" fmla="*/ 1588 w 9"/>
              <a:gd name="T15" fmla="*/ 3175 h 19"/>
              <a:gd name="T16" fmla="*/ 1588 w 9"/>
              <a:gd name="T17" fmla="*/ 4762 h 19"/>
              <a:gd name="T18" fmla="*/ 0 w 9"/>
              <a:gd name="T19" fmla="*/ 4762 h 19"/>
              <a:gd name="T20" fmla="*/ 0 w 9"/>
              <a:gd name="T21" fmla="*/ 6350 h 19"/>
              <a:gd name="T22" fmla="*/ 0 w 9"/>
              <a:gd name="T23" fmla="*/ 7937 h 19"/>
              <a:gd name="T24" fmla="*/ 0 w 9"/>
              <a:gd name="T25" fmla="*/ 9525 h 19"/>
              <a:gd name="T26" fmla="*/ 0 w 9"/>
              <a:gd name="T27" fmla="*/ 11112 h 19"/>
              <a:gd name="T28" fmla="*/ 0 w 9"/>
              <a:gd name="T29" fmla="*/ 11112 h 19"/>
              <a:gd name="T30" fmla="*/ 0 w 9"/>
              <a:gd name="T31" fmla="*/ 14287 h 19"/>
              <a:gd name="T32" fmla="*/ 0 w 9"/>
              <a:gd name="T33" fmla="*/ 14287 h 19"/>
              <a:gd name="T34" fmla="*/ 0 w 9"/>
              <a:gd name="T35" fmla="*/ 15875 h 19"/>
              <a:gd name="T36" fmla="*/ 0 w 9"/>
              <a:gd name="T37" fmla="*/ 19050 h 19"/>
              <a:gd name="T38" fmla="*/ 0 w 9"/>
              <a:gd name="T39" fmla="*/ 19050 h 19"/>
              <a:gd name="T40" fmla="*/ 0 w 9"/>
              <a:gd name="T41" fmla="*/ 20637 h 19"/>
              <a:gd name="T42" fmla="*/ 0 w 9"/>
              <a:gd name="T43" fmla="*/ 22225 h 19"/>
              <a:gd name="T44" fmla="*/ 0 w 9"/>
              <a:gd name="T45" fmla="*/ 22225 h 19"/>
              <a:gd name="T46" fmla="*/ 0 w 9"/>
              <a:gd name="T47" fmla="*/ 23812 h 19"/>
              <a:gd name="T48" fmla="*/ 1588 w 9"/>
              <a:gd name="T49" fmla="*/ 25400 h 19"/>
              <a:gd name="T50" fmla="*/ 1588 w 9"/>
              <a:gd name="T51" fmla="*/ 26987 h 19"/>
              <a:gd name="T52" fmla="*/ 1588 w 9"/>
              <a:gd name="T53" fmla="*/ 26987 h 19"/>
              <a:gd name="T54" fmla="*/ 3175 w 9"/>
              <a:gd name="T55" fmla="*/ 28575 h 19"/>
              <a:gd name="T56" fmla="*/ 3175 w 9"/>
              <a:gd name="T57" fmla="*/ 28575 h 19"/>
              <a:gd name="T58" fmla="*/ 4763 w 9"/>
              <a:gd name="T59" fmla="*/ 28575 h 19"/>
              <a:gd name="T60" fmla="*/ 4763 w 9"/>
              <a:gd name="T61" fmla="*/ 30162 h 19"/>
              <a:gd name="T62" fmla="*/ 6350 w 9"/>
              <a:gd name="T63" fmla="*/ 30162 h 19"/>
              <a:gd name="T64" fmla="*/ 6350 w 9"/>
              <a:gd name="T65" fmla="*/ 30162 h 19"/>
              <a:gd name="T66" fmla="*/ 7938 w 9"/>
              <a:gd name="T67" fmla="*/ 30162 h 19"/>
              <a:gd name="T68" fmla="*/ 7938 w 9"/>
              <a:gd name="T69" fmla="*/ 30162 h 19"/>
              <a:gd name="T70" fmla="*/ 9525 w 9"/>
              <a:gd name="T71" fmla="*/ 28575 h 19"/>
              <a:gd name="T72" fmla="*/ 9525 w 9"/>
              <a:gd name="T73" fmla="*/ 28575 h 19"/>
              <a:gd name="T74" fmla="*/ 9525 w 9"/>
              <a:gd name="T75" fmla="*/ 26987 h 19"/>
              <a:gd name="T76" fmla="*/ 11113 w 9"/>
              <a:gd name="T77" fmla="*/ 26987 h 19"/>
              <a:gd name="T78" fmla="*/ 11113 w 9"/>
              <a:gd name="T79" fmla="*/ 25400 h 19"/>
              <a:gd name="T80" fmla="*/ 12700 w 9"/>
              <a:gd name="T81" fmla="*/ 23812 h 19"/>
              <a:gd name="T82" fmla="*/ 12700 w 9"/>
              <a:gd name="T83" fmla="*/ 22225 h 19"/>
              <a:gd name="T84" fmla="*/ 12700 w 9"/>
              <a:gd name="T85" fmla="*/ 22225 h 19"/>
              <a:gd name="T86" fmla="*/ 12700 w 9"/>
              <a:gd name="T87" fmla="*/ 20637 h 19"/>
              <a:gd name="T88" fmla="*/ 12700 w 9"/>
              <a:gd name="T89" fmla="*/ 19050 h 19"/>
              <a:gd name="T90" fmla="*/ 12700 w 9"/>
              <a:gd name="T91" fmla="*/ 19050 h 19"/>
              <a:gd name="T92" fmla="*/ 14288 w 9"/>
              <a:gd name="T93" fmla="*/ 15875 h 19"/>
              <a:gd name="T94" fmla="*/ 14288 w 9"/>
              <a:gd name="T95" fmla="*/ 14287 h 19"/>
              <a:gd name="T96" fmla="*/ 14288 w 9"/>
              <a:gd name="T97" fmla="*/ 14287 h 19"/>
              <a:gd name="T98" fmla="*/ 12700 w 9"/>
              <a:gd name="T99" fmla="*/ 11112 h 19"/>
              <a:gd name="T100" fmla="*/ 12700 w 9"/>
              <a:gd name="T101" fmla="*/ 11112 h 19"/>
              <a:gd name="T102" fmla="*/ 12700 w 9"/>
              <a:gd name="T103" fmla="*/ 9525 h 19"/>
              <a:gd name="T104" fmla="*/ 12700 w 9"/>
              <a:gd name="T105" fmla="*/ 7937 h 19"/>
              <a:gd name="T106" fmla="*/ 12700 w 9"/>
              <a:gd name="T107" fmla="*/ 6350 h 19"/>
              <a:gd name="T108" fmla="*/ 12700 w 9"/>
              <a:gd name="T109" fmla="*/ 4762 h 19"/>
              <a:gd name="T110" fmla="*/ 11113 w 9"/>
              <a:gd name="T111" fmla="*/ 4762 h 19"/>
              <a:gd name="T112" fmla="*/ 11113 w 9"/>
              <a:gd name="T113" fmla="*/ 3175 h 19"/>
              <a:gd name="T114" fmla="*/ 9525 w 9"/>
              <a:gd name="T115" fmla="*/ 3175 h 19"/>
              <a:gd name="T116" fmla="*/ 9525 w 9"/>
              <a:gd name="T117" fmla="*/ 1587 h 19"/>
              <a:gd name="T118" fmla="*/ 9525 w 9"/>
              <a:gd name="T119" fmla="*/ 0 h 19"/>
              <a:gd name="T120" fmla="*/ 7938 w 9"/>
              <a:gd name="T121" fmla="*/ 0 h 19"/>
              <a:gd name="T122" fmla="*/ 7938 w 9"/>
              <a:gd name="T123" fmla="*/ 0 h 19"/>
              <a:gd name="T124" fmla="*/ 6350 w 9"/>
              <a:gd name="T125" fmla="*/ 0 h 1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9" h="19">
                <a:moveTo>
                  <a:pt x="4" y="0"/>
                </a:moveTo>
                <a:lnTo>
                  <a:pt x="4" y="0"/>
                </a:lnTo>
                <a:lnTo>
                  <a:pt x="3" y="0"/>
                </a:lnTo>
                <a:lnTo>
                  <a:pt x="2" y="1"/>
                </a:lnTo>
                <a:lnTo>
                  <a:pt x="1" y="2"/>
                </a:lnTo>
                <a:lnTo>
                  <a:pt x="1" y="3"/>
                </a:lnTo>
                <a:lnTo>
                  <a:pt x="0" y="3"/>
                </a:lnTo>
                <a:lnTo>
                  <a:pt x="0" y="4"/>
                </a:lnTo>
                <a:lnTo>
                  <a:pt x="0" y="5"/>
                </a:lnTo>
                <a:lnTo>
                  <a:pt x="0" y="6"/>
                </a:lnTo>
                <a:lnTo>
                  <a:pt x="0" y="7"/>
                </a:lnTo>
                <a:lnTo>
                  <a:pt x="0" y="9"/>
                </a:lnTo>
                <a:lnTo>
                  <a:pt x="0" y="10"/>
                </a:lnTo>
                <a:lnTo>
                  <a:pt x="0" y="12"/>
                </a:lnTo>
                <a:lnTo>
                  <a:pt x="0" y="13"/>
                </a:lnTo>
                <a:lnTo>
                  <a:pt x="0" y="14"/>
                </a:lnTo>
                <a:lnTo>
                  <a:pt x="0" y="15"/>
                </a:lnTo>
                <a:lnTo>
                  <a:pt x="1" y="16"/>
                </a:lnTo>
                <a:lnTo>
                  <a:pt x="1" y="17"/>
                </a:lnTo>
                <a:lnTo>
                  <a:pt x="2" y="18"/>
                </a:lnTo>
                <a:lnTo>
                  <a:pt x="3" y="18"/>
                </a:lnTo>
                <a:lnTo>
                  <a:pt x="3" y="19"/>
                </a:lnTo>
                <a:lnTo>
                  <a:pt x="4" y="19"/>
                </a:lnTo>
                <a:lnTo>
                  <a:pt x="5" y="19"/>
                </a:lnTo>
                <a:lnTo>
                  <a:pt x="6" y="18"/>
                </a:lnTo>
                <a:lnTo>
                  <a:pt x="6" y="17"/>
                </a:lnTo>
                <a:lnTo>
                  <a:pt x="7" y="17"/>
                </a:lnTo>
                <a:lnTo>
                  <a:pt x="7" y="16"/>
                </a:lnTo>
                <a:lnTo>
                  <a:pt x="8" y="15"/>
                </a:lnTo>
                <a:lnTo>
                  <a:pt x="8" y="14"/>
                </a:lnTo>
                <a:lnTo>
                  <a:pt x="8" y="13"/>
                </a:lnTo>
                <a:lnTo>
                  <a:pt x="8" y="12"/>
                </a:lnTo>
                <a:lnTo>
                  <a:pt x="9" y="10"/>
                </a:lnTo>
                <a:lnTo>
                  <a:pt x="9" y="9"/>
                </a:lnTo>
                <a:lnTo>
                  <a:pt x="8" y="7"/>
                </a:lnTo>
                <a:lnTo>
                  <a:pt x="8" y="6"/>
                </a:lnTo>
                <a:lnTo>
                  <a:pt x="8" y="5"/>
                </a:lnTo>
                <a:lnTo>
                  <a:pt x="8" y="4"/>
                </a:lnTo>
                <a:lnTo>
                  <a:pt x="8" y="3"/>
                </a:lnTo>
                <a:lnTo>
                  <a:pt x="7" y="3"/>
                </a:lnTo>
                <a:lnTo>
                  <a:pt x="7" y="2"/>
                </a:lnTo>
                <a:lnTo>
                  <a:pt x="6" y="2"/>
                </a:lnTo>
                <a:lnTo>
                  <a:pt x="6" y="1"/>
                </a:lnTo>
                <a:lnTo>
                  <a:pt x="6" y="0"/>
                </a:lnTo>
                <a:lnTo>
                  <a:pt x="5" y="0"/>
                </a:lnTo>
                <a:lnTo>
                  <a:pt x="4" y="0"/>
                </a:lnTo>
                <a:close/>
              </a:path>
            </a:pathLst>
          </a:custGeom>
          <a:solidFill>
            <a:srgbClr val="78BDE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336" name="Freeform 38"/>
          <p:cNvSpPr>
            <a:spLocks/>
          </p:cNvSpPr>
          <p:nvPr/>
        </p:nvSpPr>
        <p:spPr bwMode="auto">
          <a:xfrm>
            <a:off x="4321175" y="5122864"/>
            <a:ext cx="179388" cy="242887"/>
          </a:xfrm>
          <a:custGeom>
            <a:avLst/>
            <a:gdLst>
              <a:gd name="T0" fmla="*/ 136525 w 113"/>
              <a:gd name="T1" fmla="*/ 33337 h 153"/>
              <a:gd name="T2" fmla="*/ 133350 w 113"/>
              <a:gd name="T3" fmla="*/ 22225 h 153"/>
              <a:gd name="T4" fmla="*/ 128588 w 113"/>
              <a:gd name="T5" fmla="*/ 14287 h 153"/>
              <a:gd name="T6" fmla="*/ 122238 w 113"/>
              <a:gd name="T7" fmla="*/ 6350 h 153"/>
              <a:gd name="T8" fmla="*/ 115888 w 113"/>
              <a:gd name="T9" fmla="*/ 1587 h 153"/>
              <a:gd name="T10" fmla="*/ 109538 w 113"/>
              <a:gd name="T11" fmla="*/ 0 h 153"/>
              <a:gd name="T12" fmla="*/ 101600 w 113"/>
              <a:gd name="T13" fmla="*/ 0 h 153"/>
              <a:gd name="T14" fmla="*/ 93663 w 113"/>
              <a:gd name="T15" fmla="*/ 1587 h 153"/>
              <a:gd name="T16" fmla="*/ 84138 w 113"/>
              <a:gd name="T17" fmla="*/ 9525 h 153"/>
              <a:gd name="T18" fmla="*/ 74613 w 113"/>
              <a:gd name="T19" fmla="*/ 19050 h 153"/>
              <a:gd name="T20" fmla="*/ 65088 w 113"/>
              <a:gd name="T21" fmla="*/ 33337 h 153"/>
              <a:gd name="T22" fmla="*/ 57150 w 113"/>
              <a:gd name="T23" fmla="*/ 50800 h 153"/>
              <a:gd name="T24" fmla="*/ 49213 w 113"/>
              <a:gd name="T25" fmla="*/ 69850 h 153"/>
              <a:gd name="T26" fmla="*/ 44450 w 113"/>
              <a:gd name="T27" fmla="*/ 90487 h 153"/>
              <a:gd name="T28" fmla="*/ 39688 w 113"/>
              <a:gd name="T29" fmla="*/ 109537 h 153"/>
              <a:gd name="T30" fmla="*/ 36513 w 113"/>
              <a:gd name="T31" fmla="*/ 125412 h 153"/>
              <a:gd name="T32" fmla="*/ 34925 w 113"/>
              <a:gd name="T33" fmla="*/ 138112 h 153"/>
              <a:gd name="T34" fmla="*/ 33338 w 113"/>
              <a:gd name="T35" fmla="*/ 146050 h 153"/>
              <a:gd name="T36" fmla="*/ 6350 w 113"/>
              <a:gd name="T37" fmla="*/ 222250 h 153"/>
              <a:gd name="T38" fmla="*/ 12700 w 113"/>
              <a:gd name="T39" fmla="*/ 220662 h 153"/>
              <a:gd name="T40" fmla="*/ 17463 w 113"/>
              <a:gd name="T41" fmla="*/ 217487 h 153"/>
              <a:gd name="T42" fmla="*/ 22225 w 113"/>
              <a:gd name="T43" fmla="*/ 212725 h 153"/>
              <a:gd name="T44" fmla="*/ 28575 w 113"/>
              <a:gd name="T45" fmla="*/ 207962 h 153"/>
              <a:gd name="T46" fmla="*/ 34925 w 113"/>
              <a:gd name="T47" fmla="*/ 201612 h 153"/>
              <a:gd name="T48" fmla="*/ 39688 w 113"/>
              <a:gd name="T49" fmla="*/ 195262 h 153"/>
              <a:gd name="T50" fmla="*/ 44450 w 113"/>
              <a:gd name="T51" fmla="*/ 188912 h 153"/>
              <a:gd name="T52" fmla="*/ 47625 w 113"/>
              <a:gd name="T53" fmla="*/ 179387 h 153"/>
              <a:gd name="T54" fmla="*/ 50800 w 113"/>
              <a:gd name="T55" fmla="*/ 169862 h 153"/>
              <a:gd name="T56" fmla="*/ 55563 w 113"/>
              <a:gd name="T57" fmla="*/ 160337 h 153"/>
              <a:gd name="T58" fmla="*/ 57150 w 113"/>
              <a:gd name="T59" fmla="*/ 150812 h 153"/>
              <a:gd name="T60" fmla="*/ 60325 w 113"/>
              <a:gd name="T61" fmla="*/ 141287 h 153"/>
              <a:gd name="T62" fmla="*/ 61913 w 113"/>
              <a:gd name="T63" fmla="*/ 133350 h 153"/>
              <a:gd name="T64" fmla="*/ 63500 w 113"/>
              <a:gd name="T65" fmla="*/ 125412 h 153"/>
              <a:gd name="T66" fmla="*/ 65088 w 113"/>
              <a:gd name="T67" fmla="*/ 122237 h 153"/>
              <a:gd name="T68" fmla="*/ 65088 w 113"/>
              <a:gd name="T69" fmla="*/ 130175 h 153"/>
              <a:gd name="T70" fmla="*/ 63500 w 113"/>
              <a:gd name="T71" fmla="*/ 138112 h 153"/>
              <a:gd name="T72" fmla="*/ 63500 w 113"/>
              <a:gd name="T73" fmla="*/ 149225 h 153"/>
              <a:gd name="T74" fmla="*/ 61913 w 113"/>
              <a:gd name="T75" fmla="*/ 160337 h 153"/>
              <a:gd name="T76" fmla="*/ 61913 w 113"/>
              <a:gd name="T77" fmla="*/ 173037 h 153"/>
              <a:gd name="T78" fmla="*/ 60325 w 113"/>
              <a:gd name="T79" fmla="*/ 184150 h 153"/>
              <a:gd name="T80" fmla="*/ 58738 w 113"/>
              <a:gd name="T81" fmla="*/ 193675 h 153"/>
              <a:gd name="T82" fmla="*/ 58738 w 113"/>
              <a:gd name="T83" fmla="*/ 203200 h 153"/>
              <a:gd name="T84" fmla="*/ 57150 w 113"/>
              <a:gd name="T85" fmla="*/ 211137 h 153"/>
              <a:gd name="T86" fmla="*/ 57150 w 113"/>
              <a:gd name="T87" fmla="*/ 220662 h 153"/>
              <a:gd name="T88" fmla="*/ 55563 w 113"/>
              <a:gd name="T89" fmla="*/ 230187 h 153"/>
              <a:gd name="T90" fmla="*/ 53975 w 113"/>
              <a:gd name="T91" fmla="*/ 238125 h 153"/>
              <a:gd name="T92" fmla="*/ 134938 w 113"/>
              <a:gd name="T93" fmla="*/ 144462 h 153"/>
              <a:gd name="T94" fmla="*/ 139700 w 113"/>
              <a:gd name="T95" fmla="*/ 147637 h 153"/>
              <a:gd name="T96" fmla="*/ 146050 w 113"/>
              <a:gd name="T97" fmla="*/ 150812 h 153"/>
              <a:gd name="T98" fmla="*/ 150813 w 113"/>
              <a:gd name="T99" fmla="*/ 155575 h 153"/>
              <a:gd name="T100" fmla="*/ 157163 w 113"/>
              <a:gd name="T101" fmla="*/ 157162 h 153"/>
              <a:gd name="T102" fmla="*/ 163513 w 113"/>
              <a:gd name="T103" fmla="*/ 157162 h 153"/>
              <a:gd name="T104" fmla="*/ 169863 w 113"/>
              <a:gd name="T105" fmla="*/ 153987 h 153"/>
              <a:gd name="T106" fmla="*/ 174625 w 113"/>
              <a:gd name="T107" fmla="*/ 147637 h 153"/>
              <a:gd name="T108" fmla="*/ 177800 w 113"/>
              <a:gd name="T109" fmla="*/ 136525 h 153"/>
              <a:gd name="T110" fmla="*/ 179388 w 113"/>
              <a:gd name="T111" fmla="*/ 115887 h 153"/>
              <a:gd name="T112" fmla="*/ 177800 w 113"/>
              <a:gd name="T113" fmla="*/ 95250 h 153"/>
              <a:gd name="T114" fmla="*/ 173038 w 113"/>
              <a:gd name="T115" fmla="*/ 74612 h 153"/>
              <a:gd name="T116" fmla="*/ 168275 w 113"/>
              <a:gd name="T117" fmla="*/ 57150 h 153"/>
              <a:gd name="T118" fmla="*/ 163513 w 113"/>
              <a:gd name="T119" fmla="*/ 41275 h 153"/>
              <a:gd name="T120" fmla="*/ 155575 w 113"/>
              <a:gd name="T121" fmla="*/ 26987 h 153"/>
              <a:gd name="T122" fmla="*/ 150813 w 113"/>
              <a:gd name="T123" fmla="*/ 17462 h 153"/>
              <a:gd name="T124" fmla="*/ 146050 w 113"/>
              <a:gd name="T125" fmla="*/ 9525 h 15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13" h="153">
                <a:moveTo>
                  <a:pt x="91" y="5"/>
                </a:moveTo>
                <a:lnTo>
                  <a:pt x="86" y="13"/>
                </a:lnTo>
                <a:lnTo>
                  <a:pt x="88" y="25"/>
                </a:lnTo>
                <a:lnTo>
                  <a:pt x="87" y="24"/>
                </a:lnTo>
                <a:lnTo>
                  <a:pt x="87" y="23"/>
                </a:lnTo>
                <a:lnTo>
                  <a:pt x="87" y="22"/>
                </a:lnTo>
                <a:lnTo>
                  <a:pt x="86" y="21"/>
                </a:lnTo>
                <a:lnTo>
                  <a:pt x="86" y="20"/>
                </a:lnTo>
                <a:lnTo>
                  <a:pt x="86" y="19"/>
                </a:lnTo>
                <a:lnTo>
                  <a:pt x="85" y="18"/>
                </a:lnTo>
                <a:lnTo>
                  <a:pt x="85" y="17"/>
                </a:lnTo>
                <a:lnTo>
                  <a:pt x="85" y="16"/>
                </a:lnTo>
                <a:lnTo>
                  <a:pt x="84" y="15"/>
                </a:lnTo>
                <a:lnTo>
                  <a:pt x="84" y="14"/>
                </a:lnTo>
                <a:lnTo>
                  <a:pt x="83" y="14"/>
                </a:lnTo>
                <a:lnTo>
                  <a:pt x="83" y="13"/>
                </a:lnTo>
                <a:lnTo>
                  <a:pt x="82" y="12"/>
                </a:lnTo>
                <a:lnTo>
                  <a:pt x="82" y="11"/>
                </a:lnTo>
                <a:lnTo>
                  <a:pt x="81" y="10"/>
                </a:lnTo>
                <a:lnTo>
                  <a:pt x="81" y="9"/>
                </a:lnTo>
                <a:lnTo>
                  <a:pt x="80" y="8"/>
                </a:lnTo>
                <a:lnTo>
                  <a:pt x="80" y="7"/>
                </a:lnTo>
                <a:lnTo>
                  <a:pt x="79" y="6"/>
                </a:lnTo>
                <a:lnTo>
                  <a:pt x="78" y="6"/>
                </a:lnTo>
                <a:lnTo>
                  <a:pt x="77" y="5"/>
                </a:lnTo>
                <a:lnTo>
                  <a:pt x="77" y="4"/>
                </a:lnTo>
                <a:lnTo>
                  <a:pt x="76" y="4"/>
                </a:lnTo>
                <a:lnTo>
                  <a:pt x="75" y="3"/>
                </a:lnTo>
                <a:lnTo>
                  <a:pt x="75" y="2"/>
                </a:lnTo>
                <a:lnTo>
                  <a:pt x="74" y="2"/>
                </a:lnTo>
                <a:lnTo>
                  <a:pt x="73" y="1"/>
                </a:lnTo>
                <a:lnTo>
                  <a:pt x="72" y="1"/>
                </a:lnTo>
                <a:lnTo>
                  <a:pt x="71" y="1"/>
                </a:lnTo>
                <a:lnTo>
                  <a:pt x="70" y="1"/>
                </a:lnTo>
                <a:lnTo>
                  <a:pt x="70" y="0"/>
                </a:lnTo>
                <a:lnTo>
                  <a:pt x="69" y="0"/>
                </a:lnTo>
                <a:lnTo>
                  <a:pt x="68" y="0"/>
                </a:lnTo>
                <a:lnTo>
                  <a:pt x="67" y="0"/>
                </a:lnTo>
                <a:lnTo>
                  <a:pt x="66" y="0"/>
                </a:lnTo>
                <a:lnTo>
                  <a:pt x="65" y="0"/>
                </a:lnTo>
                <a:lnTo>
                  <a:pt x="64" y="0"/>
                </a:lnTo>
                <a:lnTo>
                  <a:pt x="63" y="1"/>
                </a:lnTo>
                <a:lnTo>
                  <a:pt x="62" y="1"/>
                </a:lnTo>
                <a:lnTo>
                  <a:pt x="61" y="1"/>
                </a:lnTo>
                <a:lnTo>
                  <a:pt x="60" y="1"/>
                </a:lnTo>
                <a:lnTo>
                  <a:pt x="59" y="1"/>
                </a:lnTo>
                <a:lnTo>
                  <a:pt x="58" y="2"/>
                </a:lnTo>
                <a:lnTo>
                  <a:pt x="58" y="3"/>
                </a:lnTo>
                <a:lnTo>
                  <a:pt x="57" y="4"/>
                </a:lnTo>
                <a:lnTo>
                  <a:pt x="56" y="4"/>
                </a:lnTo>
                <a:lnTo>
                  <a:pt x="55" y="4"/>
                </a:lnTo>
                <a:lnTo>
                  <a:pt x="54" y="5"/>
                </a:lnTo>
                <a:lnTo>
                  <a:pt x="53" y="6"/>
                </a:lnTo>
                <a:lnTo>
                  <a:pt x="52" y="7"/>
                </a:lnTo>
                <a:lnTo>
                  <a:pt x="51" y="8"/>
                </a:lnTo>
                <a:lnTo>
                  <a:pt x="50" y="9"/>
                </a:lnTo>
                <a:lnTo>
                  <a:pt x="49" y="10"/>
                </a:lnTo>
                <a:lnTo>
                  <a:pt x="48" y="11"/>
                </a:lnTo>
                <a:lnTo>
                  <a:pt x="47" y="12"/>
                </a:lnTo>
                <a:lnTo>
                  <a:pt x="46" y="13"/>
                </a:lnTo>
                <a:lnTo>
                  <a:pt x="45" y="14"/>
                </a:lnTo>
                <a:lnTo>
                  <a:pt x="45" y="16"/>
                </a:lnTo>
                <a:lnTo>
                  <a:pt x="44" y="17"/>
                </a:lnTo>
                <a:lnTo>
                  <a:pt x="43" y="19"/>
                </a:lnTo>
                <a:lnTo>
                  <a:pt x="42" y="19"/>
                </a:lnTo>
                <a:lnTo>
                  <a:pt x="41" y="21"/>
                </a:lnTo>
                <a:lnTo>
                  <a:pt x="40" y="22"/>
                </a:lnTo>
                <a:lnTo>
                  <a:pt x="40" y="24"/>
                </a:lnTo>
                <a:lnTo>
                  <a:pt x="39" y="26"/>
                </a:lnTo>
                <a:lnTo>
                  <a:pt x="38" y="27"/>
                </a:lnTo>
                <a:lnTo>
                  <a:pt x="37" y="29"/>
                </a:lnTo>
                <a:lnTo>
                  <a:pt x="36" y="31"/>
                </a:lnTo>
                <a:lnTo>
                  <a:pt x="36" y="32"/>
                </a:lnTo>
                <a:lnTo>
                  <a:pt x="35" y="34"/>
                </a:lnTo>
                <a:lnTo>
                  <a:pt x="35" y="36"/>
                </a:lnTo>
                <a:lnTo>
                  <a:pt x="34" y="37"/>
                </a:lnTo>
                <a:lnTo>
                  <a:pt x="33" y="39"/>
                </a:lnTo>
                <a:lnTo>
                  <a:pt x="33" y="41"/>
                </a:lnTo>
                <a:lnTo>
                  <a:pt x="32" y="42"/>
                </a:lnTo>
                <a:lnTo>
                  <a:pt x="31" y="44"/>
                </a:lnTo>
                <a:lnTo>
                  <a:pt x="31" y="46"/>
                </a:lnTo>
                <a:lnTo>
                  <a:pt x="30" y="48"/>
                </a:lnTo>
                <a:lnTo>
                  <a:pt x="30" y="49"/>
                </a:lnTo>
                <a:lnTo>
                  <a:pt x="30" y="52"/>
                </a:lnTo>
                <a:lnTo>
                  <a:pt x="29" y="53"/>
                </a:lnTo>
                <a:lnTo>
                  <a:pt x="29" y="55"/>
                </a:lnTo>
                <a:lnTo>
                  <a:pt x="28" y="57"/>
                </a:lnTo>
                <a:lnTo>
                  <a:pt x="28" y="59"/>
                </a:lnTo>
                <a:lnTo>
                  <a:pt x="27" y="60"/>
                </a:lnTo>
                <a:lnTo>
                  <a:pt x="27" y="62"/>
                </a:lnTo>
                <a:lnTo>
                  <a:pt x="26" y="64"/>
                </a:lnTo>
                <a:lnTo>
                  <a:pt x="26" y="65"/>
                </a:lnTo>
                <a:lnTo>
                  <a:pt x="25" y="67"/>
                </a:lnTo>
                <a:lnTo>
                  <a:pt x="25" y="69"/>
                </a:lnTo>
                <a:lnTo>
                  <a:pt x="25" y="70"/>
                </a:lnTo>
                <a:lnTo>
                  <a:pt x="24" y="72"/>
                </a:lnTo>
                <a:lnTo>
                  <a:pt x="24" y="73"/>
                </a:lnTo>
                <a:lnTo>
                  <a:pt x="24" y="74"/>
                </a:lnTo>
                <a:lnTo>
                  <a:pt x="24" y="76"/>
                </a:lnTo>
                <a:lnTo>
                  <a:pt x="24" y="77"/>
                </a:lnTo>
                <a:lnTo>
                  <a:pt x="23" y="79"/>
                </a:lnTo>
                <a:lnTo>
                  <a:pt x="23" y="80"/>
                </a:lnTo>
                <a:lnTo>
                  <a:pt x="23" y="81"/>
                </a:lnTo>
                <a:lnTo>
                  <a:pt x="23" y="82"/>
                </a:lnTo>
                <a:lnTo>
                  <a:pt x="22" y="84"/>
                </a:lnTo>
                <a:lnTo>
                  <a:pt x="22" y="86"/>
                </a:lnTo>
                <a:lnTo>
                  <a:pt x="22" y="87"/>
                </a:lnTo>
                <a:lnTo>
                  <a:pt x="22" y="88"/>
                </a:lnTo>
                <a:lnTo>
                  <a:pt x="21" y="89"/>
                </a:lnTo>
                <a:lnTo>
                  <a:pt x="21" y="90"/>
                </a:lnTo>
                <a:lnTo>
                  <a:pt x="21" y="91"/>
                </a:lnTo>
                <a:lnTo>
                  <a:pt x="21" y="92"/>
                </a:lnTo>
                <a:lnTo>
                  <a:pt x="0" y="125"/>
                </a:lnTo>
                <a:lnTo>
                  <a:pt x="2" y="141"/>
                </a:lnTo>
                <a:lnTo>
                  <a:pt x="3" y="141"/>
                </a:lnTo>
                <a:lnTo>
                  <a:pt x="4" y="140"/>
                </a:lnTo>
                <a:lnTo>
                  <a:pt x="5" y="140"/>
                </a:lnTo>
                <a:lnTo>
                  <a:pt x="6" y="140"/>
                </a:lnTo>
                <a:lnTo>
                  <a:pt x="7" y="139"/>
                </a:lnTo>
                <a:lnTo>
                  <a:pt x="8" y="139"/>
                </a:lnTo>
                <a:lnTo>
                  <a:pt x="8" y="138"/>
                </a:lnTo>
                <a:lnTo>
                  <a:pt x="9" y="138"/>
                </a:lnTo>
                <a:lnTo>
                  <a:pt x="9" y="137"/>
                </a:lnTo>
                <a:lnTo>
                  <a:pt x="10" y="137"/>
                </a:lnTo>
                <a:lnTo>
                  <a:pt x="11" y="137"/>
                </a:lnTo>
                <a:lnTo>
                  <a:pt x="11" y="136"/>
                </a:lnTo>
                <a:lnTo>
                  <a:pt x="12" y="136"/>
                </a:lnTo>
                <a:lnTo>
                  <a:pt x="12" y="135"/>
                </a:lnTo>
                <a:lnTo>
                  <a:pt x="13" y="135"/>
                </a:lnTo>
                <a:lnTo>
                  <a:pt x="14" y="134"/>
                </a:lnTo>
                <a:lnTo>
                  <a:pt x="15" y="134"/>
                </a:lnTo>
                <a:lnTo>
                  <a:pt x="15" y="133"/>
                </a:lnTo>
                <a:lnTo>
                  <a:pt x="16" y="132"/>
                </a:lnTo>
                <a:lnTo>
                  <a:pt x="17" y="132"/>
                </a:lnTo>
                <a:lnTo>
                  <a:pt x="18" y="132"/>
                </a:lnTo>
                <a:lnTo>
                  <a:pt x="18" y="131"/>
                </a:lnTo>
                <a:lnTo>
                  <a:pt x="19" y="130"/>
                </a:lnTo>
                <a:lnTo>
                  <a:pt x="20" y="129"/>
                </a:lnTo>
                <a:lnTo>
                  <a:pt x="21" y="128"/>
                </a:lnTo>
                <a:lnTo>
                  <a:pt x="22" y="127"/>
                </a:lnTo>
                <a:lnTo>
                  <a:pt x="23" y="126"/>
                </a:lnTo>
                <a:lnTo>
                  <a:pt x="24" y="125"/>
                </a:lnTo>
                <a:lnTo>
                  <a:pt x="24" y="124"/>
                </a:lnTo>
                <a:lnTo>
                  <a:pt x="25" y="123"/>
                </a:lnTo>
                <a:lnTo>
                  <a:pt x="26" y="122"/>
                </a:lnTo>
                <a:lnTo>
                  <a:pt x="27" y="121"/>
                </a:lnTo>
                <a:lnTo>
                  <a:pt x="27" y="120"/>
                </a:lnTo>
                <a:lnTo>
                  <a:pt x="28" y="119"/>
                </a:lnTo>
                <a:lnTo>
                  <a:pt x="28" y="118"/>
                </a:lnTo>
                <a:lnTo>
                  <a:pt x="29" y="117"/>
                </a:lnTo>
                <a:lnTo>
                  <a:pt x="29" y="116"/>
                </a:lnTo>
                <a:lnTo>
                  <a:pt x="30" y="114"/>
                </a:lnTo>
                <a:lnTo>
                  <a:pt x="30" y="113"/>
                </a:lnTo>
                <a:lnTo>
                  <a:pt x="30" y="112"/>
                </a:lnTo>
                <a:lnTo>
                  <a:pt x="31" y="112"/>
                </a:lnTo>
                <a:lnTo>
                  <a:pt x="31" y="111"/>
                </a:lnTo>
                <a:lnTo>
                  <a:pt x="31" y="109"/>
                </a:lnTo>
                <a:lnTo>
                  <a:pt x="32" y="109"/>
                </a:lnTo>
                <a:lnTo>
                  <a:pt x="32" y="108"/>
                </a:lnTo>
                <a:lnTo>
                  <a:pt x="32" y="107"/>
                </a:lnTo>
                <a:lnTo>
                  <a:pt x="33" y="106"/>
                </a:lnTo>
                <a:lnTo>
                  <a:pt x="33" y="105"/>
                </a:lnTo>
                <a:lnTo>
                  <a:pt x="34" y="105"/>
                </a:lnTo>
                <a:lnTo>
                  <a:pt x="34" y="104"/>
                </a:lnTo>
                <a:lnTo>
                  <a:pt x="34" y="102"/>
                </a:lnTo>
                <a:lnTo>
                  <a:pt x="35" y="101"/>
                </a:lnTo>
                <a:lnTo>
                  <a:pt x="35" y="100"/>
                </a:lnTo>
                <a:lnTo>
                  <a:pt x="35" y="99"/>
                </a:lnTo>
                <a:lnTo>
                  <a:pt x="36" y="98"/>
                </a:lnTo>
                <a:lnTo>
                  <a:pt x="36" y="97"/>
                </a:lnTo>
                <a:lnTo>
                  <a:pt x="36" y="96"/>
                </a:lnTo>
                <a:lnTo>
                  <a:pt x="36" y="95"/>
                </a:lnTo>
                <a:lnTo>
                  <a:pt x="36" y="94"/>
                </a:lnTo>
                <a:lnTo>
                  <a:pt x="37" y="93"/>
                </a:lnTo>
                <a:lnTo>
                  <a:pt x="37" y="92"/>
                </a:lnTo>
                <a:lnTo>
                  <a:pt x="38" y="91"/>
                </a:lnTo>
                <a:lnTo>
                  <a:pt x="38" y="90"/>
                </a:lnTo>
                <a:lnTo>
                  <a:pt x="38" y="89"/>
                </a:lnTo>
                <a:lnTo>
                  <a:pt x="38" y="88"/>
                </a:lnTo>
                <a:lnTo>
                  <a:pt x="38" y="87"/>
                </a:lnTo>
                <a:lnTo>
                  <a:pt x="39" y="86"/>
                </a:lnTo>
                <a:lnTo>
                  <a:pt x="39" y="85"/>
                </a:lnTo>
                <a:lnTo>
                  <a:pt x="39" y="84"/>
                </a:lnTo>
                <a:lnTo>
                  <a:pt x="39" y="83"/>
                </a:lnTo>
                <a:lnTo>
                  <a:pt x="40" y="83"/>
                </a:lnTo>
                <a:lnTo>
                  <a:pt x="40" y="82"/>
                </a:lnTo>
                <a:lnTo>
                  <a:pt x="40" y="81"/>
                </a:lnTo>
                <a:lnTo>
                  <a:pt x="40" y="80"/>
                </a:lnTo>
                <a:lnTo>
                  <a:pt x="40" y="79"/>
                </a:lnTo>
                <a:lnTo>
                  <a:pt x="41" y="79"/>
                </a:lnTo>
                <a:lnTo>
                  <a:pt x="41" y="78"/>
                </a:lnTo>
                <a:lnTo>
                  <a:pt x="41" y="77"/>
                </a:lnTo>
                <a:lnTo>
                  <a:pt x="41" y="76"/>
                </a:lnTo>
                <a:lnTo>
                  <a:pt x="41" y="77"/>
                </a:lnTo>
                <a:lnTo>
                  <a:pt x="41" y="78"/>
                </a:lnTo>
                <a:lnTo>
                  <a:pt x="41" y="79"/>
                </a:lnTo>
                <a:lnTo>
                  <a:pt x="41" y="80"/>
                </a:lnTo>
                <a:lnTo>
                  <a:pt x="41" y="81"/>
                </a:lnTo>
                <a:lnTo>
                  <a:pt x="41" y="82"/>
                </a:lnTo>
                <a:lnTo>
                  <a:pt x="41" y="83"/>
                </a:lnTo>
                <a:lnTo>
                  <a:pt x="41" y="84"/>
                </a:lnTo>
                <a:lnTo>
                  <a:pt x="40" y="85"/>
                </a:lnTo>
                <a:lnTo>
                  <a:pt x="40" y="87"/>
                </a:lnTo>
                <a:lnTo>
                  <a:pt x="40" y="88"/>
                </a:lnTo>
                <a:lnTo>
                  <a:pt x="40" y="89"/>
                </a:lnTo>
                <a:lnTo>
                  <a:pt x="40" y="90"/>
                </a:lnTo>
                <a:lnTo>
                  <a:pt x="40" y="91"/>
                </a:lnTo>
                <a:lnTo>
                  <a:pt x="40" y="92"/>
                </a:lnTo>
                <a:lnTo>
                  <a:pt x="40" y="93"/>
                </a:lnTo>
                <a:lnTo>
                  <a:pt x="40" y="94"/>
                </a:lnTo>
                <a:lnTo>
                  <a:pt x="40" y="95"/>
                </a:lnTo>
                <a:lnTo>
                  <a:pt x="40" y="96"/>
                </a:lnTo>
                <a:lnTo>
                  <a:pt x="40" y="97"/>
                </a:lnTo>
                <a:lnTo>
                  <a:pt x="40" y="98"/>
                </a:lnTo>
                <a:lnTo>
                  <a:pt x="39" y="99"/>
                </a:lnTo>
                <a:lnTo>
                  <a:pt x="39" y="100"/>
                </a:lnTo>
                <a:lnTo>
                  <a:pt x="39" y="101"/>
                </a:lnTo>
                <a:lnTo>
                  <a:pt x="39" y="102"/>
                </a:lnTo>
                <a:lnTo>
                  <a:pt x="39" y="103"/>
                </a:lnTo>
                <a:lnTo>
                  <a:pt x="39" y="105"/>
                </a:lnTo>
                <a:lnTo>
                  <a:pt x="39" y="107"/>
                </a:lnTo>
                <a:lnTo>
                  <a:pt x="39" y="109"/>
                </a:lnTo>
                <a:lnTo>
                  <a:pt x="38" y="109"/>
                </a:lnTo>
                <a:lnTo>
                  <a:pt x="38" y="111"/>
                </a:lnTo>
                <a:lnTo>
                  <a:pt x="38" y="112"/>
                </a:lnTo>
                <a:lnTo>
                  <a:pt x="38" y="113"/>
                </a:lnTo>
                <a:lnTo>
                  <a:pt x="38" y="114"/>
                </a:lnTo>
                <a:lnTo>
                  <a:pt x="38" y="115"/>
                </a:lnTo>
                <a:lnTo>
                  <a:pt x="38" y="116"/>
                </a:lnTo>
                <a:lnTo>
                  <a:pt x="38" y="117"/>
                </a:lnTo>
                <a:lnTo>
                  <a:pt x="38" y="118"/>
                </a:lnTo>
                <a:lnTo>
                  <a:pt x="38" y="119"/>
                </a:lnTo>
                <a:lnTo>
                  <a:pt x="38" y="120"/>
                </a:lnTo>
                <a:lnTo>
                  <a:pt x="38" y="121"/>
                </a:lnTo>
                <a:lnTo>
                  <a:pt x="37" y="122"/>
                </a:lnTo>
                <a:lnTo>
                  <a:pt x="37" y="123"/>
                </a:lnTo>
                <a:lnTo>
                  <a:pt x="37" y="125"/>
                </a:lnTo>
                <a:lnTo>
                  <a:pt x="37" y="126"/>
                </a:lnTo>
                <a:lnTo>
                  <a:pt x="37" y="127"/>
                </a:lnTo>
                <a:lnTo>
                  <a:pt x="37" y="128"/>
                </a:lnTo>
                <a:lnTo>
                  <a:pt x="37" y="129"/>
                </a:lnTo>
                <a:lnTo>
                  <a:pt x="37" y="130"/>
                </a:lnTo>
                <a:lnTo>
                  <a:pt x="37" y="131"/>
                </a:lnTo>
                <a:lnTo>
                  <a:pt x="36" y="132"/>
                </a:lnTo>
                <a:lnTo>
                  <a:pt x="36" y="133"/>
                </a:lnTo>
                <a:lnTo>
                  <a:pt x="36" y="134"/>
                </a:lnTo>
                <a:lnTo>
                  <a:pt x="36" y="135"/>
                </a:lnTo>
                <a:lnTo>
                  <a:pt x="36" y="136"/>
                </a:lnTo>
                <a:lnTo>
                  <a:pt x="36" y="137"/>
                </a:lnTo>
                <a:lnTo>
                  <a:pt x="36" y="138"/>
                </a:lnTo>
                <a:lnTo>
                  <a:pt x="36" y="139"/>
                </a:lnTo>
                <a:lnTo>
                  <a:pt x="36" y="140"/>
                </a:lnTo>
                <a:lnTo>
                  <a:pt x="36" y="141"/>
                </a:lnTo>
                <a:lnTo>
                  <a:pt x="36" y="142"/>
                </a:lnTo>
                <a:lnTo>
                  <a:pt x="35" y="142"/>
                </a:lnTo>
                <a:lnTo>
                  <a:pt x="35" y="143"/>
                </a:lnTo>
                <a:lnTo>
                  <a:pt x="35" y="144"/>
                </a:lnTo>
                <a:lnTo>
                  <a:pt x="35" y="145"/>
                </a:lnTo>
                <a:lnTo>
                  <a:pt x="35" y="146"/>
                </a:lnTo>
                <a:lnTo>
                  <a:pt x="35" y="147"/>
                </a:lnTo>
                <a:lnTo>
                  <a:pt x="34" y="147"/>
                </a:lnTo>
                <a:lnTo>
                  <a:pt x="34" y="148"/>
                </a:lnTo>
                <a:lnTo>
                  <a:pt x="34" y="149"/>
                </a:lnTo>
                <a:lnTo>
                  <a:pt x="34" y="150"/>
                </a:lnTo>
                <a:lnTo>
                  <a:pt x="34" y="151"/>
                </a:lnTo>
                <a:lnTo>
                  <a:pt x="34" y="152"/>
                </a:lnTo>
                <a:lnTo>
                  <a:pt x="34" y="153"/>
                </a:lnTo>
                <a:lnTo>
                  <a:pt x="85" y="153"/>
                </a:lnTo>
                <a:lnTo>
                  <a:pt x="85" y="90"/>
                </a:lnTo>
                <a:lnTo>
                  <a:pt x="85" y="91"/>
                </a:lnTo>
                <a:lnTo>
                  <a:pt x="86" y="91"/>
                </a:lnTo>
                <a:lnTo>
                  <a:pt x="86" y="92"/>
                </a:lnTo>
                <a:lnTo>
                  <a:pt x="87" y="92"/>
                </a:lnTo>
                <a:lnTo>
                  <a:pt x="88" y="93"/>
                </a:lnTo>
                <a:lnTo>
                  <a:pt x="89" y="94"/>
                </a:lnTo>
                <a:lnTo>
                  <a:pt x="90" y="94"/>
                </a:lnTo>
                <a:lnTo>
                  <a:pt x="91" y="95"/>
                </a:lnTo>
                <a:lnTo>
                  <a:pt x="92" y="95"/>
                </a:lnTo>
                <a:lnTo>
                  <a:pt x="92" y="96"/>
                </a:lnTo>
                <a:lnTo>
                  <a:pt x="93" y="97"/>
                </a:lnTo>
                <a:lnTo>
                  <a:pt x="94" y="97"/>
                </a:lnTo>
                <a:lnTo>
                  <a:pt x="95" y="97"/>
                </a:lnTo>
                <a:lnTo>
                  <a:pt x="95" y="98"/>
                </a:lnTo>
                <a:lnTo>
                  <a:pt x="96" y="98"/>
                </a:lnTo>
                <a:lnTo>
                  <a:pt x="97" y="98"/>
                </a:lnTo>
                <a:lnTo>
                  <a:pt x="97" y="99"/>
                </a:lnTo>
                <a:lnTo>
                  <a:pt x="98" y="99"/>
                </a:lnTo>
                <a:lnTo>
                  <a:pt x="99" y="99"/>
                </a:lnTo>
                <a:lnTo>
                  <a:pt x="100" y="99"/>
                </a:lnTo>
                <a:lnTo>
                  <a:pt x="101" y="99"/>
                </a:lnTo>
                <a:lnTo>
                  <a:pt x="102" y="99"/>
                </a:lnTo>
                <a:lnTo>
                  <a:pt x="103" y="99"/>
                </a:lnTo>
                <a:lnTo>
                  <a:pt x="104" y="99"/>
                </a:lnTo>
                <a:lnTo>
                  <a:pt x="105" y="99"/>
                </a:lnTo>
                <a:lnTo>
                  <a:pt x="106" y="99"/>
                </a:lnTo>
                <a:lnTo>
                  <a:pt x="106" y="98"/>
                </a:lnTo>
                <a:lnTo>
                  <a:pt x="107" y="98"/>
                </a:lnTo>
                <a:lnTo>
                  <a:pt x="107" y="97"/>
                </a:lnTo>
                <a:lnTo>
                  <a:pt x="108" y="97"/>
                </a:lnTo>
                <a:lnTo>
                  <a:pt x="109" y="96"/>
                </a:lnTo>
                <a:lnTo>
                  <a:pt x="109" y="95"/>
                </a:lnTo>
                <a:lnTo>
                  <a:pt x="109" y="94"/>
                </a:lnTo>
                <a:lnTo>
                  <a:pt x="110" y="94"/>
                </a:lnTo>
                <a:lnTo>
                  <a:pt x="110" y="93"/>
                </a:lnTo>
                <a:lnTo>
                  <a:pt x="111" y="92"/>
                </a:lnTo>
                <a:lnTo>
                  <a:pt x="111" y="91"/>
                </a:lnTo>
                <a:lnTo>
                  <a:pt x="112" y="89"/>
                </a:lnTo>
                <a:lnTo>
                  <a:pt x="112" y="87"/>
                </a:lnTo>
                <a:lnTo>
                  <a:pt x="112" y="86"/>
                </a:lnTo>
                <a:lnTo>
                  <a:pt x="113" y="84"/>
                </a:lnTo>
                <a:lnTo>
                  <a:pt x="113" y="82"/>
                </a:lnTo>
                <a:lnTo>
                  <a:pt x="113" y="80"/>
                </a:lnTo>
                <a:lnTo>
                  <a:pt x="113" y="79"/>
                </a:lnTo>
                <a:lnTo>
                  <a:pt x="113" y="77"/>
                </a:lnTo>
                <a:lnTo>
                  <a:pt x="113" y="74"/>
                </a:lnTo>
                <a:lnTo>
                  <a:pt x="113" y="73"/>
                </a:lnTo>
                <a:lnTo>
                  <a:pt x="113" y="71"/>
                </a:lnTo>
                <a:lnTo>
                  <a:pt x="113" y="69"/>
                </a:lnTo>
                <a:lnTo>
                  <a:pt x="113" y="67"/>
                </a:lnTo>
                <a:lnTo>
                  <a:pt x="113" y="65"/>
                </a:lnTo>
                <a:lnTo>
                  <a:pt x="113" y="64"/>
                </a:lnTo>
                <a:lnTo>
                  <a:pt x="112" y="62"/>
                </a:lnTo>
                <a:lnTo>
                  <a:pt x="112" y="60"/>
                </a:lnTo>
                <a:lnTo>
                  <a:pt x="112" y="58"/>
                </a:lnTo>
                <a:lnTo>
                  <a:pt x="112" y="57"/>
                </a:lnTo>
                <a:lnTo>
                  <a:pt x="111" y="54"/>
                </a:lnTo>
                <a:lnTo>
                  <a:pt x="111" y="53"/>
                </a:lnTo>
                <a:lnTo>
                  <a:pt x="110" y="51"/>
                </a:lnTo>
                <a:lnTo>
                  <a:pt x="110" y="49"/>
                </a:lnTo>
                <a:lnTo>
                  <a:pt x="109" y="47"/>
                </a:lnTo>
                <a:lnTo>
                  <a:pt x="109" y="46"/>
                </a:lnTo>
                <a:lnTo>
                  <a:pt x="109" y="44"/>
                </a:lnTo>
                <a:lnTo>
                  <a:pt x="109" y="43"/>
                </a:lnTo>
                <a:lnTo>
                  <a:pt x="108" y="41"/>
                </a:lnTo>
                <a:lnTo>
                  <a:pt x="107" y="39"/>
                </a:lnTo>
                <a:lnTo>
                  <a:pt x="107" y="38"/>
                </a:lnTo>
                <a:lnTo>
                  <a:pt x="106" y="36"/>
                </a:lnTo>
                <a:lnTo>
                  <a:pt x="106" y="34"/>
                </a:lnTo>
                <a:lnTo>
                  <a:pt x="105" y="33"/>
                </a:lnTo>
                <a:lnTo>
                  <a:pt x="104" y="32"/>
                </a:lnTo>
                <a:lnTo>
                  <a:pt x="104" y="30"/>
                </a:lnTo>
                <a:lnTo>
                  <a:pt x="103" y="29"/>
                </a:lnTo>
                <a:lnTo>
                  <a:pt x="103" y="27"/>
                </a:lnTo>
                <a:lnTo>
                  <a:pt x="103" y="26"/>
                </a:lnTo>
                <a:lnTo>
                  <a:pt x="102" y="25"/>
                </a:lnTo>
                <a:lnTo>
                  <a:pt x="101" y="24"/>
                </a:lnTo>
                <a:lnTo>
                  <a:pt x="101" y="22"/>
                </a:lnTo>
                <a:lnTo>
                  <a:pt x="100" y="21"/>
                </a:lnTo>
                <a:lnTo>
                  <a:pt x="99" y="20"/>
                </a:lnTo>
                <a:lnTo>
                  <a:pt x="99" y="19"/>
                </a:lnTo>
                <a:lnTo>
                  <a:pt x="98" y="17"/>
                </a:lnTo>
                <a:lnTo>
                  <a:pt x="98" y="16"/>
                </a:lnTo>
                <a:lnTo>
                  <a:pt x="97" y="16"/>
                </a:lnTo>
                <a:lnTo>
                  <a:pt x="97" y="14"/>
                </a:lnTo>
                <a:lnTo>
                  <a:pt x="96" y="14"/>
                </a:lnTo>
                <a:lnTo>
                  <a:pt x="96" y="13"/>
                </a:lnTo>
                <a:lnTo>
                  <a:pt x="95" y="12"/>
                </a:lnTo>
                <a:lnTo>
                  <a:pt x="95" y="11"/>
                </a:lnTo>
                <a:lnTo>
                  <a:pt x="94" y="10"/>
                </a:lnTo>
                <a:lnTo>
                  <a:pt x="94" y="9"/>
                </a:lnTo>
                <a:lnTo>
                  <a:pt x="93" y="8"/>
                </a:lnTo>
                <a:lnTo>
                  <a:pt x="93" y="7"/>
                </a:lnTo>
                <a:lnTo>
                  <a:pt x="92" y="7"/>
                </a:lnTo>
                <a:lnTo>
                  <a:pt x="92" y="6"/>
                </a:lnTo>
                <a:lnTo>
                  <a:pt x="92" y="5"/>
                </a:lnTo>
                <a:lnTo>
                  <a:pt x="91" y="5"/>
                </a:lnTo>
                <a:close/>
              </a:path>
            </a:pathLst>
          </a:custGeom>
          <a:solidFill>
            <a:srgbClr val="F0FFC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337" name="Freeform 39"/>
          <p:cNvSpPr>
            <a:spLocks/>
          </p:cNvSpPr>
          <p:nvPr/>
        </p:nvSpPr>
        <p:spPr bwMode="auto">
          <a:xfrm>
            <a:off x="4402139" y="5153025"/>
            <a:ext cx="33337" cy="203200"/>
          </a:xfrm>
          <a:custGeom>
            <a:avLst/>
            <a:gdLst>
              <a:gd name="T0" fmla="*/ 25400 w 21"/>
              <a:gd name="T1" fmla="*/ 0 h 128"/>
              <a:gd name="T2" fmla="*/ 25400 w 21"/>
              <a:gd name="T3" fmla="*/ 19050 h 128"/>
              <a:gd name="T4" fmla="*/ 0 w 21"/>
              <a:gd name="T5" fmla="*/ 171450 h 128"/>
              <a:gd name="T6" fmla="*/ 7937 w 21"/>
              <a:gd name="T7" fmla="*/ 203200 h 128"/>
              <a:gd name="T8" fmla="*/ 17462 w 21"/>
              <a:gd name="T9" fmla="*/ 176213 h 128"/>
              <a:gd name="T10" fmla="*/ 28575 w 21"/>
              <a:gd name="T11" fmla="*/ 20638 h 128"/>
              <a:gd name="T12" fmla="*/ 33337 w 21"/>
              <a:gd name="T13" fmla="*/ 7938 h 128"/>
              <a:gd name="T14" fmla="*/ 30162 w 21"/>
              <a:gd name="T15" fmla="*/ 1588 h 128"/>
              <a:gd name="T16" fmla="*/ 25400 w 21"/>
              <a:gd name="T17" fmla="*/ 0 h 1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 h="128">
                <a:moveTo>
                  <a:pt x="16" y="0"/>
                </a:moveTo>
                <a:lnTo>
                  <a:pt x="16" y="12"/>
                </a:lnTo>
                <a:lnTo>
                  <a:pt x="0" y="108"/>
                </a:lnTo>
                <a:lnTo>
                  <a:pt x="5" y="128"/>
                </a:lnTo>
                <a:lnTo>
                  <a:pt x="11" y="111"/>
                </a:lnTo>
                <a:lnTo>
                  <a:pt x="18" y="13"/>
                </a:lnTo>
                <a:lnTo>
                  <a:pt x="21" y="5"/>
                </a:lnTo>
                <a:lnTo>
                  <a:pt x="19" y="1"/>
                </a:lnTo>
                <a:lnTo>
                  <a:pt x="16" y="0"/>
                </a:lnTo>
                <a:close/>
              </a:path>
            </a:pathLst>
          </a:custGeom>
          <a:solidFill>
            <a:srgbClr val="F28A6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338" name="Freeform 40"/>
          <p:cNvSpPr>
            <a:spLocks/>
          </p:cNvSpPr>
          <p:nvPr/>
        </p:nvSpPr>
        <p:spPr bwMode="auto">
          <a:xfrm>
            <a:off x="4460875" y="5160963"/>
            <a:ext cx="14288" cy="74612"/>
          </a:xfrm>
          <a:custGeom>
            <a:avLst/>
            <a:gdLst>
              <a:gd name="T0" fmla="*/ 0 w 9"/>
              <a:gd name="T1" fmla="*/ 0 h 47"/>
              <a:gd name="T2" fmla="*/ 14288 w 9"/>
              <a:gd name="T3" fmla="*/ 74612 h 47"/>
              <a:gd name="T4" fmla="*/ 4763 w 9"/>
              <a:gd name="T5" fmla="*/ 68262 h 47"/>
              <a:gd name="T6" fmla="*/ 0 w 9"/>
              <a:gd name="T7" fmla="*/ 0 h 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47">
                <a:moveTo>
                  <a:pt x="0" y="0"/>
                </a:moveTo>
                <a:lnTo>
                  <a:pt x="9" y="47"/>
                </a:lnTo>
                <a:lnTo>
                  <a:pt x="3" y="43"/>
                </a:lnTo>
                <a:lnTo>
                  <a:pt x="0" y="0"/>
                </a:lnTo>
                <a:close/>
              </a:path>
            </a:pathLst>
          </a:custGeom>
          <a:solidFill>
            <a:srgbClr val="C9D49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339" name="Freeform 41"/>
          <p:cNvSpPr>
            <a:spLocks/>
          </p:cNvSpPr>
          <p:nvPr/>
        </p:nvSpPr>
        <p:spPr bwMode="auto">
          <a:xfrm>
            <a:off x="4295775" y="5318125"/>
            <a:ext cx="31750" cy="38100"/>
          </a:xfrm>
          <a:custGeom>
            <a:avLst/>
            <a:gdLst>
              <a:gd name="T0" fmla="*/ 30163 w 20"/>
              <a:gd name="T1" fmla="*/ 6350 h 24"/>
              <a:gd name="T2" fmla="*/ 28575 w 20"/>
              <a:gd name="T3" fmla="*/ 6350 h 24"/>
              <a:gd name="T4" fmla="*/ 28575 w 20"/>
              <a:gd name="T5" fmla="*/ 4763 h 24"/>
              <a:gd name="T6" fmla="*/ 26988 w 20"/>
              <a:gd name="T7" fmla="*/ 3175 h 24"/>
              <a:gd name="T8" fmla="*/ 25400 w 20"/>
              <a:gd name="T9" fmla="*/ 3175 h 24"/>
              <a:gd name="T10" fmla="*/ 23813 w 20"/>
              <a:gd name="T11" fmla="*/ 1588 h 24"/>
              <a:gd name="T12" fmla="*/ 22225 w 20"/>
              <a:gd name="T13" fmla="*/ 0 h 24"/>
              <a:gd name="T14" fmla="*/ 20638 w 20"/>
              <a:gd name="T15" fmla="*/ 0 h 24"/>
              <a:gd name="T16" fmla="*/ 19050 w 20"/>
              <a:gd name="T17" fmla="*/ 0 h 24"/>
              <a:gd name="T18" fmla="*/ 17463 w 20"/>
              <a:gd name="T19" fmla="*/ 0 h 24"/>
              <a:gd name="T20" fmla="*/ 15875 w 20"/>
              <a:gd name="T21" fmla="*/ 0 h 24"/>
              <a:gd name="T22" fmla="*/ 4763 w 20"/>
              <a:gd name="T23" fmla="*/ 4763 h 24"/>
              <a:gd name="T24" fmla="*/ 4763 w 20"/>
              <a:gd name="T25" fmla="*/ 6350 h 24"/>
              <a:gd name="T26" fmla="*/ 6350 w 20"/>
              <a:gd name="T27" fmla="*/ 7938 h 24"/>
              <a:gd name="T28" fmla="*/ 7938 w 20"/>
              <a:gd name="T29" fmla="*/ 9525 h 24"/>
              <a:gd name="T30" fmla="*/ 9525 w 20"/>
              <a:gd name="T31" fmla="*/ 9525 h 24"/>
              <a:gd name="T32" fmla="*/ 9525 w 20"/>
              <a:gd name="T33" fmla="*/ 17463 h 24"/>
              <a:gd name="T34" fmla="*/ 0 w 20"/>
              <a:gd name="T35" fmla="*/ 26988 h 24"/>
              <a:gd name="T36" fmla="*/ 0 w 20"/>
              <a:gd name="T37" fmla="*/ 28575 h 24"/>
              <a:gd name="T38" fmla="*/ 0 w 20"/>
              <a:gd name="T39" fmla="*/ 30163 h 24"/>
              <a:gd name="T40" fmla="*/ 0 w 20"/>
              <a:gd name="T41" fmla="*/ 33338 h 24"/>
              <a:gd name="T42" fmla="*/ 1588 w 20"/>
              <a:gd name="T43" fmla="*/ 34925 h 24"/>
              <a:gd name="T44" fmla="*/ 1588 w 20"/>
              <a:gd name="T45" fmla="*/ 34925 h 24"/>
              <a:gd name="T46" fmla="*/ 3175 w 20"/>
              <a:gd name="T47" fmla="*/ 36513 h 24"/>
              <a:gd name="T48" fmla="*/ 4763 w 20"/>
              <a:gd name="T49" fmla="*/ 38100 h 24"/>
              <a:gd name="T50" fmla="*/ 6350 w 20"/>
              <a:gd name="T51" fmla="*/ 38100 h 24"/>
              <a:gd name="T52" fmla="*/ 7938 w 20"/>
              <a:gd name="T53" fmla="*/ 38100 h 24"/>
              <a:gd name="T54" fmla="*/ 9525 w 20"/>
              <a:gd name="T55" fmla="*/ 38100 h 24"/>
              <a:gd name="T56" fmla="*/ 11113 w 20"/>
              <a:gd name="T57" fmla="*/ 38100 h 24"/>
              <a:gd name="T58" fmla="*/ 11113 w 20"/>
              <a:gd name="T59" fmla="*/ 38100 h 24"/>
              <a:gd name="T60" fmla="*/ 12700 w 20"/>
              <a:gd name="T61" fmla="*/ 38100 h 24"/>
              <a:gd name="T62" fmla="*/ 14288 w 20"/>
              <a:gd name="T63" fmla="*/ 36513 h 24"/>
              <a:gd name="T64" fmla="*/ 15875 w 20"/>
              <a:gd name="T65" fmla="*/ 34925 h 24"/>
              <a:gd name="T66" fmla="*/ 17463 w 20"/>
              <a:gd name="T67" fmla="*/ 34925 h 24"/>
              <a:gd name="T68" fmla="*/ 19050 w 20"/>
              <a:gd name="T69" fmla="*/ 34925 h 24"/>
              <a:gd name="T70" fmla="*/ 20638 w 20"/>
              <a:gd name="T71" fmla="*/ 33338 h 24"/>
              <a:gd name="T72" fmla="*/ 22225 w 20"/>
              <a:gd name="T73" fmla="*/ 31750 h 24"/>
              <a:gd name="T74" fmla="*/ 22225 w 20"/>
              <a:gd name="T75" fmla="*/ 30163 h 24"/>
              <a:gd name="T76" fmla="*/ 23813 w 20"/>
              <a:gd name="T77" fmla="*/ 30163 h 24"/>
              <a:gd name="T78" fmla="*/ 23813 w 20"/>
              <a:gd name="T79" fmla="*/ 28575 h 24"/>
              <a:gd name="T80" fmla="*/ 25400 w 20"/>
              <a:gd name="T81" fmla="*/ 26988 h 24"/>
              <a:gd name="T82" fmla="*/ 26988 w 20"/>
              <a:gd name="T83" fmla="*/ 25400 h 24"/>
              <a:gd name="T84" fmla="*/ 28575 w 20"/>
              <a:gd name="T85" fmla="*/ 23813 h 24"/>
              <a:gd name="T86" fmla="*/ 30163 w 20"/>
              <a:gd name="T87" fmla="*/ 23813 h 24"/>
              <a:gd name="T88" fmla="*/ 31750 w 20"/>
              <a:gd name="T89" fmla="*/ 22225 h 2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0" h="24">
                <a:moveTo>
                  <a:pt x="19" y="4"/>
                </a:moveTo>
                <a:lnTo>
                  <a:pt x="19" y="4"/>
                </a:lnTo>
                <a:lnTo>
                  <a:pt x="18" y="4"/>
                </a:lnTo>
                <a:lnTo>
                  <a:pt x="18" y="3"/>
                </a:lnTo>
                <a:lnTo>
                  <a:pt x="17" y="2"/>
                </a:lnTo>
                <a:lnTo>
                  <a:pt x="16" y="2"/>
                </a:lnTo>
                <a:lnTo>
                  <a:pt x="15" y="1"/>
                </a:lnTo>
                <a:lnTo>
                  <a:pt x="14" y="0"/>
                </a:lnTo>
                <a:lnTo>
                  <a:pt x="13" y="0"/>
                </a:lnTo>
                <a:lnTo>
                  <a:pt x="12" y="0"/>
                </a:lnTo>
                <a:lnTo>
                  <a:pt x="11" y="0"/>
                </a:lnTo>
                <a:lnTo>
                  <a:pt x="10" y="0"/>
                </a:lnTo>
                <a:lnTo>
                  <a:pt x="3" y="3"/>
                </a:lnTo>
                <a:lnTo>
                  <a:pt x="3" y="4"/>
                </a:lnTo>
                <a:lnTo>
                  <a:pt x="4" y="4"/>
                </a:lnTo>
                <a:lnTo>
                  <a:pt x="4" y="5"/>
                </a:lnTo>
                <a:lnTo>
                  <a:pt x="5" y="5"/>
                </a:lnTo>
                <a:lnTo>
                  <a:pt x="5" y="6"/>
                </a:lnTo>
                <a:lnTo>
                  <a:pt x="6" y="6"/>
                </a:lnTo>
                <a:lnTo>
                  <a:pt x="10" y="5"/>
                </a:lnTo>
                <a:lnTo>
                  <a:pt x="6" y="11"/>
                </a:lnTo>
                <a:lnTo>
                  <a:pt x="0" y="16"/>
                </a:lnTo>
                <a:lnTo>
                  <a:pt x="0" y="17"/>
                </a:lnTo>
                <a:lnTo>
                  <a:pt x="0" y="18"/>
                </a:lnTo>
                <a:lnTo>
                  <a:pt x="0" y="19"/>
                </a:lnTo>
                <a:lnTo>
                  <a:pt x="0" y="20"/>
                </a:lnTo>
                <a:lnTo>
                  <a:pt x="0" y="21"/>
                </a:lnTo>
                <a:lnTo>
                  <a:pt x="1" y="21"/>
                </a:lnTo>
                <a:lnTo>
                  <a:pt x="1" y="22"/>
                </a:lnTo>
                <a:lnTo>
                  <a:pt x="2" y="23"/>
                </a:lnTo>
                <a:lnTo>
                  <a:pt x="3" y="23"/>
                </a:lnTo>
                <a:lnTo>
                  <a:pt x="3" y="24"/>
                </a:lnTo>
                <a:lnTo>
                  <a:pt x="4" y="24"/>
                </a:lnTo>
                <a:lnTo>
                  <a:pt x="5" y="24"/>
                </a:lnTo>
                <a:lnTo>
                  <a:pt x="6" y="24"/>
                </a:lnTo>
                <a:lnTo>
                  <a:pt x="7" y="24"/>
                </a:lnTo>
                <a:lnTo>
                  <a:pt x="8" y="24"/>
                </a:lnTo>
                <a:lnTo>
                  <a:pt x="9" y="23"/>
                </a:lnTo>
                <a:lnTo>
                  <a:pt x="10" y="23"/>
                </a:lnTo>
                <a:lnTo>
                  <a:pt x="10" y="22"/>
                </a:lnTo>
                <a:lnTo>
                  <a:pt x="11" y="22"/>
                </a:lnTo>
                <a:lnTo>
                  <a:pt x="12" y="22"/>
                </a:lnTo>
                <a:lnTo>
                  <a:pt x="13" y="21"/>
                </a:lnTo>
                <a:lnTo>
                  <a:pt x="13" y="20"/>
                </a:lnTo>
                <a:lnTo>
                  <a:pt x="14" y="20"/>
                </a:lnTo>
                <a:lnTo>
                  <a:pt x="14" y="19"/>
                </a:lnTo>
                <a:lnTo>
                  <a:pt x="15" y="19"/>
                </a:lnTo>
                <a:lnTo>
                  <a:pt x="15" y="18"/>
                </a:lnTo>
                <a:lnTo>
                  <a:pt x="16" y="18"/>
                </a:lnTo>
                <a:lnTo>
                  <a:pt x="16" y="17"/>
                </a:lnTo>
                <a:lnTo>
                  <a:pt x="17" y="17"/>
                </a:lnTo>
                <a:lnTo>
                  <a:pt x="17" y="16"/>
                </a:lnTo>
                <a:lnTo>
                  <a:pt x="18" y="16"/>
                </a:lnTo>
                <a:lnTo>
                  <a:pt x="18" y="15"/>
                </a:lnTo>
                <a:lnTo>
                  <a:pt x="19" y="15"/>
                </a:lnTo>
                <a:lnTo>
                  <a:pt x="19" y="14"/>
                </a:lnTo>
                <a:lnTo>
                  <a:pt x="20" y="14"/>
                </a:lnTo>
                <a:lnTo>
                  <a:pt x="19" y="4"/>
                </a:lnTo>
                <a:close/>
              </a:path>
            </a:pathLst>
          </a:custGeom>
          <a:solidFill>
            <a:srgbClr val="FFE6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340" name="Freeform 42"/>
          <p:cNvSpPr>
            <a:spLocks/>
          </p:cNvSpPr>
          <p:nvPr/>
        </p:nvSpPr>
        <p:spPr bwMode="auto">
          <a:xfrm>
            <a:off x="4422775" y="5029201"/>
            <a:ext cx="44450" cy="74613"/>
          </a:xfrm>
          <a:custGeom>
            <a:avLst/>
            <a:gdLst>
              <a:gd name="T0" fmla="*/ 36513 w 28"/>
              <a:gd name="T1" fmla="*/ 69850 h 47"/>
              <a:gd name="T2" fmla="*/ 38100 w 28"/>
              <a:gd name="T3" fmla="*/ 66675 h 47"/>
              <a:gd name="T4" fmla="*/ 39688 w 28"/>
              <a:gd name="T5" fmla="*/ 63500 h 47"/>
              <a:gd name="T6" fmla="*/ 39688 w 28"/>
              <a:gd name="T7" fmla="*/ 60325 h 47"/>
              <a:gd name="T8" fmla="*/ 41275 w 28"/>
              <a:gd name="T9" fmla="*/ 57150 h 47"/>
              <a:gd name="T10" fmla="*/ 42863 w 28"/>
              <a:gd name="T11" fmla="*/ 55563 h 47"/>
              <a:gd name="T12" fmla="*/ 42863 w 28"/>
              <a:gd name="T13" fmla="*/ 52388 h 47"/>
              <a:gd name="T14" fmla="*/ 42863 w 28"/>
              <a:gd name="T15" fmla="*/ 50800 h 47"/>
              <a:gd name="T16" fmla="*/ 42863 w 28"/>
              <a:gd name="T17" fmla="*/ 47625 h 47"/>
              <a:gd name="T18" fmla="*/ 44450 w 28"/>
              <a:gd name="T19" fmla="*/ 46038 h 47"/>
              <a:gd name="T20" fmla="*/ 44450 w 28"/>
              <a:gd name="T21" fmla="*/ 42863 h 47"/>
              <a:gd name="T22" fmla="*/ 44450 w 28"/>
              <a:gd name="T23" fmla="*/ 41275 h 47"/>
              <a:gd name="T24" fmla="*/ 44450 w 28"/>
              <a:gd name="T25" fmla="*/ 39688 h 47"/>
              <a:gd name="T26" fmla="*/ 42863 w 28"/>
              <a:gd name="T27" fmla="*/ 36513 h 47"/>
              <a:gd name="T28" fmla="*/ 42863 w 28"/>
              <a:gd name="T29" fmla="*/ 34925 h 47"/>
              <a:gd name="T30" fmla="*/ 41275 w 28"/>
              <a:gd name="T31" fmla="*/ 31750 h 47"/>
              <a:gd name="T32" fmla="*/ 39688 w 28"/>
              <a:gd name="T33" fmla="*/ 30163 h 47"/>
              <a:gd name="T34" fmla="*/ 39688 w 28"/>
              <a:gd name="T35" fmla="*/ 28575 h 47"/>
              <a:gd name="T36" fmla="*/ 39688 w 28"/>
              <a:gd name="T37" fmla="*/ 25400 h 47"/>
              <a:gd name="T38" fmla="*/ 39688 w 28"/>
              <a:gd name="T39" fmla="*/ 23813 h 47"/>
              <a:gd name="T40" fmla="*/ 39688 w 28"/>
              <a:gd name="T41" fmla="*/ 22225 h 47"/>
              <a:gd name="T42" fmla="*/ 38100 w 28"/>
              <a:gd name="T43" fmla="*/ 20638 h 47"/>
              <a:gd name="T44" fmla="*/ 38100 w 28"/>
              <a:gd name="T45" fmla="*/ 19050 h 47"/>
              <a:gd name="T46" fmla="*/ 36513 w 28"/>
              <a:gd name="T47" fmla="*/ 15875 h 47"/>
              <a:gd name="T48" fmla="*/ 34925 w 28"/>
              <a:gd name="T49" fmla="*/ 12700 h 47"/>
              <a:gd name="T50" fmla="*/ 33338 w 28"/>
              <a:gd name="T51" fmla="*/ 11113 h 47"/>
              <a:gd name="T52" fmla="*/ 33338 w 28"/>
              <a:gd name="T53" fmla="*/ 11113 h 47"/>
              <a:gd name="T54" fmla="*/ 31750 w 28"/>
              <a:gd name="T55" fmla="*/ 7938 h 47"/>
              <a:gd name="T56" fmla="*/ 30163 w 28"/>
              <a:gd name="T57" fmla="*/ 7938 h 47"/>
              <a:gd name="T58" fmla="*/ 28575 w 28"/>
              <a:gd name="T59" fmla="*/ 6350 h 47"/>
              <a:gd name="T60" fmla="*/ 26988 w 28"/>
              <a:gd name="T61" fmla="*/ 6350 h 47"/>
              <a:gd name="T62" fmla="*/ 26988 w 28"/>
              <a:gd name="T63" fmla="*/ 4763 h 47"/>
              <a:gd name="T64" fmla="*/ 25400 w 28"/>
              <a:gd name="T65" fmla="*/ 3175 h 47"/>
              <a:gd name="T66" fmla="*/ 25400 w 28"/>
              <a:gd name="T67" fmla="*/ 3175 h 47"/>
              <a:gd name="T68" fmla="*/ 23813 w 28"/>
              <a:gd name="T69" fmla="*/ 3175 h 47"/>
              <a:gd name="T70" fmla="*/ 22225 w 28"/>
              <a:gd name="T71" fmla="*/ 1588 h 47"/>
              <a:gd name="T72" fmla="*/ 20638 w 28"/>
              <a:gd name="T73" fmla="*/ 0 h 47"/>
              <a:gd name="T74" fmla="*/ 19050 w 28"/>
              <a:gd name="T75" fmla="*/ 0 h 47"/>
              <a:gd name="T76" fmla="*/ 7938 w 28"/>
              <a:gd name="T77" fmla="*/ 6350 h 47"/>
              <a:gd name="T78" fmla="*/ 0 w 28"/>
              <a:gd name="T79" fmla="*/ 12700 h 47"/>
              <a:gd name="T80" fmla="*/ 0 w 28"/>
              <a:gd name="T81" fmla="*/ 14288 h 47"/>
              <a:gd name="T82" fmla="*/ 1588 w 28"/>
              <a:gd name="T83" fmla="*/ 15875 h 47"/>
              <a:gd name="T84" fmla="*/ 3175 w 28"/>
              <a:gd name="T85" fmla="*/ 15875 h 47"/>
              <a:gd name="T86" fmla="*/ 4763 w 28"/>
              <a:gd name="T87" fmla="*/ 17463 h 47"/>
              <a:gd name="T88" fmla="*/ 6350 w 28"/>
              <a:gd name="T89" fmla="*/ 19050 h 47"/>
              <a:gd name="T90" fmla="*/ 7938 w 28"/>
              <a:gd name="T91" fmla="*/ 20638 h 47"/>
              <a:gd name="T92" fmla="*/ 9525 w 28"/>
              <a:gd name="T93" fmla="*/ 23813 h 47"/>
              <a:gd name="T94" fmla="*/ 9525 w 28"/>
              <a:gd name="T95" fmla="*/ 25400 h 47"/>
              <a:gd name="T96" fmla="*/ 30163 w 28"/>
              <a:gd name="T97" fmla="*/ 41275 h 47"/>
              <a:gd name="T98" fmla="*/ 36513 w 28"/>
              <a:gd name="T99" fmla="*/ 71438 h 4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8" h="47">
                <a:moveTo>
                  <a:pt x="23" y="45"/>
                </a:moveTo>
                <a:lnTo>
                  <a:pt x="23" y="44"/>
                </a:lnTo>
                <a:lnTo>
                  <a:pt x="24" y="43"/>
                </a:lnTo>
                <a:lnTo>
                  <a:pt x="24" y="42"/>
                </a:lnTo>
                <a:lnTo>
                  <a:pt x="24" y="41"/>
                </a:lnTo>
                <a:lnTo>
                  <a:pt x="25" y="40"/>
                </a:lnTo>
                <a:lnTo>
                  <a:pt x="25" y="38"/>
                </a:lnTo>
                <a:lnTo>
                  <a:pt x="26" y="37"/>
                </a:lnTo>
                <a:lnTo>
                  <a:pt x="26" y="36"/>
                </a:lnTo>
                <a:lnTo>
                  <a:pt x="26" y="35"/>
                </a:lnTo>
                <a:lnTo>
                  <a:pt x="27" y="35"/>
                </a:lnTo>
                <a:lnTo>
                  <a:pt x="27" y="34"/>
                </a:lnTo>
                <a:lnTo>
                  <a:pt x="27" y="33"/>
                </a:lnTo>
                <a:lnTo>
                  <a:pt x="27" y="32"/>
                </a:lnTo>
                <a:lnTo>
                  <a:pt x="27" y="31"/>
                </a:lnTo>
                <a:lnTo>
                  <a:pt x="27" y="30"/>
                </a:lnTo>
                <a:lnTo>
                  <a:pt x="28" y="30"/>
                </a:lnTo>
                <a:lnTo>
                  <a:pt x="28" y="29"/>
                </a:lnTo>
                <a:lnTo>
                  <a:pt x="28" y="28"/>
                </a:lnTo>
                <a:lnTo>
                  <a:pt x="28" y="27"/>
                </a:lnTo>
                <a:lnTo>
                  <a:pt x="28" y="26"/>
                </a:lnTo>
                <a:lnTo>
                  <a:pt x="28" y="25"/>
                </a:lnTo>
                <a:lnTo>
                  <a:pt x="28" y="24"/>
                </a:lnTo>
                <a:lnTo>
                  <a:pt x="27" y="23"/>
                </a:lnTo>
                <a:lnTo>
                  <a:pt x="27" y="22"/>
                </a:lnTo>
                <a:lnTo>
                  <a:pt x="27" y="21"/>
                </a:lnTo>
                <a:lnTo>
                  <a:pt x="26" y="20"/>
                </a:lnTo>
                <a:lnTo>
                  <a:pt x="25" y="19"/>
                </a:lnTo>
                <a:lnTo>
                  <a:pt x="25" y="18"/>
                </a:lnTo>
                <a:lnTo>
                  <a:pt x="25" y="17"/>
                </a:lnTo>
                <a:lnTo>
                  <a:pt x="25" y="16"/>
                </a:lnTo>
                <a:lnTo>
                  <a:pt x="25" y="15"/>
                </a:lnTo>
                <a:lnTo>
                  <a:pt x="25" y="14"/>
                </a:lnTo>
                <a:lnTo>
                  <a:pt x="25" y="13"/>
                </a:lnTo>
                <a:lnTo>
                  <a:pt x="24" y="13"/>
                </a:lnTo>
                <a:lnTo>
                  <a:pt x="24" y="12"/>
                </a:lnTo>
                <a:lnTo>
                  <a:pt x="23" y="10"/>
                </a:lnTo>
                <a:lnTo>
                  <a:pt x="22" y="9"/>
                </a:lnTo>
                <a:lnTo>
                  <a:pt x="22" y="8"/>
                </a:lnTo>
                <a:lnTo>
                  <a:pt x="22" y="7"/>
                </a:lnTo>
                <a:lnTo>
                  <a:pt x="21" y="7"/>
                </a:lnTo>
                <a:lnTo>
                  <a:pt x="20" y="6"/>
                </a:lnTo>
                <a:lnTo>
                  <a:pt x="20" y="5"/>
                </a:lnTo>
                <a:lnTo>
                  <a:pt x="19" y="5"/>
                </a:lnTo>
                <a:lnTo>
                  <a:pt x="18" y="5"/>
                </a:lnTo>
                <a:lnTo>
                  <a:pt x="18" y="4"/>
                </a:lnTo>
                <a:lnTo>
                  <a:pt x="17" y="4"/>
                </a:lnTo>
                <a:lnTo>
                  <a:pt x="17" y="3"/>
                </a:lnTo>
                <a:lnTo>
                  <a:pt x="17" y="2"/>
                </a:lnTo>
                <a:lnTo>
                  <a:pt x="16" y="2"/>
                </a:lnTo>
                <a:lnTo>
                  <a:pt x="15" y="2"/>
                </a:lnTo>
                <a:lnTo>
                  <a:pt x="14" y="1"/>
                </a:lnTo>
                <a:lnTo>
                  <a:pt x="13" y="0"/>
                </a:lnTo>
                <a:lnTo>
                  <a:pt x="12" y="0"/>
                </a:lnTo>
                <a:lnTo>
                  <a:pt x="12" y="5"/>
                </a:lnTo>
                <a:lnTo>
                  <a:pt x="5" y="4"/>
                </a:lnTo>
                <a:lnTo>
                  <a:pt x="6" y="7"/>
                </a:lnTo>
                <a:lnTo>
                  <a:pt x="0" y="8"/>
                </a:lnTo>
                <a:lnTo>
                  <a:pt x="0" y="9"/>
                </a:lnTo>
                <a:lnTo>
                  <a:pt x="1" y="9"/>
                </a:lnTo>
                <a:lnTo>
                  <a:pt x="1" y="10"/>
                </a:lnTo>
                <a:lnTo>
                  <a:pt x="2" y="10"/>
                </a:lnTo>
                <a:lnTo>
                  <a:pt x="3" y="10"/>
                </a:lnTo>
                <a:lnTo>
                  <a:pt x="3" y="11"/>
                </a:lnTo>
                <a:lnTo>
                  <a:pt x="4" y="12"/>
                </a:lnTo>
                <a:lnTo>
                  <a:pt x="5" y="12"/>
                </a:lnTo>
                <a:lnTo>
                  <a:pt x="5" y="13"/>
                </a:lnTo>
                <a:lnTo>
                  <a:pt x="5" y="14"/>
                </a:lnTo>
                <a:lnTo>
                  <a:pt x="6" y="15"/>
                </a:lnTo>
                <a:lnTo>
                  <a:pt x="6" y="16"/>
                </a:lnTo>
                <a:lnTo>
                  <a:pt x="6" y="17"/>
                </a:lnTo>
                <a:lnTo>
                  <a:pt x="19" y="26"/>
                </a:lnTo>
                <a:lnTo>
                  <a:pt x="15" y="47"/>
                </a:lnTo>
                <a:lnTo>
                  <a:pt x="23" y="45"/>
                </a:lnTo>
                <a:close/>
              </a:path>
            </a:pathLst>
          </a:custGeom>
          <a:solidFill>
            <a:srgbClr val="54423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341" name="Freeform 43"/>
          <p:cNvSpPr>
            <a:spLocks/>
          </p:cNvSpPr>
          <p:nvPr/>
        </p:nvSpPr>
        <p:spPr bwMode="auto">
          <a:xfrm>
            <a:off x="4413250" y="5113338"/>
            <a:ext cx="38100" cy="74612"/>
          </a:xfrm>
          <a:custGeom>
            <a:avLst/>
            <a:gdLst>
              <a:gd name="T0" fmla="*/ 38100 w 24"/>
              <a:gd name="T1" fmla="*/ 28575 h 47"/>
              <a:gd name="T2" fmla="*/ 30163 w 24"/>
              <a:gd name="T3" fmla="*/ 74612 h 47"/>
              <a:gd name="T4" fmla="*/ 19050 w 24"/>
              <a:gd name="T5" fmla="*/ 41275 h 47"/>
              <a:gd name="T6" fmla="*/ 0 w 24"/>
              <a:gd name="T7" fmla="*/ 47625 h 47"/>
              <a:gd name="T8" fmla="*/ 15875 w 24"/>
              <a:gd name="T9" fmla="*/ 11112 h 47"/>
              <a:gd name="T10" fmla="*/ 25400 w 24"/>
              <a:gd name="T11" fmla="*/ 0 h 47"/>
              <a:gd name="T12" fmla="*/ 38100 w 24"/>
              <a:gd name="T13" fmla="*/ 28575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47">
                <a:moveTo>
                  <a:pt x="24" y="18"/>
                </a:moveTo>
                <a:lnTo>
                  <a:pt x="19" y="47"/>
                </a:lnTo>
                <a:lnTo>
                  <a:pt x="12" y="26"/>
                </a:lnTo>
                <a:lnTo>
                  <a:pt x="0" y="30"/>
                </a:lnTo>
                <a:lnTo>
                  <a:pt x="10" y="7"/>
                </a:lnTo>
                <a:lnTo>
                  <a:pt x="16" y="0"/>
                </a:lnTo>
                <a:lnTo>
                  <a:pt x="24" y="18"/>
                </a:lnTo>
                <a:close/>
              </a:path>
            </a:pathLst>
          </a:custGeom>
          <a:solidFill>
            <a:srgbClr val="CCCC9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342" name="Freeform 44"/>
          <p:cNvSpPr>
            <a:spLocks/>
          </p:cNvSpPr>
          <p:nvPr/>
        </p:nvSpPr>
        <p:spPr bwMode="auto">
          <a:xfrm>
            <a:off x="4425950" y="5053013"/>
            <a:ext cx="33338" cy="100012"/>
          </a:xfrm>
          <a:custGeom>
            <a:avLst/>
            <a:gdLst>
              <a:gd name="T0" fmla="*/ 28575 w 21"/>
              <a:gd name="T1" fmla="*/ 58737 h 63"/>
              <a:gd name="T2" fmla="*/ 28575 w 21"/>
              <a:gd name="T3" fmla="*/ 57150 h 63"/>
              <a:gd name="T4" fmla="*/ 30163 w 21"/>
              <a:gd name="T5" fmla="*/ 55562 h 63"/>
              <a:gd name="T6" fmla="*/ 31750 w 21"/>
              <a:gd name="T7" fmla="*/ 55562 h 63"/>
              <a:gd name="T8" fmla="*/ 31750 w 21"/>
              <a:gd name="T9" fmla="*/ 52387 h 63"/>
              <a:gd name="T10" fmla="*/ 31750 w 21"/>
              <a:gd name="T11" fmla="*/ 49212 h 63"/>
              <a:gd name="T12" fmla="*/ 33338 w 21"/>
              <a:gd name="T13" fmla="*/ 47625 h 63"/>
              <a:gd name="T14" fmla="*/ 33338 w 21"/>
              <a:gd name="T15" fmla="*/ 44450 h 63"/>
              <a:gd name="T16" fmla="*/ 33338 w 21"/>
              <a:gd name="T17" fmla="*/ 42862 h 63"/>
              <a:gd name="T18" fmla="*/ 33338 w 21"/>
              <a:gd name="T19" fmla="*/ 39687 h 63"/>
              <a:gd name="T20" fmla="*/ 31750 w 21"/>
              <a:gd name="T21" fmla="*/ 39687 h 63"/>
              <a:gd name="T22" fmla="*/ 31750 w 21"/>
              <a:gd name="T23" fmla="*/ 39687 h 63"/>
              <a:gd name="T24" fmla="*/ 30163 w 21"/>
              <a:gd name="T25" fmla="*/ 39687 h 63"/>
              <a:gd name="T26" fmla="*/ 28575 w 21"/>
              <a:gd name="T27" fmla="*/ 42862 h 63"/>
              <a:gd name="T28" fmla="*/ 28575 w 21"/>
              <a:gd name="T29" fmla="*/ 44450 h 63"/>
              <a:gd name="T30" fmla="*/ 28575 w 21"/>
              <a:gd name="T31" fmla="*/ 17462 h 63"/>
              <a:gd name="T32" fmla="*/ 4763 w 21"/>
              <a:gd name="T33" fmla="*/ 15875 h 63"/>
              <a:gd name="T34" fmla="*/ 0 w 21"/>
              <a:gd name="T35" fmla="*/ 68262 h 63"/>
              <a:gd name="T36" fmla="*/ 3175 w 21"/>
              <a:gd name="T37" fmla="*/ 84137 h 63"/>
              <a:gd name="T38" fmla="*/ 6350 w 21"/>
              <a:gd name="T39" fmla="*/ 100012 h 63"/>
              <a:gd name="T40" fmla="*/ 7938 w 21"/>
              <a:gd name="T41" fmla="*/ 100012 h 63"/>
              <a:gd name="T42" fmla="*/ 9525 w 21"/>
              <a:gd name="T43" fmla="*/ 100012 h 63"/>
              <a:gd name="T44" fmla="*/ 11113 w 21"/>
              <a:gd name="T45" fmla="*/ 100012 h 63"/>
              <a:gd name="T46" fmla="*/ 11113 w 21"/>
              <a:gd name="T47" fmla="*/ 98425 h 63"/>
              <a:gd name="T48" fmla="*/ 12700 w 21"/>
              <a:gd name="T49" fmla="*/ 98425 h 63"/>
              <a:gd name="T50" fmla="*/ 14288 w 21"/>
              <a:gd name="T51" fmla="*/ 96837 h 63"/>
              <a:gd name="T52" fmla="*/ 15875 w 21"/>
              <a:gd name="T53" fmla="*/ 96837 h 63"/>
              <a:gd name="T54" fmla="*/ 17463 w 21"/>
              <a:gd name="T55" fmla="*/ 95250 h 63"/>
              <a:gd name="T56" fmla="*/ 19050 w 21"/>
              <a:gd name="T57" fmla="*/ 93662 h 63"/>
              <a:gd name="T58" fmla="*/ 19050 w 21"/>
              <a:gd name="T59" fmla="*/ 92075 h 63"/>
              <a:gd name="T60" fmla="*/ 20638 w 21"/>
              <a:gd name="T61" fmla="*/ 92075 h 63"/>
              <a:gd name="T62" fmla="*/ 22225 w 21"/>
              <a:gd name="T63" fmla="*/ 92075 h 63"/>
              <a:gd name="T64" fmla="*/ 22225 w 21"/>
              <a:gd name="T65" fmla="*/ 90487 h 6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1" h="63">
                <a:moveTo>
                  <a:pt x="14" y="56"/>
                </a:moveTo>
                <a:lnTo>
                  <a:pt x="18" y="37"/>
                </a:lnTo>
                <a:lnTo>
                  <a:pt x="18" y="36"/>
                </a:lnTo>
                <a:lnTo>
                  <a:pt x="19" y="36"/>
                </a:lnTo>
                <a:lnTo>
                  <a:pt x="19" y="35"/>
                </a:lnTo>
                <a:lnTo>
                  <a:pt x="20" y="35"/>
                </a:lnTo>
                <a:lnTo>
                  <a:pt x="20" y="34"/>
                </a:lnTo>
                <a:lnTo>
                  <a:pt x="20" y="33"/>
                </a:lnTo>
                <a:lnTo>
                  <a:pt x="20" y="31"/>
                </a:lnTo>
                <a:lnTo>
                  <a:pt x="21" y="30"/>
                </a:lnTo>
                <a:lnTo>
                  <a:pt x="21" y="29"/>
                </a:lnTo>
                <a:lnTo>
                  <a:pt x="21" y="28"/>
                </a:lnTo>
                <a:lnTo>
                  <a:pt x="21" y="27"/>
                </a:lnTo>
                <a:lnTo>
                  <a:pt x="21" y="26"/>
                </a:lnTo>
                <a:lnTo>
                  <a:pt x="21" y="25"/>
                </a:lnTo>
                <a:lnTo>
                  <a:pt x="20" y="25"/>
                </a:lnTo>
                <a:lnTo>
                  <a:pt x="19" y="25"/>
                </a:lnTo>
                <a:lnTo>
                  <a:pt x="19" y="26"/>
                </a:lnTo>
                <a:lnTo>
                  <a:pt x="18" y="27"/>
                </a:lnTo>
                <a:lnTo>
                  <a:pt x="18" y="28"/>
                </a:lnTo>
                <a:lnTo>
                  <a:pt x="16" y="28"/>
                </a:lnTo>
                <a:lnTo>
                  <a:pt x="18" y="11"/>
                </a:lnTo>
                <a:lnTo>
                  <a:pt x="5" y="0"/>
                </a:lnTo>
                <a:lnTo>
                  <a:pt x="3" y="10"/>
                </a:lnTo>
                <a:lnTo>
                  <a:pt x="3" y="17"/>
                </a:lnTo>
                <a:lnTo>
                  <a:pt x="0" y="43"/>
                </a:lnTo>
                <a:lnTo>
                  <a:pt x="4" y="46"/>
                </a:lnTo>
                <a:lnTo>
                  <a:pt x="2" y="53"/>
                </a:lnTo>
                <a:lnTo>
                  <a:pt x="4" y="63"/>
                </a:lnTo>
                <a:lnTo>
                  <a:pt x="5" y="63"/>
                </a:lnTo>
                <a:lnTo>
                  <a:pt x="6" y="63"/>
                </a:lnTo>
                <a:lnTo>
                  <a:pt x="7" y="63"/>
                </a:lnTo>
                <a:lnTo>
                  <a:pt x="7" y="62"/>
                </a:lnTo>
                <a:lnTo>
                  <a:pt x="8" y="62"/>
                </a:lnTo>
                <a:lnTo>
                  <a:pt x="9" y="62"/>
                </a:lnTo>
                <a:lnTo>
                  <a:pt x="9" y="61"/>
                </a:lnTo>
                <a:lnTo>
                  <a:pt x="10" y="61"/>
                </a:lnTo>
                <a:lnTo>
                  <a:pt x="10" y="60"/>
                </a:lnTo>
                <a:lnTo>
                  <a:pt x="11" y="60"/>
                </a:lnTo>
                <a:lnTo>
                  <a:pt x="12" y="59"/>
                </a:lnTo>
                <a:lnTo>
                  <a:pt x="12" y="58"/>
                </a:lnTo>
                <a:lnTo>
                  <a:pt x="13" y="58"/>
                </a:lnTo>
                <a:lnTo>
                  <a:pt x="14" y="58"/>
                </a:lnTo>
                <a:lnTo>
                  <a:pt x="14" y="57"/>
                </a:lnTo>
                <a:lnTo>
                  <a:pt x="14" y="56"/>
                </a:lnTo>
                <a:close/>
              </a:path>
            </a:pathLst>
          </a:custGeom>
          <a:solidFill>
            <a:srgbClr val="FFE3D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343" name="Freeform 45"/>
          <p:cNvSpPr>
            <a:spLocks/>
          </p:cNvSpPr>
          <p:nvPr/>
        </p:nvSpPr>
        <p:spPr bwMode="auto">
          <a:xfrm>
            <a:off x="4432301" y="5076825"/>
            <a:ext cx="17463" cy="25400"/>
          </a:xfrm>
          <a:custGeom>
            <a:avLst/>
            <a:gdLst>
              <a:gd name="T0" fmla="*/ 17463 w 11"/>
              <a:gd name="T1" fmla="*/ 3175 h 16"/>
              <a:gd name="T2" fmla="*/ 17463 w 11"/>
              <a:gd name="T3" fmla="*/ 12700 h 16"/>
              <a:gd name="T4" fmla="*/ 17463 w 11"/>
              <a:gd name="T5" fmla="*/ 12700 h 16"/>
              <a:gd name="T6" fmla="*/ 17463 w 11"/>
              <a:gd name="T7" fmla="*/ 12700 h 16"/>
              <a:gd name="T8" fmla="*/ 15875 w 11"/>
              <a:gd name="T9" fmla="*/ 11113 h 16"/>
              <a:gd name="T10" fmla="*/ 15875 w 11"/>
              <a:gd name="T11" fmla="*/ 9525 h 16"/>
              <a:gd name="T12" fmla="*/ 14288 w 11"/>
              <a:gd name="T13" fmla="*/ 9525 h 16"/>
              <a:gd name="T14" fmla="*/ 14288 w 11"/>
              <a:gd name="T15" fmla="*/ 9525 h 16"/>
              <a:gd name="T16" fmla="*/ 14288 w 11"/>
              <a:gd name="T17" fmla="*/ 7938 h 16"/>
              <a:gd name="T18" fmla="*/ 12700 w 11"/>
              <a:gd name="T19" fmla="*/ 7938 h 16"/>
              <a:gd name="T20" fmla="*/ 12700 w 11"/>
              <a:gd name="T21" fmla="*/ 7938 h 16"/>
              <a:gd name="T22" fmla="*/ 11113 w 11"/>
              <a:gd name="T23" fmla="*/ 7938 h 16"/>
              <a:gd name="T24" fmla="*/ 11113 w 11"/>
              <a:gd name="T25" fmla="*/ 7938 h 16"/>
              <a:gd name="T26" fmla="*/ 9525 w 11"/>
              <a:gd name="T27" fmla="*/ 7938 h 16"/>
              <a:gd name="T28" fmla="*/ 9525 w 11"/>
              <a:gd name="T29" fmla="*/ 7938 h 16"/>
              <a:gd name="T30" fmla="*/ 9525 w 11"/>
              <a:gd name="T31" fmla="*/ 9525 h 16"/>
              <a:gd name="T32" fmla="*/ 7938 w 11"/>
              <a:gd name="T33" fmla="*/ 9525 h 16"/>
              <a:gd name="T34" fmla="*/ 7938 w 11"/>
              <a:gd name="T35" fmla="*/ 11113 h 16"/>
              <a:gd name="T36" fmla="*/ 7938 w 11"/>
              <a:gd name="T37" fmla="*/ 12700 h 16"/>
              <a:gd name="T38" fmla="*/ 6350 w 11"/>
              <a:gd name="T39" fmla="*/ 12700 h 16"/>
              <a:gd name="T40" fmla="*/ 6350 w 11"/>
              <a:gd name="T41" fmla="*/ 14288 h 16"/>
              <a:gd name="T42" fmla="*/ 6350 w 11"/>
              <a:gd name="T43" fmla="*/ 15875 h 16"/>
              <a:gd name="T44" fmla="*/ 4763 w 11"/>
              <a:gd name="T45" fmla="*/ 17463 h 16"/>
              <a:gd name="T46" fmla="*/ 4763 w 11"/>
              <a:gd name="T47" fmla="*/ 19050 h 16"/>
              <a:gd name="T48" fmla="*/ 4763 w 11"/>
              <a:gd name="T49" fmla="*/ 20638 h 16"/>
              <a:gd name="T50" fmla="*/ 3175 w 11"/>
              <a:gd name="T51" fmla="*/ 20638 h 16"/>
              <a:gd name="T52" fmla="*/ 3175 w 11"/>
              <a:gd name="T53" fmla="*/ 23813 h 16"/>
              <a:gd name="T54" fmla="*/ 3175 w 11"/>
              <a:gd name="T55" fmla="*/ 23813 h 16"/>
              <a:gd name="T56" fmla="*/ 3175 w 11"/>
              <a:gd name="T57" fmla="*/ 23813 h 16"/>
              <a:gd name="T58" fmla="*/ 3175 w 11"/>
              <a:gd name="T59" fmla="*/ 25400 h 16"/>
              <a:gd name="T60" fmla="*/ 0 w 11"/>
              <a:gd name="T61" fmla="*/ 23813 h 16"/>
              <a:gd name="T62" fmla="*/ 7938 w 11"/>
              <a:gd name="T63" fmla="*/ 0 h 16"/>
              <a:gd name="T64" fmla="*/ 7938 w 11"/>
              <a:gd name="T65" fmla="*/ 0 h 16"/>
              <a:gd name="T66" fmla="*/ 7938 w 11"/>
              <a:gd name="T67" fmla="*/ 0 h 16"/>
              <a:gd name="T68" fmla="*/ 9525 w 11"/>
              <a:gd name="T69" fmla="*/ 0 h 16"/>
              <a:gd name="T70" fmla="*/ 9525 w 11"/>
              <a:gd name="T71" fmla="*/ 0 h 16"/>
              <a:gd name="T72" fmla="*/ 11113 w 11"/>
              <a:gd name="T73" fmla="*/ 0 h 16"/>
              <a:gd name="T74" fmla="*/ 11113 w 11"/>
              <a:gd name="T75" fmla="*/ 0 h 16"/>
              <a:gd name="T76" fmla="*/ 11113 w 11"/>
              <a:gd name="T77" fmla="*/ 1588 h 16"/>
              <a:gd name="T78" fmla="*/ 12700 w 11"/>
              <a:gd name="T79" fmla="*/ 1588 h 16"/>
              <a:gd name="T80" fmla="*/ 12700 w 11"/>
              <a:gd name="T81" fmla="*/ 1588 h 16"/>
              <a:gd name="T82" fmla="*/ 14288 w 11"/>
              <a:gd name="T83" fmla="*/ 1588 h 16"/>
              <a:gd name="T84" fmla="*/ 14288 w 11"/>
              <a:gd name="T85" fmla="*/ 1588 h 16"/>
              <a:gd name="T86" fmla="*/ 15875 w 11"/>
              <a:gd name="T87" fmla="*/ 3175 h 16"/>
              <a:gd name="T88" fmla="*/ 15875 w 11"/>
              <a:gd name="T89" fmla="*/ 3175 h 16"/>
              <a:gd name="T90" fmla="*/ 17463 w 11"/>
              <a:gd name="T91" fmla="*/ 3175 h 16"/>
              <a:gd name="T92" fmla="*/ 17463 w 11"/>
              <a:gd name="T93" fmla="*/ 3175 h 1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1" h="16">
                <a:moveTo>
                  <a:pt x="11" y="2"/>
                </a:moveTo>
                <a:lnTo>
                  <a:pt x="11" y="8"/>
                </a:lnTo>
                <a:lnTo>
                  <a:pt x="10" y="7"/>
                </a:lnTo>
                <a:lnTo>
                  <a:pt x="10" y="6"/>
                </a:lnTo>
                <a:lnTo>
                  <a:pt x="9" y="6"/>
                </a:lnTo>
                <a:lnTo>
                  <a:pt x="9" y="5"/>
                </a:lnTo>
                <a:lnTo>
                  <a:pt x="8" y="5"/>
                </a:lnTo>
                <a:lnTo>
                  <a:pt x="7" y="5"/>
                </a:lnTo>
                <a:lnTo>
                  <a:pt x="6" y="5"/>
                </a:lnTo>
                <a:lnTo>
                  <a:pt x="6" y="6"/>
                </a:lnTo>
                <a:lnTo>
                  <a:pt x="5" y="6"/>
                </a:lnTo>
                <a:lnTo>
                  <a:pt x="5" y="7"/>
                </a:lnTo>
                <a:lnTo>
                  <a:pt x="5" y="8"/>
                </a:lnTo>
                <a:lnTo>
                  <a:pt x="4" y="8"/>
                </a:lnTo>
                <a:lnTo>
                  <a:pt x="4" y="9"/>
                </a:lnTo>
                <a:lnTo>
                  <a:pt x="4" y="10"/>
                </a:lnTo>
                <a:lnTo>
                  <a:pt x="3" y="11"/>
                </a:lnTo>
                <a:lnTo>
                  <a:pt x="3" y="12"/>
                </a:lnTo>
                <a:lnTo>
                  <a:pt x="3" y="13"/>
                </a:lnTo>
                <a:lnTo>
                  <a:pt x="2" y="13"/>
                </a:lnTo>
                <a:lnTo>
                  <a:pt x="2" y="15"/>
                </a:lnTo>
                <a:lnTo>
                  <a:pt x="2" y="16"/>
                </a:lnTo>
                <a:lnTo>
                  <a:pt x="0" y="15"/>
                </a:lnTo>
                <a:lnTo>
                  <a:pt x="5" y="0"/>
                </a:lnTo>
                <a:lnTo>
                  <a:pt x="6" y="0"/>
                </a:lnTo>
                <a:lnTo>
                  <a:pt x="7" y="0"/>
                </a:lnTo>
                <a:lnTo>
                  <a:pt x="7" y="1"/>
                </a:lnTo>
                <a:lnTo>
                  <a:pt x="8" y="1"/>
                </a:lnTo>
                <a:lnTo>
                  <a:pt x="9" y="1"/>
                </a:lnTo>
                <a:lnTo>
                  <a:pt x="10" y="2"/>
                </a:lnTo>
                <a:lnTo>
                  <a:pt x="11" y="2"/>
                </a:lnTo>
                <a:close/>
              </a:path>
            </a:pathLst>
          </a:custGeom>
          <a:solidFill>
            <a:srgbClr val="F59E9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344" name="Freeform 46"/>
          <p:cNvSpPr>
            <a:spLocks/>
          </p:cNvSpPr>
          <p:nvPr/>
        </p:nvSpPr>
        <p:spPr bwMode="auto">
          <a:xfrm>
            <a:off x="4430714" y="5068888"/>
            <a:ext cx="3175" cy="12700"/>
          </a:xfrm>
          <a:custGeom>
            <a:avLst/>
            <a:gdLst>
              <a:gd name="T0" fmla="*/ 0 w 2"/>
              <a:gd name="T1" fmla="*/ 0 h 8"/>
              <a:gd name="T2" fmla="*/ 3175 w 2"/>
              <a:gd name="T3" fmla="*/ 7938 h 8"/>
              <a:gd name="T4" fmla="*/ 1588 w 2"/>
              <a:gd name="T5" fmla="*/ 12700 h 8"/>
              <a:gd name="T6" fmla="*/ 0 w 2"/>
              <a:gd name="T7" fmla="*/ 11113 h 8"/>
              <a:gd name="T8" fmla="*/ 0 w 2"/>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8">
                <a:moveTo>
                  <a:pt x="0" y="0"/>
                </a:moveTo>
                <a:lnTo>
                  <a:pt x="2" y="5"/>
                </a:lnTo>
                <a:lnTo>
                  <a:pt x="1" y="8"/>
                </a:lnTo>
                <a:lnTo>
                  <a:pt x="0" y="7"/>
                </a:lnTo>
                <a:lnTo>
                  <a:pt x="0" y="0"/>
                </a:lnTo>
                <a:close/>
              </a:path>
            </a:pathLst>
          </a:custGeom>
          <a:solidFill>
            <a:srgbClr val="F59E9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345" name="Freeform 47"/>
          <p:cNvSpPr>
            <a:spLocks/>
          </p:cNvSpPr>
          <p:nvPr/>
        </p:nvSpPr>
        <p:spPr bwMode="auto">
          <a:xfrm>
            <a:off x="4432300" y="5110164"/>
            <a:ext cx="20638" cy="22225"/>
          </a:xfrm>
          <a:custGeom>
            <a:avLst/>
            <a:gdLst>
              <a:gd name="T0" fmla="*/ 9525 w 13"/>
              <a:gd name="T1" fmla="*/ 22225 h 14"/>
              <a:gd name="T2" fmla="*/ 0 w 13"/>
              <a:gd name="T3" fmla="*/ 15875 h 14"/>
              <a:gd name="T4" fmla="*/ 7938 w 13"/>
              <a:gd name="T5" fmla="*/ 11113 h 14"/>
              <a:gd name="T6" fmla="*/ 20638 w 13"/>
              <a:gd name="T7" fmla="*/ 0 h 14"/>
              <a:gd name="T8" fmla="*/ 20638 w 13"/>
              <a:gd name="T9" fmla="*/ 11113 h 14"/>
              <a:gd name="T10" fmla="*/ 9525 w 13"/>
              <a:gd name="T11" fmla="*/ 22225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 h="14">
                <a:moveTo>
                  <a:pt x="6" y="14"/>
                </a:moveTo>
                <a:lnTo>
                  <a:pt x="0" y="10"/>
                </a:lnTo>
                <a:lnTo>
                  <a:pt x="5" y="7"/>
                </a:lnTo>
                <a:lnTo>
                  <a:pt x="13" y="0"/>
                </a:lnTo>
                <a:lnTo>
                  <a:pt x="13" y="7"/>
                </a:lnTo>
                <a:lnTo>
                  <a:pt x="6" y="14"/>
                </a:lnTo>
                <a:close/>
              </a:path>
            </a:pathLst>
          </a:custGeom>
          <a:solidFill>
            <a:srgbClr val="FFC4B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346" name="Freeform 48"/>
          <p:cNvSpPr>
            <a:spLocks/>
          </p:cNvSpPr>
          <p:nvPr/>
        </p:nvSpPr>
        <p:spPr bwMode="auto">
          <a:xfrm>
            <a:off x="4422776" y="5040313"/>
            <a:ext cx="34925" cy="57150"/>
          </a:xfrm>
          <a:custGeom>
            <a:avLst/>
            <a:gdLst>
              <a:gd name="T0" fmla="*/ 30163 w 22"/>
              <a:gd name="T1" fmla="*/ 57150 h 36"/>
              <a:gd name="T2" fmla="*/ 31750 w 22"/>
              <a:gd name="T3" fmla="*/ 55563 h 36"/>
              <a:gd name="T4" fmla="*/ 33338 w 22"/>
              <a:gd name="T5" fmla="*/ 53975 h 36"/>
              <a:gd name="T6" fmla="*/ 33338 w 22"/>
              <a:gd name="T7" fmla="*/ 52388 h 36"/>
              <a:gd name="T8" fmla="*/ 33338 w 22"/>
              <a:gd name="T9" fmla="*/ 49213 h 36"/>
              <a:gd name="T10" fmla="*/ 34925 w 22"/>
              <a:gd name="T11" fmla="*/ 47625 h 36"/>
              <a:gd name="T12" fmla="*/ 34925 w 22"/>
              <a:gd name="T13" fmla="*/ 44450 h 36"/>
              <a:gd name="T14" fmla="*/ 34925 w 22"/>
              <a:gd name="T15" fmla="*/ 42863 h 36"/>
              <a:gd name="T16" fmla="*/ 34925 w 22"/>
              <a:gd name="T17" fmla="*/ 41275 h 36"/>
              <a:gd name="T18" fmla="*/ 34925 w 22"/>
              <a:gd name="T19" fmla="*/ 38100 h 36"/>
              <a:gd name="T20" fmla="*/ 34925 w 22"/>
              <a:gd name="T21" fmla="*/ 36513 h 36"/>
              <a:gd name="T22" fmla="*/ 34925 w 22"/>
              <a:gd name="T23" fmla="*/ 33338 h 36"/>
              <a:gd name="T24" fmla="*/ 34925 w 22"/>
              <a:gd name="T25" fmla="*/ 31750 h 36"/>
              <a:gd name="T26" fmla="*/ 33338 w 22"/>
              <a:gd name="T27" fmla="*/ 30163 h 36"/>
              <a:gd name="T28" fmla="*/ 31750 w 22"/>
              <a:gd name="T29" fmla="*/ 28575 h 36"/>
              <a:gd name="T30" fmla="*/ 31750 w 22"/>
              <a:gd name="T31" fmla="*/ 26988 h 36"/>
              <a:gd name="T32" fmla="*/ 31750 w 22"/>
              <a:gd name="T33" fmla="*/ 23813 h 36"/>
              <a:gd name="T34" fmla="*/ 31750 w 22"/>
              <a:gd name="T35" fmla="*/ 22225 h 36"/>
              <a:gd name="T36" fmla="*/ 31750 w 22"/>
              <a:gd name="T37" fmla="*/ 20638 h 36"/>
              <a:gd name="T38" fmla="*/ 30163 w 22"/>
              <a:gd name="T39" fmla="*/ 17463 h 36"/>
              <a:gd name="T40" fmla="*/ 28575 w 22"/>
              <a:gd name="T41" fmla="*/ 14288 h 36"/>
              <a:gd name="T42" fmla="*/ 28575 w 22"/>
              <a:gd name="T43" fmla="*/ 11113 h 36"/>
              <a:gd name="T44" fmla="*/ 26988 w 22"/>
              <a:gd name="T45" fmla="*/ 9525 h 36"/>
              <a:gd name="T46" fmla="*/ 26988 w 22"/>
              <a:gd name="T47" fmla="*/ 7938 h 36"/>
              <a:gd name="T48" fmla="*/ 25400 w 22"/>
              <a:gd name="T49" fmla="*/ 6350 h 36"/>
              <a:gd name="T50" fmla="*/ 23813 w 22"/>
              <a:gd name="T51" fmla="*/ 4763 h 36"/>
              <a:gd name="T52" fmla="*/ 22225 w 22"/>
              <a:gd name="T53" fmla="*/ 4763 h 36"/>
              <a:gd name="T54" fmla="*/ 20638 w 22"/>
              <a:gd name="T55" fmla="*/ 3175 h 36"/>
              <a:gd name="T56" fmla="*/ 19050 w 22"/>
              <a:gd name="T57" fmla="*/ 1588 h 36"/>
              <a:gd name="T58" fmla="*/ 17463 w 22"/>
              <a:gd name="T59" fmla="*/ 1588 h 36"/>
              <a:gd name="T60" fmla="*/ 15875 w 22"/>
              <a:gd name="T61" fmla="*/ 0 h 36"/>
              <a:gd name="T62" fmla="*/ 14288 w 22"/>
              <a:gd name="T63" fmla="*/ 0 h 36"/>
              <a:gd name="T64" fmla="*/ 11113 w 22"/>
              <a:gd name="T65" fmla="*/ 0 h 36"/>
              <a:gd name="T66" fmla="*/ 9525 w 22"/>
              <a:gd name="T67" fmla="*/ 0 h 36"/>
              <a:gd name="T68" fmla="*/ 0 w 22"/>
              <a:gd name="T69" fmla="*/ 1588 h 36"/>
              <a:gd name="T70" fmla="*/ 0 w 22"/>
              <a:gd name="T71" fmla="*/ 4763 h 36"/>
              <a:gd name="T72" fmla="*/ 1588 w 22"/>
              <a:gd name="T73" fmla="*/ 6350 h 36"/>
              <a:gd name="T74" fmla="*/ 1588 w 22"/>
              <a:gd name="T75" fmla="*/ 9525 h 36"/>
              <a:gd name="T76" fmla="*/ 3175 w 22"/>
              <a:gd name="T77" fmla="*/ 11113 h 36"/>
              <a:gd name="T78" fmla="*/ 4763 w 22"/>
              <a:gd name="T79" fmla="*/ 12700 h 36"/>
              <a:gd name="T80" fmla="*/ 4763 w 22"/>
              <a:gd name="T81" fmla="*/ 14288 h 36"/>
              <a:gd name="T82" fmla="*/ 6350 w 22"/>
              <a:gd name="T83" fmla="*/ 15875 h 36"/>
              <a:gd name="T84" fmla="*/ 7938 w 22"/>
              <a:gd name="T85" fmla="*/ 17463 h 36"/>
              <a:gd name="T86" fmla="*/ 7938 w 22"/>
              <a:gd name="T87" fmla="*/ 17463 h 36"/>
              <a:gd name="T88" fmla="*/ 9525 w 22"/>
              <a:gd name="T89" fmla="*/ 19050 h 36"/>
              <a:gd name="T90" fmla="*/ 9525 w 22"/>
              <a:gd name="T91" fmla="*/ 20638 h 36"/>
              <a:gd name="T92" fmla="*/ 11113 w 22"/>
              <a:gd name="T93" fmla="*/ 20638 h 36"/>
              <a:gd name="T94" fmla="*/ 12700 w 22"/>
              <a:gd name="T95" fmla="*/ 20638 h 36"/>
              <a:gd name="T96" fmla="*/ 14288 w 22"/>
              <a:gd name="T97" fmla="*/ 20638 h 36"/>
              <a:gd name="T98" fmla="*/ 15875 w 22"/>
              <a:gd name="T99" fmla="*/ 20638 h 36"/>
              <a:gd name="T100" fmla="*/ 17463 w 22"/>
              <a:gd name="T101" fmla="*/ 20638 h 36"/>
              <a:gd name="T102" fmla="*/ 17463 w 22"/>
              <a:gd name="T103" fmla="*/ 20638 h 36"/>
              <a:gd name="T104" fmla="*/ 19050 w 22"/>
              <a:gd name="T105" fmla="*/ 22225 h 36"/>
              <a:gd name="T106" fmla="*/ 20638 w 22"/>
              <a:gd name="T107" fmla="*/ 22225 h 36"/>
              <a:gd name="T108" fmla="*/ 22225 w 22"/>
              <a:gd name="T109" fmla="*/ 23813 h 36"/>
              <a:gd name="T110" fmla="*/ 23813 w 22"/>
              <a:gd name="T111" fmla="*/ 23813 h 36"/>
              <a:gd name="T112" fmla="*/ 23813 w 22"/>
              <a:gd name="T113" fmla="*/ 23813 h 36"/>
              <a:gd name="T114" fmla="*/ 25400 w 22"/>
              <a:gd name="T115" fmla="*/ 25400 h 36"/>
              <a:gd name="T116" fmla="*/ 26988 w 22"/>
              <a:gd name="T117" fmla="*/ 26988 h 36"/>
              <a:gd name="T118" fmla="*/ 26988 w 22"/>
              <a:gd name="T119" fmla="*/ 28575 h 36"/>
              <a:gd name="T120" fmla="*/ 28575 w 22"/>
              <a:gd name="T121" fmla="*/ 28575 h 36"/>
              <a:gd name="T122" fmla="*/ 28575 w 22"/>
              <a:gd name="T123" fmla="*/ 30163 h 36"/>
              <a:gd name="T124" fmla="*/ 30163 w 22"/>
              <a:gd name="T125" fmla="*/ 31750 h 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 h="36">
                <a:moveTo>
                  <a:pt x="18" y="36"/>
                </a:moveTo>
                <a:lnTo>
                  <a:pt x="19" y="36"/>
                </a:lnTo>
                <a:lnTo>
                  <a:pt x="20" y="36"/>
                </a:lnTo>
                <a:lnTo>
                  <a:pt x="20" y="35"/>
                </a:lnTo>
                <a:lnTo>
                  <a:pt x="20" y="34"/>
                </a:lnTo>
                <a:lnTo>
                  <a:pt x="21" y="34"/>
                </a:lnTo>
                <a:lnTo>
                  <a:pt x="21" y="33"/>
                </a:lnTo>
                <a:lnTo>
                  <a:pt x="21" y="32"/>
                </a:lnTo>
                <a:lnTo>
                  <a:pt x="21" y="31"/>
                </a:lnTo>
                <a:lnTo>
                  <a:pt x="22" y="31"/>
                </a:lnTo>
                <a:lnTo>
                  <a:pt x="22" y="30"/>
                </a:lnTo>
                <a:lnTo>
                  <a:pt x="22" y="29"/>
                </a:lnTo>
                <a:lnTo>
                  <a:pt x="22" y="28"/>
                </a:lnTo>
                <a:lnTo>
                  <a:pt x="22" y="27"/>
                </a:lnTo>
                <a:lnTo>
                  <a:pt x="22" y="26"/>
                </a:lnTo>
                <a:lnTo>
                  <a:pt x="22" y="25"/>
                </a:lnTo>
                <a:lnTo>
                  <a:pt x="22" y="24"/>
                </a:lnTo>
                <a:lnTo>
                  <a:pt x="22" y="23"/>
                </a:lnTo>
                <a:lnTo>
                  <a:pt x="22" y="22"/>
                </a:lnTo>
                <a:lnTo>
                  <a:pt x="22" y="21"/>
                </a:lnTo>
                <a:lnTo>
                  <a:pt x="22" y="20"/>
                </a:lnTo>
                <a:lnTo>
                  <a:pt x="21" y="20"/>
                </a:lnTo>
                <a:lnTo>
                  <a:pt x="21" y="19"/>
                </a:lnTo>
                <a:lnTo>
                  <a:pt x="20" y="19"/>
                </a:lnTo>
                <a:lnTo>
                  <a:pt x="20" y="18"/>
                </a:lnTo>
                <a:lnTo>
                  <a:pt x="20" y="17"/>
                </a:lnTo>
                <a:lnTo>
                  <a:pt x="20" y="16"/>
                </a:lnTo>
                <a:lnTo>
                  <a:pt x="20" y="15"/>
                </a:lnTo>
                <a:lnTo>
                  <a:pt x="20" y="14"/>
                </a:lnTo>
                <a:lnTo>
                  <a:pt x="20" y="13"/>
                </a:lnTo>
                <a:lnTo>
                  <a:pt x="19" y="11"/>
                </a:lnTo>
                <a:lnTo>
                  <a:pt x="19" y="10"/>
                </a:lnTo>
                <a:lnTo>
                  <a:pt x="18" y="9"/>
                </a:lnTo>
                <a:lnTo>
                  <a:pt x="18" y="8"/>
                </a:lnTo>
                <a:lnTo>
                  <a:pt x="18" y="7"/>
                </a:lnTo>
                <a:lnTo>
                  <a:pt x="17" y="6"/>
                </a:lnTo>
                <a:lnTo>
                  <a:pt x="17" y="5"/>
                </a:lnTo>
                <a:lnTo>
                  <a:pt x="16" y="5"/>
                </a:lnTo>
                <a:lnTo>
                  <a:pt x="16" y="4"/>
                </a:lnTo>
                <a:lnTo>
                  <a:pt x="15" y="3"/>
                </a:lnTo>
                <a:lnTo>
                  <a:pt x="14" y="3"/>
                </a:lnTo>
                <a:lnTo>
                  <a:pt x="14" y="2"/>
                </a:lnTo>
                <a:lnTo>
                  <a:pt x="13" y="2"/>
                </a:lnTo>
                <a:lnTo>
                  <a:pt x="12" y="1"/>
                </a:lnTo>
                <a:lnTo>
                  <a:pt x="11" y="1"/>
                </a:lnTo>
                <a:lnTo>
                  <a:pt x="11" y="0"/>
                </a:lnTo>
                <a:lnTo>
                  <a:pt x="10" y="0"/>
                </a:lnTo>
                <a:lnTo>
                  <a:pt x="9" y="0"/>
                </a:lnTo>
                <a:lnTo>
                  <a:pt x="8" y="0"/>
                </a:lnTo>
                <a:lnTo>
                  <a:pt x="7" y="0"/>
                </a:lnTo>
                <a:lnTo>
                  <a:pt x="6" y="0"/>
                </a:lnTo>
                <a:lnTo>
                  <a:pt x="9" y="4"/>
                </a:lnTo>
                <a:lnTo>
                  <a:pt x="0" y="1"/>
                </a:lnTo>
                <a:lnTo>
                  <a:pt x="0" y="2"/>
                </a:lnTo>
                <a:lnTo>
                  <a:pt x="0" y="3"/>
                </a:lnTo>
                <a:lnTo>
                  <a:pt x="1" y="4"/>
                </a:lnTo>
                <a:lnTo>
                  <a:pt x="1" y="5"/>
                </a:lnTo>
                <a:lnTo>
                  <a:pt x="1" y="6"/>
                </a:lnTo>
                <a:lnTo>
                  <a:pt x="2" y="7"/>
                </a:lnTo>
                <a:lnTo>
                  <a:pt x="2" y="8"/>
                </a:lnTo>
                <a:lnTo>
                  <a:pt x="3" y="8"/>
                </a:lnTo>
                <a:lnTo>
                  <a:pt x="3" y="9"/>
                </a:lnTo>
                <a:lnTo>
                  <a:pt x="4" y="9"/>
                </a:lnTo>
                <a:lnTo>
                  <a:pt x="4" y="10"/>
                </a:lnTo>
                <a:lnTo>
                  <a:pt x="5" y="11"/>
                </a:lnTo>
                <a:lnTo>
                  <a:pt x="6" y="12"/>
                </a:lnTo>
                <a:lnTo>
                  <a:pt x="6" y="13"/>
                </a:lnTo>
                <a:lnTo>
                  <a:pt x="7" y="13"/>
                </a:lnTo>
                <a:lnTo>
                  <a:pt x="8" y="13"/>
                </a:lnTo>
                <a:lnTo>
                  <a:pt x="9" y="13"/>
                </a:lnTo>
                <a:lnTo>
                  <a:pt x="10" y="13"/>
                </a:lnTo>
                <a:lnTo>
                  <a:pt x="11" y="13"/>
                </a:lnTo>
                <a:lnTo>
                  <a:pt x="12" y="14"/>
                </a:lnTo>
                <a:lnTo>
                  <a:pt x="13" y="14"/>
                </a:lnTo>
                <a:lnTo>
                  <a:pt x="14" y="14"/>
                </a:lnTo>
                <a:lnTo>
                  <a:pt x="14" y="15"/>
                </a:lnTo>
                <a:lnTo>
                  <a:pt x="15" y="15"/>
                </a:lnTo>
                <a:lnTo>
                  <a:pt x="16" y="15"/>
                </a:lnTo>
                <a:lnTo>
                  <a:pt x="16" y="16"/>
                </a:lnTo>
                <a:lnTo>
                  <a:pt x="17" y="17"/>
                </a:lnTo>
                <a:lnTo>
                  <a:pt x="17" y="18"/>
                </a:lnTo>
                <a:lnTo>
                  <a:pt x="18" y="18"/>
                </a:lnTo>
                <a:lnTo>
                  <a:pt x="18" y="19"/>
                </a:lnTo>
                <a:lnTo>
                  <a:pt x="19" y="19"/>
                </a:lnTo>
                <a:lnTo>
                  <a:pt x="19" y="20"/>
                </a:lnTo>
                <a:lnTo>
                  <a:pt x="18" y="36"/>
                </a:lnTo>
                <a:close/>
              </a:path>
            </a:pathLst>
          </a:custGeom>
          <a:solidFill>
            <a:srgbClr val="78695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347" name="Freeform 49"/>
          <p:cNvSpPr>
            <a:spLocks/>
          </p:cNvSpPr>
          <p:nvPr/>
        </p:nvSpPr>
        <p:spPr bwMode="auto">
          <a:xfrm>
            <a:off x="4433889" y="5084764"/>
            <a:ext cx="34925" cy="41275"/>
          </a:xfrm>
          <a:custGeom>
            <a:avLst/>
            <a:gdLst>
              <a:gd name="T0" fmla="*/ 28575 w 22"/>
              <a:gd name="T1" fmla="*/ 0 h 26"/>
              <a:gd name="T2" fmla="*/ 30163 w 22"/>
              <a:gd name="T3" fmla="*/ 0 h 26"/>
              <a:gd name="T4" fmla="*/ 31750 w 22"/>
              <a:gd name="T5" fmla="*/ 0 h 26"/>
              <a:gd name="T6" fmla="*/ 33338 w 22"/>
              <a:gd name="T7" fmla="*/ 3175 h 26"/>
              <a:gd name="T8" fmla="*/ 34925 w 22"/>
              <a:gd name="T9" fmla="*/ 4763 h 26"/>
              <a:gd name="T10" fmla="*/ 34925 w 22"/>
              <a:gd name="T11" fmla="*/ 7938 h 26"/>
              <a:gd name="T12" fmla="*/ 34925 w 22"/>
              <a:gd name="T13" fmla="*/ 9525 h 26"/>
              <a:gd name="T14" fmla="*/ 34925 w 22"/>
              <a:gd name="T15" fmla="*/ 12700 h 26"/>
              <a:gd name="T16" fmla="*/ 34925 w 22"/>
              <a:gd name="T17" fmla="*/ 14288 h 26"/>
              <a:gd name="T18" fmla="*/ 33338 w 22"/>
              <a:gd name="T19" fmla="*/ 15875 h 26"/>
              <a:gd name="T20" fmla="*/ 33338 w 22"/>
              <a:gd name="T21" fmla="*/ 19050 h 26"/>
              <a:gd name="T22" fmla="*/ 31750 w 22"/>
              <a:gd name="T23" fmla="*/ 20638 h 26"/>
              <a:gd name="T24" fmla="*/ 30163 w 22"/>
              <a:gd name="T25" fmla="*/ 22225 h 26"/>
              <a:gd name="T26" fmla="*/ 28575 w 22"/>
              <a:gd name="T27" fmla="*/ 23813 h 26"/>
              <a:gd name="T28" fmla="*/ 28575 w 22"/>
              <a:gd name="T29" fmla="*/ 23813 h 26"/>
              <a:gd name="T30" fmla="*/ 26988 w 22"/>
              <a:gd name="T31" fmla="*/ 25400 h 26"/>
              <a:gd name="T32" fmla="*/ 25400 w 22"/>
              <a:gd name="T33" fmla="*/ 26988 h 26"/>
              <a:gd name="T34" fmla="*/ 23813 w 22"/>
              <a:gd name="T35" fmla="*/ 28575 h 26"/>
              <a:gd name="T36" fmla="*/ 23813 w 22"/>
              <a:gd name="T37" fmla="*/ 28575 h 26"/>
              <a:gd name="T38" fmla="*/ 22225 w 22"/>
              <a:gd name="T39" fmla="*/ 30163 h 26"/>
              <a:gd name="T40" fmla="*/ 20638 w 22"/>
              <a:gd name="T41" fmla="*/ 31750 h 26"/>
              <a:gd name="T42" fmla="*/ 19050 w 22"/>
              <a:gd name="T43" fmla="*/ 31750 h 26"/>
              <a:gd name="T44" fmla="*/ 17463 w 22"/>
              <a:gd name="T45" fmla="*/ 33338 h 26"/>
              <a:gd name="T46" fmla="*/ 15875 w 22"/>
              <a:gd name="T47" fmla="*/ 34925 h 26"/>
              <a:gd name="T48" fmla="*/ 14288 w 22"/>
              <a:gd name="T49" fmla="*/ 36513 h 26"/>
              <a:gd name="T50" fmla="*/ 12700 w 22"/>
              <a:gd name="T51" fmla="*/ 36513 h 26"/>
              <a:gd name="T52" fmla="*/ 11113 w 22"/>
              <a:gd name="T53" fmla="*/ 38100 h 26"/>
              <a:gd name="T54" fmla="*/ 9525 w 22"/>
              <a:gd name="T55" fmla="*/ 38100 h 26"/>
              <a:gd name="T56" fmla="*/ 7938 w 22"/>
              <a:gd name="T57" fmla="*/ 39688 h 26"/>
              <a:gd name="T58" fmla="*/ 6350 w 22"/>
              <a:gd name="T59" fmla="*/ 39688 h 26"/>
              <a:gd name="T60" fmla="*/ 6350 w 22"/>
              <a:gd name="T61" fmla="*/ 41275 h 26"/>
              <a:gd name="T62" fmla="*/ 4763 w 22"/>
              <a:gd name="T63" fmla="*/ 41275 h 26"/>
              <a:gd name="T64" fmla="*/ 28575 w 22"/>
              <a:gd name="T65" fmla="*/ 0 h 2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2" h="26">
                <a:moveTo>
                  <a:pt x="18" y="0"/>
                </a:moveTo>
                <a:lnTo>
                  <a:pt x="18" y="0"/>
                </a:lnTo>
                <a:lnTo>
                  <a:pt x="19" y="0"/>
                </a:lnTo>
                <a:lnTo>
                  <a:pt x="20" y="0"/>
                </a:lnTo>
                <a:lnTo>
                  <a:pt x="21" y="1"/>
                </a:lnTo>
                <a:lnTo>
                  <a:pt x="21" y="2"/>
                </a:lnTo>
                <a:lnTo>
                  <a:pt x="21" y="3"/>
                </a:lnTo>
                <a:lnTo>
                  <a:pt x="22" y="3"/>
                </a:lnTo>
                <a:lnTo>
                  <a:pt x="22" y="4"/>
                </a:lnTo>
                <a:lnTo>
                  <a:pt x="22" y="5"/>
                </a:lnTo>
                <a:lnTo>
                  <a:pt x="22" y="6"/>
                </a:lnTo>
                <a:lnTo>
                  <a:pt x="22" y="7"/>
                </a:lnTo>
                <a:lnTo>
                  <a:pt x="22" y="8"/>
                </a:lnTo>
                <a:lnTo>
                  <a:pt x="22" y="9"/>
                </a:lnTo>
                <a:lnTo>
                  <a:pt x="21" y="10"/>
                </a:lnTo>
                <a:lnTo>
                  <a:pt x="21" y="11"/>
                </a:lnTo>
                <a:lnTo>
                  <a:pt x="21" y="12"/>
                </a:lnTo>
                <a:lnTo>
                  <a:pt x="20" y="13"/>
                </a:lnTo>
                <a:lnTo>
                  <a:pt x="19" y="14"/>
                </a:lnTo>
                <a:lnTo>
                  <a:pt x="19" y="15"/>
                </a:lnTo>
                <a:lnTo>
                  <a:pt x="18" y="15"/>
                </a:lnTo>
                <a:lnTo>
                  <a:pt x="17" y="16"/>
                </a:lnTo>
                <a:lnTo>
                  <a:pt x="16" y="17"/>
                </a:lnTo>
                <a:lnTo>
                  <a:pt x="16" y="18"/>
                </a:lnTo>
                <a:lnTo>
                  <a:pt x="15" y="18"/>
                </a:lnTo>
                <a:lnTo>
                  <a:pt x="14" y="19"/>
                </a:lnTo>
                <a:lnTo>
                  <a:pt x="13" y="20"/>
                </a:lnTo>
                <a:lnTo>
                  <a:pt x="12" y="20"/>
                </a:lnTo>
                <a:lnTo>
                  <a:pt x="11" y="21"/>
                </a:lnTo>
                <a:lnTo>
                  <a:pt x="10" y="22"/>
                </a:lnTo>
                <a:lnTo>
                  <a:pt x="10" y="23"/>
                </a:lnTo>
                <a:lnTo>
                  <a:pt x="9" y="23"/>
                </a:lnTo>
                <a:lnTo>
                  <a:pt x="8" y="23"/>
                </a:lnTo>
                <a:lnTo>
                  <a:pt x="7" y="24"/>
                </a:lnTo>
                <a:lnTo>
                  <a:pt x="6" y="24"/>
                </a:lnTo>
                <a:lnTo>
                  <a:pt x="6" y="25"/>
                </a:lnTo>
                <a:lnTo>
                  <a:pt x="5" y="25"/>
                </a:lnTo>
                <a:lnTo>
                  <a:pt x="4" y="25"/>
                </a:lnTo>
                <a:lnTo>
                  <a:pt x="4" y="26"/>
                </a:lnTo>
                <a:lnTo>
                  <a:pt x="3" y="26"/>
                </a:lnTo>
                <a:lnTo>
                  <a:pt x="0" y="17"/>
                </a:lnTo>
                <a:lnTo>
                  <a:pt x="18" y="0"/>
                </a:lnTo>
                <a:close/>
              </a:path>
            </a:pathLst>
          </a:custGeom>
          <a:solidFill>
            <a:srgbClr val="66006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348" name="Freeform 50"/>
          <p:cNvSpPr>
            <a:spLocks/>
          </p:cNvSpPr>
          <p:nvPr/>
        </p:nvSpPr>
        <p:spPr bwMode="auto">
          <a:xfrm>
            <a:off x="4449764" y="5089526"/>
            <a:ext cx="15875" cy="55563"/>
          </a:xfrm>
          <a:custGeom>
            <a:avLst/>
            <a:gdLst>
              <a:gd name="T0" fmla="*/ 12700 w 10"/>
              <a:gd name="T1" fmla="*/ 44450 h 35"/>
              <a:gd name="T2" fmla="*/ 15875 w 10"/>
              <a:gd name="T3" fmla="*/ 19050 h 35"/>
              <a:gd name="T4" fmla="*/ 12700 w 10"/>
              <a:gd name="T5" fmla="*/ 3175 h 35"/>
              <a:gd name="T6" fmla="*/ 6350 w 10"/>
              <a:gd name="T7" fmla="*/ 0 h 35"/>
              <a:gd name="T8" fmla="*/ 3175 w 10"/>
              <a:gd name="T9" fmla="*/ 3175 h 35"/>
              <a:gd name="T10" fmla="*/ 3175 w 10"/>
              <a:gd name="T11" fmla="*/ 4763 h 35"/>
              <a:gd name="T12" fmla="*/ 3175 w 10"/>
              <a:gd name="T13" fmla="*/ 6350 h 35"/>
              <a:gd name="T14" fmla="*/ 4763 w 10"/>
              <a:gd name="T15" fmla="*/ 7938 h 35"/>
              <a:gd name="T16" fmla="*/ 4763 w 10"/>
              <a:gd name="T17" fmla="*/ 7938 h 35"/>
              <a:gd name="T18" fmla="*/ 4763 w 10"/>
              <a:gd name="T19" fmla="*/ 7938 h 35"/>
              <a:gd name="T20" fmla="*/ 4763 w 10"/>
              <a:gd name="T21" fmla="*/ 9525 h 35"/>
              <a:gd name="T22" fmla="*/ 4763 w 10"/>
              <a:gd name="T23" fmla="*/ 9525 h 35"/>
              <a:gd name="T24" fmla="*/ 3175 w 10"/>
              <a:gd name="T25" fmla="*/ 9525 h 35"/>
              <a:gd name="T26" fmla="*/ 3175 w 10"/>
              <a:gd name="T27" fmla="*/ 7938 h 35"/>
              <a:gd name="T28" fmla="*/ 1588 w 10"/>
              <a:gd name="T29" fmla="*/ 7938 h 35"/>
              <a:gd name="T30" fmla="*/ 1588 w 10"/>
              <a:gd name="T31" fmla="*/ 7938 h 35"/>
              <a:gd name="T32" fmla="*/ 0 w 10"/>
              <a:gd name="T33" fmla="*/ 9525 h 35"/>
              <a:gd name="T34" fmla="*/ 1588 w 10"/>
              <a:gd name="T35" fmla="*/ 11113 h 35"/>
              <a:gd name="T36" fmla="*/ 1588 w 10"/>
              <a:gd name="T37" fmla="*/ 11113 h 35"/>
              <a:gd name="T38" fmla="*/ 1588 w 10"/>
              <a:gd name="T39" fmla="*/ 12700 h 35"/>
              <a:gd name="T40" fmla="*/ 3175 w 10"/>
              <a:gd name="T41" fmla="*/ 14288 h 35"/>
              <a:gd name="T42" fmla="*/ 3175 w 10"/>
              <a:gd name="T43" fmla="*/ 15875 h 35"/>
              <a:gd name="T44" fmla="*/ 4763 w 10"/>
              <a:gd name="T45" fmla="*/ 15875 h 35"/>
              <a:gd name="T46" fmla="*/ 4763 w 10"/>
              <a:gd name="T47" fmla="*/ 17463 h 35"/>
              <a:gd name="T48" fmla="*/ 4763 w 10"/>
              <a:gd name="T49" fmla="*/ 19050 h 35"/>
              <a:gd name="T50" fmla="*/ 4763 w 10"/>
              <a:gd name="T51" fmla="*/ 26988 h 35"/>
              <a:gd name="T52" fmla="*/ 4763 w 10"/>
              <a:gd name="T53" fmla="*/ 26988 h 35"/>
              <a:gd name="T54" fmla="*/ 4763 w 10"/>
              <a:gd name="T55" fmla="*/ 28575 h 35"/>
              <a:gd name="T56" fmla="*/ 4763 w 10"/>
              <a:gd name="T57" fmla="*/ 30163 h 35"/>
              <a:gd name="T58" fmla="*/ 3175 w 10"/>
              <a:gd name="T59" fmla="*/ 31750 h 35"/>
              <a:gd name="T60" fmla="*/ 3175 w 10"/>
              <a:gd name="T61" fmla="*/ 31750 h 35"/>
              <a:gd name="T62" fmla="*/ 3175 w 10"/>
              <a:gd name="T63" fmla="*/ 33338 h 35"/>
              <a:gd name="T64" fmla="*/ 3175 w 10"/>
              <a:gd name="T65" fmla="*/ 34925 h 35"/>
              <a:gd name="T66" fmla="*/ 3175 w 10"/>
              <a:gd name="T67" fmla="*/ 34925 h 35"/>
              <a:gd name="T68" fmla="*/ 3175 w 10"/>
              <a:gd name="T69" fmla="*/ 36513 h 35"/>
              <a:gd name="T70" fmla="*/ 3175 w 10"/>
              <a:gd name="T71" fmla="*/ 38100 h 35"/>
              <a:gd name="T72" fmla="*/ 3175 w 10"/>
              <a:gd name="T73" fmla="*/ 39688 h 35"/>
              <a:gd name="T74" fmla="*/ 4763 w 10"/>
              <a:gd name="T75" fmla="*/ 39688 h 35"/>
              <a:gd name="T76" fmla="*/ 4763 w 10"/>
              <a:gd name="T77" fmla="*/ 39688 h 35"/>
              <a:gd name="T78" fmla="*/ 4763 w 10"/>
              <a:gd name="T79" fmla="*/ 41275 h 35"/>
              <a:gd name="T80" fmla="*/ 4763 w 10"/>
              <a:gd name="T81" fmla="*/ 42863 h 35"/>
              <a:gd name="T82" fmla="*/ 4763 w 10"/>
              <a:gd name="T83" fmla="*/ 42863 h 35"/>
              <a:gd name="T84" fmla="*/ 4763 w 10"/>
              <a:gd name="T85" fmla="*/ 44450 h 35"/>
              <a:gd name="T86" fmla="*/ 6350 w 10"/>
              <a:gd name="T87" fmla="*/ 46038 h 35"/>
              <a:gd name="T88" fmla="*/ 6350 w 10"/>
              <a:gd name="T89" fmla="*/ 47625 h 35"/>
              <a:gd name="T90" fmla="*/ 6350 w 10"/>
              <a:gd name="T91" fmla="*/ 47625 h 35"/>
              <a:gd name="T92" fmla="*/ 6350 w 10"/>
              <a:gd name="T93" fmla="*/ 49213 h 35"/>
              <a:gd name="T94" fmla="*/ 6350 w 10"/>
              <a:gd name="T95" fmla="*/ 50800 h 35"/>
              <a:gd name="T96" fmla="*/ 7938 w 10"/>
              <a:gd name="T97" fmla="*/ 50800 h 35"/>
              <a:gd name="T98" fmla="*/ 7938 w 10"/>
              <a:gd name="T99" fmla="*/ 52388 h 35"/>
              <a:gd name="T100" fmla="*/ 7938 w 10"/>
              <a:gd name="T101" fmla="*/ 55563 h 35"/>
              <a:gd name="T102" fmla="*/ 12700 w 10"/>
              <a:gd name="T103" fmla="*/ 44450 h 3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0" h="35">
                <a:moveTo>
                  <a:pt x="8" y="28"/>
                </a:moveTo>
                <a:lnTo>
                  <a:pt x="10" y="12"/>
                </a:lnTo>
                <a:lnTo>
                  <a:pt x="8" y="2"/>
                </a:lnTo>
                <a:lnTo>
                  <a:pt x="4" y="0"/>
                </a:lnTo>
                <a:lnTo>
                  <a:pt x="2" y="2"/>
                </a:lnTo>
                <a:lnTo>
                  <a:pt x="2" y="3"/>
                </a:lnTo>
                <a:lnTo>
                  <a:pt x="2" y="4"/>
                </a:lnTo>
                <a:lnTo>
                  <a:pt x="3" y="5"/>
                </a:lnTo>
                <a:lnTo>
                  <a:pt x="3" y="6"/>
                </a:lnTo>
                <a:lnTo>
                  <a:pt x="2" y="6"/>
                </a:lnTo>
                <a:lnTo>
                  <a:pt x="2" y="5"/>
                </a:lnTo>
                <a:lnTo>
                  <a:pt x="1" y="5"/>
                </a:lnTo>
                <a:lnTo>
                  <a:pt x="0" y="6"/>
                </a:lnTo>
                <a:lnTo>
                  <a:pt x="1" y="7"/>
                </a:lnTo>
                <a:lnTo>
                  <a:pt x="1" y="8"/>
                </a:lnTo>
                <a:lnTo>
                  <a:pt x="2" y="9"/>
                </a:lnTo>
                <a:lnTo>
                  <a:pt x="2" y="10"/>
                </a:lnTo>
                <a:lnTo>
                  <a:pt x="3" y="10"/>
                </a:lnTo>
                <a:lnTo>
                  <a:pt x="3" y="11"/>
                </a:lnTo>
                <a:lnTo>
                  <a:pt x="3" y="12"/>
                </a:lnTo>
                <a:lnTo>
                  <a:pt x="3" y="17"/>
                </a:lnTo>
                <a:lnTo>
                  <a:pt x="3" y="18"/>
                </a:lnTo>
                <a:lnTo>
                  <a:pt x="3" y="19"/>
                </a:lnTo>
                <a:lnTo>
                  <a:pt x="2" y="20"/>
                </a:lnTo>
                <a:lnTo>
                  <a:pt x="2" y="21"/>
                </a:lnTo>
                <a:lnTo>
                  <a:pt x="2" y="22"/>
                </a:lnTo>
                <a:lnTo>
                  <a:pt x="2" y="23"/>
                </a:lnTo>
                <a:lnTo>
                  <a:pt x="2" y="24"/>
                </a:lnTo>
                <a:lnTo>
                  <a:pt x="2" y="25"/>
                </a:lnTo>
                <a:lnTo>
                  <a:pt x="3" y="25"/>
                </a:lnTo>
                <a:lnTo>
                  <a:pt x="3" y="26"/>
                </a:lnTo>
                <a:lnTo>
                  <a:pt x="3" y="27"/>
                </a:lnTo>
                <a:lnTo>
                  <a:pt x="3" y="28"/>
                </a:lnTo>
                <a:lnTo>
                  <a:pt x="4" y="29"/>
                </a:lnTo>
                <a:lnTo>
                  <a:pt x="4" y="30"/>
                </a:lnTo>
                <a:lnTo>
                  <a:pt x="4" y="31"/>
                </a:lnTo>
                <a:lnTo>
                  <a:pt x="4" y="32"/>
                </a:lnTo>
                <a:lnTo>
                  <a:pt x="5" y="32"/>
                </a:lnTo>
                <a:lnTo>
                  <a:pt x="5" y="33"/>
                </a:lnTo>
                <a:lnTo>
                  <a:pt x="5" y="35"/>
                </a:lnTo>
                <a:lnTo>
                  <a:pt x="8" y="28"/>
                </a:lnTo>
                <a:close/>
              </a:path>
            </a:pathLst>
          </a:custGeom>
          <a:solidFill>
            <a:srgbClr val="FFE6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349" name="Freeform 51"/>
          <p:cNvSpPr>
            <a:spLocks/>
          </p:cNvSpPr>
          <p:nvPr/>
        </p:nvSpPr>
        <p:spPr bwMode="auto">
          <a:xfrm>
            <a:off x="4460875" y="5103814"/>
            <a:ext cx="6350" cy="26987"/>
          </a:xfrm>
          <a:custGeom>
            <a:avLst/>
            <a:gdLst>
              <a:gd name="T0" fmla="*/ 1588 w 4"/>
              <a:gd name="T1" fmla="*/ 26987 h 17"/>
              <a:gd name="T2" fmla="*/ 6350 w 4"/>
              <a:gd name="T3" fmla="*/ 11112 h 17"/>
              <a:gd name="T4" fmla="*/ 6350 w 4"/>
              <a:gd name="T5" fmla="*/ 9525 h 17"/>
              <a:gd name="T6" fmla="*/ 6350 w 4"/>
              <a:gd name="T7" fmla="*/ 9525 h 17"/>
              <a:gd name="T8" fmla="*/ 6350 w 4"/>
              <a:gd name="T9" fmla="*/ 7937 h 17"/>
              <a:gd name="T10" fmla="*/ 6350 w 4"/>
              <a:gd name="T11" fmla="*/ 6350 h 17"/>
              <a:gd name="T12" fmla="*/ 6350 w 4"/>
              <a:gd name="T13" fmla="*/ 4762 h 17"/>
              <a:gd name="T14" fmla="*/ 6350 w 4"/>
              <a:gd name="T15" fmla="*/ 4762 h 17"/>
              <a:gd name="T16" fmla="*/ 6350 w 4"/>
              <a:gd name="T17" fmla="*/ 3175 h 17"/>
              <a:gd name="T18" fmla="*/ 6350 w 4"/>
              <a:gd name="T19" fmla="*/ 1587 h 17"/>
              <a:gd name="T20" fmla="*/ 6350 w 4"/>
              <a:gd name="T21" fmla="*/ 1587 h 17"/>
              <a:gd name="T22" fmla="*/ 6350 w 4"/>
              <a:gd name="T23" fmla="*/ 0 h 17"/>
              <a:gd name="T24" fmla="*/ 3175 w 4"/>
              <a:gd name="T25" fmla="*/ 4762 h 17"/>
              <a:gd name="T26" fmla="*/ 3175 w 4"/>
              <a:gd name="T27" fmla="*/ 6350 h 17"/>
              <a:gd name="T28" fmla="*/ 0 w 4"/>
              <a:gd name="T29" fmla="*/ 22225 h 17"/>
              <a:gd name="T30" fmla="*/ 1588 w 4"/>
              <a:gd name="T31" fmla="*/ 26987 h 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 h="17">
                <a:moveTo>
                  <a:pt x="1" y="17"/>
                </a:moveTo>
                <a:lnTo>
                  <a:pt x="4" y="7"/>
                </a:lnTo>
                <a:lnTo>
                  <a:pt x="4" y="6"/>
                </a:lnTo>
                <a:lnTo>
                  <a:pt x="4" y="5"/>
                </a:lnTo>
                <a:lnTo>
                  <a:pt x="4" y="4"/>
                </a:lnTo>
                <a:lnTo>
                  <a:pt x="4" y="3"/>
                </a:lnTo>
                <a:lnTo>
                  <a:pt x="4" y="2"/>
                </a:lnTo>
                <a:lnTo>
                  <a:pt x="4" y="1"/>
                </a:lnTo>
                <a:lnTo>
                  <a:pt x="4" y="0"/>
                </a:lnTo>
                <a:lnTo>
                  <a:pt x="2" y="3"/>
                </a:lnTo>
                <a:lnTo>
                  <a:pt x="2" y="4"/>
                </a:lnTo>
                <a:lnTo>
                  <a:pt x="0" y="14"/>
                </a:lnTo>
                <a:lnTo>
                  <a:pt x="1" y="17"/>
                </a:lnTo>
                <a:close/>
              </a:path>
            </a:pathLst>
          </a:custGeom>
          <a:solidFill>
            <a:srgbClr val="FFE6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350" name="Freeform 52"/>
          <p:cNvSpPr>
            <a:spLocks/>
          </p:cNvSpPr>
          <p:nvPr/>
        </p:nvSpPr>
        <p:spPr bwMode="auto">
          <a:xfrm>
            <a:off x="4456114" y="5089525"/>
            <a:ext cx="9525" cy="46038"/>
          </a:xfrm>
          <a:custGeom>
            <a:avLst/>
            <a:gdLst>
              <a:gd name="T0" fmla="*/ 6350 w 6"/>
              <a:gd name="T1" fmla="*/ 1588 h 29"/>
              <a:gd name="T2" fmla="*/ 7938 w 6"/>
              <a:gd name="T3" fmla="*/ 3175 h 29"/>
              <a:gd name="T4" fmla="*/ 7938 w 6"/>
              <a:gd name="T5" fmla="*/ 4763 h 29"/>
              <a:gd name="T6" fmla="*/ 7938 w 6"/>
              <a:gd name="T7" fmla="*/ 7938 h 29"/>
              <a:gd name="T8" fmla="*/ 9525 w 6"/>
              <a:gd name="T9" fmla="*/ 9525 h 29"/>
              <a:gd name="T10" fmla="*/ 9525 w 6"/>
              <a:gd name="T11" fmla="*/ 11113 h 29"/>
              <a:gd name="T12" fmla="*/ 9525 w 6"/>
              <a:gd name="T13" fmla="*/ 15875 h 29"/>
              <a:gd name="T14" fmla="*/ 9525 w 6"/>
              <a:gd name="T15" fmla="*/ 17463 h 29"/>
              <a:gd name="T16" fmla="*/ 9525 w 6"/>
              <a:gd name="T17" fmla="*/ 19050 h 29"/>
              <a:gd name="T18" fmla="*/ 9525 w 6"/>
              <a:gd name="T19" fmla="*/ 22225 h 29"/>
              <a:gd name="T20" fmla="*/ 9525 w 6"/>
              <a:gd name="T21" fmla="*/ 23813 h 29"/>
              <a:gd name="T22" fmla="*/ 9525 w 6"/>
              <a:gd name="T23" fmla="*/ 26988 h 29"/>
              <a:gd name="T24" fmla="*/ 7938 w 6"/>
              <a:gd name="T25" fmla="*/ 30163 h 29"/>
              <a:gd name="T26" fmla="*/ 7938 w 6"/>
              <a:gd name="T27" fmla="*/ 31750 h 29"/>
              <a:gd name="T28" fmla="*/ 7938 w 6"/>
              <a:gd name="T29" fmla="*/ 34925 h 29"/>
              <a:gd name="T30" fmla="*/ 7938 w 6"/>
              <a:gd name="T31" fmla="*/ 34925 h 29"/>
              <a:gd name="T32" fmla="*/ 7938 w 6"/>
              <a:gd name="T33" fmla="*/ 39688 h 29"/>
              <a:gd name="T34" fmla="*/ 6350 w 6"/>
              <a:gd name="T35" fmla="*/ 41275 h 29"/>
              <a:gd name="T36" fmla="*/ 6350 w 6"/>
              <a:gd name="T37" fmla="*/ 46038 h 29"/>
              <a:gd name="T38" fmla="*/ 6350 w 6"/>
              <a:gd name="T39" fmla="*/ 39688 h 29"/>
              <a:gd name="T40" fmla="*/ 6350 w 6"/>
              <a:gd name="T41" fmla="*/ 38100 h 29"/>
              <a:gd name="T42" fmla="*/ 6350 w 6"/>
              <a:gd name="T43" fmla="*/ 34925 h 29"/>
              <a:gd name="T44" fmla="*/ 6350 w 6"/>
              <a:gd name="T45" fmla="*/ 31750 h 29"/>
              <a:gd name="T46" fmla="*/ 7938 w 6"/>
              <a:gd name="T47" fmla="*/ 30163 h 29"/>
              <a:gd name="T48" fmla="*/ 7938 w 6"/>
              <a:gd name="T49" fmla="*/ 26988 h 29"/>
              <a:gd name="T50" fmla="*/ 7938 w 6"/>
              <a:gd name="T51" fmla="*/ 25400 h 29"/>
              <a:gd name="T52" fmla="*/ 7938 w 6"/>
              <a:gd name="T53" fmla="*/ 23813 h 29"/>
              <a:gd name="T54" fmla="*/ 7938 w 6"/>
              <a:gd name="T55" fmla="*/ 20638 h 29"/>
              <a:gd name="T56" fmla="*/ 7938 w 6"/>
              <a:gd name="T57" fmla="*/ 19050 h 29"/>
              <a:gd name="T58" fmla="*/ 7938 w 6"/>
              <a:gd name="T59" fmla="*/ 15875 h 29"/>
              <a:gd name="T60" fmla="*/ 7938 w 6"/>
              <a:gd name="T61" fmla="*/ 12700 h 29"/>
              <a:gd name="T62" fmla="*/ 7938 w 6"/>
              <a:gd name="T63" fmla="*/ 11113 h 29"/>
              <a:gd name="T64" fmla="*/ 7938 w 6"/>
              <a:gd name="T65" fmla="*/ 7938 h 29"/>
              <a:gd name="T66" fmla="*/ 6350 w 6"/>
              <a:gd name="T67" fmla="*/ 4763 h 29"/>
              <a:gd name="T68" fmla="*/ 6350 w 6"/>
              <a:gd name="T69" fmla="*/ 3175 h 29"/>
              <a:gd name="T70" fmla="*/ 0 w 6"/>
              <a:gd name="T71" fmla="*/ 0 h 2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 h="29">
                <a:moveTo>
                  <a:pt x="1" y="0"/>
                </a:moveTo>
                <a:lnTo>
                  <a:pt x="4" y="1"/>
                </a:lnTo>
                <a:lnTo>
                  <a:pt x="4" y="2"/>
                </a:lnTo>
                <a:lnTo>
                  <a:pt x="5" y="2"/>
                </a:lnTo>
                <a:lnTo>
                  <a:pt x="5" y="3"/>
                </a:lnTo>
                <a:lnTo>
                  <a:pt x="5" y="4"/>
                </a:lnTo>
                <a:lnTo>
                  <a:pt x="5" y="5"/>
                </a:lnTo>
                <a:lnTo>
                  <a:pt x="6" y="6"/>
                </a:lnTo>
                <a:lnTo>
                  <a:pt x="6" y="7"/>
                </a:lnTo>
                <a:lnTo>
                  <a:pt x="6" y="9"/>
                </a:lnTo>
                <a:lnTo>
                  <a:pt x="6" y="10"/>
                </a:lnTo>
                <a:lnTo>
                  <a:pt x="6" y="11"/>
                </a:lnTo>
                <a:lnTo>
                  <a:pt x="6" y="12"/>
                </a:lnTo>
                <a:lnTo>
                  <a:pt x="6" y="13"/>
                </a:lnTo>
                <a:lnTo>
                  <a:pt x="6" y="14"/>
                </a:lnTo>
                <a:lnTo>
                  <a:pt x="6" y="15"/>
                </a:lnTo>
                <a:lnTo>
                  <a:pt x="6" y="16"/>
                </a:lnTo>
                <a:lnTo>
                  <a:pt x="6" y="17"/>
                </a:lnTo>
                <a:lnTo>
                  <a:pt x="6" y="18"/>
                </a:lnTo>
                <a:lnTo>
                  <a:pt x="5" y="19"/>
                </a:lnTo>
                <a:lnTo>
                  <a:pt x="5" y="20"/>
                </a:lnTo>
                <a:lnTo>
                  <a:pt x="5" y="21"/>
                </a:lnTo>
                <a:lnTo>
                  <a:pt x="5" y="22"/>
                </a:lnTo>
                <a:lnTo>
                  <a:pt x="5" y="23"/>
                </a:lnTo>
                <a:lnTo>
                  <a:pt x="5" y="25"/>
                </a:lnTo>
                <a:lnTo>
                  <a:pt x="4" y="25"/>
                </a:lnTo>
                <a:lnTo>
                  <a:pt x="4" y="26"/>
                </a:lnTo>
                <a:lnTo>
                  <a:pt x="4" y="29"/>
                </a:lnTo>
                <a:lnTo>
                  <a:pt x="4" y="26"/>
                </a:lnTo>
                <a:lnTo>
                  <a:pt x="4" y="25"/>
                </a:lnTo>
                <a:lnTo>
                  <a:pt x="4" y="24"/>
                </a:lnTo>
                <a:lnTo>
                  <a:pt x="4" y="23"/>
                </a:lnTo>
                <a:lnTo>
                  <a:pt x="4" y="22"/>
                </a:lnTo>
                <a:lnTo>
                  <a:pt x="4" y="21"/>
                </a:lnTo>
                <a:lnTo>
                  <a:pt x="4" y="20"/>
                </a:lnTo>
                <a:lnTo>
                  <a:pt x="5" y="20"/>
                </a:lnTo>
                <a:lnTo>
                  <a:pt x="5" y="19"/>
                </a:lnTo>
                <a:lnTo>
                  <a:pt x="5" y="18"/>
                </a:lnTo>
                <a:lnTo>
                  <a:pt x="5" y="17"/>
                </a:lnTo>
                <a:lnTo>
                  <a:pt x="5" y="16"/>
                </a:lnTo>
                <a:lnTo>
                  <a:pt x="5" y="15"/>
                </a:lnTo>
                <a:lnTo>
                  <a:pt x="5" y="14"/>
                </a:lnTo>
                <a:lnTo>
                  <a:pt x="5" y="13"/>
                </a:lnTo>
                <a:lnTo>
                  <a:pt x="5" y="12"/>
                </a:lnTo>
                <a:lnTo>
                  <a:pt x="5" y="11"/>
                </a:lnTo>
                <a:lnTo>
                  <a:pt x="5" y="10"/>
                </a:lnTo>
                <a:lnTo>
                  <a:pt x="5" y="9"/>
                </a:lnTo>
                <a:lnTo>
                  <a:pt x="5" y="8"/>
                </a:lnTo>
                <a:lnTo>
                  <a:pt x="5" y="7"/>
                </a:lnTo>
                <a:lnTo>
                  <a:pt x="5" y="5"/>
                </a:lnTo>
                <a:lnTo>
                  <a:pt x="4" y="4"/>
                </a:lnTo>
                <a:lnTo>
                  <a:pt x="4" y="3"/>
                </a:lnTo>
                <a:lnTo>
                  <a:pt x="4" y="2"/>
                </a:lnTo>
                <a:lnTo>
                  <a:pt x="0" y="0"/>
                </a:lnTo>
                <a:lnTo>
                  <a:pt x="1" y="0"/>
                </a:lnTo>
                <a:close/>
              </a:path>
            </a:pathLst>
          </a:custGeom>
          <a:solidFill>
            <a:srgbClr val="FFC4B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351" name="Freeform 53"/>
          <p:cNvSpPr>
            <a:spLocks/>
          </p:cNvSpPr>
          <p:nvPr/>
        </p:nvSpPr>
        <p:spPr bwMode="auto">
          <a:xfrm>
            <a:off x="4441825" y="5262564"/>
            <a:ext cx="14288" cy="103187"/>
          </a:xfrm>
          <a:custGeom>
            <a:avLst/>
            <a:gdLst>
              <a:gd name="T0" fmla="*/ 11113 w 9"/>
              <a:gd name="T1" fmla="*/ 0 h 65"/>
              <a:gd name="T2" fmla="*/ 11113 w 9"/>
              <a:gd name="T3" fmla="*/ 3175 h 65"/>
              <a:gd name="T4" fmla="*/ 9525 w 9"/>
              <a:gd name="T5" fmla="*/ 7937 h 65"/>
              <a:gd name="T6" fmla="*/ 9525 w 9"/>
              <a:gd name="T7" fmla="*/ 11112 h 65"/>
              <a:gd name="T8" fmla="*/ 9525 w 9"/>
              <a:gd name="T9" fmla="*/ 15875 h 65"/>
              <a:gd name="T10" fmla="*/ 9525 w 9"/>
              <a:gd name="T11" fmla="*/ 19050 h 65"/>
              <a:gd name="T12" fmla="*/ 9525 w 9"/>
              <a:gd name="T13" fmla="*/ 22225 h 65"/>
              <a:gd name="T14" fmla="*/ 9525 w 9"/>
              <a:gd name="T15" fmla="*/ 26987 h 65"/>
              <a:gd name="T16" fmla="*/ 7938 w 9"/>
              <a:gd name="T17" fmla="*/ 30162 h 65"/>
              <a:gd name="T18" fmla="*/ 7938 w 9"/>
              <a:gd name="T19" fmla="*/ 33337 h 65"/>
              <a:gd name="T20" fmla="*/ 7938 w 9"/>
              <a:gd name="T21" fmla="*/ 38100 h 65"/>
              <a:gd name="T22" fmla="*/ 7938 w 9"/>
              <a:gd name="T23" fmla="*/ 41275 h 65"/>
              <a:gd name="T24" fmla="*/ 7938 w 9"/>
              <a:gd name="T25" fmla="*/ 42862 h 65"/>
              <a:gd name="T26" fmla="*/ 7938 w 9"/>
              <a:gd name="T27" fmla="*/ 46037 h 65"/>
              <a:gd name="T28" fmla="*/ 7938 w 9"/>
              <a:gd name="T29" fmla="*/ 50800 h 65"/>
              <a:gd name="T30" fmla="*/ 7938 w 9"/>
              <a:gd name="T31" fmla="*/ 53975 h 65"/>
              <a:gd name="T32" fmla="*/ 7938 w 9"/>
              <a:gd name="T33" fmla="*/ 55562 h 65"/>
              <a:gd name="T34" fmla="*/ 6350 w 9"/>
              <a:gd name="T35" fmla="*/ 58737 h 65"/>
              <a:gd name="T36" fmla="*/ 6350 w 9"/>
              <a:gd name="T37" fmla="*/ 61912 h 65"/>
              <a:gd name="T38" fmla="*/ 6350 w 9"/>
              <a:gd name="T39" fmla="*/ 65087 h 65"/>
              <a:gd name="T40" fmla="*/ 6350 w 9"/>
              <a:gd name="T41" fmla="*/ 68262 h 65"/>
              <a:gd name="T42" fmla="*/ 6350 w 9"/>
              <a:gd name="T43" fmla="*/ 69850 h 65"/>
              <a:gd name="T44" fmla="*/ 4763 w 9"/>
              <a:gd name="T45" fmla="*/ 74612 h 65"/>
              <a:gd name="T46" fmla="*/ 4763 w 9"/>
              <a:gd name="T47" fmla="*/ 76200 h 65"/>
              <a:gd name="T48" fmla="*/ 4763 w 9"/>
              <a:gd name="T49" fmla="*/ 79375 h 65"/>
              <a:gd name="T50" fmla="*/ 3175 w 9"/>
              <a:gd name="T51" fmla="*/ 82550 h 65"/>
              <a:gd name="T52" fmla="*/ 3175 w 9"/>
              <a:gd name="T53" fmla="*/ 85725 h 65"/>
              <a:gd name="T54" fmla="*/ 3175 w 9"/>
              <a:gd name="T55" fmla="*/ 88900 h 65"/>
              <a:gd name="T56" fmla="*/ 1588 w 9"/>
              <a:gd name="T57" fmla="*/ 90487 h 65"/>
              <a:gd name="T58" fmla="*/ 1588 w 9"/>
              <a:gd name="T59" fmla="*/ 93662 h 65"/>
              <a:gd name="T60" fmla="*/ 0 w 9"/>
              <a:gd name="T61" fmla="*/ 98425 h 65"/>
              <a:gd name="T62" fmla="*/ 0 w 9"/>
              <a:gd name="T63" fmla="*/ 100012 h 65"/>
              <a:gd name="T64" fmla="*/ 0 w 9"/>
              <a:gd name="T65" fmla="*/ 103187 h 65"/>
              <a:gd name="T66" fmla="*/ 14288 w 9"/>
              <a:gd name="T67" fmla="*/ 3175 h 6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9" h="65">
                <a:moveTo>
                  <a:pt x="9" y="2"/>
                </a:moveTo>
                <a:lnTo>
                  <a:pt x="7" y="0"/>
                </a:lnTo>
                <a:lnTo>
                  <a:pt x="7" y="1"/>
                </a:lnTo>
                <a:lnTo>
                  <a:pt x="7" y="2"/>
                </a:lnTo>
                <a:lnTo>
                  <a:pt x="6" y="4"/>
                </a:lnTo>
                <a:lnTo>
                  <a:pt x="6" y="5"/>
                </a:lnTo>
                <a:lnTo>
                  <a:pt x="6" y="6"/>
                </a:lnTo>
                <a:lnTo>
                  <a:pt x="6" y="7"/>
                </a:lnTo>
                <a:lnTo>
                  <a:pt x="6" y="9"/>
                </a:lnTo>
                <a:lnTo>
                  <a:pt x="6" y="10"/>
                </a:lnTo>
                <a:lnTo>
                  <a:pt x="6" y="11"/>
                </a:lnTo>
                <a:lnTo>
                  <a:pt x="6" y="12"/>
                </a:lnTo>
                <a:lnTo>
                  <a:pt x="6" y="14"/>
                </a:lnTo>
                <a:lnTo>
                  <a:pt x="6" y="16"/>
                </a:lnTo>
                <a:lnTo>
                  <a:pt x="6" y="17"/>
                </a:lnTo>
                <a:lnTo>
                  <a:pt x="5" y="18"/>
                </a:lnTo>
                <a:lnTo>
                  <a:pt x="5" y="19"/>
                </a:lnTo>
                <a:lnTo>
                  <a:pt x="5" y="20"/>
                </a:lnTo>
                <a:lnTo>
                  <a:pt x="5" y="21"/>
                </a:lnTo>
                <a:lnTo>
                  <a:pt x="5" y="22"/>
                </a:lnTo>
                <a:lnTo>
                  <a:pt x="5" y="24"/>
                </a:lnTo>
                <a:lnTo>
                  <a:pt x="5" y="26"/>
                </a:lnTo>
                <a:lnTo>
                  <a:pt x="5" y="27"/>
                </a:lnTo>
                <a:lnTo>
                  <a:pt x="5" y="29"/>
                </a:lnTo>
                <a:lnTo>
                  <a:pt x="5" y="30"/>
                </a:lnTo>
                <a:lnTo>
                  <a:pt x="5" y="32"/>
                </a:lnTo>
                <a:lnTo>
                  <a:pt x="5" y="34"/>
                </a:lnTo>
                <a:lnTo>
                  <a:pt x="5" y="35"/>
                </a:lnTo>
                <a:lnTo>
                  <a:pt x="4" y="37"/>
                </a:lnTo>
                <a:lnTo>
                  <a:pt x="4" y="38"/>
                </a:lnTo>
                <a:lnTo>
                  <a:pt x="4" y="39"/>
                </a:lnTo>
                <a:lnTo>
                  <a:pt x="4" y="40"/>
                </a:lnTo>
                <a:lnTo>
                  <a:pt x="4" y="41"/>
                </a:lnTo>
                <a:lnTo>
                  <a:pt x="4" y="42"/>
                </a:lnTo>
                <a:lnTo>
                  <a:pt x="4" y="43"/>
                </a:lnTo>
                <a:lnTo>
                  <a:pt x="4" y="44"/>
                </a:lnTo>
                <a:lnTo>
                  <a:pt x="3" y="45"/>
                </a:lnTo>
                <a:lnTo>
                  <a:pt x="3" y="47"/>
                </a:lnTo>
                <a:lnTo>
                  <a:pt x="3" y="48"/>
                </a:lnTo>
                <a:lnTo>
                  <a:pt x="3" y="49"/>
                </a:lnTo>
                <a:lnTo>
                  <a:pt x="3" y="50"/>
                </a:lnTo>
                <a:lnTo>
                  <a:pt x="2" y="51"/>
                </a:lnTo>
                <a:lnTo>
                  <a:pt x="2" y="52"/>
                </a:lnTo>
                <a:lnTo>
                  <a:pt x="2" y="53"/>
                </a:lnTo>
                <a:lnTo>
                  <a:pt x="2" y="54"/>
                </a:lnTo>
                <a:lnTo>
                  <a:pt x="2" y="56"/>
                </a:lnTo>
                <a:lnTo>
                  <a:pt x="1" y="57"/>
                </a:lnTo>
                <a:lnTo>
                  <a:pt x="1" y="59"/>
                </a:lnTo>
                <a:lnTo>
                  <a:pt x="1" y="60"/>
                </a:lnTo>
                <a:lnTo>
                  <a:pt x="0" y="62"/>
                </a:lnTo>
                <a:lnTo>
                  <a:pt x="0" y="63"/>
                </a:lnTo>
                <a:lnTo>
                  <a:pt x="0" y="64"/>
                </a:lnTo>
                <a:lnTo>
                  <a:pt x="0" y="65"/>
                </a:lnTo>
                <a:lnTo>
                  <a:pt x="9" y="65"/>
                </a:lnTo>
                <a:lnTo>
                  <a:pt x="9" y="2"/>
                </a:lnTo>
                <a:close/>
              </a:path>
            </a:pathLst>
          </a:custGeom>
          <a:solidFill>
            <a:srgbClr val="C9D49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352" name="Freeform 54"/>
          <p:cNvSpPr>
            <a:spLocks/>
          </p:cNvSpPr>
          <p:nvPr/>
        </p:nvSpPr>
        <p:spPr bwMode="auto">
          <a:xfrm>
            <a:off x="4464050" y="5067300"/>
            <a:ext cx="20638" cy="20638"/>
          </a:xfrm>
          <a:custGeom>
            <a:avLst/>
            <a:gdLst>
              <a:gd name="T0" fmla="*/ 0 w 13"/>
              <a:gd name="T1" fmla="*/ 19050 h 13"/>
              <a:gd name="T2" fmla="*/ 20638 w 13"/>
              <a:gd name="T3" fmla="*/ 0 h 13"/>
              <a:gd name="T4" fmla="*/ 20638 w 13"/>
              <a:gd name="T5" fmla="*/ 1588 h 13"/>
              <a:gd name="T6" fmla="*/ 1588 w 13"/>
              <a:gd name="T7" fmla="*/ 20638 h 13"/>
              <a:gd name="T8" fmla="*/ 0 w 13"/>
              <a:gd name="T9" fmla="*/ 19050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3">
                <a:moveTo>
                  <a:pt x="0" y="12"/>
                </a:moveTo>
                <a:lnTo>
                  <a:pt x="13" y="0"/>
                </a:lnTo>
                <a:lnTo>
                  <a:pt x="13" y="1"/>
                </a:lnTo>
                <a:lnTo>
                  <a:pt x="1" y="13"/>
                </a:lnTo>
                <a:lnTo>
                  <a:pt x="0" y="12"/>
                </a:lnTo>
                <a:close/>
              </a:path>
            </a:pathLst>
          </a:custGeom>
          <a:solidFill>
            <a:srgbClr val="66006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353" name="Freeform 55"/>
          <p:cNvSpPr>
            <a:spLocks/>
          </p:cNvSpPr>
          <p:nvPr/>
        </p:nvSpPr>
        <p:spPr bwMode="auto">
          <a:xfrm>
            <a:off x="4324350" y="5230814"/>
            <a:ext cx="63500" cy="115887"/>
          </a:xfrm>
          <a:custGeom>
            <a:avLst/>
            <a:gdLst>
              <a:gd name="T0" fmla="*/ 63500 w 40"/>
              <a:gd name="T1" fmla="*/ 0 h 73"/>
              <a:gd name="T2" fmla="*/ 60325 w 40"/>
              <a:gd name="T3" fmla="*/ 38100 h 73"/>
              <a:gd name="T4" fmla="*/ 60325 w 40"/>
              <a:gd name="T5" fmla="*/ 38100 h 73"/>
              <a:gd name="T6" fmla="*/ 60325 w 40"/>
              <a:gd name="T7" fmla="*/ 39687 h 73"/>
              <a:gd name="T8" fmla="*/ 60325 w 40"/>
              <a:gd name="T9" fmla="*/ 41275 h 73"/>
              <a:gd name="T10" fmla="*/ 60325 w 40"/>
              <a:gd name="T11" fmla="*/ 41275 h 73"/>
              <a:gd name="T12" fmla="*/ 58738 w 40"/>
              <a:gd name="T13" fmla="*/ 42862 h 73"/>
              <a:gd name="T14" fmla="*/ 58738 w 40"/>
              <a:gd name="T15" fmla="*/ 44450 h 73"/>
              <a:gd name="T16" fmla="*/ 58738 w 40"/>
              <a:gd name="T17" fmla="*/ 46037 h 73"/>
              <a:gd name="T18" fmla="*/ 58738 w 40"/>
              <a:gd name="T19" fmla="*/ 47625 h 73"/>
              <a:gd name="T20" fmla="*/ 57150 w 40"/>
              <a:gd name="T21" fmla="*/ 49212 h 73"/>
              <a:gd name="T22" fmla="*/ 57150 w 40"/>
              <a:gd name="T23" fmla="*/ 49212 h 73"/>
              <a:gd name="T24" fmla="*/ 57150 w 40"/>
              <a:gd name="T25" fmla="*/ 52387 h 73"/>
              <a:gd name="T26" fmla="*/ 55563 w 40"/>
              <a:gd name="T27" fmla="*/ 53975 h 73"/>
              <a:gd name="T28" fmla="*/ 55563 w 40"/>
              <a:gd name="T29" fmla="*/ 53975 h 73"/>
              <a:gd name="T30" fmla="*/ 55563 w 40"/>
              <a:gd name="T31" fmla="*/ 55562 h 73"/>
              <a:gd name="T32" fmla="*/ 53975 w 40"/>
              <a:gd name="T33" fmla="*/ 58737 h 73"/>
              <a:gd name="T34" fmla="*/ 53975 w 40"/>
              <a:gd name="T35" fmla="*/ 58737 h 73"/>
              <a:gd name="T36" fmla="*/ 53975 w 40"/>
              <a:gd name="T37" fmla="*/ 60325 h 73"/>
              <a:gd name="T38" fmla="*/ 53975 w 40"/>
              <a:gd name="T39" fmla="*/ 61912 h 73"/>
              <a:gd name="T40" fmla="*/ 52388 w 40"/>
              <a:gd name="T41" fmla="*/ 63500 h 73"/>
              <a:gd name="T42" fmla="*/ 52388 w 40"/>
              <a:gd name="T43" fmla="*/ 65087 h 73"/>
              <a:gd name="T44" fmla="*/ 50800 w 40"/>
              <a:gd name="T45" fmla="*/ 66675 h 73"/>
              <a:gd name="T46" fmla="*/ 50800 w 40"/>
              <a:gd name="T47" fmla="*/ 68262 h 73"/>
              <a:gd name="T48" fmla="*/ 49213 w 40"/>
              <a:gd name="T49" fmla="*/ 69850 h 73"/>
              <a:gd name="T50" fmla="*/ 49213 w 40"/>
              <a:gd name="T51" fmla="*/ 71437 h 73"/>
              <a:gd name="T52" fmla="*/ 47625 w 40"/>
              <a:gd name="T53" fmla="*/ 73025 h 73"/>
              <a:gd name="T54" fmla="*/ 46038 w 40"/>
              <a:gd name="T55" fmla="*/ 74612 h 73"/>
              <a:gd name="T56" fmla="*/ 46038 w 40"/>
              <a:gd name="T57" fmla="*/ 77787 h 73"/>
              <a:gd name="T58" fmla="*/ 44450 w 40"/>
              <a:gd name="T59" fmla="*/ 77787 h 73"/>
              <a:gd name="T60" fmla="*/ 44450 w 40"/>
              <a:gd name="T61" fmla="*/ 79375 h 73"/>
              <a:gd name="T62" fmla="*/ 42863 w 40"/>
              <a:gd name="T63" fmla="*/ 82550 h 73"/>
              <a:gd name="T64" fmla="*/ 42863 w 40"/>
              <a:gd name="T65" fmla="*/ 84137 h 73"/>
              <a:gd name="T66" fmla="*/ 41275 w 40"/>
              <a:gd name="T67" fmla="*/ 85725 h 73"/>
              <a:gd name="T68" fmla="*/ 39688 w 40"/>
              <a:gd name="T69" fmla="*/ 85725 h 73"/>
              <a:gd name="T70" fmla="*/ 38100 w 40"/>
              <a:gd name="T71" fmla="*/ 88900 h 73"/>
              <a:gd name="T72" fmla="*/ 36513 w 40"/>
              <a:gd name="T73" fmla="*/ 90487 h 73"/>
              <a:gd name="T74" fmla="*/ 34925 w 40"/>
              <a:gd name="T75" fmla="*/ 92075 h 73"/>
              <a:gd name="T76" fmla="*/ 34925 w 40"/>
              <a:gd name="T77" fmla="*/ 93662 h 73"/>
              <a:gd name="T78" fmla="*/ 33338 w 40"/>
              <a:gd name="T79" fmla="*/ 95250 h 73"/>
              <a:gd name="T80" fmla="*/ 31750 w 40"/>
              <a:gd name="T81" fmla="*/ 96837 h 73"/>
              <a:gd name="T82" fmla="*/ 30163 w 40"/>
              <a:gd name="T83" fmla="*/ 98425 h 73"/>
              <a:gd name="T84" fmla="*/ 28575 w 40"/>
              <a:gd name="T85" fmla="*/ 100012 h 73"/>
              <a:gd name="T86" fmla="*/ 26988 w 40"/>
              <a:gd name="T87" fmla="*/ 101600 h 73"/>
              <a:gd name="T88" fmla="*/ 25400 w 40"/>
              <a:gd name="T89" fmla="*/ 101600 h 73"/>
              <a:gd name="T90" fmla="*/ 23813 w 40"/>
              <a:gd name="T91" fmla="*/ 103187 h 73"/>
              <a:gd name="T92" fmla="*/ 22225 w 40"/>
              <a:gd name="T93" fmla="*/ 106362 h 73"/>
              <a:gd name="T94" fmla="*/ 19050 w 40"/>
              <a:gd name="T95" fmla="*/ 106362 h 73"/>
              <a:gd name="T96" fmla="*/ 17463 w 40"/>
              <a:gd name="T97" fmla="*/ 107950 h 73"/>
              <a:gd name="T98" fmla="*/ 15875 w 40"/>
              <a:gd name="T99" fmla="*/ 109537 h 73"/>
              <a:gd name="T100" fmla="*/ 14288 w 40"/>
              <a:gd name="T101" fmla="*/ 109537 h 73"/>
              <a:gd name="T102" fmla="*/ 11113 w 40"/>
              <a:gd name="T103" fmla="*/ 111125 h 73"/>
              <a:gd name="T104" fmla="*/ 9525 w 40"/>
              <a:gd name="T105" fmla="*/ 112712 h 73"/>
              <a:gd name="T106" fmla="*/ 7938 w 40"/>
              <a:gd name="T107" fmla="*/ 114300 h 73"/>
              <a:gd name="T108" fmla="*/ 4763 w 40"/>
              <a:gd name="T109" fmla="*/ 114300 h 73"/>
              <a:gd name="T110" fmla="*/ 3175 w 40"/>
              <a:gd name="T111" fmla="*/ 115887 h 73"/>
              <a:gd name="T112" fmla="*/ 0 w 40"/>
              <a:gd name="T113" fmla="*/ 115887 h 73"/>
              <a:gd name="T114" fmla="*/ 6350 w 40"/>
              <a:gd name="T115" fmla="*/ 109537 h 73"/>
              <a:gd name="T116" fmla="*/ 36513 w 40"/>
              <a:gd name="T117" fmla="*/ 85725 h 73"/>
              <a:gd name="T118" fmla="*/ 63500 w 40"/>
              <a:gd name="T119" fmla="*/ 0 h 7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0" h="73">
                <a:moveTo>
                  <a:pt x="40" y="0"/>
                </a:moveTo>
                <a:lnTo>
                  <a:pt x="38" y="24"/>
                </a:lnTo>
                <a:lnTo>
                  <a:pt x="38" y="25"/>
                </a:lnTo>
                <a:lnTo>
                  <a:pt x="38" y="26"/>
                </a:lnTo>
                <a:lnTo>
                  <a:pt x="37" y="27"/>
                </a:lnTo>
                <a:lnTo>
                  <a:pt x="37" y="28"/>
                </a:lnTo>
                <a:lnTo>
                  <a:pt x="37" y="29"/>
                </a:lnTo>
                <a:lnTo>
                  <a:pt x="37" y="30"/>
                </a:lnTo>
                <a:lnTo>
                  <a:pt x="36" y="31"/>
                </a:lnTo>
                <a:lnTo>
                  <a:pt x="36" y="33"/>
                </a:lnTo>
                <a:lnTo>
                  <a:pt x="35" y="34"/>
                </a:lnTo>
                <a:lnTo>
                  <a:pt x="35" y="35"/>
                </a:lnTo>
                <a:lnTo>
                  <a:pt x="34" y="37"/>
                </a:lnTo>
                <a:lnTo>
                  <a:pt x="34" y="38"/>
                </a:lnTo>
                <a:lnTo>
                  <a:pt x="34" y="39"/>
                </a:lnTo>
                <a:lnTo>
                  <a:pt x="33" y="40"/>
                </a:lnTo>
                <a:lnTo>
                  <a:pt x="33" y="41"/>
                </a:lnTo>
                <a:lnTo>
                  <a:pt x="32" y="42"/>
                </a:lnTo>
                <a:lnTo>
                  <a:pt x="32" y="43"/>
                </a:lnTo>
                <a:lnTo>
                  <a:pt x="31" y="44"/>
                </a:lnTo>
                <a:lnTo>
                  <a:pt x="31" y="45"/>
                </a:lnTo>
                <a:lnTo>
                  <a:pt x="30" y="46"/>
                </a:lnTo>
                <a:lnTo>
                  <a:pt x="29" y="47"/>
                </a:lnTo>
                <a:lnTo>
                  <a:pt x="29" y="49"/>
                </a:lnTo>
                <a:lnTo>
                  <a:pt x="28" y="49"/>
                </a:lnTo>
                <a:lnTo>
                  <a:pt x="28" y="50"/>
                </a:lnTo>
                <a:lnTo>
                  <a:pt x="27" y="52"/>
                </a:lnTo>
                <a:lnTo>
                  <a:pt x="27" y="53"/>
                </a:lnTo>
                <a:lnTo>
                  <a:pt x="26" y="54"/>
                </a:lnTo>
                <a:lnTo>
                  <a:pt x="25" y="54"/>
                </a:lnTo>
                <a:lnTo>
                  <a:pt x="24" y="56"/>
                </a:lnTo>
                <a:lnTo>
                  <a:pt x="23" y="57"/>
                </a:lnTo>
                <a:lnTo>
                  <a:pt x="22" y="58"/>
                </a:lnTo>
                <a:lnTo>
                  <a:pt x="22" y="59"/>
                </a:lnTo>
                <a:lnTo>
                  <a:pt x="21" y="60"/>
                </a:lnTo>
                <a:lnTo>
                  <a:pt x="20" y="61"/>
                </a:lnTo>
                <a:lnTo>
                  <a:pt x="19" y="62"/>
                </a:lnTo>
                <a:lnTo>
                  <a:pt x="18" y="63"/>
                </a:lnTo>
                <a:lnTo>
                  <a:pt x="17" y="64"/>
                </a:lnTo>
                <a:lnTo>
                  <a:pt x="16" y="64"/>
                </a:lnTo>
                <a:lnTo>
                  <a:pt x="15" y="65"/>
                </a:lnTo>
                <a:lnTo>
                  <a:pt x="14" y="67"/>
                </a:lnTo>
                <a:lnTo>
                  <a:pt x="12" y="67"/>
                </a:lnTo>
                <a:lnTo>
                  <a:pt x="11" y="68"/>
                </a:lnTo>
                <a:lnTo>
                  <a:pt x="10" y="69"/>
                </a:lnTo>
                <a:lnTo>
                  <a:pt x="9" y="69"/>
                </a:lnTo>
                <a:lnTo>
                  <a:pt x="7" y="70"/>
                </a:lnTo>
                <a:lnTo>
                  <a:pt x="6" y="71"/>
                </a:lnTo>
                <a:lnTo>
                  <a:pt x="5" y="72"/>
                </a:lnTo>
                <a:lnTo>
                  <a:pt x="3" y="72"/>
                </a:lnTo>
                <a:lnTo>
                  <a:pt x="2" y="73"/>
                </a:lnTo>
                <a:lnTo>
                  <a:pt x="0" y="73"/>
                </a:lnTo>
                <a:lnTo>
                  <a:pt x="4" y="69"/>
                </a:lnTo>
                <a:lnTo>
                  <a:pt x="23" y="54"/>
                </a:lnTo>
                <a:lnTo>
                  <a:pt x="40" y="0"/>
                </a:lnTo>
                <a:close/>
              </a:path>
            </a:pathLst>
          </a:custGeom>
          <a:solidFill>
            <a:srgbClr val="C9D49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354" name="Freeform 56"/>
          <p:cNvSpPr>
            <a:spLocks/>
          </p:cNvSpPr>
          <p:nvPr/>
        </p:nvSpPr>
        <p:spPr bwMode="auto">
          <a:xfrm>
            <a:off x="4329113" y="5160963"/>
            <a:ext cx="57150" cy="152400"/>
          </a:xfrm>
          <a:custGeom>
            <a:avLst/>
            <a:gdLst>
              <a:gd name="T0" fmla="*/ 57150 w 36"/>
              <a:gd name="T1" fmla="*/ 0 h 96"/>
              <a:gd name="T2" fmla="*/ 55563 w 36"/>
              <a:gd name="T3" fmla="*/ 3175 h 96"/>
              <a:gd name="T4" fmla="*/ 53975 w 36"/>
              <a:gd name="T5" fmla="*/ 7938 h 96"/>
              <a:gd name="T6" fmla="*/ 52388 w 36"/>
              <a:gd name="T7" fmla="*/ 9525 h 96"/>
              <a:gd name="T8" fmla="*/ 50800 w 36"/>
              <a:gd name="T9" fmla="*/ 14288 h 96"/>
              <a:gd name="T10" fmla="*/ 49213 w 36"/>
              <a:gd name="T11" fmla="*/ 17463 h 96"/>
              <a:gd name="T12" fmla="*/ 49213 w 36"/>
              <a:gd name="T13" fmla="*/ 22225 h 96"/>
              <a:gd name="T14" fmla="*/ 46038 w 36"/>
              <a:gd name="T15" fmla="*/ 26988 h 96"/>
              <a:gd name="T16" fmla="*/ 44450 w 36"/>
              <a:gd name="T17" fmla="*/ 31750 h 96"/>
              <a:gd name="T18" fmla="*/ 42863 w 36"/>
              <a:gd name="T19" fmla="*/ 38100 h 96"/>
              <a:gd name="T20" fmla="*/ 41275 w 36"/>
              <a:gd name="T21" fmla="*/ 44450 h 96"/>
              <a:gd name="T22" fmla="*/ 39688 w 36"/>
              <a:gd name="T23" fmla="*/ 50800 h 96"/>
              <a:gd name="T24" fmla="*/ 38100 w 36"/>
              <a:gd name="T25" fmla="*/ 57150 h 96"/>
              <a:gd name="T26" fmla="*/ 34925 w 36"/>
              <a:gd name="T27" fmla="*/ 63500 h 96"/>
              <a:gd name="T28" fmla="*/ 33338 w 36"/>
              <a:gd name="T29" fmla="*/ 71438 h 96"/>
              <a:gd name="T30" fmla="*/ 31750 w 36"/>
              <a:gd name="T31" fmla="*/ 79375 h 96"/>
              <a:gd name="T32" fmla="*/ 30163 w 36"/>
              <a:gd name="T33" fmla="*/ 87313 h 96"/>
              <a:gd name="T34" fmla="*/ 30163 w 36"/>
              <a:gd name="T35" fmla="*/ 95250 h 96"/>
              <a:gd name="T36" fmla="*/ 28575 w 36"/>
              <a:gd name="T37" fmla="*/ 103188 h 96"/>
              <a:gd name="T38" fmla="*/ 34925 w 36"/>
              <a:gd name="T39" fmla="*/ 103188 h 96"/>
              <a:gd name="T40" fmla="*/ 1588 w 36"/>
              <a:gd name="T41" fmla="*/ 152400 h 96"/>
              <a:gd name="T42" fmla="*/ 3175 w 36"/>
              <a:gd name="T43" fmla="*/ 149225 h 96"/>
              <a:gd name="T44" fmla="*/ 4763 w 36"/>
              <a:gd name="T45" fmla="*/ 147638 h 96"/>
              <a:gd name="T46" fmla="*/ 7938 w 36"/>
              <a:gd name="T47" fmla="*/ 146050 h 96"/>
              <a:gd name="T48" fmla="*/ 9525 w 36"/>
              <a:gd name="T49" fmla="*/ 142875 h 96"/>
              <a:gd name="T50" fmla="*/ 12700 w 36"/>
              <a:gd name="T51" fmla="*/ 139700 h 96"/>
              <a:gd name="T52" fmla="*/ 15875 w 36"/>
              <a:gd name="T53" fmla="*/ 138113 h 96"/>
              <a:gd name="T54" fmla="*/ 19050 w 36"/>
              <a:gd name="T55" fmla="*/ 134938 h 96"/>
              <a:gd name="T56" fmla="*/ 20638 w 36"/>
              <a:gd name="T57" fmla="*/ 133350 h 96"/>
              <a:gd name="T58" fmla="*/ 22225 w 36"/>
              <a:gd name="T59" fmla="*/ 131763 h 96"/>
              <a:gd name="T60" fmla="*/ 23813 w 36"/>
              <a:gd name="T61" fmla="*/ 128588 h 96"/>
              <a:gd name="T62" fmla="*/ 26988 w 36"/>
              <a:gd name="T63" fmla="*/ 127000 h 96"/>
              <a:gd name="T64" fmla="*/ 28575 w 36"/>
              <a:gd name="T65" fmla="*/ 123825 h 96"/>
              <a:gd name="T66" fmla="*/ 30163 w 36"/>
              <a:gd name="T67" fmla="*/ 120650 h 96"/>
              <a:gd name="T68" fmla="*/ 31750 w 36"/>
              <a:gd name="T69" fmla="*/ 119063 h 96"/>
              <a:gd name="T70" fmla="*/ 33338 w 36"/>
              <a:gd name="T71" fmla="*/ 115888 h 96"/>
              <a:gd name="T72" fmla="*/ 34925 w 36"/>
              <a:gd name="T73" fmla="*/ 111125 h 96"/>
              <a:gd name="T74" fmla="*/ 36513 w 36"/>
              <a:gd name="T75" fmla="*/ 107950 h 96"/>
              <a:gd name="T76" fmla="*/ 38100 w 36"/>
              <a:gd name="T77" fmla="*/ 101600 h 96"/>
              <a:gd name="T78" fmla="*/ 39688 w 36"/>
              <a:gd name="T79" fmla="*/ 95250 h 96"/>
              <a:gd name="T80" fmla="*/ 41275 w 36"/>
              <a:gd name="T81" fmla="*/ 87313 h 96"/>
              <a:gd name="T82" fmla="*/ 42863 w 36"/>
              <a:gd name="T83" fmla="*/ 80963 h 96"/>
              <a:gd name="T84" fmla="*/ 44450 w 36"/>
              <a:gd name="T85" fmla="*/ 74613 h 96"/>
              <a:gd name="T86" fmla="*/ 46038 w 36"/>
              <a:gd name="T87" fmla="*/ 66675 h 96"/>
              <a:gd name="T88" fmla="*/ 47625 w 36"/>
              <a:gd name="T89" fmla="*/ 58738 h 96"/>
              <a:gd name="T90" fmla="*/ 49213 w 36"/>
              <a:gd name="T91" fmla="*/ 50800 h 96"/>
              <a:gd name="T92" fmla="*/ 50800 w 36"/>
              <a:gd name="T93" fmla="*/ 42863 h 96"/>
              <a:gd name="T94" fmla="*/ 50800 w 36"/>
              <a:gd name="T95" fmla="*/ 36513 h 96"/>
              <a:gd name="T96" fmla="*/ 52388 w 36"/>
              <a:gd name="T97" fmla="*/ 28575 h 96"/>
              <a:gd name="T98" fmla="*/ 53975 w 36"/>
              <a:gd name="T99" fmla="*/ 22225 h 96"/>
              <a:gd name="T100" fmla="*/ 55563 w 36"/>
              <a:gd name="T101" fmla="*/ 15875 h 96"/>
              <a:gd name="T102" fmla="*/ 55563 w 36"/>
              <a:gd name="T103" fmla="*/ 11113 h 96"/>
              <a:gd name="T104" fmla="*/ 55563 w 36"/>
              <a:gd name="T105" fmla="*/ 7938 h 96"/>
              <a:gd name="T106" fmla="*/ 57150 w 36"/>
              <a:gd name="T107" fmla="*/ 3175 h 96"/>
              <a:gd name="T108" fmla="*/ 57150 w 36"/>
              <a:gd name="T109" fmla="*/ 1588 h 9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6" h="96">
                <a:moveTo>
                  <a:pt x="36" y="0"/>
                </a:moveTo>
                <a:lnTo>
                  <a:pt x="36" y="0"/>
                </a:lnTo>
                <a:lnTo>
                  <a:pt x="36" y="1"/>
                </a:lnTo>
                <a:lnTo>
                  <a:pt x="35" y="2"/>
                </a:lnTo>
                <a:lnTo>
                  <a:pt x="35" y="3"/>
                </a:lnTo>
                <a:lnTo>
                  <a:pt x="34" y="4"/>
                </a:lnTo>
                <a:lnTo>
                  <a:pt x="34" y="5"/>
                </a:lnTo>
                <a:lnTo>
                  <a:pt x="33" y="6"/>
                </a:lnTo>
                <a:lnTo>
                  <a:pt x="33" y="7"/>
                </a:lnTo>
                <a:lnTo>
                  <a:pt x="33" y="8"/>
                </a:lnTo>
                <a:lnTo>
                  <a:pt x="32" y="9"/>
                </a:lnTo>
                <a:lnTo>
                  <a:pt x="32" y="10"/>
                </a:lnTo>
                <a:lnTo>
                  <a:pt x="31" y="11"/>
                </a:lnTo>
                <a:lnTo>
                  <a:pt x="31" y="12"/>
                </a:lnTo>
                <a:lnTo>
                  <a:pt x="31" y="13"/>
                </a:lnTo>
                <a:lnTo>
                  <a:pt x="31" y="14"/>
                </a:lnTo>
                <a:lnTo>
                  <a:pt x="30" y="15"/>
                </a:lnTo>
                <a:lnTo>
                  <a:pt x="30" y="16"/>
                </a:lnTo>
                <a:lnTo>
                  <a:pt x="29" y="17"/>
                </a:lnTo>
                <a:lnTo>
                  <a:pt x="29" y="18"/>
                </a:lnTo>
                <a:lnTo>
                  <a:pt x="29" y="20"/>
                </a:lnTo>
                <a:lnTo>
                  <a:pt x="28" y="20"/>
                </a:lnTo>
                <a:lnTo>
                  <a:pt x="28" y="22"/>
                </a:lnTo>
                <a:lnTo>
                  <a:pt x="27" y="23"/>
                </a:lnTo>
                <a:lnTo>
                  <a:pt x="27" y="24"/>
                </a:lnTo>
                <a:lnTo>
                  <a:pt x="27" y="25"/>
                </a:lnTo>
                <a:lnTo>
                  <a:pt x="26" y="27"/>
                </a:lnTo>
                <a:lnTo>
                  <a:pt x="26" y="28"/>
                </a:lnTo>
                <a:lnTo>
                  <a:pt x="25" y="29"/>
                </a:lnTo>
                <a:lnTo>
                  <a:pt x="25" y="30"/>
                </a:lnTo>
                <a:lnTo>
                  <a:pt x="25" y="32"/>
                </a:lnTo>
                <a:lnTo>
                  <a:pt x="25" y="33"/>
                </a:lnTo>
                <a:lnTo>
                  <a:pt x="24" y="35"/>
                </a:lnTo>
                <a:lnTo>
                  <a:pt x="24" y="36"/>
                </a:lnTo>
                <a:lnTo>
                  <a:pt x="23" y="38"/>
                </a:lnTo>
                <a:lnTo>
                  <a:pt x="23" y="39"/>
                </a:lnTo>
                <a:lnTo>
                  <a:pt x="22" y="40"/>
                </a:lnTo>
                <a:lnTo>
                  <a:pt x="22" y="42"/>
                </a:lnTo>
                <a:lnTo>
                  <a:pt x="22" y="43"/>
                </a:lnTo>
                <a:lnTo>
                  <a:pt x="21" y="45"/>
                </a:lnTo>
                <a:lnTo>
                  <a:pt x="21" y="47"/>
                </a:lnTo>
                <a:lnTo>
                  <a:pt x="21" y="48"/>
                </a:lnTo>
                <a:lnTo>
                  <a:pt x="20" y="50"/>
                </a:lnTo>
                <a:lnTo>
                  <a:pt x="20" y="51"/>
                </a:lnTo>
                <a:lnTo>
                  <a:pt x="20" y="53"/>
                </a:lnTo>
                <a:lnTo>
                  <a:pt x="19" y="55"/>
                </a:lnTo>
                <a:lnTo>
                  <a:pt x="19" y="56"/>
                </a:lnTo>
                <a:lnTo>
                  <a:pt x="19" y="58"/>
                </a:lnTo>
                <a:lnTo>
                  <a:pt x="19" y="60"/>
                </a:lnTo>
                <a:lnTo>
                  <a:pt x="19" y="61"/>
                </a:lnTo>
                <a:lnTo>
                  <a:pt x="18" y="63"/>
                </a:lnTo>
                <a:lnTo>
                  <a:pt x="18" y="65"/>
                </a:lnTo>
                <a:lnTo>
                  <a:pt x="18" y="66"/>
                </a:lnTo>
                <a:lnTo>
                  <a:pt x="18" y="68"/>
                </a:lnTo>
                <a:lnTo>
                  <a:pt x="22" y="65"/>
                </a:lnTo>
                <a:lnTo>
                  <a:pt x="0" y="96"/>
                </a:lnTo>
                <a:lnTo>
                  <a:pt x="1" y="96"/>
                </a:lnTo>
                <a:lnTo>
                  <a:pt x="1" y="95"/>
                </a:lnTo>
                <a:lnTo>
                  <a:pt x="2" y="94"/>
                </a:lnTo>
                <a:lnTo>
                  <a:pt x="3" y="93"/>
                </a:lnTo>
                <a:lnTo>
                  <a:pt x="4" y="93"/>
                </a:lnTo>
                <a:lnTo>
                  <a:pt x="4" y="92"/>
                </a:lnTo>
                <a:lnTo>
                  <a:pt x="5" y="92"/>
                </a:lnTo>
                <a:lnTo>
                  <a:pt x="5" y="91"/>
                </a:lnTo>
                <a:lnTo>
                  <a:pt x="6" y="91"/>
                </a:lnTo>
                <a:lnTo>
                  <a:pt x="6" y="90"/>
                </a:lnTo>
                <a:lnTo>
                  <a:pt x="7" y="90"/>
                </a:lnTo>
                <a:lnTo>
                  <a:pt x="8" y="89"/>
                </a:lnTo>
                <a:lnTo>
                  <a:pt x="8" y="88"/>
                </a:lnTo>
                <a:lnTo>
                  <a:pt x="9" y="88"/>
                </a:lnTo>
                <a:lnTo>
                  <a:pt x="10" y="88"/>
                </a:lnTo>
                <a:lnTo>
                  <a:pt x="10" y="87"/>
                </a:lnTo>
                <a:lnTo>
                  <a:pt x="11" y="86"/>
                </a:lnTo>
                <a:lnTo>
                  <a:pt x="12" y="85"/>
                </a:lnTo>
                <a:lnTo>
                  <a:pt x="13" y="85"/>
                </a:lnTo>
                <a:lnTo>
                  <a:pt x="13" y="84"/>
                </a:lnTo>
                <a:lnTo>
                  <a:pt x="14" y="84"/>
                </a:lnTo>
                <a:lnTo>
                  <a:pt x="14" y="83"/>
                </a:lnTo>
                <a:lnTo>
                  <a:pt x="15" y="82"/>
                </a:lnTo>
                <a:lnTo>
                  <a:pt x="15" y="81"/>
                </a:lnTo>
                <a:lnTo>
                  <a:pt x="16" y="81"/>
                </a:lnTo>
                <a:lnTo>
                  <a:pt x="17" y="80"/>
                </a:lnTo>
                <a:lnTo>
                  <a:pt x="17" y="79"/>
                </a:lnTo>
                <a:lnTo>
                  <a:pt x="18" y="78"/>
                </a:lnTo>
                <a:lnTo>
                  <a:pt x="19" y="78"/>
                </a:lnTo>
                <a:lnTo>
                  <a:pt x="19" y="77"/>
                </a:lnTo>
                <a:lnTo>
                  <a:pt x="19" y="76"/>
                </a:lnTo>
                <a:lnTo>
                  <a:pt x="20" y="75"/>
                </a:lnTo>
                <a:lnTo>
                  <a:pt x="21" y="74"/>
                </a:lnTo>
                <a:lnTo>
                  <a:pt x="21" y="73"/>
                </a:lnTo>
                <a:lnTo>
                  <a:pt x="22" y="72"/>
                </a:lnTo>
                <a:lnTo>
                  <a:pt x="22" y="71"/>
                </a:lnTo>
                <a:lnTo>
                  <a:pt x="22" y="70"/>
                </a:lnTo>
                <a:lnTo>
                  <a:pt x="23" y="69"/>
                </a:lnTo>
                <a:lnTo>
                  <a:pt x="23" y="68"/>
                </a:lnTo>
                <a:lnTo>
                  <a:pt x="24" y="66"/>
                </a:lnTo>
                <a:lnTo>
                  <a:pt x="24" y="65"/>
                </a:lnTo>
                <a:lnTo>
                  <a:pt x="24" y="64"/>
                </a:lnTo>
                <a:lnTo>
                  <a:pt x="25" y="63"/>
                </a:lnTo>
                <a:lnTo>
                  <a:pt x="25" y="61"/>
                </a:lnTo>
                <a:lnTo>
                  <a:pt x="25" y="60"/>
                </a:lnTo>
                <a:lnTo>
                  <a:pt x="25" y="59"/>
                </a:lnTo>
                <a:lnTo>
                  <a:pt x="26" y="57"/>
                </a:lnTo>
                <a:lnTo>
                  <a:pt x="26" y="55"/>
                </a:lnTo>
                <a:lnTo>
                  <a:pt x="26" y="54"/>
                </a:lnTo>
                <a:lnTo>
                  <a:pt x="27" y="53"/>
                </a:lnTo>
                <a:lnTo>
                  <a:pt x="27" y="51"/>
                </a:lnTo>
                <a:lnTo>
                  <a:pt x="28" y="50"/>
                </a:lnTo>
                <a:lnTo>
                  <a:pt x="28" y="48"/>
                </a:lnTo>
                <a:lnTo>
                  <a:pt x="28" y="47"/>
                </a:lnTo>
                <a:lnTo>
                  <a:pt x="29" y="45"/>
                </a:lnTo>
                <a:lnTo>
                  <a:pt x="29" y="43"/>
                </a:lnTo>
                <a:lnTo>
                  <a:pt x="29" y="42"/>
                </a:lnTo>
                <a:lnTo>
                  <a:pt x="30" y="40"/>
                </a:lnTo>
                <a:lnTo>
                  <a:pt x="30" y="38"/>
                </a:lnTo>
                <a:lnTo>
                  <a:pt x="30" y="37"/>
                </a:lnTo>
                <a:lnTo>
                  <a:pt x="31" y="35"/>
                </a:lnTo>
                <a:lnTo>
                  <a:pt x="31" y="33"/>
                </a:lnTo>
                <a:lnTo>
                  <a:pt x="31" y="32"/>
                </a:lnTo>
                <a:lnTo>
                  <a:pt x="31" y="30"/>
                </a:lnTo>
                <a:lnTo>
                  <a:pt x="31" y="29"/>
                </a:lnTo>
                <a:lnTo>
                  <a:pt x="32" y="27"/>
                </a:lnTo>
                <a:lnTo>
                  <a:pt x="32" y="25"/>
                </a:lnTo>
                <a:lnTo>
                  <a:pt x="32" y="24"/>
                </a:lnTo>
                <a:lnTo>
                  <a:pt x="32" y="23"/>
                </a:lnTo>
                <a:lnTo>
                  <a:pt x="33" y="21"/>
                </a:lnTo>
                <a:lnTo>
                  <a:pt x="33" y="20"/>
                </a:lnTo>
                <a:lnTo>
                  <a:pt x="33" y="18"/>
                </a:lnTo>
                <a:lnTo>
                  <a:pt x="33" y="17"/>
                </a:lnTo>
                <a:lnTo>
                  <a:pt x="34" y="15"/>
                </a:lnTo>
                <a:lnTo>
                  <a:pt x="34" y="14"/>
                </a:lnTo>
                <a:lnTo>
                  <a:pt x="34" y="12"/>
                </a:lnTo>
                <a:lnTo>
                  <a:pt x="35" y="10"/>
                </a:lnTo>
                <a:lnTo>
                  <a:pt x="35" y="9"/>
                </a:lnTo>
                <a:lnTo>
                  <a:pt x="35" y="8"/>
                </a:lnTo>
                <a:lnTo>
                  <a:pt x="35" y="7"/>
                </a:lnTo>
                <a:lnTo>
                  <a:pt x="35" y="6"/>
                </a:lnTo>
                <a:lnTo>
                  <a:pt x="35" y="5"/>
                </a:lnTo>
                <a:lnTo>
                  <a:pt x="36" y="4"/>
                </a:lnTo>
                <a:lnTo>
                  <a:pt x="36" y="3"/>
                </a:lnTo>
                <a:lnTo>
                  <a:pt x="36" y="2"/>
                </a:lnTo>
                <a:lnTo>
                  <a:pt x="36" y="1"/>
                </a:lnTo>
                <a:lnTo>
                  <a:pt x="36"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355" name="Freeform 57"/>
          <p:cNvSpPr>
            <a:spLocks/>
          </p:cNvSpPr>
          <p:nvPr/>
        </p:nvSpPr>
        <p:spPr bwMode="auto">
          <a:xfrm>
            <a:off x="4462464" y="5138738"/>
            <a:ext cx="33337" cy="107950"/>
          </a:xfrm>
          <a:custGeom>
            <a:avLst/>
            <a:gdLst>
              <a:gd name="T0" fmla="*/ 3175 w 21"/>
              <a:gd name="T1" fmla="*/ 0 h 68"/>
              <a:gd name="T2" fmla="*/ 0 w 21"/>
              <a:gd name="T3" fmla="*/ 6350 h 68"/>
              <a:gd name="T4" fmla="*/ 33337 w 21"/>
              <a:gd name="T5" fmla="*/ 107950 h 68"/>
              <a:gd name="T6" fmla="*/ 33337 w 21"/>
              <a:gd name="T7" fmla="*/ 106363 h 68"/>
              <a:gd name="T8" fmla="*/ 33337 w 21"/>
              <a:gd name="T9" fmla="*/ 106363 h 68"/>
              <a:gd name="T10" fmla="*/ 33337 w 21"/>
              <a:gd name="T11" fmla="*/ 104775 h 68"/>
              <a:gd name="T12" fmla="*/ 33337 w 21"/>
              <a:gd name="T13" fmla="*/ 103188 h 68"/>
              <a:gd name="T14" fmla="*/ 33337 w 21"/>
              <a:gd name="T15" fmla="*/ 101600 h 68"/>
              <a:gd name="T16" fmla="*/ 33337 w 21"/>
              <a:gd name="T17" fmla="*/ 101600 h 68"/>
              <a:gd name="T18" fmla="*/ 33337 w 21"/>
              <a:gd name="T19" fmla="*/ 100013 h 68"/>
              <a:gd name="T20" fmla="*/ 33337 w 21"/>
              <a:gd name="T21" fmla="*/ 98425 h 68"/>
              <a:gd name="T22" fmla="*/ 31750 w 21"/>
              <a:gd name="T23" fmla="*/ 98425 h 68"/>
              <a:gd name="T24" fmla="*/ 31750 w 21"/>
              <a:gd name="T25" fmla="*/ 96838 h 68"/>
              <a:gd name="T26" fmla="*/ 31750 w 21"/>
              <a:gd name="T27" fmla="*/ 95250 h 68"/>
              <a:gd name="T28" fmla="*/ 31750 w 21"/>
              <a:gd name="T29" fmla="*/ 93663 h 68"/>
              <a:gd name="T30" fmla="*/ 31750 w 21"/>
              <a:gd name="T31" fmla="*/ 92075 h 68"/>
              <a:gd name="T32" fmla="*/ 31750 w 21"/>
              <a:gd name="T33" fmla="*/ 90488 h 68"/>
              <a:gd name="T34" fmla="*/ 31750 w 21"/>
              <a:gd name="T35" fmla="*/ 90488 h 68"/>
              <a:gd name="T36" fmla="*/ 31750 w 21"/>
              <a:gd name="T37" fmla="*/ 87313 h 68"/>
              <a:gd name="T38" fmla="*/ 31750 w 21"/>
              <a:gd name="T39" fmla="*/ 85725 h 68"/>
              <a:gd name="T40" fmla="*/ 31750 w 21"/>
              <a:gd name="T41" fmla="*/ 84138 h 68"/>
              <a:gd name="T42" fmla="*/ 30162 w 21"/>
              <a:gd name="T43" fmla="*/ 82550 h 68"/>
              <a:gd name="T44" fmla="*/ 30162 w 21"/>
              <a:gd name="T45" fmla="*/ 82550 h 68"/>
              <a:gd name="T46" fmla="*/ 30162 w 21"/>
              <a:gd name="T47" fmla="*/ 79375 h 68"/>
              <a:gd name="T48" fmla="*/ 30162 w 21"/>
              <a:gd name="T49" fmla="*/ 77788 h 68"/>
              <a:gd name="T50" fmla="*/ 28575 w 21"/>
              <a:gd name="T51" fmla="*/ 76200 h 68"/>
              <a:gd name="T52" fmla="*/ 28575 w 21"/>
              <a:gd name="T53" fmla="*/ 74613 h 68"/>
              <a:gd name="T54" fmla="*/ 28575 w 21"/>
              <a:gd name="T55" fmla="*/ 71438 h 68"/>
              <a:gd name="T56" fmla="*/ 28575 w 21"/>
              <a:gd name="T57" fmla="*/ 69850 h 68"/>
              <a:gd name="T58" fmla="*/ 26987 w 21"/>
              <a:gd name="T59" fmla="*/ 68263 h 68"/>
              <a:gd name="T60" fmla="*/ 26987 w 21"/>
              <a:gd name="T61" fmla="*/ 66675 h 68"/>
              <a:gd name="T62" fmla="*/ 26987 w 21"/>
              <a:gd name="T63" fmla="*/ 63500 h 68"/>
              <a:gd name="T64" fmla="*/ 25400 w 21"/>
              <a:gd name="T65" fmla="*/ 61913 h 68"/>
              <a:gd name="T66" fmla="*/ 25400 w 21"/>
              <a:gd name="T67" fmla="*/ 58738 h 68"/>
              <a:gd name="T68" fmla="*/ 25400 w 21"/>
              <a:gd name="T69" fmla="*/ 58738 h 68"/>
              <a:gd name="T70" fmla="*/ 23812 w 21"/>
              <a:gd name="T71" fmla="*/ 53975 h 68"/>
              <a:gd name="T72" fmla="*/ 23812 w 21"/>
              <a:gd name="T73" fmla="*/ 53975 h 68"/>
              <a:gd name="T74" fmla="*/ 22225 w 21"/>
              <a:gd name="T75" fmla="*/ 50800 h 68"/>
              <a:gd name="T76" fmla="*/ 22225 w 21"/>
              <a:gd name="T77" fmla="*/ 49213 h 68"/>
              <a:gd name="T78" fmla="*/ 22225 w 21"/>
              <a:gd name="T79" fmla="*/ 46038 h 68"/>
              <a:gd name="T80" fmla="*/ 22225 w 21"/>
              <a:gd name="T81" fmla="*/ 44450 h 68"/>
              <a:gd name="T82" fmla="*/ 20637 w 21"/>
              <a:gd name="T83" fmla="*/ 41275 h 68"/>
              <a:gd name="T84" fmla="*/ 19050 w 21"/>
              <a:gd name="T85" fmla="*/ 39688 h 68"/>
              <a:gd name="T86" fmla="*/ 19050 w 21"/>
              <a:gd name="T87" fmla="*/ 36513 h 68"/>
              <a:gd name="T88" fmla="*/ 17462 w 21"/>
              <a:gd name="T89" fmla="*/ 34925 h 68"/>
              <a:gd name="T90" fmla="*/ 17462 w 21"/>
              <a:gd name="T91" fmla="*/ 31750 h 68"/>
              <a:gd name="T92" fmla="*/ 15875 w 21"/>
              <a:gd name="T93" fmla="*/ 30163 h 68"/>
              <a:gd name="T94" fmla="*/ 15875 w 21"/>
              <a:gd name="T95" fmla="*/ 26988 h 68"/>
              <a:gd name="T96" fmla="*/ 14287 w 21"/>
              <a:gd name="T97" fmla="*/ 25400 h 68"/>
              <a:gd name="T98" fmla="*/ 12700 w 21"/>
              <a:gd name="T99" fmla="*/ 22225 h 68"/>
              <a:gd name="T100" fmla="*/ 12700 w 21"/>
              <a:gd name="T101" fmla="*/ 20638 h 68"/>
              <a:gd name="T102" fmla="*/ 11112 w 21"/>
              <a:gd name="T103" fmla="*/ 17463 h 68"/>
              <a:gd name="T104" fmla="*/ 11112 w 21"/>
              <a:gd name="T105" fmla="*/ 14288 h 68"/>
              <a:gd name="T106" fmla="*/ 9525 w 21"/>
              <a:gd name="T107" fmla="*/ 12700 h 68"/>
              <a:gd name="T108" fmla="*/ 7937 w 21"/>
              <a:gd name="T109" fmla="*/ 9525 h 68"/>
              <a:gd name="T110" fmla="*/ 6350 w 21"/>
              <a:gd name="T111" fmla="*/ 7938 h 68"/>
              <a:gd name="T112" fmla="*/ 6350 w 21"/>
              <a:gd name="T113" fmla="*/ 6350 h 68"/>
              <a:gd name="T114" fmla="*/ 4762 w 21"/>
              <a:gd name="T115" fmla="*/ 3175 h 68"/>
              <a:gd name="T116" fmla="*/ 3175 w 21"/>
              <a:gd name="T117" fmla="*/ 0 h 6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1" h="68">
                <a:moveTo>
                  <a:pt x="2" y="0"/>
                </a:moveTo>
                <a:lnTo>
                  <a:pt x="0" y="4"/>
                </a:lnTo>
                <a:lnTo>
                  <a:pt x="21" y="68"/>
                </a:lnTo>
                <a:lnTo>
                  <a:pt x="21" y="67"/>
                </a:lnTo>
                <a:lnTo>
                  <a:pt x="21" y="66"/>
                </a:lnTo>
                <a:lnTo>
                  <a:pt x="21" y="65"/>
                </a:lnTo>
                <a:lnTo>
                  <a:pt x="21" y="64"/>
                </a:lnTo>
                <a:lnTo>
                  <a:pt x="21" y="63"/>
                </a:lnTo>
                <a:lnTo>
                  <a:pt x="21" y="62"/>
                </a:lnTo>
                <a:lnTo>
                  <a:pt x="20" y="62"/>
                </a:lnTo>
                <a:lnTo>
                  <a:pt x="20" y="61"/>
                </a:lnTo>
                <a:lnTo>
                  <a:pt x="20" y="60"/>
                </a:lnTo>
                <a:lnTo>
                  <a:pt x="20" y="59"/>
                </a:lnTo>
                <a:lnTo>
                  <a:pt x="20" y="58"/>
                </a:lnTo>
                <a:lnTo>
                  <a:pt x="20" y="57"/>
                </a:lnTo>
                <a:lnTo>
                  <a:pt x="20" y="55"/>
                </a:lnTo>
                <a:lnTo>
                  <a:pt x="20" y="54"/>
                </a:lnTo>
                <a:lnTo>
                  <a:pt x="20" y="53"/>
                </a:lnTo>
                <a:lnTo>
                  <a:pt x="19" y="52"/>
                </a:lnTo>
                <a:lnTo>
                  <a:pt x="19" y="50"/>
                </a:lnTo>
                <a:lnTo>
                  <a:pt x="19" y="49"/>
                </a:lnTo>
                <a:lnTo>
                  <a:pt x="18" y="48"/>
                </a:lnTo>
                <a:lnTo>
                  <a:pt x="18" y="47"/>
                </a:lnTo>
                <a:lnTo>
                  <a:pt x="18" y="45"/>
                </a:lnTo>
                <a:lnTo>
                  <a:pt x="18" y="44"/>
                </a:lnTo>
                <a:lnTo>
                  <a:pt x="17" y="43"/>
                </a:lnTo>
                <a:lnTo>
                  <a:pt x="17" y="42"/>
                </a:lnTo>
                <a:lnTo>
                  <a:pt x="17" y="40"/>
                </a:lnTo>
                <a:lnTo>
                  <a:pt x="16" y="39"/>
                </a:lnTo>
                <a:lnTo>
                  <a:pt x="16" y="37"/>
                </a:lnTo>
                <a:lnTo>
                  <a:pt x="15" y="34"/>
                </a:lnTo>
                <a:lnTo>
                  <a:pt x="14" y="32"/>
                </a:lnTo>
                <a:lnTo>
                  <a:pt x="14" y="31"/>
                </a:lnTo>
                <a:lnTo>
                  <a:pt x="14" y="29"/>
                </a:lnTo>
                <a:lnTo>
                  <a:pt x="14" y="28"/>
                </a:lnTo>
                <a:lnTo>
                  <a:pt x="13" y="26"/>
                </a:lnTo>
                <a:lnTo>
                  <a:pt x="12" y="25"/>
                </a:lnTo>
                <a:lnTo>
                  <a:pt x="12" y="23"/>
                </a:lnTo>
                <a:lnTo>
                  <a:pt x="11" y="22"/>
                </a:lnTo>
                <a:lnTo>
                  <a:pt x="11" y="20"/>
                </a:lnTo>
                <a:lnTo>
                  <a:pt x="10" y="19"/>
                </a:lnTo>
                <a:lnTo>
                  <a:pt x="10" y="17"/>
                </a:lnTo>
                <a:lnTo>
                  <a:pt x="9" y="16"/>
                </a:lnTo>
                <a:lnTo>
                  <a:pt x="8" y="14"/>
                </a:lnTo>
                <a:lnTo>
                  <a:pt x="8" y="13"/>
                </a:lnTo>
                <a:lnTo>
                  <a:pt x="7" y="11"/>
                </a:lnTo>
                <a:lnTo>
                  <a:pt x="7" y="9"/>
                </a:lnTo>
                <a:lnTo>
                  <a:pt x="6" y="8"/>
                </a:lnTo>
                <a:lnTo>
                  <a:pt x="5" y="6"/>
                </a:lnTo>
                <a:lnTo>
                  <a:pt x="4" y="5"/>
                </a:lnTo>
                <a:lnTo>
                  <a:pt x="4" y="4"/>
                </a:lnTo>
                <a:lnTo>
                  <a:pt x="3" y="2"/>
                </a:lnTo>
                <a:lnTo>
                  <a:pt x="2"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356" name="Freeform 58"/>
          <p:cNvSpPr>
            <a:spLocks/>
          </p:cNvSpPr>
          <p:nvPr/>
        </p:nvSpPr>
        <p:spPr bwMode="auto">
          <a:xfrm>
            <a:off x="4414839" y="5264151"/>
            <a:ext cx="7937" cy="28575"/>
          </a:xfrm>
          <a:custGeom>
            <a:avLst/>
            <a:gdLst>
              <a:gd name="T0" fmla="*/ 7937 w 5"/>
              <a:gd name="T1" fmla="*/ 0 h 18"/>
              <a:gd name="T2" fmla="*/ 7937 w 5"/>
              <a:gd name="T3" fmla="*/ 0 h 18"/>
              <a:gd name="T4" fmla="*/ 7937 w 5"/>
              <a:gd name="T5" fmla="*/ 0 h 18"/>
              <a:gd name="T6" fmla="*/ 7937 w 5"/>
              <a:gd name="T7" fmla="*/ 3175 h 18"/>
              <a:gd name="T8" fmla="*/ 7937 w 5"/>
              <a:gd name="T9" fmla="*/ 4763 h 18"/>
              <a:gd name="T10" fmla="*/ 7937 w 5"/>
              <a:gd name="T11" fmla="*/ 4763 h 18"/>
              <a:gd name="T12" fmla="*/ 7937 w 5"/>
              <a:gd name="T13" fmla="*/ 6350 h 18"/>
              <a:gd name="T14" fmla="*/ 7937 w 5"/>
              <a:gd name="T15" fmla="*/ 7938 h 18"/>
              <a:gd name="T16" fmla="*/ 7937 w 5"/>
              <a:gd name="T17" fmla="*/ 7938 h 18"/>
              <a:gd name="T18" fmla="*/ 7937 w 5"/>
              <a:gd name="T19" fmla="*/ 7938 h 18"/>
              <a:gd name="T20" fmla="*/ 7937 w 5"/>
              <a:gd name="T21" fmla="*/ 9525 h 18"/>
              <a:gd name="T22" fmla="*/ 7937 w 5"/>
              <a:gd name="T23" fmla="*/ 11113 h 18"/>
              <a:gd name="T24" fmla="*/ 7937 w 5"/>
              <a:gd name="T25" fmla="*/ 12700 h 18"/>
              <a:gd name="T26" fmla="*/ 7937 w 5"/>
              <a:gd name="T27" fmla="*/ 12700 h 18"/>
              <a:gd name="T28" fmla="*/ 7937 w 5"/>
              <a:gd name="T29" fmla="*/ 14288 h 18"/>
              <a:gd name="T30" fmla="*/ 7937 w 5"/>
              <a:gd name="T31" fmla="*/ 15875 h 18"/>
              <a:gd name="T32" fmla="*/ 7937 w 5"/>
              <a:gd name="T33" fmla="*/ 15875 h 18"/>
              <a:gd name="T34" fmla="*/ 7937 w 5"/>
              <a:gd name="T35" fmla="*/ 19050 h 18"/>
              <a:gd name="T36" fmla="*/ 7937 w 5"/>
              <a:gd name="T37" fmla="*/ 20638 h 18"/>
              <a:gd name="T38" fmla="*/ 7937 w 5"/>
              <a:gd name="T39" fmla="*/ 20638 h 18"/>
              <a:gd name="T40" fmla="*/ 7937 w 5"/>
              <a:gd name="T41" fmla="*/ 22225 h 18"/>
              <a:gd name="T42" fmla="*/ 7937 w 5"/>
              <a:gd name="T43" fmla="*/ 23813 h 18"/>
              <a:gd name="T44" fmla="*/ 7937 w 5"/>
              <a:gd name="T45" fmla="*/ 25400 h 18"/>
              <a:gd name="T46" fmla="*/ 7937 w 5"/>
              <a:gd name="T47" fmla="*/ 25400 h 18"/>
              <a:gd name="T48" fmla="*/ 7937 w 5"/>
              <a:gd name="T49" fmla="*/ 26988 h 18"/>
              <a:gd name="T50" fmla="*/ 7937 w 5"/>
              <a:gd name="T51" fmla="*/ 28575 h 18"/>
              <a:gd name="T52" fmla="*/ 7937 w 5"/>
              <a:gd name="T53" fmla="*/ 28575 h 18"/>
              <a:gd name="T54" fmla="*/ 6350 w 5"/>
              <a:gd name="T55" fmla="*/ 28575 h 18"/>
              <a:gd name="T56" fmla="*/ 6350 w 5"/>
              <a:gd name="T57" fmla="*/ 28575 h 18"/>
              <a:gd name="T58" fmla="*/ 4762 w 5"/>
              <a:gd name="T59" fmla="*/ 28575 h 18"/>
              <a:gd name="T60" fmla="*/ 4762 w 5"/>
              <a:gd name="T61" fmla="*/ 28575 h 18"/>
              <a:gd name="T62" fmla="*/ 3175 w 5"/>
              <a:gd name="T63" fmla="*/ 28575 h 18"/>
              <a:gd name="T64" fmla="*/ 3175 w 5"/>
              <a:gd name="T65" fmla="*/ 26988 h 18"/>
              <a:gd name="T66" fmla="*/ 3175 w 5"/>
              <a:gd name="T67" fmla="*/ 25400 h 18"/>
              <a:gd name="T68" fmla="*/ 1587 w 5"/>
              <a:gd name="T69" fmla="*/ 25400 h 18"/>
              <a:gd name="T70" fmla="*/ 1587 w 5"/>
              <a:gd name="T71" fmla="*/ 25400 h 18"/>
              <a:gd name="T72" fmla="*/ 1587 w 5"/>
              <a:gd name="T73" fmla="*/ 23813 h 18"/>
              <a:gd name="T74" fmla="*/ 0 w 5"/>
              <a:gd name="T75" fmla="*/ 20638 h 18"/>
              <a:gd name="T76" fmla="*/ 0 w 5"/>
              <a:gd name="T77" fmla="*/ 19050 h 18"/>
              <a:gd name="T78" fmla="*/ 0 w 5"/>
              <a:gd name="T79" fmla="*/ 17463 h 18"/>
              <a:gd name="T80" fmla="*/ 0 w 5"/>
              <a:gd name="T81" fmla="*/ 15875 h 18"/>
              <a:gd name="T82" fmla="*/ 0 w 5"/>
              <a:gd name="T83" fmla="*/ 15875 h 18"/>
              <a:gd name="T84" fmla="*/ 0 w 5"/>
              <a:gd name="T85" fmla="*/ 12700 h 18"/>
              <a:gd name="T86" fmla="*/ 0 w 5"/>
              <a:gd name="T87" fmla="*/ 12700 h 18"/>
              <a:gd name="T88" fmla="*/ 0 w 5"/>
              <a:gd name="T89" fmla="*/ 11113 h 18"/>
              <a:gd name="T90" fmla="*/ 0 w 5"/>
              <a:gd name="T91" fmla="*/ 7938 h 18"/>
              <a:gd name="T92" fmla="*/ 0 w 5"/>
              <a:gd name="T93" fmla="*/ 7938 h 18"/>
              <a:gd name="T94" fmla="*/ 0 w 5"/>
              <a:gd name="T95" fmla="*/ 6350 h 18"/>
              <a:gd name="T96" fmla="*/ 1587 w 5"/>
              <a:gd name="T97" fmla="*/ 4763 h 18"/>
              <a:gd name="T98" fmla="*/ 1587 w 5"/>
              <a:gd name="T99" fmla="*/ 4763 h 18"/>
              <a:gd name="T100" fmla="*/ 1587 w 5"/>
              <a:gd name="T101" fmla="*/ 3175 h 18"/>
              <a:gd name="T102" fmla="*/ 3175 w 5"/>
              <a:gd name="T103" fmla="*/ 1588 h 18"/>
              <a:gd name="T104" fmla="*/ 3175 w 5"/>
              <a:gd name="T105" fmla="*/ 0 h 18"/>
              <a:gd name="T106" fmla="*/ 4762 w 5"/>
              <a:gd name="T107" fmla="*/ 0 h 18"/>
              <a:gd name="T108" fmla="*/ 4762 w 5"/>
              <a:gd name="T109" fmla="*/ 0 h 18"/>
              <a:gd name="T110" fmla="*/ 6350 w 5"/>
              <a:gd name="T111" fmla="*/ 0 h 18"/>
              <a:gd name="T112" fmla="*/ 6350 w 5"/>
              <a:gd name="T113" fmla="*/ 0 h 18"/>
              <a:gd name="T114" fmla="*/ 7937 w 5"/>
              <a:gd name="T115" fmla="*/ 0 h 18"/>
              <a:gd name="T116" fmla="*/ 7937 w 5"/>
              <a:gd name="T117" fmla="*/ 0 h 1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 h="18">
                <a:moveTo>
                  <a:pt x="5" y="0"/>
                </a:moveTo>
                <a:lnTo>
                  <a:pt x="5" y="0"/>
                </a:lnTo>
                <a:lnTo>
                  <a:pt x="5" y="2"/>
                </a:lnTo>
                <a:lnTo>
                  <a:pt x="5" y="3"/>
                </a:lnTo>
                <a:lnTo>
                  <a:pt x="5" y="4"/>
                </a:lnTo>
                <a:lnTo>
                  <a:pt x="5" y="5"/>
                </a:lnTo>
                <a:lnTo>
                  <a:pt x="5" y="6"/>
                </a:lnTo>
                <a:lnTo>
                  <a:pt x="5" y="7"/>
                </a:lnTo>
                <a:lnTo>
                  <a:pt x="5" y="8"/>
                </a:lnTo>
                <a:lnTo>
                  <a:pt x="5" y="9"/>
                </a:lnTo>
                <a:lnTo>
                  <a:pt x="5" y="10"/>
                </a:lnTo>
                <a:lnTo>
                  <a:pt x="5" y="12"/>
                </a:lnTo>
                <a:lnTo>
                  <a:pt x="5" y="13"/>
                </a:lnTo>
                <a:lnTo>
                  <a:pt x="5" y="14"/>
                </a:lnTo>
                <a:lnTo>
                  <a:pt x="5" y="15"/>
                </a:lnTo>
                <a:lnTo>
                  <a:pt x="5" y="16"/>
                </a:lnTo>
                <a:lnTo>
                  <a:pt x="5" y="17"/>
                </a:lnTo>
                <a:lnTo>
                  <a:pt x="5" y="18"/>
                </a:lnTo>
                <a:lnTo>
                  <a:pt x="4" y="18"/>
                </a:lnTo>
                <a:lnTo>
                  <a:pt x="3" y="18"/>
                </a:lnTo>
                <a:lnTo>
                  <a:pt x="2" y="18"/>
                </a:lnTo>
                <a:lnTo>
                  <a:pt x="2" y="17"/>
                </a:lnTo>
                <a:lnTo>
                  <a:pt x="2" y="16"/>
                </a:lnTo>
                <a:lnTo>
                  <a:pt x="1" y="16"/>
                </a:lnTo>
                <a:lnTo>
                  <a:pt x="1" y="15"/>
                </a:lnTo>
                <a:lnTo>
                  <a:pt x="0" y="13"/>
                </a:lnTo>
                <a:lnTo>
                  <a:pt x="0" y="12"/>
                </a:lnTo>
                <a:lnTo>
                  <a:pt x="0" y="11"/>
                </a:lnTo>
                <a:lnTo>
                  <a:pt x="0" y="10"/>
                </a:lnTo>
                <a:lnTo>
                  <a:pt x="0" y="8"/>
                </a:lnTo>
                <a:lnTo>
                  <a:pt x="0" y="7"/>
                </a:lnTo>
                <a:lnTo>
                  <a:pt x="0" y="5"/>
                </a:lnTo>
                <a:lnTo>
                  <a:pt x="0" y="4"/>
                </a:lnTo>
                <a:lnTo>
                  <a:pt x="1" y="3"/>
                </a:lnTo>
                <a:lnTo>
                  <a:pt x="1" y="2"/>
                </a:lnTo>
                <a:lnTo>
                  <a:pt x="2" y="1"/>
                </a:lnTo>
                <a:lnTo>
                  <a:pt x="2" y="0"/>
                </a:lnTo>
                <a:lnTo>
                  <a:pt x="3" y="0"/>
                </a:lnTo>
                <a:lnTo>
                  <a:pt x="4" y="0"/>
                </a:lnTo>
                <a:lnTo>
                  <a:pt x="5" y="0"/>
                </a:lnTo>
                <a:close/>
              </a:path>
            </a:pathLst>
          </a:custGeom>
          <a:solidFill>
            <a:srgbClr val="D4634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357" name="Freeform 59"/>
          <p:cNvSpPr>
            <a:spLocks/>
          </p:cNvSpPr>
          <p:nvPr/>
        </p:nvSpPr>
        <p:spPr bwMode="auto">
          <a:xfrm>
            <a:off x="4403726" y="5294313"/>
            <a:ext cx="9525" cy="30162"/>
          </a:xfrm>
          <a:custGeom>
            <a:avLst/>
            <a:gdLst>
              <a:gd name="T0" fmla="*/ 4763 w 6"/>
              <a:gd name="T1" fmla="*/ 0 h 19"/>
              <a:gd name="T2" fmla="*/ 3175 w 6"/>
              <a:gd name="T3" fmla="*/ 0 h 19"/>
              <a:gd name="T4" fmla="*/ 3175 w 6"/>
              <a:gd name="T5" fmla="*/ 1587 h 19"/>
              <a:gd name="T6" fmla="*/ 3175 w 6"/>
              <a:gd name="T7" fmla="*/ 1587 h 19"/>
              <a:gd name="T8" fmla="*/ 3175 w 6"/>
              <a:gd name="T9" fmla="*/ 3175 h 19"/>
              <a:gd name="T10" fmla="*/ 1588 w 6"/>
              <a:gd name="T11" fmla="*/ 4762 h 19"/>
              <a:gd name="T12" fmla="*/ 1588 w 6"/>
              <a:gd name="T13" fmla="*/ 6350 h 19"/>
              <a:gd name="T14" fmla="*/ 1588 w 6"/>
              <a:gd name="T15" fmla="*/ 7937 h 19"/>
              <a:gd name="T16" fmla="*/ 1588 w 6"/>
              <a:gd name="T17" fmla="*/ 9525 h 19"/>
              <a:gd name="T18" fmla="*/ 1588 w 6"/>
              <a:gd name="T19" fmla="*/ 9525 h 19"/>
              <a:gd name="T20" fmla="*/ 1588 w 6"/>
              <a:gd name="T21" fmla="*/ 11112 h 19"/>
              <a:gd name="T22" fmla="*/ 1588 w 6"/>
              <a:gd name="T23" fmla="*/ 12700 h 19"/>
              <a:gd name="T24" fmla="*/ 1588 w 6"/>
              <a:gd name="T25" fmla="*/ 14287 h 19"/>
              <a:gd name="T26" fmla="*/ 1588 w 6"/>
              <a:gd name="T27" fmla="*/ 14287 h 19"/>
              <a:gd name="T28" fmla="*/ 1588 w 6"/>
              <a:gd name="T29" fmla="*/ 15875 h 19"/>
              <a:gd name="T30" fmla="*/ 1588 w 6"/>
              <a:gd name="T31" fmla="*/ 17462 h 19"/>
              <a:gd name="T32" fmla="*/ 1588 w 6"/>
              <a:gd name="T33" fmla="*/ 19050 h 19"/>
              <a:gd name="T34" fmla="*/ 1588 w 6"/>
              <a:gd name="T35" fmla="*/ 19050 h 19"/>
              <a:gd name="T36" fmla="*/ 0 w 6"/>
              <a:gd name="T37" fmla="*/ 20637 h 19"/>
              <a:gd name="T38" fmla="*/ 0 w 6"/>
              <a:gd name="T39" fmla="*/ 22225 h 19"/>
              <a:gd name="T40" fmla="*/ 0 w 6"/>
              <a:gd name="T41" fmla="*/ 22225 h 19"/>
              <a:gd name="T42" fmla="*/ 0 w 6"/>
              <a:gd name="T43" fmla="*/ 23812 h 19"/>
              <a:gd name="T44" fmla="*/ 0 w 6"/>
              <a:gd name="T45" fmla="*/ 25400 h 19"/>
              <a:gd name="T46" fmla="*/ 0 w 6"/>
              <a:gd name="T47" fmla="*/ 26987 h 19"/>
              <a:gd name="T48" fmla="*/ 0 w 6"/>
              <a:gd name="T49" fmla="*/ 26987 h 19"/>
              <a:gd name="T50" fmla="*/ 0 w 6"/>
              <a:gd name="T51" fmla="*/ 28575 h 19"/>
              <a:gd name="T52" fmla="*/ 0 w 6"/>
              <a:gd name="T53" fmla="*/ 28575 h 19"/>
              <a:gd name="T54" fmla="*/ 1588 w 6"/>
              <a:gd name="T55" fmla="*/ 28575 h 19"/>
              <a:gd name="T56" fmla="*/ 1588 w 6"/>
              <a:gd name="T57" fmla="*/ 30162 h 19"/>
              <a:gd name="T58" fmla="*/ 1588 w 6"/>
              <a:gd name="T59" fmla="*/ 30162 h 19"/>
              <a:gd name="T60" fmla="*/ 3175 w 6"/>
              <a:gd name="T61" fmla="*/ 30162 h 19"/>
              <a:gd name="T62" fmla="*/ 3175 w 6"/>
              <a:gd name="T63" fmla="*/ 28575 h 19"/>
              <a:gd name="T64" fmla="*/ 4763 w 6"/>
              <a:gd name="T65" fmla="*/ 28575 h 19"/>
              <a:gd name="T66" fmla="*/ 4763 w 6"/>
              <a:gd name="T67" fmla="*/ 28575 h 19"/>
              <a:gd name="T68" fmla="*/ 6350 w 6"/>
              <a:gd name="T69" fmla="*/ 26987 h 19"/>
              <a:gd name="T70" fmla="*/ 6350 w 6"/>
              <a:gd name="T71" fmla="*/ 26987 h 19"/>
              <a:gd name="T72" fmla="*/ 6350 w 6"/>
              <a:gd name="T73" fmla="*/ 26987 h 19"/>
              <a:gd name="T74" fmla="*/ 7938 w 6"/>
              <a:gd name="T75" fmla="*/ 25400 h 19"/>
              <a:gd name="T76" fmla="*/ 7938 w 6"/>
              <a:gd name="T77" fmla="*/ 23812 h 19"/>
              <a:gd name="T78" fmla="*/ 7938 w 6"/>
              <a:gd name="T79" fmla="*/ 22225 h 19"/>
              <a:gd name="T80" fmla="*/ 9525 w 6"/>
              <a:gd name="T81" fmla="*/ 22225 h 19"/>
              <a:gd name="T82" fmla="*/ 9525 w 6"/>
              <a:gd name="T83" fmla="*/ 20637 h 19"/>
              <a:gd name="T84" fmla="*/ 9525 w 6"/>
              <a:gd name="T85" fmla="*/ 19050 h 19"/>
              <a:gd name="T86" fmla="*/ 9525 w 6"/>
              <a:gd name="T87" fmla="*/ 17462 h 19"/>
              <a:gd name="T88" fmla="*/ 9525 w 6"/>
              <a:gd name="T89" fmla="*/ 15875 h 19"/>
              <a:gd name="T90" fmla="*/ 9525 w 6"/>
              <a:gd name="T91" fmla="*/ 14287 h 19"/>
              <a:gd name="T92" fmla="*/ 9525 w 6"/>
              <a:gd name="T93" fmla="*/ 12700 h 19"/>
              <a:gd name="T94" fmla="*/ 9525 w 6"/>
              <a:gd name="T95" fmla="*/ 11112 h 19"/>
              <a:gd name="T96" fmla="*/ 9525 w 6"/>
              <a:gd name="T97" fmla="*/ 9525 h 19"/>
              <a:gd name="T98" fmla="*/ 9525 w 6"/>
              <a:gd name="T99" fmla="*/ 7937 h 19"/>
              <a:gd name="T100" fmla="*/ 9525 w 6"/>
              <a:gd name="T101" fmla="*/ 6350 h 19"/>
              <a:gd name="T102" fmla="*/ 7938 w 6"/>
              <a:gd name="T103" fmla="*/ 6350 h 19"/>
              <a:gd name="T104" fmla="*/ 7938 w 6"/>
              <a:gd name="T105" fmla="*/ 4762 h 19"/>
              <a:gd name="T106" fmla="*/ 7938 w 6"/>
              <a:gd name="T107" fmla="*/ 3175 h 19"/>
              <a:gd name="T108" fmla="*/ 6350 w 6"/>
              <a:gd name="T109" fmla="*/ 1587 h 19"/>
              <a:gd name="T110" fmla="*/ 6350 w 6"/>
              <a:gd name="T111" fmla="*/ 1587 h 19"/>
              <a:gd name="T112" fmla="*/ 4763 w 6"/>
              <a:gd name="T113" fmla="*/ 0 h 19"/>
              <a:gd name="T114" fmla="*/ 4763 w 6"/>
              <a:gd name="T115" fmla="*/ 0 h 1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6" h="19">
                <a:moveTo>
                  <a:pt x="3" y="0"/>
                </a:moveTo>
                <a:lnTo>
                  <a:pt x="2" y="0"/>
                </a:lnTo>
                <a:lnTo>
                  <a:pt x="2" y="1"/>
                </a:lnTo>
                <a:lnTo>
                  <a:pt x="2" y="2"/>
                </a:lnTo>
                <a:lnTo>
                  <a:pt x="1" y="3"/>
                </a:lnTo>
                <a:lnTo>
                  <a:pt x="1" y="4"/>
                </a:lnTo>
                <a:lnTo>
                  <a:pt x="1" y="5"/>
                </a:lnTo>
                <a:lnTo>
                  <a:pt x="1" y="6"/>
                </a:lnTo>
                <a:lnTo>
                  <a:pt x="1" y="7"/>
                </a:lnTo>
                <a:lnTo>
                  <a:pt x="1" y="8"/>
                </a:lnTo>
                <a:lnTo>
                  <a:pt x="1" y="9"/>
                </a:lnTo>
                <a:lnTo>
                  <a:pt x="1" y="10"/>
                </a:lnTo>
                <a:lnTo>
                  <a:pt x="1" y="11"/>
                </a:lnTo>
                <a:lnTo>
                  <a:pt x="1" y="12"/>
                </a:lnTo>
                <a:lnTo>
                  <a:pt x="0" y="13"/>
                </a:lnTo>
                <a:lnTo>
                  <a:pt x="0" y="14"/>
                </a:lnTo>
                <a:lnTo>
                  <a:pt x="0" y="15"/>
                </a:lnTo>
                <a:lnTo>
                  <a:pt x="0" y="16"/>
                </a:lnTo>
                <a:lnTo>
                  <a:pt x="0" y="17"/>
                </a:lnTo>
                <a:lnTo>
                  <a:pt x="0" y="18"/>
                </a:lnTo>
                <a:lnTo>
                  <a:pt x="1" y="18"/>
                </a:lnTo>
                <a:lnTo>
                  <a:pt x="1" y="19"/>
                </a:lnTo>
                <a:lnTo>
                  <a:pt x="2" y="19"/>
                </a:lnTo>
                <a:lnTo>
                  <a:pt x="2" y="18"/>
                </a:lnTo>
                <a:lnTo>
                  <a:pt x="3" y="18"/>
                </a:lnTo>
                <a:lnTo>
                  <a:pt x="4" y="17"/>
                </a:lnTo>
                <a:lnTo>
                  <a:pt x="5" y="16"/>
                </a:lnTo>
                <a:lnTo>
                  <a:pt x="5" y="15"/>
                </a:lnTo>
                <a:lnTo>
                  <a:pt x="5" y="14"/>
                </a:lnTo>
                <a:lnTo>
                  <a:pt x="6" y="14"/>
                </a:lnTo>
                <a:lnTo>
                  <a:pt x="6" y="13"/>
                </a:lnTo>
                <a:lnTo>
                  <a:pt x="6" y="12"/>
                </a:lnTo>
                <a:lnTo>
                  <a:pt x="6" y="11"/>
                </a:lnTo>
                <a:lnTo>
                  <a:pt x="6" y="10"/>
                </a:lnTo>
                <a:lnTo>
                  <a:pt x="6" y="9"/>
                </a:lnTo>
                <a:lnTo>
                  <a:pt x="6" y="8"/>
                </a:lnTo>
                <a:lnTo>
                  <a:pt x="6" y="7"/>
                </a:lnTo>
                <a:lnTo>
                  <a:pt x="6" y="6"/>
                </a:lnTo>
                <a:lnTo>
                  <a:pt x="6" y="5"/>
                </a:lnTo>
                <a:lnTo>
                  <a:pt x="6" y="4"/>
                </a:lnTo>
                <a:lnTo>
                  <a:pt x="5" y="4"/>
                </a:lnTo>
                <a:lnTo>
                  <a:pt x="5" y="3"/>
                </a:lnTo>
                <a:lnTo>
                  <a:pt x="5" y="2"/>
                </a:lnTo>
                <a:lnTo>
                  <a:pt x="4" y="1"/>
                </a:lnTo>
                <a:lnTo>
                  <a:pt x="3" y="0"/>
                </a:lnTo>
                <a:close/>
              </a:path>
            </a:pathLst>
          </a:custGeom>
          <a:solidFill>
            <a:srgbClr val="D4634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358" name="Freeform 60"/>
          <p:cNvSpPr>
            <a:spLocks/>
          </p:cNvSpPr>
          <p:nvPr/>
        </p:nvSpPr>
        <p:spPr bwMode="auto">
          <a:xfrm>
            <a:off x="4414838" y="5218113"/>
            <a:ext cx="11112" cy="30162"/>
          </a:xfrm>
          <a:custGeom>
            <a:avLst/>
            <a:gdLst>
              <a:gd name="T0" fmla="*/ 6350 w 7"/>
              <a:gd name="T1" fmla="*/ 1587 h 19"/>
              <a:gd name="T2" fmla="*/ 4762 w 7"/>
              <a:gd name="T3" fmla="*/ 0 h 19"/>
              <a:gd name="T4" fmla="*/ 4762 w 7"/>
              <a:gd name="T5" fmla="*/ 3175 h 19"/>
              <a:gd name="T6" fmla="*/ 4762 w 7"/>
              <a:gd name="T7" fmla="*/ 3175 h 19"/>
              <a:gd name="T8" fmla="*/ 4762 w 7"/>
              <a:gd name="T9" fmla="*/ 4762 h 19"/>
              <a:gd name="T10" fmla="*/ 3175 w 7"/>
              <a:gd name="T11" fmla="*/ 6350 h 19"/>
              <a:gd name="T12" fmla="*/ 3175 w 7"/>
              <a:gd name="T13" fmla="*/ 7937 h 19"/>
              <a:gd name="T14" fmla="*/ 3175 w 7"/>
              <a:gd name="T15" fmla="*/ 9525 h 19"/>
              <a:gd name="T16" fmla="*/ 3175 w 7"/>
              <a:gd name="T17" fmla="*/ 11112 h 19"/>
              <a:gd name="T18" fmla="*/ 3175 w 7"/>
              <a:gd name="T19" fmla="*/ 11112 h 19"/>
              <a:gd name="T20" fmla="*/ 3175 w 7"/>
              <a:gd name="T21" fmla="*/ 12700 h 19"/>
              <a:gd name="T22" fmla="*/ 3175 w 7"/>
              <a:gd name="T23" fmla="*/ 14287 h 19"/>
              <a:gd name="T24" fmla="*/ 3175 w 7"/>
              <a:gd name="T25" fmla="*/ 14287 h 19"/>
              <a:gd name="T26" fmla="*/ 1587 w 7"/>
              <a:gd name="T27" fmla="*/ 14287 h 19"/>
              <a:gd name="T28" fmla="*/ 1587 w 7"/>
              <a:gd name="T29" fmla="*/ 15875 h 19"/>
              <a:gd name="T30" fmla="*/ 1587 w 7"/>
              <a:gd name="T31" fmla="*/ 17462 h 19"/>
              <a:gd name="T32" fmla="*/ 1587 w 7"/>
              <a:gd name="T33" fmla="*/ 19050 h 19"/>
              <a:gd name="T34" fmla="*/ 1587 w 7"/>
              <a:gd name="T35" fmla="*/ 19050 h 19"/>
              <a:gd name="T36" fmla="*/ 1587 w 7"/>
              <a:gd name="T37" fmla="*/ 20637 h 19"/>
              <a:gd name="T38" fmla="*/ 1587 w 7"/>
              <a:gd name="T39" fmla="*/ 22225 h 19"/>
              <a:gd name="T40" fmla="*/ 1587 w 7"/>
              <a:gd name="T41" fmla="*/ 22225 h 19"/>
              <a:gd name="T42" fmla="*/ 1587 w 7"/>
              <a:gd name="T43" fmla="*/ 23812 h 19"/>
              <a:gd name="T44" fmla="*/ 0 w 7"/>
              <a:gd name="T45" fmla="*/ 25400 h 19"/>
              <a:gd name="T46" fmla="*/ 0 w 7"/>
              <a:gd name="T47" fmla="*/ 26987 h 19"/>
              <a:gd name="T48" fmla="*/ 0 w 7"/>
              <a:gd name="T49" fmla="*/ 26987 h 19"/>
              <a:gd name="T50" fmla="*/ 0 w 7"/>
              <a:gd name="T51" fmla="*/ 28575 h 19"/>
              <a:gd name="T52" fmla="*/ 0 w 7"/>
              <a:gd name="T53" fmla="*/ 30162 h 19"/>
              <a:gd name="T54" fmla="*/ 1587 w 7"/>
              <a:gd name="T55" fmla="*/ 30162 h 19"/>
              <a:gd name="T56" fmla="*/ 1587 w 7"/>
              <a:gd name="T57" fmla="*/ 30162 h 19"/>
              <a:gd name="T58" fmla="*/ 3175 w 7"/>
              <a:gd name="T59" fmla="*/ 30162 h 19"/>
              <a:gd name="T60" fmla="*/ 3175 w 7"/>
              <a:gd name="T61" fmla="*/ 30162 h 19"/>
              <a:gd name="T62" fmla="*/ 4762 w 7"/>
              <a:gd name="T63" fmla="*/ 30162 h 19"/>
              <a:gd name="T64" fmla="*/ 4762 w 7"/>
              <a:gd name="T65" fmla="*/ 30162 h 19"/>
              <a:gd name="T66" fmla="*/ 6350 w 7"/>
              <a:gd name="T67" fmla="*/ 30162 h 19"/>
              <a:gd name="T68" fmla="*/ 6350 w 7"/>
              <a:gd name="T69" fmla="*/ 28575 h 19"/>
              <a:gd name="T70" fmla="*/ 6350 w 7"/>
              <a:gd name="T71" fmla="*/ 28575 h 19"/>
              <a:gd name="T72" fmla="*/ 7937 w 7"/>
              <a:gd name="T73" fmla="*/ 26987 h 19"/>
              <a:gd name="T74" fmla="*/ 7937 w 7"/>
              <a:gd name="T75" fmla="*/ 26987 h 19"/>
              <a:gd name="T76" fmla="*/ 7937 w 7"/>
              <a:gd name="T77" fmla="*/ 26987 h 19"/>
              <a:gd name="T78" fmla="*/ 7937 w 7"/>
              <a:gd name="T79" fmla="*/ 25400 h 19"/>
              <a:gd name="T80" fmla="*/ 9525 w 7"/>
              <a:gd name="T81" fmla="*/ 23812 h 19"/>
              <a:gd name="T82" fmla="*/ 9525 w 7"/>
              <a:gd name="T83" fmla="*/ 22225 h 19"/>
              <a:gd name="T84" fmla="*/ 9525 w 7"/>
              <a:gd name="T85" fmla="*/ 20637 h 19"/>
              <a:gd name="T86" fmla="*/ 9525 w 7"/>
              <a:gd name="T87" fmla="*/ 19050 h 19"/>
              <a:gd name="T88" fmla="*/ 11112 w 7"/>
              <a:gd name="T89" fmla="*/ 19050 h 19"/>
              <a:gd name="T90" fmla="*/ 11112 w 7"/>
              <a:gd name="T91" fmla="*/ 17462 h 19"/>
              <a:gd name="T92" fmla="*/ 11112 w 7"/>
              <a:gd name="T93" fmla="*/ 14287 h 19"/>
              <a:gd name="T94" fmla="*/ 11112 w 7"/>
              <a:gd name="T95" fmla="*/ 14287 h 19"/>
              <a:gd name="T96" fmla="*/ 9525 w 7"/>
              <a:gd name="T97" fmla="*/ 12700 h 19"/>
              <a:gd name="T98" fmla="*/ 9525 w 7"/>
              <a:gd name="T99" fmla="*/ 11112 h 19"/>
              <a:gd name="T100" fmla="*/ 9525 w 7"/>
              <a:gd name="T101" fmla="*/ 9525 h 19"/>
              <a:gd name="T102" fmla="*/ 9525 w 7"/>
              <a:gd name="T103" fmla="*/ 7937 h 19"/>
              <a:gd name="T104" fmla="*/ 9525 w 7"/>
              <a:gd name="T105" fmla="*/ 6350 h 19"/>
              <a:gd name="T106" fmla="*/ 9525 w 7"/>
              <a:gd name="T107" fmla="*/ 6350 h 19"/>
              <a:gd name="T108" fmla="*/ 7937 w 7"/>
              <a:gd name="T109" fmla="*/ 4762 h 19"/>
              <a:gd name="T110" fmla="*/ 7937 w 7"/>
              <a:gd name="T111" fmla="*/ 3175 h 19"/>
              <a:gd name="T112" fmla="*/ 7937 w 7"/>
              <a:gd name="T113" fmla="*/ 3175 h 19"/>
              <a:gd name="T114" fmla="*/ 7937 w 7"/>
              <a:gd name="T115" fmla="*/ 3175 h 19"/>
              <a:gd name="T116" fmla="*/ 6350 w 7"/>
              <a:gd name="T117" fmla="*/ 1587 h 19"/>
              <a:gd name="T118" fmla="*/ 6350 w 7"/>
              <a:gd name="T119" fmla="*/ 1587 h 1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 h="19">
                <a:moveTo>
                  <a:pt x="4" y="1"/>
                </a:moveTo>
                <a:lnTo>
                  <a:pt x="3" y="0"/>
                </a:lnTo>
                <a:lnTo>
                  <a:pt x="3" y="2"/>
                </a:lnTo>
                <a:lnTo>
                  <a:pt x="3" y="3"/>
                </a:lnTo>
                <a:lnTo>
                  <a:pt x="2" y="4"/>
                </a:lnTo>
                <a:lnTo>
                  <a:pt x="2" y="5"/>
                </a:lnTo>
                <a:lnTo>
                  <a:pt x="2" y="6"/>
                </a:lnTo>
                <a:lnTo>
                  <a:pt x="2" y="7"/>
                </a:lnTo>
                <a:lnTo>
                  <a:pt x="2" y="8"/>
                </a:lnTo>
                <a:lnTo>
                  <a:pt x="2" y="9"/>
                </a:lnTo>
                <a:lnTo>
                  <a:pt x="1" y="9"/>
                </a:lnTo>
                <a:lnTo>
                  <a:pt x="1" y="10"/>
                </a:lnTo>
                <a:lnTo>
                  <a:pt x="1" y="11"/>
                </a:lnTo>
                <a:lnTo>
                  <a:pt x="1" y="12"/>
                </a:lnTo>
                <a:lnTo>
                  <a:pt x="1" y="13"/>
                </a:lnTo>
                <a:lnTo>
                  <a:pt x="1" y="14"/>
                </a:lnTo>
                <a:lnTo>
                  <a:pt x="1" y="15"/>
                </a:lnTo>
                <a:lnTo>
                  <a:pt x="0" y="16"/>
                </a:lnTo>
                <a:lnTo>
                  <a:pt x="0" y="17"/>
                </a:lnTo>
                <a:lnTo>
                  <a:pt x="0" y="18"/>
                </a:lnTo>
                <a:lnTo>
                  <a:pt x="0" y="19"/>
                </a:lnTo>
                <a:lnTo>
                  <a:pt x="1" y="19"/>
                </a:lnTo>
                <a:lnTo>
                  <a:pt x="2" y="19"/>
                </a:lnTo>
                <a:lnTo>
                  <a:pt x="3" y="19"/>
                </a:lnTo>
                <a:lnTo>
                  <a:pt x="4" y="19"/>
                </a:lnTo>
                <a:lnTo>
                  <a:pt x="4" y="18"/>
                </a:lnTo>
                <a:lnTo>
                  <a:pt x="5" y="17"/>
                </a:lnTo>
                <a:lnTo>
                  <a:pt x="5" y="16"/>
                </a:lnTo>
                <a:lnTo>
                  <a:pt x="6" y="15"/>
                </a:lnTo>
                <a:lnTo>
                  <a:pt x="6" y="14"/>
                </a:lnTo>
                <a:lnTo>
                  <a:pt x="6" y="13"/>
                </a:lnTo>
                <a:lnTo>
                  <a:pt x="6" y="12"/>
                </a:lnTo>
                <a:lnTo>
                  <a:pt x="7" y="12"/>
                </a:lnTo>
                <a:lnTo>
                  <a:pt x="7" y="11"/>
                </a:lnTo>
                <a:lnTo>
                  <a:pt x="7" y="9"/>
                </a:lnTo>
                <a:lnTo>
                  <a:pt x="6" y="8"/>
                </a:lnTo>
                <a:lnTo>
                  <a:pt x="6" y="7"/>
                </a:lnTo>
                <a:lnTo>
                  <a:pt x="6" y="6"/>
                </a:lnTo>
                <a:lnTo>
                  <a:pt x="6" y="5"/>
                </a:lnTo>
                <a:lnTo>
                  <a:pt x="6" y="4"/>
                </a:lnTo>
                <a:lnTo>
                  <a:pt x="5" y="3"/>
                </a:lnTo>
                <a:lnTo>
                  <a:pt x="5" y="2"/>
                </a:lnTo>
                <a:lnTo>
                  <a:pt x="4" y="1"/>
                </a:lnTo>
                <a:close/>
              </a:path>
            </a:pathLst>
          </a:custGeom>
          <a:solidFill>
            <a:srgbClr val="D4634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359" name="Freeform 61"/>
          <p:cNvSpPr>
            <a:spLocks/>
          </p:cNvSpPr>
          <p:nvPr/>
        </p:nvSpPr>
        <p:spPr bwMode="auto">
          <a:xfrm>
            <a:off x="4324351" y="5268914"/>
            <a:ext cx="60325" cy="79375"/>
          </a:xfrm>
          <a:custGeom>
            <a:avLst/>
            <a:gdLst>
              <a:gd name="T0" fmla="*/ 1588 w 38"/>
              <a:gd name="T1" fmla="*/ 76200 h 50"/>
              <a:gd name="T2" fmla="*/ 4763 w 38"/>
              <a:gd name="T3" fmla="*/ 76200 h 50"/>
              <a:gd name="T4" fmla="*/ 7938 w 38"/>
              <a:gd name="T5" fmla="*/ 73025 h 50"/>
              <a:gd name="T6" fmla="*/ 11113 w 38"/>
              <a:gd name="T7" fmla="*/ 71438 h 50"/>
              <a:gd name="T8" fmla="*/ 14288 w 38"/>
              <a:gd name="T9" fmla="*/ 71438 h 50"/>
              <a:gd name="T10" fmla="*/ 17463 w 38"/>
              <a:gd name="T11" fmla="*/ 68263 h 50"/>
              <a:gd name="T12" fmla="*/ 19050 w 38"/>
              <a:gd name="T13" fmla="*/ 66675 h 50"/>
              <a:gd name="T14" fmla="*/ 23813 w 38"/>
              <a:gd name="T15" fmla="*/ 63500 h 50"/>
              <a:gd name="T16" fmla="*/ 26988 w 38"/>
              <a:gd name="T17" fmla="*/ 61913 h 50"/>
              <a:gd name="T18" fmla="*/ 30163 w 38"/>
              <a:gd name="T19" fmla="*/ 58738 h 50"/>
              <a:gd name="T20" fmla="*/ 33338 w 38"/>
              <a:gd name="T21" fmla="*/ 55563 h 50"/>
              <a:gd name="T22" fmla="*/ 36513 w 38"/>
              <a:gd name="T23" fmla="*/ 52388 h 50"/>
              <a:gd name="T24" fmla="*/ 39688 w 38"/>
              <a:gd name="T25" fmla="*/ 49213 h 50"/>
              <a:gd name="T26" fmla="*/ 41275 w 38"/>
              <a:gd name="T27" fmla="*/ 44450 h 50"/>
              <a:gd name="T28" fmla="*/ 44450 w 38"/>
              <a:gd name="T29" fmla="*/ 39688 h 50"/>
              <a:gd name="T30" fmla="*/ 46038 w 38"/>
              <a:gd name="T31" fmla="*/ 34925 h 50"/>
              <a:gd name="T32" fmla="*/ 49213 w 38"/>
              <a:gd name="T33" fmla="*/ 31750 h 50"/>
              <a:gd name="T34" fmla="*/ 50800 w 38"/>
              <a:gd name="T35" fmla="*/ 26988 h 50"/>
              <a:gd name="T36" fmla="*/ 53975 w 38"/>
              <a:gd name="T37" fmla="*/ 22225 h 50"/>
              <a:gd name="T38" fmla="*/ 53975 w 38"/>
              <a:gd name="T39" fmla="*/ 17463 h 50"/>
              <a:gd name="T40" fmla="*/ 55563 w 38"/>
              <a:gd name="T41" fmla="*/ 14288 h 50"/>
              <a:gd name="T42" fmla="*/ 58738 w 38"/>
              <a:gd name="T43" fmla="*/ 7938 h 50"/>
              <a:gd name="T44" fmla="*/ 60325 w 38"/>
              <a:gd name="T45" fmla="*/ 3175 h 50"/>
              <a:gd name="T46" fmla="*/ 58738 w 38"/>
              <a:gd name="T47" fmla="*/ 14288 h 50"/>
              <a:gd name="T48" fmla="*/ 57150 w 38"/>
              <a:gd name="T49" fmla="*/ 15875 h 50"/>
              <a:gd name="T50" fmla="*/ 55563 w 38"/>
              <a:gd name="T51" fmla="*/ 22225 h 50"/>
              <a:gd name="T52" fmla="*/ 53975 w 38"/>
              <a:gd name="T53" fmla="*/ 26988 h 50"/>
              <a:gd name="T54" fmla="*/ 52388 w 38"/>
              <a:gd name="T55" fmla="*/ 31750 h 50"/>
              <a:gd name="T56" fmla="*/ 50800 w 38"/>
              <a:gd name="T57" fmla="*/ 34925 h 50"/>
              <a:gd name="T58" fmla="*/ 49213 w 38"/>
              <a:gd name="T59" fmla="*/ 39688 h 50"/>
              <a:gd name="T60" fmla="*/ 46038 w 38"/>
              <a:gd name="T61" fmla="*/ 42863 h 50"/>
              <a:gd name="T62" fmla="*/ 44450 w 38"/>
              <a:gd name="T63" fmla="*/ 47625 h 50"/>
              <a:gd name="T64" fmla="*/ 42863 w 38"/>
              <a:gd name="T65" fmla="*/ 50800 h 50"/>
              <a:gd name="T66" fmla="*/ 41275 w 38"/>
              <a:gd name="T67" fmla="*/ 52388 h 50"/>
              <a:gd name="T68" fmla="*/ 38100 w 38"/>
              <a:gd name="T69" fmla="*/ 55563 h 50"/>
              <a:gd name="T70" fmla="*/ 34925 w 38"/>
              <a:gd name="T71" fmla="*/ 58738 h 50"/>
              <a:gd name="T72" fmla="*/ 33338 w 38"/>
              <a:gd name="T73" fmla="*/ 60325 h 50"/>
              <a:gd name="T74" fmla="*/ 30163 w 38"/>
              <a:gd name="T75" fmla="*/ 63500 h 50"/>
              <a:gd name="T76" fmla="*/ 28575 w 38"/>
              <a:gd name="T77" fmla="*/ 65088 h 50"/>
              <a:gd name="T78" fmla="*/ 25400 w 38"/>
              <a:gd name="T79" fmla="*/ 68263 h 50"/>
              <a:gd name="T80" fmla="*/ 22225 w 38"/>
              <a:gd name="T81" fmla="*/ 69850 h 50"/>
              <a:gd name="T82" fmla="*/ 19050 w 38"/>
              <a:gd name="T83" fmla="*/ 71438 h 50"/>
              <a:gd name="T84" fmla="*/ 17463 w 38"/>
              <a:gd name="T85" fmla="*/ 73025 h 50"/>
              <a:gd name="T86" fmla="*/ 14288 w 38"/>
              <a:gd name="T87" fmla="*/ 74613 h 50"/>
              <a:gd name="T88" fmla="*/ 11113 w 38"/>
              <a:gd name="T89" fmla="*/ 76200 h 50"/>
              <a:gd name="T90" fmla="*/ 9525 w 38"/>
              <a:gd name="T91" fmla="*/ 76200 h 50"/>
              <a:gd name="T92" fmla="*/ 6350 w 38"/>
              <a:gd name="T93" fmla="*/ 77788 h 50"/>
              <a:gd name="T94" fmla="*/ 3175 w 38"/>
              <a:gd name="T95" fmla="*/ 79375 h 50"/>
              <a:gd name="T96" fmla="*/ 0 w 38"/>
              <a:gd name="T97" fmla="*/ 79375 h 5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8" h="50">
                <a:moveTo>
                  <a:pt x="0" y="48"/>
                </a:moveTo>
                <a:lnTo>
                  <a:pt x="0" y="48"/>
                </a:lnTo>
                <a:lnTo>
                  <a:pt x="1" y="48"/>
                </a:lnTo>
                <a:lnTo>
                  <a:pt x="2" y="48"/>
                </a:lnTo>
                <a:lnTo>
                  <a:pt x="3" y="48"/>
                </a:lnTo>
                <a:lnTo>
                  <a:pt x="4" y="47"/>
                </a:lnTo>
                <a:lnTo>
                  <a:pt x="5" y="47"/>
                </a:lnTo>
                <a:lnTo>
                  <a:pt x="5" y="46"/>
                </a:lnTo>
                <a:lnTo>
                  <a:pt x="6" y="46"/>
                </a:lnTo>
                <a:lnTo>
                  <a:pt x="6" y="45"/>
                </a:lnTo>
                <a:lnTo>
                  <a:pt x="7" y="45"/>
                </a:lnTo>
                <a:lnTo>
                  <a:pt x="8" y="45"/>
                </a:lnTo>
                <a:lnTo>
                  <a:pt x="9" y="45"/>
                </a:lnTo>
                <a:lnTo>
                  <a:pt x="9" y="44"/>
                </a:lnTo>
                <a:lnTo>
                  <a:pt x="10" y="44"/>
                </a:lnTo>
                <a:lnTo>
                  <a:pt x="11" y="43"/>
                </a:lnTo>
                <a:lnTo>
                  <a:pt x="12" y="43"/>
                </a:lnTo>
                <a:lnTo>
                  <a:pt x="12" y="42"/>
                </a:lnTo>
                <a:lnTo>
                  <a:pt x="13" y="42"/>
                </a:lnTo>
                <a:lnTo>
                  <a:pt x="14" y="41"/>
                </a:lnTo>
                <a:lnTo>
                  <a:pt x="15" y="40"/>
                </a:lnTo>
                <a:lnTo>
                  <a:pt x="16" y="40"/>
                </a:lnTo>
                <a:lnTo>
                  <a:pt x="17" y="39"/>
                </a:lnTo>
                <a:lnTo>
                  <a:pt x="17" y="38"/>
                </a:lnTo>
                <a:lnTo>
                  <a:pt x="18" y="38"/>
                </a:lnTo>
                <a:lnTo>
                  <a:pt x="19" y="37"/>
                </a:lnTo>
                <a:lnTo>
                  <a:pt x="20" y="36"/>
                </a:lnTo>
                <a:lnTo>
                  <a:pt x="21" y="35"/>
                </a:lnTo>
                <a:lnTo>
                  <a:pt x="22" y="35"/>
                </a:lnTo>
                <a:lnTo>
                  <a:pt x="22" y="34"/>
                </a:lnTo>
                <a:lnTo>
                  <a:pt x="22" y="33"/>
                </a:lnTo>
                <a:lnTo>
                  <a:pt x="23" y="33"/>
                </a:lnTo>
                <a:lnTo>
                  <a:pt x="24" y="32"/>
                </a:lnTo>
                <a:lnTo>
                  <a:pt x="24" y="31"/>
                </a:lnTo>
                <a:lnTo>
                  <a:pt x="25" y="31"/>
                </a:lnTo>
                <a:lnTo>
                  <a:pt x="25" y="30"/>
                </a:lnTo>
                <a:lnTo>
                  <a:pt x="26" y="29"/>
                </a:lnTo>
                <a:lnTo>
                  <a:pt x="26" y="28"/>
                </a:lnTo>
                <a:lnTo>
                  <a:pt x="27" y="28"/>
                </a:lnTo>
                <a:lnTo>
                  <a:pt x="27" y="27"/>
                </a:lnTo>
                <a:lnTo>
                  <a:pt x="28" y="26"/>
                </a:lnTo>
                <a:lnTo>
                  <a:pt x="28" y="25"/>
                </a:lnTo>
                <a:lnTo>
                  <a:pt x="29" y="24"/>
                </a:lnTo>
                <a:lnTo>
                  <a:pt x="29" y="23"/>
                </a:lnTo>
                <a:lnTo>
                  <a:pt x="29" y="22"/>
                </a:lnTo>
                <a:lnTo>
                  <a:pt x="30" y="22"/>
                </a:lnTo>
                <a:lnTo>
                  <a:pt x="30" y="21"/>
                </a:lnTo>
                <a:lnTo>
                  <a:pt x="31" y="20"/>
                </a:lnTo>
                <a:lnTo>
                  <a:pt x="31" y="19"/>
                </a:lnTo>
                <a:lnTo>
                  <a:pt x="32" y="18"/>
                </a:lnTo>
                <a:lnTo>
                  <a:pt x="32" y="17"/>
                </a:lnTo>
                <a:lnTo>
                  <a:pt x="33" y="16"/>
                </a:lnTo>
                <a:lnTo>
                  <a:pt x="33" y="15"/>
                </a:lnTo>
                <a:lnTo>
                  <a:pt x="34" y="14"/>
                </a:lnTo>
                <a:lnTo>
                  <a:pt x="34" y="13"/>
                </a:lnTo>
                <a:lnTo>
                  <a:pt x="34" y="12"/>
                </a:lnTo>
                <a:lnTo>
                  <a:pt x="34" y="11"/>
                </a:lnTo>
                <a:lnTo>
                  <a:pt x="35" y="11"/>
                </a:lnTo>
                <a:lnTo>
                  <a:pt x="35" y="10"/>
                </a:lnTo>
                <a:lnTo>
                  <a:pt x="35" y="9"/>
                </a:lnTo>
                <a:lnTo>
                  <a:pt x="36" y="7"/>
                </a:lnTo>
                <a:lnTo>
                  <a:pt x="36" y="6"/>
                </a:lnTo>
                <a:lnTo>
                  <a:pt x="37" y="5"/>
                </a:lnTo>
                <a:lnTo>
                  <a:pt x="37" y="4"/>
                </a:lnTo>
                <a:lnTo>
                  <a:pt x="37" y="3"/>
                </a:lnTo>
                <a:lnTo>
                  <a:pt x="37" y="2"/>
                </a:lnTo>
                <a:lnTo>
                  <a:pt x="38" y="2"/>
                </a:lnTo>
                <a:lnTo>
                  <a:pt x="38" y="1"/>
                </a:lnTo>
                <a:lnTo>
                  <a:pt x="38" y="0"/>
                </a:lnTo>
                <a:lnTo>
                  <a:pt x="37" y="8"/>
                </a:lnTo>
                <a:lnTo>
                  <a:pt x="37" y="9"/>
                </a:lnTo>
                <a:lnTo>
                  <a:pt x="37" y="10"/>
                </a:lnTo>
                <a:lnTo>
                  <a:pt x="36" y="10"/>
                </a:lnTo>
                <a:lnTo>
                  <a:pt x="36" y="11"/>
                </a:lnTo>
                <a:lnTo>
                  <a:pt x="36" y="12"/>
                </a:lnTo>
                <a:lnTo>
                  <a:pt x="36" y="13"/>
                </a:lnTo>
                <a:lnTo>
                  <a:pt x="35" y="14"/>
                </a:lnTo>
                <a:lnTo>
                  <a:pt x="35" y="15"/>
                </a:lnTo>
                <a:lnTo>
                  <a:pt x="34" y="15"/>
                </a:lnTo>
                <a:lnTo>
                  <a:pt x="34" y="17"/>
                </a:lnTo>
                <a:lnTo>
                  <a:pt x="34" y="18"/>
                </a:lnTo>
                <a:lnTo>
                  <a:pt x="34" y="19"/>
                </a:lnTo>
                <a:lnTo>
                  <a:pt x="33" y="19"/>
                </a:lnTo>
                <a:lnTo>
                  <a:pt x="33" y="20"/>
                </a:lnTo>
                <a:lnTo>
                  <a:pt x="32" y="21"/>
                </a:lnTo>
                <a:lnTo>
                  <a:pt x="32" y="22"/>
                </a:lnTo>
                <a:lnTo>
                  <a:pt x="31" y="23"/>
                </a:lnTo>
                <a:lnTo>
                  <a:pt x="31" y="24"/>
                </a:lnTo>
                <a:lnTo>
                  <a:pt x="31" y="25"/>
                </a:lnTo>
                <a:lnTo>
                  <a:pt x="30" y="25"/>
                </a:lnTo>
                <a:lnTo>
                  <a:pt x="30" y="26"/>
                </a:lnTo>
                <a:lnTo>
                  <a:pt x="29" y="27"/>
                </a:lnTo>
                <a:lnTo>
                  <a:pt x="29" y="28"/>
                </a:lnTo>
                <a:lnTo>
                  <a:pt x="28" y="29"/>
                </a:lnTo>
                <a:lnTo>
                  <a:pt x="28" y="30"/>
                </a:lnTo>
                <a:lnTo>
                  <a:pt x="28" y="31"/>
                </a:lnTo>
                <a:lnTo>
                  <a:pt x="27" y="31"/>
                </a:lnTo>
                <a:lnTo>
                  <a:pt x="27" y="32"/>
                </a:lnTo>
                <a:lnTo>
                  <a:pt x="27" y="33"/>
                </a:lnTo>
                <a:lnTo>
                  <a:pt x="26" y="33"/>
                </a:lnTo>
                <a:lnTo>
                  <a:pt x="25" y="34"/>
                </a:lnTo>
                <a:lnTo>
                  <a:pt x="25" y="35"/>
                </a:lnTo>
                <a:lnTo>
                  <a:pt x="24" y="35"/>
                </a:lnTo>
                <a:lnTo>
                  <a:pt x="24" y="36"/>
                </a:lnTo>
                <a:lnTo>
                  <a:pt x="23" y="36"/>
                </a:lnTo>
                <a:lnTo>
                  <a:pt x="22" y="37"/>
                </a:lnTo>
                <a:lnTo>
                  <a:pt x="22" y="38"/>
                </a:lnTo>
                <a:lnTo>
                  <a:pt x="21" y="38"/>
                </a:lnTo>
                <a:lnTo>
                  <a:pt x="21" y="39"/>
                </a:lnTo>
                <a:lnTo>
                  <a:pt x="20" y="39"/>
                </a:lnTo>
                <a:lnTo>
                  <a:pt x="20" y="40"/>
                </a:lnTo>
                <a:lnTo>
                  <a:pt x="19" y="40"/>
                </a:lnTo>
                <a:lnTo>
                  <a:pt x="18" y="40"/>
                </a:lnTo>
                <a:lnTo>
                  <a:pt x="18" y="41"/>
                </a:lnTo>
                <a:lnTo>
                  <a:pt x="17" y="41"/>
                </a:lnTo>
                <a:lnTo>
                  <a:pt x="17" y="42"/>
                </a:lnTo>
                <a:lnTo>
                  <a:pt x="17" y="43"/>
                </a:lnTo>
                <a:lnTo>
                  <a:pt x="16" y="43"/>
                </a:lnTo>
                <a:lnTo>
                  <a:pt x="15" y="43"/>
                </a:lnTo>
                <a:lnTo>
                  <a:pt x="14" y="44"/>
                </a:lnTo>
                <a:lnTo>
                  <a:pt x="13" y="45"/>
                </a:lnTo>
                <a:lnTo>
                  <a:pt x="12" y="45"/>
                </a:lnTo>
                <a:lnTo>
                  <a:pt x="11" y="45"/>
                </a:lnTo>
                <a:lnTo>
                  <a:pt x="11" y="46"/>
                </a:lnTo>
                <a:lnTo>
                  <a:pt x="10" y="46"/>
                </a:lnTo>
                <a:lnTo>
                  <a:pt x="10" y="47"/>
                </a:lnTo>
                <a:lnTo>
                  <a:pt x="9" y="47"/>
                </a:lnTo>
                <a:lnTo>
                  <a:pt x="8" y="48"/>
                </a:lnTo>
                <a:lnTo>
                  <a:pt x="7" y="48"/>
                </a:lnTo>
                <a:lnTo>
                  <a:pt x="6" y="48"/>
                </a:lnTo>
                <a:lnTo>
                  <a:pt x="5" y="48"/>
                </a:lnTo>
                <a:lnTo>
                  <a:pt x="5" y="49"/>
                </a:lnTo>
                <a:lnTo>
                  <a:pt x="4" y="49"/>
                </a:lnTo>
                <a:lnTo>
                  <a:pt x="3" y="49"/>
                </a:lnTo>
                <a:lnTo>
                  <a:pt x="3" y="50"/>
                </a:lnTo>
                <a:lnTo>
                  <a:pt x="2" y="50"/>
                </a:lnTo>
                <a:lnTo>
                  <a:pt x="1" y="50"/>
                </a:lnTo>
                <a:lnTo>
                  <a:pt x="0" y="50"/>
                </a:lnTo>
                <a:lnTo>
                  <a:pt x="0" y="47"/>
                </a:lnTo>
                <a:lnTo>
                  <a:pt x="0" y="46"/>
                </a:lnTo>
                <a:lnTo>
                  <a:pt x="0" y="48"/>
                </a:lnTo>
                <a:close/>
              </a:path>
            </a:pathLst>
          </a:custGeom>
          <a:solidFill>
            <a:srgbClr val="78857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360" name="Freeform 62"/>
          <p:cNvSpPr>
            <a:spLocks/>
          </p:cNvSpPr>
          <p:nvPr/>
        </p:nvSpPr>
        <p:spPr bwMode="auto">
          <a:xfrm>
            <a:off x="4302125" y="5335589"/>
            <a:ext cx="25400" cy="22225"/>
          </a:xfrm>
          <a:custGeom>
            <a:avLst/>
            <a:gdLst>
              <a:gd name="T0" fmla="*/ 23813 w 16"/>
              <a:gd name="T1" fmla="*/ 0 h 14"/>
              <a:gd name="T2" fmla="*/ 23813 w 16"/>
              <a:gd name="T3" fmla="*/ 0 h 14"/>
              <a:gd name="T4" fmla="*/ 23813 w 16"/>
              <a:gd name="T5" fmla="*/ 0 h 14"/>
              <a:gd name="T6" fmla="*/ 22225 w 16"/>
              <a:gd name="T7" fmla="*/ 0 h 14"/>
              <a:gd name="T8" fmla="*/ 22225 w 16"/>
              <a:gd name="T9" fmla="*/ 0 h 14"/>
              <a:gd name="T10" fmla="*/ 22225 w 16"/>
              <a:gd name="T11" fmla="*/ 0 h 14"/>
              <a:gd name="T12" fmla="*/ 20638 w 16"/>
              <a:gd name="T13" fmla="*/ 0 h 14"/>
              <a:gd name="T14" fmla="*/ 20638 w 16"/>
              <a:gd name="T15" fmla="*/ 0 h 14"/>
              <a:gd name="T16" fmla="*/ 19050 w 16"/>
              <a:gd name="T17" fmla="*/ 0 h 14"/>
              <a:gd name="T18" fmla="*/ 19050 w 16"/>
              <a:gd name="T19" fmla="*/ 1588 h 14"/>
              <a:gd name="T20" fmla="*/ 17463 w 16"/>
              <a:gd name="T21" fmla="*/ 1588 h 14"/>
              <a:gd name="T22" fmla="*/ 17463 w 16"/>
              <a:gd name="T23" fmla="*/ 1588 h 14"/>
              <a:gd name="T24" fmla="*/ 17463 w 16"/>
              <a:gd name="T25" fmla="*/ 1588 h 14"/>
              <a:gd name="T26" fmla="*/ 15875 w 16"/>
              <a:gd name="T27" fmla="*/ 1588 h 14"/>
              <a:gd name="T28" fmla="*/ 15875 w 16"/>
              <a:gd name="T29" fmla="*/ 3175 h 14"/>
              <a:gd name="T30" fmla="*/ 15875 w 16"/>
              <a:gd name="T31" fmla="*/ 4763 h 14"/>
              <a:gd name="T32" fmla="*/ 14288 w 16"/>
              <a:gd name="T33" fmla="*/ 4763 h 14"/>
              <a:gd name="T34" fmla="*/ 14288 w 16"/>
              <a:gd name="T35" fmla="*/ 4763 h 14"/>
              <a:gd name="T36" fmla="*/ 14288 w 16"/>
              <a:gd name="T37" fmla="*/ 6350 h 14"/>
              <a:gd name="T38" fmla="*/ 14288 w 16"/>
              <a:gd name="T39" fmla="*/ 7938 h 14"/>
              <a:gd name="T40" fmla="*/ 12700 w 16"/>
              <a:gd name="T41" fmla="*/ 7938 h 14"/>
              <a:gd name="T42" fmla="*/ 12700 w 16"/>
              <a:gd name="T43" fmla="*/ 9525 h 14"/>
              <a:gd name="T44" fmla="*/ 12700 w 16"/>
              <a:gd name="T45" fmla="*/ 9525 h 14"/>
              <a:gd name="T46" fmla="*/ 11113 w 16"/>
              <a:gd name="T47" fmla="*/ 9525 h 14"/>
              <a:gd name="T48" fmla="*/ 11113 w 16"/>
              <a:gd name="T49" fmla="*/ 11113 h 14"/>
              <a:gd name="T50" fmla="*/ 11113 w 16"/>
              <a:gd name="T51" fmla="*/ 11113 h 14"/>
              <a:gd name="T52" fmla="*/ 11113 w 16"/>
              <a:gd name="T53" fmla="*/ 12700 h 14"/>
              <a:gd name="T54" fmla="*/ 9525 w 16"/>
              <a:gd name="T55" fmla="*/ 12700 h 14"/>
              <a:gd name="T56" fmla="*/ 0 w 16"/>
              <a:gd name="T57" fmla="*/ 20638 h 14"/>
              <a:gd name="T58" fmla="*/ 0 w 16"/>
              <a:gd name="T59" fmla="*/ 20638 h 14"/>
              <a:gd name="T60" fmla="*/ 0 w 16"/>
              <a:gd name="T61" fmla="*/ 20638 h 14"/>
              <a:gd name="T62" fmla="*/ 1588 w 16"/>
              <a:gd name="T63" fmla="*/ 20638 h 14"/>
              <a:gd name="T64" fmla="*/ 1588 w 16"/>
              <a:gd name="T65" fmla="*/ 22225 h 14"/>
              <a:gd name="T66" fmla="*/ 3175 w 16"/>
              <a:gd name="T67" fmla="*/ 22225 h 14"/>
              <a:gd name="T68" fmla="*/ 3175 w 16"/>
              <a:gd name="T69" fmla="*/ 22225 h 14"/>
              <a:gd name="T70" fmla="*/ 4763 w 16"/>
              <a:gd name="T71" fmla="*/ 22225 h 14"/>
              <a:gd name="T72" fmla="*/ 4763 w 16"/>
              <a:gd name="T73" fmla="*/ 20638 h 14"/>
              <a:gd name="T74" fmla="*/ 4763 w 16"/>
              <a:gd name="T75" fmla="*/ 20638 h 14"/>
              <a:gd name="T76" fmla="*/ 4763 w 16"/>
              <a:gd name="T77" fmla="*/ 20638 h 14"/>
              <a:gd name="T78" fmla="*/ 6350 w 16"/>
              <a:gd name="T79" fmla="*/ 20638 h 14"/>
              <a:gd name="T80" fmla="*/ 6350 w 16"/>
              <a:gd name="T81" fmla="*/ 20638 h 14"/>
              <a:gd name="T82" fmla="*/ 7938 w 16"/>
              <a:gd name="T83" fmla="*/ 20638 h 14"/>
              <a:gd name="T84" fmla="*/ 7938 w 16"/>
              <a:gd name="T85" fmla="*/ 20638 h 14"/>
              <a:gd name="T86" fmla="*/ 9525 w 16"/>
              <a:gd name="T87" fmla="*/ 20638 h 14"/>
              <a:gd name="T88" fmla="*/ 9525 w 16"/>
              <a:gd name="T89" fmla="*/ 20638 h 14"/>
              <a:gd name="T90" fmla="*/ 9525 w 16"/>
              <a:gd name="T91" fmla="*/ 19050 h 14"/>
              <a:gd name="T92" fmla="*/ 11113 w 16"/>
              <a:gd name="T93" fmla="*/ 19050 h 14"/>
              <a:gd name="T94" fmla="*/ 11113 w 16"/>
              <a:gd name="T95" fmla="*/ 17463 h 14"/>
              <a:gd name="T96" fmla="*/ 12700 w 16"/>
              <a:gd name="T97" fmla="*/ 17463 h 14"/>
              <a:gd name="T98" fmla="*/ 12700 w 16"/>
              <a:gd name="T99" fmla="*/ 17463 h 14"/>
              <a:gd name="T100" fmla="*/ 12700 w 16"/>
              <a:gd name="T101" fmla="*/ 17463 h 14"/>
              <a:gd name="T102" fmla="*/ 14288 w 16"/>
              <a:gd name="T103" fmla="*/ 17463 h 14"/>
              <a:gd name="T104" fmla="*/ 19050 w 16"/>
              <a:gd name="T105" fmla="*/ 11113 h 14"/>
              <a:gd name="T106" fmla="*/ 25400 w 16"/>
              <a:gd name="T107" fmla="*/ 6350 h 14"/>
              <a:gd name="T108" fmla="*/ 23813 w 16"/>
              <a:gd name="T109" fmla="*/ 0 h 1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6" h="14">
                <a:moveTo>
                  <a:pt x="15" y="0"/>
                </a:moveTo>
                <a:lnTo>
                  <a:pt x="15" y="0"/>
                </a:lnTo>
                <a:lnTo>
                  <a:pt x="14" y="0"/>
                </a:lnTo>
                <a:lnTo>
                  <a:pt x="13" y="0"/>
                </a:lnTo>
                <a:lnTo>
                  <a:pt x="12" y="0"/>
                </a:lnTo>
                <a:lnTo>
                  <a:pt x="12" y="1"/>
                </a:lnTo>
                <a:lnTo>
                  <a:pt x="11" y="1"/>
                </a:lnTo>
                <a:lnTo>
                  <a:pt x="10" y="1"/>
                </a:lnTo>
                <a:lnTo>
                  <a:pt x="10" y="2"/>
                </a:lnTo>
                <a:lnTo>
                  <a:pt x="10" y="3"/>
                </a:lnTo>
                <a:lnTo>
                  <a:pt x="9" y="3"/>
                </a:lnTo>
                <a:lnTo>
                  <a:pt x="9" y="4"/>
                </a:lnTo>
                <a:lnTo>
                  <a:pt x="9" y="5"/>
                </a:lnTo>
                <a:lnTo>
                  <a:pt x="8" y="5"/>
                </a:lnTo>
                <a:lnTo>
                  <a:pt x="8" y="6"/>
                </a:lnTo>
                <a:lnTo>
                  <a:pt x="7" y="6"/>
                </a:lnTo>
                <a:lnTo>
                  <a:pt x="7" y="7"/>
                </a:lnTo>
                <a:lnTo>
                  <a:pt x="7" y="8"/>
                </a:lnTo>
                <a:lnTo>
                  <a:pt x="6" y="8"/>
                </a:lnTo>
                <a:lnTo>
                  <a:pt x="0" y="13"/>
                </a:lnTo>
                <a:lnTo>
                  <a:pt x="1" y="13"/>
                </a:lnTo>
                <a:lnTo>
                  <a:pt x="1" y="14"/>
                </a:lnTo>
                <a:lnTo>
                  <a:pt x="2" y="14"/>
                </a:lnTo>
                <a:lnTo>
                  <a:pt x="3" y="14"/>
                </a:lnTo>
                <a:lnTo>
                  <a:pt x="3" y="13"/>
                </a:lnTo>
                <a:lnTo>
                  <a:pt x="4" y="13"/>
                </a:lnTo>
                <a:lnTo>
                  <a:pt x="5" y="13"/>
                </a:lnTo>
                <a:lnTo>
                  <a:pt x="6" y="13"/>
                </a:lnTo>
                <a:lnTo>
                  <a:pt x="6" y="12"/>
                </a:lnTo>
                <a:lnTo>
                  <a:pt x="7" y="12"/>
                </a:lnTo>
                <a:lnTo>
                  <a:pt x="7" y="11"/>
                </a:lnTo>
                <a:lnTo>
                  <a:pt x="8" y="11"/>
                </a:lnTo>
                <a:lnTo>
                  <a:pt x="9" y="11"/>
                </a:lnTo>
                <a:lnTo>
                  <a:pt x="12" y="7"/>
                </a:lnTo>
                <a:lnTo>
                  <a:pt x="16" y="4"/>
                </a:lnTo>
                <a:lnTo>
                  <a:pt x="15" y="0"/>
                </a:lnTo>
                <a:close/>
              </a:path>
            </a:pathLst>
          </a:custGeom>
          <a:solidFill>
            <a:srgbClr val="F2BFA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361" name="Freeform 63"/>
          <p:cNvSpPr>
            <a:spLocks/>
          </p:cNvSpPr>
          <p:nvPr/>
        </p:nvSpPr>
        <p:spPr bwMode="auto">
          <a:xfrm>
            <a:off x="4452938" y="5124450"/>
            <a:ext cx="49212" cy="160338"/>
          </a:xfrm>
          <a:custGeom>
            <a:avLst/>
            <a:gdLst>
              <a:gd name="T0" fmla="*/ 14287 w 31"/>
              <a:gd name="T1" fmla="*/ 1588 h 101"/>
              <a:gd name="T2" fmla="*/ 15875 w 31"/>
              <a:gd name="T3" fmla="*/ 6350 h 101"/>
              <a:gd name="T4" fmla="*/ 19050 w 31"/>
              <a:gd name="T5" fmla="*/ 12700 h 101"/>
              <a:gd name="T6" fmla="*/ 22225 w 31"/>
              <a:gd name="T7" fmla="*/ 19050 h 101"/>
              <a:gd name="T8" fmla="*/ 25400 w 31"/>
              <a:gd name="T9" fmla="*/ 25400 h 101"/>
              <a:gd name="T10" fmla="*/ 30162 w 31"/>
              <a:gd name="T11" fmla="*/ 34925 h 101"/>
              <a:gd name="T12" fmla="*/ 33337 w 31"/>
              <a:gd name="T13" fmla="*/ 44450 h 101"/>
              <a:gd name="T14" fmla="*/ 36512 w 31"/>
              <a:gd name="T15" fmla="*/ 52388 h 101"/>
              <a:gd name="T16" fmla="*/ 39687 w 31"/>
              <a:gd name="T17" fmla="*/ 63500 h 101"/>
              <a:gd name="T18" fmla="*/ 42862 w 31"/>
              <a:gd name="T19" fmla="*/ 73025 h 101"/>
              <a:gd name="T20" fmla="*/ 44450 w 31"/>
              <a:gd name="T21" fmla="*/ 84138 h 101"/>
              <a:gd name="T22" fmla="*/ 47625 w 31"/>
              <a:gd name="T23" fmla="*/ 93663 h 101"/>
              <a:gd name="T24" fmla="*/ 47625 w 31"/>
              <a:gd name="T25" fmla="*/ 100013 h 101"/>
              <a:gd name="T26" fmla="*/ 49212 w 31"/>
              <a:gd name="T27" fmla="*/ 107950 h 101"/>
              <a:gd name="T28" fmla="*/ 49212 w 31"/>
              <a:gd name="T29" fmla="*/ 114300 h 101"/>
              <a:gd name="T30" fmla="*/ 49212 w 31"/>
              <a:gd name="T31" fmla="*/ 120650 h 101"/>
              <a:gd name="T32" fmla="*/ 49212 w 31"/>
              <a:gd name="T33" fmla="*/ 127000 h 101"/>
              <a:gd name="T34" fmla="*/ 47625 w 31"/>
              <a:gd name="T35" fmla="*/ 133350 h 101"/>
              <a:gd name="T36" fmla="*/ 44450 w 31"/>
              <a:gd name="T37" fmla="*/ 144463 h 101"/>
              <a:gd name="T38" fmla="*/ 41275 w 31"/>
              <a:gd name="T39" fmla="*/ 152400 h 101"/>
              <a:gd name="T40" fmla="*/ 38100 w 31"/>
              <a:gd name="T41" fmla="*/ 158750 h 101"/>
              <a:gd name="T42" fmla="*/ 33337 w 31"/>
              <a:gd name="T43" fmla="*/ 160338 h 101"/>
              <a:gd name="T44" fmla="*/ 28575 w 31"/>
              <a:gd name="T45" fmla="*/ 160338 h 101"/>
              <a:gd name="T46" fmla="*/ 22225 w 31"/>
              <a:gd name="T47" fmla="*/ 160338 h 101"/>
              <a:gd name="T48" fmla="*/ 17462 w 31"/>
              <a:gd name="T49" fmla="*/ 155575 h 101"/>
              <a:gd name="T50" fmla="*/ 12700 w 31"/>
              <a:gd name="T51" fmla="*/ 152400 h 101"/>
              <a:gd name="T52" fmla="*/ 9525 w 31"/>
              <a:gd name="T53" fmla="*/ 149225 h 101"/>
              <a:gd name="T54" fmla="*/ 4762 w 31"/>
              <a:gd name="T55" fmla="*/ 144463 h 101"/>
              <a:gd name="T56" fmla="*/ 3175 w 31"/>
              <a:gd name="T57" fmla="*/ 141288 h 101"/>
              <a:gd name="T58" fmla="*/ 0 w 31"/>
              <a:gd name="T59" fmla="*/ 139700 h 101"/>
              <a:gd name="T60" fmla="*/ 3175 w 31"/>
              <a:gd name="T61" fmla="*/ 136525 h 101"/>
              <a:gd name="T62" fmla="*/ 6350 w 31"/>
              <a:gd name="T63" fmla="*/ 139700 h 101"/>
              <a:gd name="T64" fmla="*/ 9525 w 31"/>
              <a:gd name="T65" fmla="*/ 144463 h 101"/>
              <a:gd name="T66" fmla="*/ 14287 w 31"/>
              <a:gd name="T67" fmla="*/ 147638 h 101"/>
              <a:gd name="T68" fmla="*/ 19050 w 31"/>
              <a:gd name="T69" fmla="*/ 150813 h 101"/>
              <a:gd name="T70" fmla="*/ 23812 w 31"/>
              <a:gd name="T71" fmla="*/ 153988 h 101"/>
              <a:gd name="T72" fmla="*/ 28575 w 31"/>
              <a:gd name="T73" fmla="*/ 155575 h 101"/>
              <a:gd name="T74" fmla="*/ 33337 w 31"/>
              <a:gd name="T75" fmla="*/ 153988 h 101"/>
              <a:gd name="T76" fmla="*/ 38100 w 31"/>
              <a:gd name="T77" fmla="*/ 152400 h 101"/>
              <a:gd name="T78" fmla="*/ 41275 w 31"/>
              <a:gd name="T79" fmla="*/ 147638 h 101"/>
              <a:gd name="T80" fmla="*/ 44450 w 31"/>
              <a:gd name="T81" fmla="*/ 139700 h 101"/>
              <a:gd name="T82" fmla="*/ 46037 w 31"/>
              <a:gd name="T83" fmla="*/ 128588 h 101"/>
              <a:gd name="T84" fmla="*/ 46037 w 31"/>
              <a:gd name="T85" fmla="*/ 115888 h 101"/>
              <a:gd name="T86" fmla="*/ 46037 w 31"/>
              <a:gd name="T87" fmla="*/ 101600 h 101"/>
              <a:gd name="T88" fmla="*/ 42862 w 31"/>
              <a:gd name="T89" fmla="*/ 88900 h 101"/>
              <a:gd name="T90" fmla="*/ 39687 w 31"/>
              <a:gd name="T91" fmla="*/ 76200 h 101"/>
              <a:gd name="T92" fmla="*/ 36512 w 31"/>
              <a:gd name="T93" fmla="*/ 61913 h 101"/>
              <a:gd name="T94" fmla="*/ 31750 w 31"/>
              <a:gd name="T95" fmla="*/ 50800 h 101"/>
              <a:gd name="T96" fmla="*/ 28575 w 31"/>
              <a:gd name="T97" fmla="*/ 39688 h 101"/>
              <a:gd name="T98" fmla="*/ 23812 w 31"/>
              <a:gd name="T99" fmla="*/ 28575 h 101"/>
              <a:gd name="T100" fmla="*/ 20637 w 31"/>
              <a:gd name="T101" fmla="*/ 20638 h 101"/>
              <a:gd name="T102" fmla="*/ 15875 w 31"/>
              <a:gd name="T103" fmla="*/ 12700 h 101"/>
              <a:gd name="T104" fmla="*/ 14287 w 31"/>
              <a:gd name="T105" fmla="*/ 7938 h 10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1" h="101">
                <a:moveTo>
                  <a:pt x="8" y="4"/>
                </a:moveTo>
                <a:lnTo>
                  <a:pt x="3" y="15"/>
                </a:lnTo>
                <a:lnTo>
                  <a:pt x="3" y="12"/>
                </a:lnTo>
                <a:lnTo>
                  <a:pt x="9" y="0"/>
                </a:lnTo>
                <a:lnTo>
                  <a:pt x="9" y="1"/>
                </a:lnTo>
                <a:lnTo>
                  <a:pt x="9" y="2"/>
                </a:lnTo>
                <a:lnTo>
                  <a:pt x="9" y="3"/>
                </a:lnTo>
                <a:lnTo>
                  <a:pt x="10" y="3"/>
                </a:lnTo>
                <a:lnTo>
                  <a:pt x="10" y="4"/>
                </a:lnTo>
                <a:lnTo>
                  <a:pt x="11" y="5"/>
                </a:lnTo>
                <a:lnTo>
                  <a:pt x="11" y="6"/>
                </a:lnTo>
                <a:lnTo>
                  <a:pt x="12" y="7"/>
                </a:lnTo>
                <a:lnTo>
                  <a:pt x="12" y="8"/>
                </a:lnTo>
                <a:lnTo>
                  <a:pt x="13" y="9"/>
                </a:lnTo>
                <a:lnTo>
                  <a:pt x="13" y="10"/>
                </a:lnTo>
                <a:lnTo>
                  <a:pt x="14" y="10"/>
                </a:lnTo>
                <a:lnTo>
                  <a:pt x="14" y="11"/>
                </a:lnTo>
                <a:lnTo>
                  <a:pt x="14" y="12"/>
                </a:lnTo>
                <a:lnTo>
                  <a:pt x="14" y="13"/>
                </a:lnTo>
                <a:lnTo>
                  <a:pt x="15" y="13"/>
                </a:lnTo>
                <a:lnTo>
                  <a:pt x="15" y="15"/>
                </a:lnTo>
                <a:lnTo>
                  <a:pt x="16" y="15"/>
                </a:lnTo>
                <a:lnTo>
                  <a:pt x="16" y="16"/>
                </a:lnTo>
                <a:lnTo>
                  <a:pt x="17" y="18"/>
                </a:lnTo>
                <a:lnTo>
                  <a:pt x="18" y="20"/>
                </a:lnTo>
                <a:lnTo>
                  <a:pt x="19" y="22"/>
                </a:lnTo>
                <a:lnTo>
                  <a:pt x="19" y="23"/>
                </a:lnTo>
                <a:lnTo>
                  <a:pt x="20" y="24"/>
                </a:lnTo>
                <a:lnTo>
                  <a:pt x="20" y="25"/>
                </a:lnTo>
                <a:lnTo>
                  <a:pt x="20" y="26"/>
                </a:lnTo>
                <a:lnTo>
                  <a:pt x="21" y="28"/>
                </a:lnTo>
                <a:lnTo>
                  <a:pt x="21" y="30"/>
                </a:lnTo>
                <a:lnTo>
                  <a:pt x="22" y="31"/>
                </a:lnTo>
                <a:lnTo>
                  <a:pt x="22" y="32"/>
                </a:lnTo>
                <a:lnTo>
                  <a:pt x="23" y="33"/>
                </a:lnTo>
                <a:lnTo>
                  <a:pt x="23" y="35"/>
                </a:lnTo>
                <a:lnTo>
                  <a:pt x="24" y="35"/>
                </a:lnTo>
                <a:lnTo>
                  <a:pt x="24" y="37"/>
                </a:lnTo>
                <a:lnTo>
                  <a:pt x="25" y="38"/>
                </a:lnTo>
                <a:lnTo>
                  <a:pt x="25" y="40"/>
                </a:lnTo>
                <a:lnTo>
                  <a:pt x="26" y="40"/>
                </a:lnTo>
                <a:lnTo>
                  <a:pt x="26" y="42"/>
                </a:lnTo>
                <a:lnTo>
                  <a:pt x="26" y="43"/>
                </a:lnTo>
                <a:lnTo>
                  <a:pt x="26" y="45"/>
                </a:lnTo>
                <a:lnTo>
                  <a:pt x="27" y="46"/>
                </a:lnTo>
                <a:lnTo>
                  <a:pt x="27" y="48"/>
                </a:lnTo>
                <a:lnTo>
                  <a:pt x="27" y="49"/>
                </a:lnTo>
                <a:lnTo>
                  <a:pt x="28" y="51"/>
                </a:lnTo>
                <a:lnTo>
                  <a:pt x="28" y="52"/>
                </a:lnTo>
                <a:lnTo>
                  <a:pt x="28" y="53"/>
                </a:lnTo>
                <a:lnTo>
                  <a:pt x="29" y="55"/>
                </a:lnTo>
                <a:lnTo>
                  <a:pt x="29" y="56"/>
                </a:lnTo>
                <a:lnTo>
                  <a:pt x="29" y="57"/>
                </a:lnTo>
                <a:lnTo>
                  <a:pt x="30" y="58"/>
                </a:lnTo>
                <a:lnTo>
                  <a:pt x="30" y="59"/>
                </a:lnTo>
                <a:lnTo>
                  <a:pt x="30" y="61"/>
                </a:lnTo>
                <a:lnTo>
                  <a:pt x="30" y="62"/>
                </a:lnTo>
                <a:lnTo>
                  <a:pt x="30" y="63"/>
                </a:lnTo>
                <a:lnTo>
                  <a:pt x="30" y="64"/>
                </a:lnTo>
                <a:lnTo>
                  <a:pt x="30" y="65"/>
                </a:lnTo>
                <a:lnTo>
                  <a:pt x="30" y="66"/>
                </a:lnTo>
                <a:lnTo>
                  <a:pt x="31" y="67"/>
                </a:lnTo>
                <a:lnTo>
                  <a:pt x="31" y="68"/>
                </a:lnTo>
                <a:lnTo>
                  <a:pt x="31" y="70"/>
                </a:lnTo>
                <a:lnTo>
                  <a:pt x="31" y="71"/>
                </a:lnTo>
                <a:lnTo>
                  <a:pt x="31" y="72"/>
                </a:lnTo>
                <a:lnTo>
                  <a:pt x="31" y="73"/>
                </a:lnTo>
                <a:lnTo>
                  <a:pt x="31" y="74"/>
                </a:lnTo>
                <a:lnTo>
                  <a:pt x="31" y="76"/>
                </a:lnTo>
                <a:lnTo>
                  <a:pt x="31" y="77"/>
                </a:lnTo>
                <a:lnTo>
                  <a:pt x="31" y="78"/>
                </a:lnTo>
                <a:lnTo>
                  <a:pt x="31" y="79"/>
                </a:lnTo>
                <a:lnTo>
                  <a:pt x="31" y="80"/>
                </a:lnTo>
                <a:lnTo>
                  <a:pt x="30" y="81"/>
                </a:lnTo>
                <a:lnTo>
                  <a:pt x="30" y="82"/>
                </a:lnTo>
                <a:lnTo>
                  <a:pt x="30" y="83"/>
                </a:lnTo>
                <a:lnTo>
                  <a:pt x="30" y="84"/>
                </a:lnTo>
                <a:lnTo>
                  <a:pt x="30" y="85"/>
                </a:lnTo>
                <a:lnTo>
                  <a:pt x="30" y="86"/>
                </a:lnTo>
                <a:lnTo>
                  <a:pt x="29" y="88"/>
                </a:lnTo>
                <a:lnTo>
                  <a:pt x="29" y="89"/>
                </a:lnTo>
                <a:lnTo>
                  <a:pt x="28" y="91"/>
                </a:lnTo>
                <a:lnTo>
                  <a:pt x="28" y="92"/>
                </a:lnTo>
                <a:lnTo>
                  <a:pt x="28" y="93"/>
                </a:lnTo>
                <a:lnTo>
                  <a:pt x="27" y="94"/>
                </a:lnTo>
                <a:lnTo>
                  <a:pt x="27" y="96"/>
                </a:lnTo>
                <a:lnTo>
                  <a:pt x="26" y="96"/>
                </a:lnTo>
                <a:lnTo>
                  <a:pt x="26" y="97"/>
                </a:lnTo>
                <a:lnTo>
                  <a:pt x="26" y="98"/>
                </a:lnTo>
                <a:lnTo>
                  <a:pt x="25" y="98"/>
                </a:lnTo>
                <a:lnTo>
                  <a:pt x="24" y="99"/>
                </a:lnTo>
                <a:lnTo>
                  <a:pt x="24" y="100"/>
                </a:lnTo>
                <a:lnTo>
                  <a:pt x="23" y="100"/>
                </a:lnTo>
                <a:lnTo>
                  <a:pt x="23" y="101"/>
                </a:lnTo>
                <a:lnTo>
                  <a:pt x="22" y="101"/>
                </a:lnTo>
                <a:lnTo>
                  <a:pt x="21" y="101"/>
                </a:lnTo>
                <a:lnTo>
                  <a:pt x="20" y="101"/>
                </a:lnTo>
                <a:lnTo>
                  <a:pt x="19" y="101"/>
                </a:lnTo>
                <a:lnTo>
                  <a:pt x="18" y="101"/>
                </a:lnTo>
                <a:lnTo>
                  <a:pt x="17" y="101"/>
                </a:lnTo>
                <a:lnTo>
                  <a:pt x="16" y="101"/>
                </a:lnTo>
                <a:lnTo>
                  <a:pt x="15" y="101"/>
                </a:lnTo>
                <a:lnTo>
                  <a:pt x="14" y="101"/>
                </a:lnTo>
                <a:lnTo>
                  <a:pt x="14" y="100"/>
                </a:lnTo>
                <a:lnTo>
                  <a:pt x="13" y="100"/>
                </a:lnTo>
                <a:lnTo>
                  <a:pt x="12" y="99"/>
                </a:lnTo>
                <a:lnTo>
                  <a:pt x="11" y="98"/>
                </a:lnTo>
                <a:lnTo>
                  <a:pt x="10" y="98"/>
                </a:lnTo>
                <a:lnTo>
                  <a:pt x="9" y="98"/>
                </a:lnTo>
                <a:lnTo>
                  <a:pt x="9" y="97"/>
                </a:lnTo>
                <a:lnTo>
                  <a:pt x="8" y="96"/>
                </a:lnTo>
                <a:lnTo>
                  <a:pt x="7" y="96"/>
                </a:lnTo>
                <a:lnTo>
                  <a:pt x="7" y="95"/>
                </a:lnTo>
                <a:lnTo>
                  <a:pt x="6" y="94"/>
                </a:lnTo>
                <a:lnTo>
                  <a:pt x="5" y="93"/>
                </a:lnTo>
                <a:lnTo>
                  <a:pt x="4" y="93"/>
                </a:lnTo>
                <a:lnTo>
                  <a:pt x="4" y="92"/>
                </a:lnTo>
                <a:lnTo>
                  <a:pt x="3" y="91"/>
                </a:lnTo>
                <a:lnTo>
                  <a:pt x="2" y="91"/>
                </a:lnTo>
                <a:lnTo>
                  <a:pt x="2" y="90"/>
                </a:lnTo>
                <a:lnTo>
                  <a:pt x="2" y="89"/>
                </a:lnTo>
                <a:lnTo>
                  <a:pt x="1" y="89"/>
                </a:lnTo>
                <a:lnTo>
                  <a:pt x="0" y="88"/>
                </a:lnTo>
                <a:lnTo>
                  <a:pt x="0" y="84"/>
                </a:lnTo>
                <a:lnTo>
                  <a:pt x="1" y="85"/>
                </a:lnTo>
                <a:lnTo>
                  <a:pt x="1" y="86"/>
                </a:lnTo>
                <a:lnTo>
                  <a:pt x="2" y="86"/>
                </a:lnTo>
                <a:lnTo>
                  <a:pt x="3" y="87"/>
                </a:lnTo>
                <a:lnTo>
                  <a:pt x="3" y="88"/>
                </a:lnTo>
                <a:lnTo>
                  <a:pt x="4" y="88"/>
                </a:lnTo>
                <a:lnTo>
                  <a:pt x="5" y="89"/>
                </a:lnTo>
                <a:lnTo>
                  <a:pt x="5" y="90"/>
                </a:lnTo>
                <a:lnTo>
                  <a:pt x="6" y="90"/>
                </a:lnTo>
                <a:lnTo>
                  <a:pt x="6" y="91"/>
                </a:lnTo>
                <a:lnTo>
                  <a:pt x="7" y="91"/>
                </a:lnTo>
                <a:lnTo>
                  <a:pt x="8" y="92"/>
                </a:lnTo>
                <a:lnTo>
                  <a:pt x="8" y="93"/>
                </a:lnTo>
                <a:lnTo>
                  <a:pt x="9" y="93"/>
                </a:lnTo>
                <a:lnTo>
                  <a:pt x="10" y="94"/>
                </a:lnTo>
                <a:lnTo>
                  <a:pt x="11" y="95"/>
                </a:lnTo>
                <a:lnTo>
                  <a:pt x="12" y="95"/>
                </a:lnTo>
                <a:lnTo>
                  <a:pt x="13" y="96"/>
                </a:lnTo>
                <a:lnTo>
                  <a:pt x="14" y="96"/>
                </a:lnTo>
                <a:lnTo>
                  <a:pt x="15" y="97"/>
                </a:lnTo>
                <a:lnTo>
                  <a:pt x="16" y="97"/>
                </a:lnTo>
                <a:lnTo>
                  <a:pt x="17" y="98"/>
                </a:lnTo>
                <a:lnTo>
                  <a:pt x="18" y="98"/>
                </a:lnTo>
                <a:lnTo>
                  <a:pt x="19" y="98"/>
                </a:lnTo>
                <a:lnTo>
                  <a:pt x="20" y="98"/>
                </a:lnTo>
                <a:lnTo>
                  <a:pt x="21" y="97"/>
                </a:lnTo>
                <a:lnTo>
                  <a:pt x="22" y="97"/>
                </a:lnTo>
                <a:lnTo>
                  <a:pt x="22" y="96"/>
                </a:lnTo>
                <a:lnTo>
                  <a:pt x="23" y="96"/>
                </a:lnTo>
                <a:lnTo>
                  <a:pt x="24" y="96"/>
                </a:lnTo>
                <a:lnTo>
                  <a:pt x="24" y="95"/>
                </a:lnTo>
                <a:lnTo>
                  <a:pt x="25" y="95"/>
                </a:lnTo>
                <a:lnTo>
                  <a:pt x="25" y="94"/>
                </a:lnTo>
                <a:lnTo>
                  <a:pt x="26" y="93"/>
                </a:lnTo>
                <a:lnTo>
                  <a:pt x="26" y="91"/>
                </a:lnTo>
                <a:lnTo>
                  <a:pt x="27" y="91"/>
                </a:lnTo>
                <a:lnTo>
                  <a:pt x="27" y="90"/>
                </a:lnTo>
                <a:lnTo>
                  <a:pt x="27" y="88"/>
                </a:lnTo>
                <a:lnTo>
                  <a:pt x="28" y="88"/>
                </a:lnTo>
                <a:lnTo>
                  <a:pt x="28" y="86"/>
                </a:lnTo>
                <a:lnTo>
                  <a:pt x="28" y="85"/>
                </a:lnTo>
                <a:lnTo>
                  <a:pt x="29" y="83"/>
                </a:lnTo>
                <a:lnTo>
                  <a:pt x="29" y="82"/>
                </a:lnTo>
                <a:lnTo>
                  <a:pt x="29" y="81"/>
                </a:lnTo>
                <a:lnTo>
                  <a:pt x="29" y="79"/>
                </a:lnTo>
                <a:lnTo>
                  <a:pt x="29" y="77"/>
                </a:lnTo>
                <a:lnTo>
                  <a:pt x="29" y="76"/>
                </a:lnTo>
                <a:lnTo>
                  <a:pt x="29" y="74"/>
                </a:lnTo>
                <a:lnTo>
                  <a:pt x="29" y="73"/>
                </a:lnTo>
                <a:lnTo>
                  <a:pt x="29" y="71"/>
                </a:lnTo>
                <a:lnTo>
                  <a:pt x="29" y="69"/>
                </a:lnTo>
                <a:lnTo>
                  <a:pt x="29" y="68"/>
                </a:lnTo>
                <a:lnTo>
                  <a:pt x="29" y="66"/>
                </a:lnTo>
                <a:lnTo>
                  <a:pt x="29" y="64"/>
                </a:lnTo>
                <a:lnTo>
                  <a:pt x="28" y="63"/>
                </a:lnTo>
                <a:lnTo>
                  <a:pt x="28" y="61"/>
                </a:lnTo>
                <a:lnTo>
                  <a:pt x="28" y="59"/>
                </a:lnTo>
                <a:lnTo>
                  <a:pt x="28" y="58"/>
                </a:lnTo>
                <a:lnTo>
                  <a:pt x="27" y="56"/>
                </a:lnTo>
                <a:lnTo>
                  <a:pt x="27" y="54"/>
                </a:lnTo>
                <a:lnTo>
                  <a:pt x="26" y="53"/>
                </a:lnTo>
                <a:lnTo>
                  <a:pt x="26" y="51"/>
                </a:lnTo>
                <a:lnTo>
                  <a:pt x="26" y="49"/>
                </a:lnTo>
                <a:lnTo>
                  <a:pt x="25" y="48"/>
                </a:lnTo>
                <a:lnTo>
                  <a:pt x="25" y="46"/>
                </a:lnTo>
                <a:lnTo>
                  <a:pt x="25" y="44"/>
                </a:lnTo>
                <a:lnTo>
                  <a:pt x="24" y="43"/>
                </a:lnTo>
                <a:lnTo>
                  <a:pt x="23" y="41"/>
                </a:lnTo>
                <a:lnTo>
                  <a:pt x="23" y="39"/>
                </a:lnTo>
                <a:lnTo>
                  <a:pt x="22" y="38"/>
                </a:lnTo>
                <a:lnTo>
                  <a:pt x="22" y="36"/>
                </a:lnTo>
                <a:lnTo>
                  <a:pt x="21" y="35"/>
                </a:lnTo>
                <a:lnTo>
                  <a:pt x="21" y="33"/>
                </a:lnTo>
                <a:lnTo>
                  <a:pt x="20" y="32"/>
                </a:lnTo>
                <a:lnTo>
                  <a:pt x="20" y="31"/>
                </a:lnTo>
                <a:lnTo>
                  <a:pt x="19" y="28"/>
                </a:lnTo>
                <a:lnTo>
                  <a:pt x="18" y="26"/>
                </a:lnTo>
                <a:lnTo>
                  <a:pt x="18" y="25"/>
                </a:lnTo>
                <a:lnTo>
                  <a:pt x="17" y="23"/>
                </a:lnTo>
                <a:lnTo>
                  <a:pt x="16" y="22"/>
                </a:lnTo>
                <a:lnTo>
                  <a:pt x="16" y="20"/>
                </a:lnTo>
                <a:lnTo>
                  <a:pt x="15" y="19"/>
                </a:lnTo>
                <a:lnTo>
                  <a:pt x="15" y="18"/>
                </a:lnTo>
                <a:lnTo>
                  <a:pt x="14" y="17"/>
                </a:lnTo>
                <a:lnTo>
                  <a:pt x="14" y="16"/>
                </a:lnTo>
                <a:lnTo>
                  <a:pt x="14" y="15"/>
                </a:lnTo>
                <a:lnTo>
                  <a:pt x="13" y="13"/>
                </a:lnTo>
                <a:lnTo>
                  <a:pt x="12" y="12"/>
                </a:lnTo>
                <a:lnTo>
                  <a:pt x="12" y="11"/>
                </a:lnTo>
                <a:lnTo>
                  <a:pt x="11" y="10"/>
                </a:lnTo>
                <a:lnTo>
                  <a:pt x="11" y="9"/>
                </a:lnTo>
                <a:lnTo>
                  <a:pt x="10" y="8"/>
                </a:lnTo>
                <a:lnTo>
                  <a:pt x="10" y="7"/>
                </a:lnTo>
                <a:lnTo>
                  <a:pt x="9" y="6"/>
                </a:lnTo>
                <a:lnTo>
                  <a:pt x="9" y="5"/>
                </a:lnTo>
                <a:lnTo>
                  <a:pt x="8" y="4"/>
                </a:lnTo>
                <a:close/>
              </a:path>
            </a:pathLst>
          </a:custGeom>
          <a:solidFill>
            <a:srgbClr val="78857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362" name="Freeform 64"/>
          <p:cNvSpPr>
            <a:spLocks/>
          </p:cNvSpPr>
          <p:nvPr/>
        </p:nvSpPr>
        <p:spPr bwMode="auto">
          <a:xfrm>
            <a:off x="4452939" y="5100638"/>
            <a:ext cx="7937" cy="31750"/>
          </a:xfrm>
          <a:custGeom>
            <a:avLst/>
            <a:gdLst>
              <a:gd name="T0" fmla="*/ 0 w 5"/>
              <a:gd name="T1" fmla="*/ 0 h 20"/>
              <a:gd name="T2" fmla="*/ 6350 w 5"/>
              <a:gd name="T3" fmla="*/ 4763 h 20"/>
              <a:gd name="T4" fmla="*/ 7937 w 5"/>
              <a:gd name="T5" fmla="*/ 25400 h 20"/>
              <a:gd name="T6" fmla="*/ 4762 w 5"/>
              <a:gd name="T7" fmla="*/ 31750 h 20"/>
              <a:gd name="T8" fmla="*/ 4762 w 5"/>
              <a:gd name="T9" fmla="*/ 7938 h 20"/>
              <a:gd name="T10" fmla="*/ 0 w 5"/>
              <a:gd name="T11" fmla="*/ 0 h 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20">
                <a:moveTo>
                  <a:pt x="0" y="0"/>
                </a:moveTo>
                <a:lnTo>
                  <a:pt x="4" y="3"/>
                </a:lnTo>
                <a:lnTo>
                  <a:pt x="5" y="16"/>
                </a:lnTo>
                <a:lnTo>
                  <a:pt x="3" y="20"/>
                </a:lnTo>
                <a:lnTo>
                  <a:pt x="3" y="5"/>
                </a:lnTo>
                <a:lnTo>
                  <a:pt x="0" y="0"/>
                </a:lnTo>
                <a:close/>
              </a:path>
            </a:pathLst>
          </a:custGeom>
          <a:solidFill>
            <a:srgbClr val="FFF2E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363" name="Freeform 65"/>
          <p:cNvSpPr>
            <a:spLocks/>
          </p:cNvSpPr>
          <p:nvPr/>
        </p:nvSpPr>
        <p:spPr bwMode="auto">
          <a:xfrm>
            <a:off x="4294188" y="4994276"/>
            <a:ext cx="207962" cy="371475"/>
          </a:xfrm>
          <a:custGeom>
            <a:avLst/>
            <a:gdLst>
              <a:gd name="T0" fmla="*/ 207962 w 131"/>
              <a:gd name="T1" fmla="*/ 38100 h 234"/>
              <a:gd name="T2" fmla="*/ 207962 w 131"/>
              <a:gd name="T3" fmla="*/ 60325 h 234"/>
              <a:gd name="T4" fmla="*/ 207962 w 131"/>
              <a:gd name="T5" fmla="*/ 85725 h 234"/>
              <a:gd name="T6" fmla="*/ 207962 w 131"/>
              <a:gd name="T7" fmla="*/ 112713 h 234"/>
              <a:gd name="T8" fmla="*/ 207962 w 131"/>
              <a:gd name="T9" fmla="*/ 141288 h 234"/>
              <a:gd name="T10" fmla="*/ 207962 w 131"/>
              <a:gd name="T11" fmla="*/ 169863 h 234"/>
              <a:gd name="T12" fmla="*/ 207962 w 131"/>
              <a:gd name="T13" fmla="*/ 198438 h 234"/>
              <a:gd name="T14" fmla="*/ 207962 w 131"/>
              <a:gd name="T15" fmla="*/ 227013 h 234"/>
              <a:gd name="T16" fmla="*/ 207962 w 131"/>
              <a:gd name="T17" fmla="*/ 254000 h 234"/>
              <a:gd name="T18" fmla="*/ 207962 w 131"/>
              <a:gd name="T19" fmla="*/ 280988 h 234"/>
              <a:gd name="T20" fmla="*/ 207962 w 131"/>
              <a:gd name="T21" fmla="*/ 304800 h 234"/>
              <a:gd name="T22" fmla="*/ 207962 w 131"/>
              <a:gd name="T23" fmla="*/ 327025 h 234"/>
              <a:gd name="T24" fmla="*/ 207962 w 131"/>
              <a:gd name="T25" fmla="*/ 344488 h 234"/>
              <a:gd name="T26" fmla="*/ 207962 w 131"/>
              <a:gd name="T27" fmla="*/ 358775 h 234"/>
              <a:gd name="T28" fmla="*/ 207962 w 131"/>
              <a:gd name="T29" fmla="*/ 366713 h 234"/>
              <a:gd name="T30" fmla="*/ 207962 w 131"/>
              <a:gd name="T31" fmla="*/ 371475 h 234"/>
              <a:gd name="T32" fmla="*/ 0 w 131"/>
              <a:gd name="T33" fmla="*/ 274638 h 234"/>
              <a:gd name="T34" fmla="*/ 1587 w 131"/>
              <a:gd name="T35" fmla="*/ 244475 h 234"/>
              <a:gd name="T36" fmla="*/ 4762 w 131"/>
              <a:gd name="T37" fmla="*/ 214313 h 234"/>
              <a:gd name="T38" fmla="*/ 9525 w 131"/>
              <a:gd name="T39" fmla="*/ 185738 h 234"/>
              <a:gd name="T40" fmla="*/ 14287 w 131"/>
              <a:gd name="T41" fmla="*/ 160338 h 234"/>
              <a:gd name="T42" fmla="*/ 22225 w 131"/>
              <a:gd name="T43" fmla="*/ 134938 h 234"/>
              <a:gd name="T44" fmla="*/ 30162 w 131"/>
              <a:gd name="T45" fmla="*/ 112713 h 234"/>
              <a:gd name="T46" fmla="*/ 39687 w 131"/>
              <a:gd name="T47" fmla="*/ 90488 h 234"/>
              <a:gd name="T48" fmla="*/ 49212 w 131"/>
              <a:gd name="T49" fmla="*/ 71438 h 234"/>
              <a:gd name="T50" fmla="*/ 60325 w 131"/>
              <a:gd name="T51" fmla="*/ 53975 h 234"/>
              <a:gd name="T52" fmla="*/ 73025 w 131"/>
              <a:gd name="T53" fmla="*/ 39688 h 234"/>
              <a:gd name="T54" fmla="*/ 85725 w 131"/>
              <a:gd name="T55" fmla="*/ 26988 h 234"/>
              <a:gd name="T56" fmla="*/ 98425 w 131"/>
              <a:gd name="T57" fmla="*/ 15875 h 234"/>
              <a:gd name="T58" fmla="*/ 111125 w 131"/>
              <a:gd name="T59" fmla="*/ 7938 h 234"/>
              <a:gd name="T60" fmla="*/ 127000 w 131"/>
              <a:gd name="T61" fmla="*/ 3175 h 234"/>
              <a:gd name="T62" fmla="*/ 139700 w 131"/>
              <a:gd name="T63" fmla="*/ 0 h 234"/>
              <a:gd name="T64" fmla="*/ 149225 w 131"/>
              <a:gd name="T65" fmla="*/ 0 h 234"/>
              <a:gd name="T66" fmla="*/ 153987 w 131"/>
              <a:gd name="T67" fmla="*/ 0 h 234"/>
              <a:gd name="T68" fmla="*/ 157162 w 131"/>
              <a:gd name="T69" fmla="*/ 0 h 234"/>
              <a:gd name="T70" fmla="*/ 161925 w 131"/>
              <a:gd name="T71" fmla="*/ 1588 h 234"/>
              <a:gd name="T72" fmla="*/ 165100 w 131"/>
              <a:gd name="T73" fmla="*/ 3175 h 234"/>
              <a:gd name="T74" fmla="*/ 169862 w 131"/>
              <a:gd name="T75" fmla="*/ 3175 h 234"/>
              <a:gd name="T76" fmla="*/ 173037 w 131"/>
              <a:gd name="T77" fmla="*/ 3175 h 234"/>
              <a:gd name="T78" fmla="*/ 177800 w 131"/>
              <a:gd name="T79" fmla="*/ 4763 h 234"/>
              <a:gd name="T80" fmla="*/ 180975 w 131"/>
              <a:gd name="T81" fmla="*/ 6350 h 234"/>
              <a:gd name="T82" fmla="*/ 184150 w 131"/>
              <a:gd name="T83" fmla="*/ 7938 h 234"/>
              <a:gd name="T84" fmla="*/ 188912 w 131"/>
              <a:gd name="T85" fmla="*/ 11113 h 234"/>
              <a:gd name="T86" fmla="*/ 192087 w 131"/>
              <a:gd name="T87" fmla="*/ 12700 h 234"/>
              <a:gd name="T88" fmla="*/ 195262 w 131"/>
              <a:gd name="T89" fmla="*/ 14288 h 234"/>
              <a:gd name="T90" fmla="*/ 200025 w 131"/>
              <a:gd name="T91" fmla="*/ 17463 h 234"/>
              <a:gd name="T92" fmla="*/ 203200 w 131"/>
              <a:gd name="T93" fmla="*/ 19050 h 234"/>
              <a:gd name="T94" fmla="*/ 206375 w 131"/>
              <a:gd name="T95" fmla="*/ 22225 h 23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31" h="234">
                <a:moveTo>
                  <a:pt x="131" y="15"/>
                </a:moveTo>
                <a:lnTo>
                  <a:pt x="131" y="18"/>
                </a:lnTo>
                <a:lnTo>
                  <a:pt x="131" y="21"/>
                </a:lnTo>
                <a:lnTo>
                  <a:pt x="131" y="24"/>
                </a:lnTo>
                <a:lnTo>
                  <a:pt x="131" y="27"/>
                </a:lnTo>
                <a:lnTo>
                  <a:pt x="131" y="31"/>
                </a:lnTo>
                <a:lnTo>
                  <a:pt x="131" y="34"/>
                </a:lnTo>
                <a:lnTo>
                  <a:pt x="131" y="38"/>
                </a:lnTo>
                <a:lnTo>
                  <a:pt x="131" y="42"/>
                </a:lnTo>
                <a:lnTo>
                  <a:pt x="131" y="46"/>
                </a:lnTo>
                <a:lnTo>
                  <a:pt x="131" y="50"/>
                </a:lnTo>
                <a:lnTo>
                  <a:pt x="131" y="54"/>
                </a:lnTo>
                <a:lnTo>
                  <a:pt x="131" y="58"/>
                </a:lnTo>
                <a:lnTo>
                  <a:pt x="131" y="62"/>
                </a:lnTo>
                <a:lnTo>
                  <a:pt x="131" y="67"/>
                </a:lnTo>
                <a:lnTo>
                  <a:pt x="131" y="71"/>
                </a:lnTo>
                <a:lnTo>
                  <a:pt x="131" y="75"/>
                </a:lnTo>
                <a:lnTo>
                  <a:pt x="131" y="80"/>
                </a:lnTo>
                <a:lnTo>
                  <a:pt x="131" y="84"/>
                </a:lnTo>
                <a:lnTo>
                  <a:pt x="131" y="89"/>
                </a:lnTo>
                <a:lnTo>
                  <a:pt x="131" y="93"/>
                </a:lnTo>
                <a:lnTo>
                  <a:pt x="131" y="97"/>
                </a:lnTo>
                <a:lnTo>
                  <a:pt x="131" y="102"/>
                </a:lnTo>
                <a:lnTo>
                  <a:pt x="131" y="107"/>
                </a:lnTo>
                <a:lnTo>
                  <a:pt x="131" y="112"/>
                </a:lnTo>
                <a:lnTo>
                  <a:pt x="131" y="116"/>
                </a:lnTo>
                <a:lnTo>
                  <a:pt x="131" y="120"/>
                </a:lnTo>
                <a:lnTo>
                  <a:pt x="131" y="125"/>
                </a:lnTo>
                <a:lnTo>
                  <a:pt x="131" y="130"/>
                </a:lnTo>
                <a:lnTo>
                  <a:pt x="131" y="134"/>
                </a:lnTo>
                <a:lnTo>
                  <a:pt x="131" y="139"/>
                </a:lnTo>
                <a:lnTo>
                  <a:pt x="131" y="143"/>
                </a:lnTo>
                <a:lnTo>
                  <a:pt x="131" y="148"/>
                </a:lnTo>
                <a:lnTo>
                  <a:pt x="131" y="152"/>
                </a:lnTo>
                <a:lnTo>
                  <a:pt x="131" y="156"/>
                </a:lnTo>
                <a:lnTo>
                  <a:pt x="131" y="160"/>
                </a:lnTo>
                <a:lnTo>
                  <a:pt x="131" y="165"/>
                </a:lnTo>
                <a:lnTo>
                  <a:pt x="131" y="169"/>
                </a:lnTo>
                <a:lnTo>
                  <a:pt x="131" y="173"/>
                </a:lnTo>
                <a:lnTo>
                  <a:pt x="131" y="177"/>
                </a:lnTo>
                <a:lnTo>
                  <a:pt x="131" y="181"/>
                </a:lnTo>
                <a:lnTo>
                  <a:pt x="131" y="185"/>
                </a:lnTo>
                <a:lnTo>
                  <a:pt x="131" y="188"/>
                </a:lnTo>
                <a:lnTo>
                  <a:pt x="131" y="192"/>
                </a:lnTo>
                <a:lnTo>
                  <a:pt x="131" y="195"/>
                </a:lnTo>
                <a:lnTo>
                  <a:pt x="131" y="199"/>
                </a:lnTo>
                <a:lnTo>
                  <a:pt x="131" y="203"/>
                </a:lnTo>
                <a:lnTo>
                  <a:pt x="131" y="206"/>
                </a:lnTo>
                <a:lnTo>
                  <a:pt x="131" y="208"/>
                </a:lnTo>
                <a:lnTo>
                  <a:pt x="131" y="211"/>
                </a:lnTo>
                <a:lnTo>
                  <a:pt x="131" y="214"/>
                </a:lnTo>
                <a:lnTo>
                  <a:pt x="131" y="217"/>
                </a:lnTo>
                <a:lnTo>
                  <a:pt x="131" y="219"/>
                </a:lnTo>
                <a:lnTo>
                  <a:pt x="131" y="221"/>
                </a:lnTo>
                <a:lnTo>
                  <a:pt x="131" y="223"/>
                </a:lnTo>
                <a:lnTo>
                  <a:pt x="131" y="226"/>
                </a:lnTo>
                <a:lnTo>
                  <a:pt x="131" y="227"/>
                </a:lnTo>
                <a:lnTo>
                  <a:pt x="131" y="228"/>
                </a:lnTo>
                <a:lnTo>
                  <a:pt x="131" y="230"/>
                </a:lnTo>
                <a:lnTo>
                  <a:pt x="131" y="231"/>
                </a:lnTo>
                <a:lnTo>
                  <a:pt x="131" y="232"/>
                </a:lnTo>
                <a:lnTo>
                  <a:pt x="131" y="233"/>
                </a:lnTo>
                <a:lnTo>
                  <a:pt x="131" y="234"/>
                </a:lnTo>
                <a:lnTo>
                  <a:pt x="0" y="234"/>
                </a:lnTo>
                <a:lnTo>
                  <a:pt x="0" y="183"/>
                </a:lnTo>
                <a:lnTo>
                  <a:pt x="0" y="178"/>
                </a:lnTo>
                <a:lnTo>
                  <a:pt x="0" y="173"/>
                </a:lnTo>
                <a:lnTo>
                  <a:pt x="0" y="168"/>
                </a:lnTo>
                <a:lnTo>
                  <a:pt x="1" y="163"/>
                </a:lnTo>
                <a:lnTo>
                  <a:pt x="1" y="158"/>
                </a:lnTo>
                <a:lnTo>
                  <a:pt x="1" y="154"/>
                </a:lnTo>
                <a:lnTo>
                  <a:pt x="2" y="149"/>
                </a:lnTo>
                <a:lnTo>
                  <a:pt x="2" y="145"/>
                </a:lnTo>
                <a:lnTo>
                  <a:pt x="2" y="140"/>
                </a:lnTo>
                <a:lnTo>
                  <a:pt x="3" y="135"/>
                </a:lnTo>
                <a:lnTo>
                  <a:pt x="4" y="131"/>
                </a:lnTo>
                <a:lnTo>
                  <a:pt x="4" y="127"/>
                </a:lnTo>
                <a:lnTo>
                  <a:pt x="5" y="122"/>
                </a:lnTo>
                <a:lnTo>
                  <a:pt x="6" y="117"/>
                </a:lnTo>
                <a:lnTo>
                  <a:pt x="7" y="113"/>
                </a:lnTo>
                <a:lnTo>
                  <a:pt x="8" y="110"/>
                </a:lnTo>
                <a:lnTo>
                  <a:pt x="8" y="105"/>
                </a:lnTo>
                <a:lnTo>
                  <a:pt x="9" y="101"/>
                </a:lnTo>
                <a:lnTo>
                  <a:pt x="11" y="97"/>
                </a:lnTo>
                <a:lnTo>
                  <a:pt x="12" y="93"/>
                </a:lnTo>
                <a:lnTo>
                  <a:pt x="13" y="89"/>
                </a:lnTo>
                <a:lnTo>
                  <a:pt x="14" y="85"/>
                </a:lnTo>
                <a:lnTo>
                  <a:pt x="15" y="82"/>
                </a:lnTo>
                <a:lnTo>
                  <a:pt x="17" y="78"/>
                </a:lnTo>
                <a:lnTo>
                  <a:pt x="18" y="75"/>
                </a:lnTo>
                <a:lnTo>
                  <a:pt x="19" y="71"/>
                </a:lnTo>
                <a:lnTo>
                  <a:pt x="20" y="67"/>
                </a:lnTo>
                <a:lnTo>
                  <a:pt x="22" y="64"/>
                </a:lnTo>
                <a:lnTo>
                  <a:pt x="24" y="61"/>
                </a:lnTo>
                <a:lnTo>
                  <a:pt x="25" y="57"/>
                </a:lnTo>
                <a:lnTo>
                  <a:pt x="26" y="55"/>
                </a:lnTo>
                <a:lnTo>
                  <a:pt x="28" y="52"/>
                </a:lnTo>
                <a:lnTo>
                  <a:pt x="30" y="48"/>
                </a:lnTo>
                <a:lnTo>
                  <a:pt x="31" y="45"/>
                </a:lnTo>
                <a:lnTo>
                  <a:pt x="33" y="42"/>
                </a:lnTo>
                <a:lnTo>
                  <a:pt x="35" y="40"/>
                </a:lnTo>
                <a:lnTo>
                  <a:pt x="36" y="37"/>
                </a:lnTo>
                <a:lnTo>
                  <a:pt x="38" y="34"/>
                </a:lnTo>
                <a:lnTo>
                  <a:pt x="40" y="32"/>
                </a:lnTo>
                <a:lnTo>
                  <a:pt x="42" y="29"/>
                </a:lnTo>
                <a:lnTo>
                  <a:pt x="44" y="27"/>
                </a:lnTo>
                <a:lnTo>
                  <a:pt x="46" y="25"/>
                </a:lnTo>
                <a:lnTo>
                  <a:pt x="48" y="23"/>
                </a:lnTo>
                <a:lnTo>
                  <a:pt x="50" y="21"/>
                </a:lnTo>
                <a:lnTo>
                  <a:pt x="52" y="19"/>
                </a:lnTo>
                <a:lnTo>
                  <a:pt x="54" y="17"/>
                </a:lnTo>
                <a:lnTo>
                  <a:pt x="56" y="15"/>
                </a:lnTo>
                <a:lnTo>
                  <a:pt x="58" y="14"/>
                </a:lnTo>
                <a:lnTo>
                  <a:pt x="60" y="12"/>
                </a:lnTo>
                <a:lnTo>
                  <a:pt x="62" y="10"/>
                </a:lnTo>
                <a:lnTo>
                  <a:pt x="64" y="9"/>
                </a:lnTo>
                <a:lnTo>
                  <a:pt x="66" y="8"/>
                </a:lnTo>
                <a:lnTo>
                  <a:pt x="69" y="7"/>
                </a:lnTo>
                <a:lnTo>
                  <a:pt x="70" y="5"/>
                </a:lnTo>
                <a:lnTo>
                  <a:pt x="73" y="4"/>
                </a:lnTo>
                <a:lnTo>
                  <a:pt x="75" y="4"/>
                </a:lnTo>
                <a:lnTo>
                  <a:pt x="77" y="2"/>
                </a:lnTo>
                <a:lnTo>
                  <a:pt x="80" y="2"/>
                </a:lnTo>
                <a:lnTo>
                  <a:pt x="81" y="2"/>
                </a:lnTo>
                <a:lnTo>
                  <a:pt x="84" y="1"/>
                </a:lnTo>
                <a:lnTo>
                  <a:pt x="86" y="0"/>
                </a:lnTo>
                <a:lnTo>
                  <a:pt x="88" y="0"/>
                </a:lnTo>
                <a:lnTo>
                  <a:pt x="91" y="0"/>
                </a:lnTo>
                <a:lnTo>
                  <a:pt x="93" y="0"/>
                </a:lnTo>
                <a:lnTo>
                  <a:pt x="94" y="0"/>
                </a:lnTo>
                <a:lnTo>
                  <a:pt x="95" y="0"/>
                </a:lnTo>
                <a:lnTo>
                  <a:pt x="96" y="0"/>
                </a:lnTo>
                <a:lnTo>
                  <a:pt x="97" y="0"/>
                </a:lnTo>
                <a:lnTo>
                  <a:pt x="98" y="0"/>
                </a:lnTo>
                <a:lnTo>
                  <a:pt x="99" y="0"/>
                </a:lnTo>
                <a:lnTo>
                  <a:pt x="100" y="0"/>
                </a:lnTo>
                <a:lnTo>
                  <a:pt x="101" y="0"/>
                </a:lnTo>
                <a:lnTo>
                  <a:pt x="102" y="1"/>
                </a:lnTo>
                <a:lnTo>
                  <a:pt x="103" y="1"/>
                </a:lnTo>
                <a:lnTo>
                  <a:pt x="104" y="1"/>
                </a:lnTo>
                <a:lnTo>
                  <a:pt x="104" y="2"/>
                </a:lnTo>
                <a:lnTo>
                  <a:pt x="105" y="2"/>
                </a:lnTo>
                <a:lnTo>
                  <a:pt x="106" y="2"/>
                </a:lnTo>
                <a:lnTo>
                  <a:pt x="107" y="2"/>
                </a:lnTo>
                <a:lnTo>
                  <a:pt x="108" y="2"/>
                </a:lnTo>
                <a:lnTo>
                  <a:pt x="109" y="2"/>
                </a:lnTo>
                <a:lnTo>
                  <a:pt x="110" y="2"/>
                </a:lnTo>
                <a:lnTo>
                  <a:pt x="110" y="3"/>
                </a:lnTo>
                <a:lnTo>
                  <a:pt x="111" y="3"/>
                </a:lnTo>
                <a:lnTo>
                  <a:pt x="112" y="3"/>
                </a:lnTo>
                <a:lnTo>
                  <a:pt x="112" y="4"/>
                </a:lnTo>
                <a:lnTo>
                  <a:pt x="113" y="4"/>
                </a:lnTo>
                <a:lnTo>
                  <a:pt x="114" y="4"/>
                </a:lnTo>
                <a:lnTo>
                  <a:pt x="115" y="5"/>
                </a:lnTo>
                <a:lnTo>
                  <a:pt x="116" y="5"/>
                </a:lnTo>
                <a:lnTo>
                  <a:pt x="117" y="6"/>
                </a:lnTo>
                <a:lnTo>
                  <a:pt x="118" y="6"/>
                </a:lnTo>
                <a:lnTo>
                  <a:pt x="118" y="7"/>
                </a:lnTo>
                <a:lnTo>
                  <a:pt x="119" y="7"/>
                </a:lnTo>
                <a:lnTo>
                  <a:pt x="120" y="7"/>
                </a:lnTo>
                <a:lnTo>
                  <a:pt x="121" y="8"/>
                </a:lnTo>
                <a:lnTo>
                  <a:pt x="122" y="9"/>
                </a:lnTo>
                <a:lnTo>
                  <a:pt x="123" y="9"/>
                </a:lnTo>
                <a:lnTo>
                  <a:pt x="124" y="9"/>
                </a:lnTo>
                <a:lnTo>
                  <a:pt x="125" y="10"/>
                </a:lnTo>
                <a:lnTo>
                  <a:pt x="126" y="11"/>
                </a:lnTo>
                <a:lnTo>
                  <a:pt x="127" y="12"/>
                </a:lnTo>
                <a:lnTo>
                  <a:pt x="128" y="12"/>
                </a:lnTo>
                <a:lnTo>
                  <a:pt x="128" y="13"/>
                </a:lnTo>
                <a:lnTo>
                  <a:pt x="129" y="13"/>
                </a:lnTo>
                <a:lnTo>
                  <a:pt x="130" y="14"/>
                </a:lnTo>
                <a:lnTo>
                  <a:pt x="131" y="14"/>
                </a:lnTo>
                <a:lnTo>
                  <a:pt x="131" y="15"/>
                </a:lnTo>
                <a:close/>
              </a:path>
            </a:pathLst>
          </a:custGeom>
          <a:solidFill>
            <a:srgbClr val="78BDE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364" name="Freeform 66"/>
          <p:cNvSpPr>
            <a:spLocks/>
          </p:cNvSpPr>
          <p:nvPr/>
        </p:nvSpPr>
        <p:spPr bwMode="auto">
          <a:xfrm>
            <a:off x="4294188" y="5091114"/>
            <a:ext cx="207962" cy="274637"/>
          </a:xfrm>
          <a:custGeom>
            <a:avLst/>
            <a:gdLst>
              <a:gd name="T0" fmla="*/ 207962 w 131"/>
              <a:gd name="T1" fmla="*/ 225425 h 173"/>
              <a:gd name="T2" fmla="*/ 204787 w 131"/>
              <a:gd name="T3" fmla="*/ 209550 h 173"/>
              <a:gd name="T4" fmla="*/ 200025 w 131"/>
              <a:gd name="T5" fmla="*/ 192087 h 173"/>
              <a:gd name="T6" fmla="*/ 195262 w 131"/>
              <a:gd name="T7" fmla="*/ 176212 h 173"/>
              <a:gd name="T8" fmla="*/ 190500 w 131"/>
              <a:gd name="T9" fmla="*/ 160337 h 173"/>
              <a:gd name="T10" fmla="*/ 184150 w 131"/>
              <a:gd name="T11" fmla="*/ 146050 h 173"/>
              <a:gd name="T12" fmla="*/ 177800 w 131"/>
              <a:gd name="T13" fmla="*/ 130175 h 173"/>
              <a:gd name="T14" fmla="*/ 171450 w 131"/>
              <a:gd name="T15" fmla="*/ 115887 h 173"/>
              <a:gd name="T16" fmla="*/ 163512 w 131"/>
              <a:gd name="T17" fmla="*/ 101600 h 173"/>
              <a:gd name="T18" fmla="*/ 155575 w 131"/>
              <a:gd name="T19" fmla="*/ 88900 h 173"/>
              <a:gd name="T20" fmla="*/ 147637 w 131"/>
              <a:gd name="T21" fmla="*/ 76200 h 173"/>
              <a:gd name="T22" fmla="*/ 139700 w 131"/>
              <a:gd name="T23" fmla="*/ 63500 h 173"/>
              <a:gd name="T24" fmla="*/ 130175 w 131"/>
              <a:gd name="T25" fmla="*/ 53975 h 173"/>
              <a:gd name="T26" fmla="*/ 120650 w 131"/>
              <a:gd name="T27" fmla="*/ 42862 h 173"/>
              <a:gd name="T28" fmla="*/ 111125 w 131"/>
              <a:gd name="T29" fmla="*/ 33337 h 173"/>
              <a:gd name="T30" fmla="*/ 101600 w 131"/>
              <a:gd name="T31" fmla="*/ 25400 h 173"/>
              <a:gd name="T32" fmla="*/ 93662 w 131"/>
              <a:gd name="T33" fmla="*/ 17462 h 173"/>
              <a:gd name="T34" fmla="*/ 82550 w 131"/>
              <a:gd name="T35" fmla="*/ 12700 h 173"/>
              <a:gd name="T36" fmla="*/ 73025 w 131"/>
              <a:gd name="T37" fmla="*/ 6350 h 173"/>
              <a:gd name="T38" fmla="*/ 61912 w 131"/>
              <a:gd name="T39" fmla="*/ 3175 h 173"/>
              <a:gd name="T40" fmla="*/ 52387 w 131"/>
              <a:gd name="T41" fmla="*/ 1587 h 173"/>
              <a:gd name="T42" fmla="*/ 41275 w 131"/>
              <a:gd name="T43" fmla="*/ 0 h 173"/>
              <a:gd name="T44" fmla="*/ 34925 w 131"/>
              <a:gd name="T45" fmla="*/ 6350 h 173"/>
              <a:gd name="T46" fmla="*/ 31750 w 131"/>
              <a:gd name="T47" fmla="*/ 14287 h 173"/>
              <a:gd name="T48" fmla="*/ 28575 w 131"/>
              <a:gd name="T49" fmla="*/ 22225 h 173"/>
              <a:gd name="T50" fmla="*/ 25400 w 131"/>
              <a:gd name="T51" fmla="*/ 30162 h 173"/>
              <a:gd name="T52" fmla="*/ 22225 w 131"/>
              <a:gd name="T53" fmla="*/ 38100 h 173"/>
              <a:gd name="T54" fmla="*/ 19050 w 131"/>
              <a:gd name="T55" fmla="*/ 46037 h 173"/>
              <a:gd name="T56" fmla="*/ 17462 w 131"/>
              <a:gd name="T57" fmla="*/ 53975 h 173"/>
              <a:gd name="T58" fmla="*/ 14287 w 131"/>
              <a:gd name="T59" fmla="*/ 61912 h 173"/>
              <a:gd name="T60" fmla="*/ 12700 w 131"/>
              <a:gd name="T61" fmla="*/ 69850 h 173"/>
              <a:gd name="T62" fmla="*/ 11112 w 131"/>
              <a:gd name="T63" fmla="*/ 79375 h 173"/>
              <a:gd name="T64" fmla="*/ 9525 w 131"/>
              <a:gd name="T65" fmla="*/ 87312 h 173"/>
              <a:gd name="T66" fmla="*/ 7937 w 131"/>
              <a:gd name="T67" fmla="*/ 96837 h 173"/>
              <a:gd name="T68" fmla="*/ 6350 w 131"/>
              <a:gd name="T69" fmla="*/ 104775 h 173"/>
              <a:gd name="T70" fmla="*/ 4762 w 131"/>
              <a:gd name="T71" fmla="*/ 114300 h 173"/>
              <a:gd name="T72" fmla="*/ 3175 w 131"/>
              <a:gd name="T73" fmla="*/ 122237 h 173"/>
              <a:gd name="T74" fmla="*/ 3175 w 131"/>
              <a:gd name="T75" fmla="*/ 130175 h 173"/>
              <a:gd name="T76" fmla="*/ 3175 w 131"/>
              <a:gd name="T77" fmla="*/ 139700 h 173"/>
              <a:gd name="T78" fmla="*/ 1587 w 131"/>
              <a:gd name="T79" fmla="*/ 149225 h 173"/>
              <a:gd name="T80" fmla="*/ 1587 w 131"/>
              <a:gd name="T81" fmla="*/ 158750 h 173"/>
              <a:gd name="T82" fmla="*/ 1587 w 131"/>
              <a:gd name="T83" fmla="*/ 168275 h 173"/>
              <a:gd name="T84" fmla="*/ 0 w 131"/>
              <a:gd name="T85" fmla="*/ 177800 h 173"/>
              <a:gd name="T86" fmla="*/ 0 w 131"/>
              <a:gd name="T87" fmla="*/ 274637 h 1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31" h="173">
                <a:moveTo>
                  <a:pt x="0" y="173"/>
                </a:moveTo>
                <a:lnTo>
                  <a:pt x="131" y="173"/>
                </a:lnTo>
                <a:lnTo>
                  <a:pt x="131" y="142"/>
                </a:lnTo>
                <a:lnTo>
                  <a:pt x="130" y="138"/>
                </a:lnTo>
                <a:lnTo>
                  <a:pt x="130" y="134"/>
                </a:lnTo>
                <a:lnTo>
                  <a:pt x="129" y="132"/>
                </a:lnTo>
                <a:lnTo>
                  <a:pt x="128" y="128"/>
                </a:lnTo>
                <a:lnTo>
                  <a:pt x="127" y="125"/>
                </a:lnTo>
                <a:lnTo>
                  <a:pt x="126" y="121"/>
                </a:lnTo>
                <a:lnTo>
                  <a:pt x="125" y="118"/>
                </a:lnTo>
                <a:lnTo>
                  <a:pt x="124" y="114"/>
                </a:lnTo>
                <a:lnTo>
                  <a:pt x="123" y="111"/>
                </a:lnTo>
                <a:lnTo>
                  <a:pt x="122" y="107"/>
                </a:lnTo>
                <a:lnTo>
                  <a:pt x="121" y="104"/>
                </a:lnTo>
                <a:lnTo>
                  <a:pt x="120" y="101"/>
                </a:lnTo>
                <a:lnTo>
                  <a:pt x="119" y="97"/>
                </a:lnTo>
                <a:lnTo>
                  <a:pt x="117" y="94"/>
                </a:lnTo>
                <a:lnTo>
                  <a:pt x="116" y="92"/>
                </a:lnTo>
                <a:lnTo>
                  <a:pt x="115" y="88"/>
                </a:lnTo>
                <a:lnTo>
                  <a:pt x="113" y="85"/>
                </a:lnTo>
                <a:lnTo>
                  <a:pt x="112" y="82"/>
                </a:lnTo>
                <a:lnTo>
                  <a:pt x="110" y="79"/>
                </a:lnTo>
                <a:lnTo>
                  <a:pt x="109" y="76"/>
                </a:lnTo>
                <a:lnTo>
                  <a:pt x="108" y="73"/>
                </a:lnTo>
                <a:lnTo>
                  <a:pt x="106" y="70"/>
                </a:lnTo>
                <a:lnTo>
                  <a:pt x="104" y="67"/>
                </a:lnTo>
                <a:lnTo>
                  <a:pt x="103" y="64"/>
                </a:lnTo>
                <a:lnTo>
                  <a:pt x="102" y="61"/>
                </a:lnTo>
                <a:lnTo>
                  <a:pt x="100" y="59"/>
                </a:lnTo>
                <a:lnTo>
                  <a:pt x="98" y="56"/>
                </a:lnTo>
                <a:lnTo>
                  <a:pt x="97" y="53"/>
                </a:lnTo>
                <a:lnTo>
                  <a:pt x="95" y="50"/>
                </a:lnTo>
                <a:lnTo>
                  <a:pt x="93" y="48"/>
                </a:lnTo>
                <a:lnTo>
                  <a:pt x="92" y="45"/>
                </a:lnTo>
                <a:lnTo>
                  <a:pt x="90" y="43"/>
                </a:lnTo>
                <a:lnTo>
                  <a:pt x="88" y="40"/>
                </a:lnTo>
                <a:lnTo>
                  <a:pt x="86" y="38"/>
                </a:lnTo>
                <a:lnTo>
                  <a:pt x="84" y="36"/>
                </a:lnTo>
                <a:lnTo>
                  <a:pt x="82" y="34"/>
                </a:lnTo>
                <a:lnTo>
                  <a:pt x="81" y="31"/>
                </a:lnTo>
                <a:lnTo>
                  <a:pt x="78" y="29"/>
                </a:lnTo>
                <a:lnTo>
                  <a:pt x="76" y="27"/>
                </a:lnTo>
                <a:lnTo>
                  <a:pt x="75" y="25"/>
                </a:lnTo>
                <a:lnTo>
                  <a:pt x="73" y="23"/>
                </a:lnTo>
                <a:lnTo>
                  <a:pt x="70" y="21"/>
                </a:lnTo>
                <a:lnTo>
                  <a:pt x="69" y="19"/>
                </a:lnTo>
                <a:lnTo>
                  <a:pt x="67" y="18"/>
                </a:lnTo>
                <a:lnTo>
                  <a:pt x="64" y="16"/>
                </a:lnTo>
                <a:lnTo>
                  <a:pt x="63" y="14"/>
                </a:lnTo>
                <a:lnTo>
                  <a:pt x="60" y="13"/>
                </a:lnTo>
                <a:lnTo>
                  <a:pt x="59" y="11"/>
                </a:lnTo>
                <a:lnTo>
                  <a:pt x="56" y="10"/>
                </a:lnTo>
                <a:lnTo>
                  <a:pt x="54" y="9"/>
                </a:lnTo>
                <a:lnTo>
                  <a:pt x="52" y="8"/>
                </a:lnTo>
                <a:lnTo>
                  <a:pt x="50" y="6"/>
                </a:lnTo>
                <a:lnTo>
                  <a:pt x="48" y="6"/>
                </a:lnTo>
                <a:lnTo>
                  <a:pt x="46" y="4"/>
                </a:lnTo>
                <a:lnTo>
                  <a:pt x="43" y="4"/>
                </a:lnTo>
                <a:lnTo>
                  <a:pt x="41" y="3"/>
                </a:lnTo>
                <a:lnTo>
                  <a:pt x="39" y="2"/>
                </a:lnTo>
                <a:lnTo>
                  <a:pt x="37" y="1"/>
                </a:lnTo>
                <a:lnTo>
                  <a:pt x="35" y="1"/>
                </a:lnTo>
                <a:lnTo>
                  <a:pt x="33" y="1"/>
                </a:lnTo>
                <a:lnTo>
                  <a:pt x="30" y="0"/>
                </a:lnTo>
                <a:lnTo>
                  <a:pt x="28" y="0"/>
                </a:lnTo>
                <a:lnTo>
                  <a:pt x="26" y="0"/>
                </a:lnTo>
                <a:lnTo>
                  <a:pt x="24" y="0"/>
                </a:lnTo>
                <a:lnTo>
                  <a:pt x="23" y="1"/>
                </a:lnTo>
                <a:lnTo>
                  <a:pt x="22" y="4"/>
                </a:lnTo>
                <a:lnTo>
                  <a:pt x="21" y="5"/>
                </a:lnTo>
                <a:lnTo>
                  <a:pt x="20" y="6"/>
                </a:lnTo>
                <a:lnTo>
                  <a:pt x="20" y="9"/>
                </a:lnTo>
                <a:lnTo>
                  <a:pt x="19" y="10"/>
                </a:lnTo>
                <a:lnTo>
                  <a:pt x="19" y="12"/>
                </a:lnTo>
                <a:lnTo>
                  <a:pt x="18" y="14"/>
                </a:lnTo>
                <a:lnTo>
                  <a:pt x="17" y="15"/>
                </a:lnTo>
                <a:lnTo>
                  <a:pt x="16" y="17"/>
                </a:lnTo>
                <a:lnTo>
                  <a:pt x="16" y="19"/>
                </a:lnTo>
                <a:lnTo>
                  <a:pt x="15" y="21"/>
                </a:lnTo>
                <a:lnTo>
                  <a:pt x="14" y="22"/>
                </a:lnTo>
                <a:lnTo>
                  <a:pt x="14" y="24"/>
                </a:lnTo>
                <a:lnTo>
                  <a:pt x="14" y="26"/>
                </a:lnTo>
                <a:lnTo>
                  <a:pt x="13" y="27"/>
                </a:lnTo>
                <a:lnTo>
                  <a:pt x="12" y="29"/>
                </a:lnTo>
                <a:lnTo>
                  <a:pt x="12" y="31"/>
                </a:lnTo>
                <a:lnTo>
                  <a:pt x="11" y="33"/>
                </a:lnTo>
                <a:lnTo>
                  <a:pt x="11" y="34"/>
                </a:lnTo>
                <a:lnTo>
                  <a:pt x="10" y="36"/>
                </a:lnTo>
                <a:lnTo>
                  <a:pt x="10" y="38"/>
                </a:lnTo>
                <a:lnTo>
                  <a:pt x="9" y="39"/>
                </a:lnTo>
                <a:lnTo>
                  <a:pt x="9" y="41"/>
                </a:lnTo>
                <a:lnTo>
                  <a:pt x="8" y="43"/>
                </a:lnTo>
                <a:lnTo>
                  <a:pt x="8" y="44"/>
                </a:lnTo>
                <a:lnTo>
                  <a:pt x="8" y="46"/>
                </a:lnTo>
                <a:lnTo>
                  <a:pt x="7" y="48"/>
                </a:lnTo>
                <a:lnTo>
                  <a:pt x="7" y="50"/>
                </a:lnTo>
                <a:lnTo>
                  <a:pt x="7" y="52"/>
                </a:lnTo>
                <a:lnTo>
                  <a:pt x="6" y="54"/>
                </a:lnTo>
                <a:lnTo>
                  <a:pt x="6" y="55"/>
                </a:lnTo>
                <a:lnTo>
                  <a:pt x="5" y="57"/>
                </a:lnTo>
                <a:lnTo>
                  <a:pt x="5" y="59"/>
                </a:lnTo>
                <a:lnTo>
                  <a:pt x="5" y="61"/>
                </a:lnTo>
                <a:lnTo>
                  <a:pt x="4" y="62"/>
                </a:lnTo>
                <a:lnTo>
                  <a:pt x="4" y="64"/>
                </a:lnTo>
                <a:lnTo>
                  <a:pt x="4" y="66"/>
                </a:lnTo>
                <a:lnTo>
                  <a:pt x="4" y="67"/>
                </a:lnTo>
                <a:lnTo>
                  <a:pt x="3" y="69"/>
                </a:lnTo>
                <a:lnTo>
                  <a:pt x="3" y="72"/>
                </a:lnTo>
                <a:lnTo>
                  <a:pt x="3" y="73"/>
                </a:lnTo>
                <a:lnTo>
                  <a:pt x="3" y="75"/>
                </a:lnTo>
                <a:lnTo>
                  <a:pt x="2" y="77"/>
                </a:lnTo>
                <a:lnTo>
                  <a:pt x="2" y="79"/>
                </a:lnTo>
                <a:lnTo>
                  <a:pt x="2" y="80"/>
                </a:lnTo>
                <a:lnTo>
                  <a:pt x="2" y="82"/>
                </a:lnTo>
                <a:lnTo>
                  <a:pt x="2" y="84"/>
                </a:lnTo>
                <a:lnTo>
                  <a:pt x="2" y="86"/>
                </a:lnTo>
                <a:lnTo>
                  <a:pt x="2" y="88"/>
                </a:lnTo>
                <a:lnTo>
                  <a:pt x="2" y="90"/>
                </a:lnTo>
                <a:lnTo>
                  <a:pt x="1" y="92"/>
                </a:lnTo>
                <a:lnTo>
                  <a:pt x="1" y="94"/>
                </a:lnTo>
                <a:lnTo>
                  <a:pt x="1" y="96"/>
                </a:lnTo>
                <a:lnTo>
                  <a:pt x="1" y="98"/>
                </a:lnTo>
                <a:lnTo>
                  <a:pt x="1" y="100"/>
                </a:lnTo>
                <a:lnTo>
                  <a:pt x="1" y="102"/>
                </a:lnTo>
                <a:lnTo>
                  <a:pt x="1" y="104"/>
                </a:lnTo>
                <a:lnTo>
                  <a:pt x="1" y="106"/>
                </a:lnTo>
                <a:lnTo>
                  <a:pt x="1" y="108"/>
                </a:lnTo>
                <a:lnTo>
                  <a:pt x="0" y="110"/>
                </a:lnTo>
                <a:lnTo>
                  <a:pt x="0" y="112"/>
                </a:lnTo>
                <a:lnTo>
                  <a:pt x="0" y="114"/>
                </a:lnTo>
                <a:lnTo>
                  <a:pt x="0" y="116"/>
                </a:lnTo>
                <a:lnTo>
                  <a:pt x="0" y="173"/>
                </a:lnTo>
                <a:close/>
              </a:path>
            </a:pathLst>
          </a:custGeom>
          <a:solidFill>
            <a:srgbClr val="59A6D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365" name="Freeform 67"/>
          <p:cNvSpPr>
            <a:spLocks/>
          </p:cNvSpPr>
          <p:nvPr/>
        </p:nvSpPr>
        <p:spPr bwMode="auto">
          <a:xfrm>
            <a:off x="4351339" y="5110163"/>
            <a:ext cx="14287" cy="30162"/>
          </a:xfrm>
          <a:custGeom>
            <a:avLst/>
            <a:gdLst>
              <a:gd name="T0" fmla="*/ 6350 w 9"/>
              <a:gd name="T1" fmla="*/ 0 h 19"/>
              <a:gd name="T2" fmla="*/ 6350 w 9"/>
              <a:gd name="T3" fmla="*/ 0 h 19"/>
              <a:gd name="T4" fmla="*/ 4762 w 9"/>
              <a:gd name="T5" fmla="*/ 0 h 19"/>
              <a:gd name="T6" fmla="*/ 4762 w 9"/>
              <a:gd name="T7" fmla="*/ 0 h 19"/>
              <a:gd name="T8" fmla="*/ 3175 w 9"/>
              <a:gd name="T9" fmla="*/ 1587 h 19"/>
              <a:gd name="T10" fmla="*/ 3175 w 9"/>
              <a:gd name="T11" fmla="*/ 1587 h 19"/>
              <a:gd name="T12" fmla="*/ 1587 w 9"/>
              <a:gd name="T13" fmla="*/ 3175 h 19"/>
              <a:gd name="T14" fmla="*/ 1587 w 9"/>
              <a:gd name="T15" fmla="*/ 3175 h 19"/>
              <a:gd name="T16" fmla="*/ 1587 w 9"/>
              <a:gd name="T17" fmla="*/ 4762 h 19"/>
              <a:gd name="T18" fmla="*/ 0 w 9"/>
              <a:gd name="T19" fmla="*/ 4762 h 19"/>
              <a:gd name="T20" fmla="*/ 0 w 9"/>
              <a:gd name="T21" fmla="*/ 6350 h 19"/>
              <a:gd name="T22" fmla="*/ 0 w 9"/>
              <a:gd name="T23" fmla="*/ 7937 h 19"/>
              <a:gd name="T24" fmla="*/ 0 w 9"/>
              <a:gd name="T25" fmla="*/ 9525 h 19"/>
              <a:gd name="T26" fmla="*/ 0 w 9"/>
              <a:gd name="T27" fmla="*/ 11112 h 19"/>
              <a:gd name="T28" fmla="*/ 0 w 9"/>
              <a:gd name="T29" fmla="*/ 11112 h 19"/>
              <a:gd name="T30" fmla="*/ 0 w 9"/>
              <a:gd name="T31" fmla="*/ 14287 h 19"/>
              <a:gd name="T32" fmla="*/ 0 w 9"/>
              <a:gd name="T33" fmla="*/ 14287 h 19"/>
              <a:gd name="T34" fmla="*/ 0 w 9"/>
              <a:gd name="T35" fmla="*/ 15875 h 19"/>
              <a:gd name="T36" fmla="*/ 0 w 9"/>
              <a:gd name="T37" fmla="*/ 19050 h 19"/>
              <a:gd name="T38" fmla="*/ 0 w 9"/>
              <a:gd name="T39" fmla="*/ 19050 h 19"/>
              <a:gd name="T40" fmla="*/ 0 w 9"/>
              <a:gd name="T41" fmla="*/ 20637 h 19"/>
              <a:gd name="T42" fmla="*/ 0 w 9"/>
              <a:gd name="T43" fmla="*/ 22225 h 19"/>
              <a:gd name="T44" fmla="*/ 0 w 9"/>
              <a:gd name="T45" fmla="*/ 22225 h 19"/>
              <a:gd name="T46" fmla="*/ 0 w 9"/>
              <a:gd name="T47" fmla="*/ 23812 h 19"/>
              <a:gd name="T48" fmla="*/ 1587 w 9"/>
              <a:gd name="T49" fmla="*/ 25400 h 19"/>
              <a:gd name="T50" fmla="*/ 1587 w 9"/>
              <a:gd name="T51" fmla="*/ 26987 h 19"/>
              <a:gd name="T52" fmla="*/ 1587 w 9"/>
              <a:gd name="T53" fmla="*/ 26987 h 19"/>
              <a:gd name="T54" fmla="*/ 3175 w 9"/>
              <a:gd name="T55" fmla="*/ 28575 h 19"/>
              <a:gd name="T56" fmla="*/ 3175 w 9"/>
              <a:gd name="T57" fmla="*/ 28575 h 19"/>
              <a:gd name="T58" fmla="*/ 4762 w 9"/>
              <a:gd name="T59" fmla="*/ 28575 h 19"/>
              <a:gd name="T60" fmla="*/ 4762 w 9"/>
              <a:gd name="T61" fmla="*/ 30162 h 19"/>
              <a:gd name="T62" fmla="*/ 6350 w 9"/>
              <a:gd name="T63" fmla="*/ 30162 h 19"/>
              <a:gd name="T64" fmla="*/ 6350 w 9"/>
              <a:gd name="T65" fmla="*/ 30162 h 19"/>
              <a:gd name="T66" fmla="*/ 7937 w 9"/>
              <a:gd name="T67" fmla="*/ 30162 h 19"/>
              <a:gd name="T68" fmla="*/ 7937 w 9"/>
              <a:gd name="T69" fmla="*/ 30162 h 19"/>
              <a:gd name="T70" fmla="*/ 7937 w 9"/>
              <a:gd name="T71" fmla="*/ 28575 h 19"/>
              <a:gd name="T72" fmla="*/ 9525 w 9"/>
              <a:gd name="T73" fmla="*/ 28575 h 19"/>
              <a:gd name="T74" fmla="*/ 9525 w 9"/>
              <a:gd name="T75" fmla="*/ 26987 h 19"/>
              <a:gd name="T76" fmla="*/ 11112 w 9"/>
              <a:gd name="T77" fmla="*/ 26987 h 19"/>
              <a:gd name="T78" fmla="*/ 11112 w 9"/>
              <a:gd name="T79" fmla="*/ 25400 h 19"/>
              <a:gd name="T80" fmla="*/ 11112 w 9"/>
              <a:gd name="T81" fmla="*/ 23812 h 19"/>
              <a:gd name="T82" fmla="*/ 12700 w 9"/>
              <a:gd name="T83" fmla="*/ 22225 h 19"/>
              <a:gd name="T84" fmla="*/ 12700 w 9"/>
              <a:gd name="T85" fmla="*/ 22225 h 19"/>
              <a:gd name="T86" fmla="*/ 12700 w 9"/>
              <a:gd name="T87" fmla="*/ 20637 h 19"/>
              <a:gd name="T88" fmla="*/ 12700 w 9"/>
              <a:gd name="T89" fmla="*/ 19050 h 19"/>
              <a:gd name="T90" fmla="*/ 12700 w 9"/>
              <a:gd name="T91" fmla="*/ 19050 h 19"/>
              <a:gd name="T92" fmla="*/ 12700 w 9"/>
              <a:gd name="T93" fmla="*/ 15875 h 19"/>
              <a:gd name="T94" fmla="*/ 14287 w 9"/>
              <a:gd name="T95" fmla="*/ 14287 h 19"/>
              <a:gd name="T96" fmla="*/ 12700 w 9"/>
              <a:gd name="T97" fmla="*/ 14287 h 19"/>
              <a:gd name="T98" fmla="*/ 12700 w 9"/>
              <a:gd name="T99" fmla="*/ 11112 h 19"/>
              <a:gd name="T100" fmla="*/ 12700 w 9"/>
              <a:gd name="T101" fmla="*/ 11112 h 19"/>
              <a:gd name="T102" fmla="*/ 12700 w 9"/>
              <a:gd name="T103" fmla="*/ 9525 h 19"/>
              <a:gd name="T104" fmla="*/ 12700 w 9"/>
              <a:gd name="T105" fmla="*/ 7937 h 19"/>
              <a:gd name="T106" fmla="*/ 12700 w 9"/>
              <a:gd name="T107" fmla="*/ 6350 h 19"/>
              <a:gd name="T108" fmla="*/ 11112 w 9"/>
              <a:gd name="T109" fmla="*/ 4762 h 19"/>
              <a:gd name="T110" fmla="*/ 11112 w 9"/>
              <a:gd name="T111" fmla="*/ 3175 h 19"/>
              <a:gd name="T112" fmla="*/ 9525 w 9"/>
              <a:gd name="T113" fmla="*/ 3175 h 19"/>
              <a:gd name="T114" fmla="*/ 9525 w 9"/>
              <a:gd name="T115" fmla="*/ 1587 h 19"/>
              <a:gd name="T116" fmla="*/ 7937 w 9"/>
              <a:gd name="T117" fmla="*/ 1587 h 19"/>
              <a:gd name="T118" fmla="*/ 7937 w 9"/>
              <a:gd name="T119" fmla="*/ 0 h 19"/>
              <a:gd name="T120" fmla="*/ 7937 w 9"/>
              <a:gd name="T121" fmla="*/ 0 h 19"/>
              <a:gd name="T122" fmla="*/ 7937 w 9"/>
              <a:gd name="T123" fmla="*/ 0 h 19"/>
              <a:gd name="T124" fmla="*/ 6350 w 9"/>
              <a:gd name="T125" fmla="*/ 0 h 1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9" h="19">
                <a:moveTo>
                  <a:pt x="4" y="0"/>
                </a:moveTo>
                <a:lnTo>
                  <a:pt x="4" y="0"/>
                </a:lnTo>
                <a:lnTo>
                  <a:pt x="3" y="0"/>
                </a:lnTo>
                <a:lnTo>
                  <a:pt x="2" y="1"/>
                </a:lnTo>
                <a:lnTo>
                  <a:pt x="1" y="2"/>
                </a:lnTo>
                <a:lnTo>
                  <a:pt x="1" y="3"/>
                </a:lnTo>
                <a:lnTo>
                  <a:pt x="0" y="3"/>
                </a:lnTo>
                <a:lnTo>
                  <a:pt x="0" y="4"/>
                </a:lnTo>
                <a:lnTo>
                  <a:pt x="0" y="5"/>
                </a:lnTo>
                <a:lnTo>
                  <a:pt x="0" y="6"/>
                </a:lnTo>
                <a:lnTo>
                  <a:pt x="0" y="7"/>
                </a:lnTo>
                <a:lnTo>
                  <a:pt x="0" y="9"/>
                </a:lnTo>
                <a:lnTo>
                  <a:pt x="0" y="10"/>
                </a:lnTo>
                <a:lnTo>
                  <a:pt x="0" y="12"/>
                </a:lnTo>
                <a:lnTo>
                  <a:pt x="0" y="13"/>
                </a:lnTo>
                <a:lnTo>
                  <a:pt x="0" y="14"/>
                </a:lnTo>
                <a:lnTo>
                  <a:pt x="0" y="15"/>
                </a:lnTo>
                <a:lnTo>
                  <a:pt x="1" y="16"/>
                </a:lnTo>
                <a:lnTo>
                  <a:pt x="1" y="17"/>
                </a:lnTo>
                <a:lnTo>
                  <a:pt x="2" y="18"/>
                </a:lnTo>
                <a:lnTo>
                  <a:pt x="3" y="18"/>
                </a:lnTo>
                <a:lnTo>
                  <a:pt x="3" y="19"/>
                </a:lnTo>
                <a:lnTo>
                  <a:pt x="4" y="19"/>
                </a:lnTo>
                <a:lnTo>
                  <a:pt x="5" y="19"/>
                </a:lnTo>
                <a:lnTo>
                  <a:pt x="5" y="18"/>
                </a:lnTo>
                <a:lnTo>
                  <a:pt x="6" y="18"/>
                </a:lnTo>
                <a:lnTo>
                  <a:pt x="6" y="17"/>
                </a:lnTo>
                <a:lnTo>
                  <a:pt x="7" y="17"/>
                </a:lnTo>
                <a:lnTo>
                  <a:pt x="7" y="16"/>
                </a:lnTo>
                <a:lnTo>
                  <a:pt x="7" y="15"/>
                </a:lnTo>
                <a:lnTo>
                  <a:pt x="8" y="14"/>
                </a:lnTo>
                <a:lnTo>
                  <a:pt x="8" y="13"/>
                </a:lnTo>
                <a:lnTo>
                  <a:pt x="8" y="12"/>
                </a:lnTo>
                <a:lnTo>
                  <a:pt x="8" y="10"/>
                </a:lnTo>
                <a:lnTo>
                  <a:pt x="9" y="9"/>
                </a:lnTo>
                <a:lnTo>
                  <a:pt x="8" y="9"/>
                </a:lnTo>
                <a:lnTo>
                  <a:pt x="8" y="7"/>
                </a:lnTo>
                <a:lnTo>
                  <a:pt x="8" y="6"/>
                </a:lnTo>
                <a:lnTo>
                  <a:pt x="8" y="5"/>
                </a:lnTo>
                <a:lnTo>
                  <a:pt x="8" y="4"/>
                </a:lnTo>
                <a:lnTo>
                  <a:pt x="7" y="3"/>
                </a:lnTo>
                <a:lnTo>
                  <a:pt x="7" y="2"/>
                </a:lnTo>
                <a:lnTo>
                  <a:pt x="6" y="2"/>
                </a:lnTo>
                <a:lnTo>
                  <a:pt x="6" y="1"/>
                </a:lnTo>
                <a:lnTo>
                  <a:pt x="5" y="1"/>
                </a:lnTo>
                <a:lnTo>
                  <a:pt x="5" y="0"/>
                </a:lnTo>
                <a:lnTo>
                  <a:pt x="4" y="0"/>
                </a:lnTo>
                <a:close/>
              </a:path>
            </a:pathLst>
          </a:custGeom>
          <a:solidFill>
            <a:srgbClr val="78BDE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366" name="Freeform 68"/>
          <p:cNvSpPr>
            <a:spLocks/>
          </p:cNvSpPr>
          <p:nvPr/>
        </p:nvSpPr>
        <p:spPr bwMode="auto">
          <a:xfrm>
            <a:off x="4332289" y="5110163"/>
            <a:ext cx="14287" cy="30162"/>
          </a:xfrm>
          <a:custGeom>
            <a:avLst/>
            <a:gdLst>
              <a:gd name="T0" fmla="*/ 6350 w 9"/>
              <a:gd name="T1" fmla="*/ 0 h 19"/>
              <a:gd name="T2" fmla="*/ 4762 w 9"/>
              <a:gd name="T3" fmla="*/ 0 h 19"/>
              <a:gd name="T4" fmla="*/ 3175 w 9"/>
              <a:gd name="T5" fmla="*/ 1587 h 19"/>
              <a:gd name="T6" fmla="*/ 1587 w 9"/>
              <a:gd name="T7" fmla="*/ 3175 h 19"/>
              <a:gd name="T8" fmla="*/ 1587 w 9"/>
              <a:gd name="T9" fmla="*/ 4762 h 19"/>
              <a:gd name="T10" fmla="*/ 0 w 9"/>
              <a:gd name="T11" fmla="*/ 7937 h 19"/>
              <a:gd name="T12" fmla="*/ 0 w 9"/>
              <a:gd name="T13" fmla="*/ 11112 h 19"/>
              <a:gd name="T14" fmla="*/ 0 w 9"/>
              <a:gd name="T15" fmla="*/ 14287 h 19"/>
              <a:gd name="T16" fmla="*/ 0 w 9"/>
              <a:gd name="T17" fmla="*/ 15875 h 19"/>
              <a:gd name="T18" fmla="*/ 0 w 9"/>
              <a:gd name="T19" fmla="*/ 19050 h 19"/>
              <a:gd name="T20" fmla="*/ 0 w 9"/>
              <a:gd name="T21" fmla="*/ 22225 h 19"/>
              <a:gd name="T22" fmla="*/ 1587 w 9"/>
              <a:gd name="T23" fmla="*/ 23812 h 19"/>
              <a:gd name="T24" fmla="*/ 1587 w 9"/>
              <a:gd name="T25" fmla="*/ 26987 h 19"/>
              <a:gd name="T26" fmla="*/ 3175 w 9"/>
              <a:gd name="T27" fmla="*/ 28575 h 19"/>
              <a:gd name="T28" fmla="*/ 4762 w 9"/>
              <a:gd name="T29" fmla="*/ 28575 h 19"/>
              <a:gd name="T30" fmla="*/ 6350 w 9"/>
              <a:gd name="T31" fmla="*/ 30162 h 19"/>
              <a:gd name="T32" fmla="*/ 7937 w 9"/>
              <a:gd name="T33" fmla="*/ 30162 h 19"/>
              <a:gd name="T34" fmla="*/ 9525 w 9"/>
              <a:gd name="T35" fmla="*/ 28575 h 19"/>
              <a:gd name="T36" fmla="*/ 9525 w 9"/>
              <a:gd name="T37" fmla="*/ 28575 h 19"/>
              <a:gd name="T38" fmla="*/ 11112 w 9"/>
              <a:gd name="T39" fmla="*/ 26987 h 19"/>
              <a:gd name="T40" fmla="*/ 12700 w 9"/>
              <a:gd name="T41" fmla="*/ 23812 h 19"/>
              <a:gd name="T42" fmla="*/ 12700 w 9"/>
              <a:gd name="T43" fmla="*/ 22225 h 19"/>
              <a:gd name="T44" fmla="*/ 14287 w 9"/>
              <a:gd name="T45" fmla="*/ 19050 h 19"/>
              <a:gd name="T46" fmla="*/ 14287 w 9"/>
              <a:gd name="T47" fmla="*/ 15875 h 19"/>
              <a:gd name="T48" fmla="*/ 14287 w 9"/>
              <a:gd name="T49" fmla="*/ 14287 h 19"/>
              <a:gd name="T50" fmla="*/ 14287 w 9"/>
              <a:gd name="T51" fmla="*/ 11112 h 19"/>
              <a:gd name="T52" fmla="*/ 12700 w 9"/>
              <a:gd name="T53" fmla="*/ 7937 h 19"/>
              <a:gd name="T54" fmla="*/ 12700 w 9"/>
              <a:gd name="T55" fmla="*/ 4762 h 19"/>
              <a:gd name="T56" fmla="*/ 11112 w 9"/>
              <a:gd name="T57" fmla="*/ 3175 h 19"/>
              <a:gd name="T58" fmla="*/ 9525 w 9"/>
              <a:gd name="T59" fmla="*/ 1587 h 19"/>
              <a:gd name="T60" fmla="*/ 9525 w 9"/>
              <a:gd name="T61" fmla="*/ 0 h 19"/>
              <a:gd name="T62" fmla="*/ 7937 w 9"/>
              <a:gd name="T63" fmla="*/ 0 h 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 h="19">
                <a:moveTo>
                  <a:pt x="4" y="0"/>
                </a:moveTo>
                <a:lnTo>
                  <a:pt x="4" y="0"/>
                </a:lnTo>
                <a:lnTo>
                  <a:pt x="3" y="0"/>
                </a:lnTo>
                <a:lnTo>
                  <a:pt x="2" y="1"/>
                </a:lnTo>
                <a:lnTo>
                  <a:pt x="2" y="2"/>
                </a:lnTo>
                <a:lnTo>
                  <a:pt x="1" y="2"/>
                </a:lnTo>
                <a:lnTo>
                  <a:pt x="1" y="3"/>
                </a:lnTo>
                <a:lnTo>
                  <a:pt x="1" y="4"/>
                </a:lnTo>
                <a:lnTo>
                  <a:pt x="0" y="5"/>
                </a:lnTo>
                <a:lnTo>
                  <a:pt x="0" y="6"/>
                </a:lnTo>
                <a:lnTo>
                  <a:pt x="0" y="7"/>
                </a:lnTo>
                <a:lnTo>
                  <a:pt x="0" y="9"/>
                </a:lnTo>
                <a:lnTo>
                  <a:pt x="0" y="10"/>
                </a:lnTo>
                <a:lnTo>
                  <a:pt x="0" y="12"/>
                </a:lnTo>
                <a:lnTo>
                  <a:pt x="0" y="13"/>
                </a:lnTo>
                <a:lnTo>
                  <a:pt x="0" y="14"/>
                </a:lnTo>
                <a:lnTo>
                  <a:pt x="1" y="14"/>
                </a:lnTo>
                <a:lnTo>
                  <a:pt x="1" y="15"/>
                </a:lnTo>
                <a:lnTo>
                  <a:pt x="1" y="16"/>
                </a:lnTo>
                <a:lnTo>
                  <a:pt x="1" y="17"/>
                </a:lnTo>
                <a:lnTo>
                  <a:pt x="2" y="17"/>
                </a:lnTo>
                <a:lnTo>
                  <a:pt x="2" y="18"/>
                </a:lnTo>
                <a:lnTo>
                  <a:pt x="3" y="18"/>
                </a:lnTo>
                <a:lnTo>
                  <a:pt x="3" y="19"/>
                </a:lnTo>
                <a:lnTo>
                  <a:pt x="4" y="19"/>
                </a:lnTo>
                <a:lnTo>
                  <a:pt x="5" y="19"/>
                </a:lnTo>
                <a:lnTo>
                  <a:pt x="6" y="18"/>
                </a:lnTo>
                <a:lnTo>
                  <a:pt x="7" y="17"/>
                </a:lnTo>
                <a:lnTo>
                  <a:pt x="7" y="16"/>
                </a:lnTo>
                <a:lnTo>
                  <a:pt x="8" y="15"/>
                </a:lnTo>
                <a:lnTo>
                  <a:pt x="8" y="14"/>
                </a:lnTo>
                <a:lnTo>
                  <a:pt x="9" y="13"/>
                </a:lnTo>
                <a:lnTo>
                  <a:pt x="9" y="12"/>
                </a:lnTo>
                <a:lnTo>
                  <a:pt x="9" y="10"/>
                </a:lnTo>
                <a:lnTo>
                  <a:pt x="9" y="9"/>
                </a:lnTo>
                <a:lnTo>
                  <a:pt x="9" y="7"/>
                </a:lnTo>
                <a:lnTo>
                  <a:pt x="9" y="6"/>
                </a:lnTo>
                <a:lnTo>
                  <a:pt x="8" y="5"/>
                </a:lnTo>
                <a:lnTo>
                  <a:pt x="8" y="4"/>
                </a:lnTo>
                <a:lnTo>
                  <a:pt x="8" y="3"/>
                </a:lnTo>
                <a:lnTo>
                  <a:pt x="7" y="3"/>
                </a:lnTo>
                <a:lnTo>
                  <a:pt x="7" y="2"/>
                </a:lnTo>
                <a:lnTo>
                  <a:pt x="6" y="1"/>
                </a:lnTo>
                <a:lnTo>
                  <a:pt x="6" y="0"/>
                </a:lnTo>
                <a:lnTo>
                  <a:pt x="5" y="0"/>
                </a:lnTo>
                <a:lnTo>
                  <a:pt x="4" y="0"/>
                </a:lnTo>
                <a:close/>
              </a:path>
            </a:pathLst>
          </a:custGeom>
          <a:solidFill>
            <a:srgbClr val="78BDE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367" name="Freeform 69"/>
          <p:cNvSpPr>
            <a:spLocks/>
          </p:cNvSpPr>
          <p:nvPr/>
        </p:nvSpPr>
        <p:spPr bwMode="auto">
          <a:xfrm>
            <a:off x="4332289" y="5145089"/>
            <a:ext cx="14287" cy="28575"/>
          </a:xfrm>
          <a:custGeom>
            <a:avLst/>
            <a:gdLst>
              <a:gd name="T0" fmla="*/ 7937 w 9"/>
              <a:gd name="T1" fmla="*/ 0 h 18"/>
              <a:gd name="T2" fmla="*/ 6350 w 9"/>
              <a:gd name="T3" fmla="*/ 0 h 18"/>
              <a:gd name="T4" fmla="*/ 4762 w 9"/>
              <a:gd name="T5" fmla="*/ 0 h 18"/>
              <a:gd name="T6" fmla="*/ 3175 w 9"/>
              <a:gd name="T7" fmla="*/ 1588 h 18"/>
              <a:gd name="T8" fmla="*/ 1587 w 9"/>
              <a:gd name="T9" fmla="*/ 3175 h 18"/>
              <a:gd name="T10" fmla="*/ 1587 w 9"/>
              <a:gd name="T11" fmla="*/ 4763 h 18"/>
              <a:gd name="T12" fmla="*/ 1587 w 9"/>
              <a:gd name="T13" fmla="*/ 7938 h 18"/>
              <a:gd name="T14" fmla="*/ 0 w 9"/>
              <a:gd name="T15" fmla="*/ 11113 h 18"/>
              <a:gd name="T16" fmla="*/ 0 w 9"/>
              <a:gd name="T17" fmla="*/ 14288 h 18"/>
              <a:gd name="T18" fmla="*/ 0 w 9"/>
              <a:gd name="T19" fmla="*/ 15875 h 18"/>
              <a:gd name="T20" fmla="*/ 1587 w 9"/>
              <a:gd name="T21" fmla="*/ 19050 h 18"/>
              <a:gd name="T22" fmla="*/ 1587 w 9"/>
              <a:gd name="T23" fmla="*/ 22225 h 18"/>
              <a:gd name="T24" fmla="*/ 1587 w 9"/>
              <a:gd name="T25" fmla="*/ 23813 h 18"/>
              <a:gd name="T26" fmla="*/ 3175 w 9"/>
              <a:gd name="T27" fmla="*/ 26988 h 18"/>
              <a:gd name="T28" fmla="*/ 4762 w 9"/>
              <a:gd name="T29" fmla="*/ 28575 h 18"/>
              <a:gd name="T30" fmla="*/ 6350 w 9"/>
              <a:gd name="T31" fmla="*/ 28575 h 18"/>
              <a:gd name="T32" fmla="*/ 7937 w 9"/>
              <a:gd name="T33" fmla="*/ 28575 h 18"/>
              <a:gd name="T34" fmla="*/ 9525 w 9"/>
              <a:gd name="T35" fmla="*/ 28575 h 18"/>
              <a:gd name="T36" fmla="*/ 9525 w 9"/>
              <a:gd name="T37" fmla="*/ 28575 h 18"/>
              <a:gd name="T38" fmla="*/ 11112 w 9"/>
              <a:gd name="T39" fmla="*/ 26988 h 18"/>
              <a:gd name="T40" fmla="*/ 12700 w 9"/>
              <a:gd name="T41" fmla="*/ 23813 h 18"/>
              <a:gd name="T42" fmla="*/ 14287 w 9"/>
              <a:gd name="T43" fmla="*/ 22225 h 18"/>
              <a:gd name="T44" fmla="*/ 14287 w 9"/>
              <a:gd name="T45" fmla="*/ 19050 h 18"/>
              <a:gd name="T46" fmla="*/ 14287 w 9"/>
              <a:gd name="T47" fmla="*/ 15875 h 18"/>
              <a:gd name="T48" fmla="*/ 14287 w 9"/>
              <a:gd name="T49" fmla="*/ 14288 h 18"/>
              <a:gd name="T50" fmla="*/ 14287 w 9"/>
              <a:gd name="T51" fmla="*/ 11113 h 18"/>
              <a:gd name="T52" fmla="*/ 14287 w 9"/>
              <a:gd name="T53" fmla="*/ 7938 h 18"/>
              <a:gd name="T54" fmla="*/ 14287 w 9"/>
              <a:gd name="T55" fmla="*/ 4763 h 18"/>
              <a:gd name="T56" fmla="*/ 12700 w 9"/>
              <a:gd name="T57" fmla="*/ 3175 h 18"/>
              <a:gd name="T58" fmla="*/ 11112 w 9"/>
              <a:gd name="T59" fmla="*/ 1588 h 18"/>
              <a:gd name="T60" fmla="*/ 9525 w 9"/>
              <a:gd name="T61" fmla="*/ 0 h 18"/>
              <a:gd name="T62" fmla="*/ 9525 w 9"/>
              <a:gd name="T63" fmla="*/ 0 h 18"/>
              <a:gd name="T64" fmla="*/ 7937 w 9"/>
              <a:gd name="T65" fmla="*/ 0 h 1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 h="18">
                <a:moveTo>
                  <a:pt x="5" y="0"/>
                </a:moveTo>
                <a:lnTo>
                  <a:pt x="5" y="0"/>
                </a:lnTo>
                <a:lnTo>
                  <a:pt x="4" y="0"/>
                </a:lnTo>
                <a:lnTo>
                  <a:pt x="3" y="0"/>
                </a:lnTo>
                <a:lnTo>
                  <a:pt x="2" y="0"/>
                </a:lnTo>
                <a:lnTo>
                  <a:pt x="2" y="1"/>
                </a:lnTo>
                <a:lnTo>
                  <a:pt x="2" y="2"/>
                </a:lnTo>
                <a:lnTo>
                  <a:pt x="1" y="2"/>
                </a:lnTo>
                <a:lnTo>
                  <a:pt x="1" y="3"/>
                </a:lnTo>
                <a:lnTo>
                  <a:pt x="1" y="5"/>
                </a:lnTo>
                <a:lnTo>
                  <a:pt x="0" y="6"/>
                </a:lnTo>
                <a:lnTo>
                  <a:pt x="0" y="7"/>
                </a:lnTo>
                <a:lnTo>
                  <a:pt x="0" y="9"/>
                </a:lnTo>
                <a:lnTo>
                  <a:pt x="0" y="10"/>
                </a:lnTo>
                <a:lnTo>
                  <a:pt x="0" y="11"/>
                </a:lnTo>
                <a:lnTo>
                  <a:pt x="1" y="12"/>
                </a:lnTo>
                <a:lnTo>
                  <a:pt x="1" y="13"/>
                </a:lnTo>
                <a:lnTo>
                  <a:pt x="1" y="14"/>
                </a:lnTo>
                <a:lnTo>
                  <a:pt x="1" y="15"/>
                </a:lnTo>
                <a:lnTo>
                  <a:pt x="2" y="16"/>
                </a:lnTo>
                <a:lnTo>
                  <a:pt x="2" y="17"/>
                </a:lnTo>
                <a:lnTo>
                  <a:pt x="3" y="18"/>
                </a:lnTo>
                <a:lnTo>
                  <a:pt x="4" y="18"/>
                </a:lnTo>
                <a:lnTo>
                  <a:pt x="5" y="18"/>
                </a:lnTo>
                <a:lnTo>
                  <a:pt x="6" y="18"/>
                </a:lnTo>
                <a:lnTo>
                  <a:pt x="7" y="17"/>
                </a:lnTo>
                <a:lnTo>
                  <a:pt x="8" y="16"/>
                </a:lnTo>
                <a:lnTo>
                  <a:pt x="8" y="15"/>
                </a:lnTo>
                <a:lnTo>
                  <a:pt x="9" y="14"/>
                </a:lnTo>
                <a:lnTo>
                  <a:pt x="9" y="13"/>
                </a:lnTo>
                <a:lnTo>
                  <a:pt x="9" y="12"/>
                </a:lnTo>
                <a:lnTo>
                  <a:pt x="9" y="11"/>
                </a:lnTo>
                <a:lnTo>
                  <a:pt x="9" y="10"/>
                </a:lnTo>
                <a:lnTo>
                  <a:pt x="9" y="9"/>
                </a:lnTo>
                <a:lnTo>
                  <a:pt x="9" y="7"/>
                </a:lnTo>
                <a:lnTo>
                  <a:pt x="9" y="6"/>
                </a:lnTo>
                <a:lnTo>
                  <a:pt x="9" y="5"/>
                </a:lnTo>
                <a:lnTo>
                  <a:pt x="9" y="3"/>
                </a:lnTo>
                <a:lnTo>
                  <a:pt x="8" y="2"/>
                </a:lnTo>
                <a:lnTo>
                  <a:pt x="7" y="1"/>
                </a:lnTo>
                <a:lnTo>
                  <a:pt x="7" y="0"/>
                </a:lnTo>
                <a:lnTo>
                  <a:pt x="6" y="0"/>
                </a:lnTo>
                <a:lnTo>
                  <a:pt x="5" y="0"/>
                </a:lnTo>
                <a:close/>
              </a:path>
            </a:pathLst>
          </a:custGeom>
          <a:solidFill>
            <a:srgbClr val="78BDE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368" name="Freeform 70"/>
          <p:cNvSpPr>
            <a:spLocks/>
          </p:cNvSpPr>
          <p:nvPr/>
        </p:nvSpPr>
        <p:spPr bwMode="auto">
          <a:xfrm>
            <a:off x="4314825" y="5145089"/>
            <a:ext cx="14288" cy="28575"/>
          </a:xfrm>
          <a:custGeom>
            <a:avLst/>
            <a:gdLst>
              <a:gd name="T0" fmla="*/ 6350 w 9"/>
              <a:gd name="T1" fmla="*/ 0 h 18"/>
              <a:gd name="T2" fmla="*/ 4763 w 9"/>
              <a:gd name="T3" fmla="*/ 0 h 18"/>
              <a:gd name="T4" fmla="*/ 3175 w 9"/>
              <a:gd name="T5" fmla="*/ 0 h 18"/>
              <a:gd name="T6" fmla="*/ 3175 w 9"/>
              <a:gd name="T7" fmla="*/ 3175 h 18"/>
              <a:gd name="T8" fmla="*/ 1588 w 9"/>
              <a:gd name="T9" fmla="*/ 3175 h 18"/>
              <a:gd name="T10" fmla="*/ 1588 w 9"/>
              <a:gd name="T11" fmla="*/ 7938 h 18"/>
              <a:gd name="T12" fmla="*/ 0 w 9"/>
              <a:gd name="T13" fmla="*/ 9525 h 18"/>
              <a:gd name="T14" fmla="*/ 0 w 9"/>
              <a:gd name="T15" fmla="*/ 11113 h 18"/>
              <a:gd name="T16" fmla="*/ 0 w 9"/>
              <a:gd name="T17" fmla="*/ 15875 h 18"/>
              <a:gd name="T18" fmla="*/ 0 w 9"/>
              <a:gd name="T19" fmla="*/ 17463 h 18"/>
              <a:gd name="T20" fmla="*/ 1588 w 9"/>
              <a:gd name="T21" fmla="*/ 20638 h 18"/>
              <a:gd name="T22" fmla="*/ 1588 w 9"/>
              <a:gd name="T23" fmla="*/ 23813 h 18"/>
              <a:gd name="T24" fmla="*/ 3175 w 9"/>
              <a:gd name="T25" fmla="*/ 25400 h 18"/>
              <a:gd name="T26" fmla="*/ 3175 w 9"/>
              <a:gd name="T27" fmla="*/ 26988 h 18"/>
              <a:gd name="T28" fmla="*/ 4763 w 9"/>
              <a:gd name="T29" fmla="*/ 28575 h 18"/>
              <a:gd name="T30" fmla="*/ 6350 w 9"/>
              <a:gd name="T31" fmla="*/ 28575 h 18"/>
              <a:gd name="T32" fmla="*/ 7938 w 9"/>
              <a:gd name="T33" fmla="*/ 28575 h 18"/>
              <a:gd name="T34" fmla="*/ 9525 w 9"/>
              <a:gd name="T35" fmla="*/ 28575 h 18"/>
              <a:gd name="T36" fmla="*/ 11113 w 9"/>
              <a:gd name="T37" fmla="*/ 26988 h 18"/>
              <a:gd name="T38" fmla="*/ 11113 w 9"/>
              <a:gd name="T39" fmla="*/ 25400 h 18"/>
              <a:gd name="T40" fmla="*/ 12700 w 9"/>
              <a:gd name="T41" fmla="*/ 23813 h 18"/>
              <a:gd name="T42" fmla="*/ 14288 w 9"/>
              <a:gd name="T43" fmla="*/ 20638 h 18"/>
              <a:gd name="T44" fmla="*/ 14288 w 9"/>
              <a:gd name="T45" fmla="*/ 17463 h 18"/>
              <a:gd name="T46" fmla="*/ 14288 w 9"/>
              <a:gd name="T47" fmla="*/ 15875 h 18"/>
              <a:gd name="T48" fmla="*/ 14288 w 9"/>
              <a:gd name="T49" fmla="*/ 11113 h 18"/>
              <a:gd name="T50" fmla="*/ 14288 w 9"/>
              <a:gd name="T51" fmla="*/ 9525 h 18"/>
              <a:gd name="T52" fmla="*/ 14288 w 9"/>
              <a:gd name="T53" fmla="*/ 7938 h 18"/>
              <a:gd name="T54" fmla="*/ 12700 w 9"/>
              <a:gd name="T55" fmla="*/ 3175 h 18"/>
              <a:gd name="T56" fmla="*/ 11113 w 9"/>
              <a:gd name="T57" fmla="*/ 3175 h 18"/>
              <a:gd name="T58" fmla="*/ 11113 w 9"/>
              <a:gd name="T59" fmla="*/ 0 h 18"/>
              <a:gd name="T60" fmla="*/ 9525 w 9"/>
              <a:gd name="T61" fmla="*/ 0 h 18"/>
              <a:gd name="T62" fmla="*/ 7938 w 9"/>
              <a:gd name="T63" fmla="*/ 0 h 1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 h="18">
                <a:moveTo>
                  <a:pt x="5" y="0"/>
                </a:moveTo>
                <a:lnTo>
                  <a:pt x="4" y="0"/>
                </a:lnTo>
                <a:lnTo>
                  <a:pt x="3" y="0"/>
                </a:lnTo>
                <a:lnTo>
                  <a:pt x="2" y="0"/>
                </a:lnTo>
                <a:lnTo>
                  <a:pt x="2" y="1"/>
                </a:lnTo>
                <a:lnTo>
                  <a:pt x="2" y="2"/>
                </a:lnTo>
                <a:lnTo>
                  <a:pt x="1" y="2"/>
                </a:lnTo>
                <a:lnTo>
                  <a:pt x="1" y="3"/>
                </a:lnTo>
                <a:lnTo>
                  <a:pt x="1" y="5"/>
                </a:lnTo>
                <a:lnTo>
                  <a:pt x="0" y="6"/>
                </a:lnTo>
                <a:lnTo>
                  <a:pt x="0" y="7"/>
                </a:lnTo>
                <a:lnTo>
                  <a:pt x="0" y="9"/>
                </a:lnTo>
                <a:lnTo>
                  <a:pt x="0" y="10"/>
                </a:lnTo>
                <a:lnTo>
                  <a:pt x="0" y="11"/>
                </a:lnTo>
                <a:lnTo>
                  <a:pt x="1" y="12"/>
                </a:lnTo>
                <a:lnTo>
                  <a:pt x="1" y="13"/>
                </a:lnTo>
                <a:lnTo>
                  <a:pt x="1" y="14"/>
                </a:lnTo>
                <a:lnTo>
                  <a:pt x="1" y="15"/>
                </a:lnTo>
                <a:lnTo>
                  <a:pt x="2" y="16"/>
                </a:lnTo>
                <a:lnTo>
                  <a:pt x="2" y="17"/>
                </a:lnTo>
                <a:lnTo>
                  <a:pt x="3" y="18"/>
                </a:lnTo>
                <a:lnTo>
                  <a:pt x="4" y="18"/>
                </a:lnTo>
                <a:lnTo>
                  <a:pt x="5" y="18"/>
                </a:lnTo>
                <a:lnTo>
                  <a:pt x="6" y="18"/>
                </a:lnTo>
                <a:lnTo>
                  <a:pt x="7" y="17"/>
                </a:lnTo>
                <a:lnTo>
                  <a:pt x="7" y="16"/>
                </a:lnTo>
                <a:lnTo>
                  <a:pt x="8" y="15"/>
                </a:lnTo>
                <a:lnTo>
                  <a:pt x="9" y="14"/>
                </a:lnTo>
                <a:lnTo>
                  <a:pt x="9" y="13"/>
                </a:lnTo>
                <a:lnTo>
                  <a:pt x="9" y="12"/>
                </a:lnTo>
                <a:lnTo>
                  <a:pt x="9" y="11"/>
                </a:lnTo>
                <a:lnTo>
                  <a:pt x="9" y="10"/>
                </a:lnTo>
                <a:lnTo>
                  <a:pt x="9" y="9"/>
                </a:lnTo>
                <a:lnTo>
                  <a:pt x="9" y="7"/>
                </a:lnTo>
                <a:lnTo>
                  <a:pt x="9" y="6"/>
                </a:lnTo>
                <a:lnTo>
                  <a:pt x="9" y="5"/>
                </a:lnTo>
                <a:lnTo>
                  <a:pt x="9" y="3"/>
                </a:lnTo>
                <a:lnTo>
                  <a:pt x="8" y="2"/>
                </a:lnTo>
                <a:lnTo>
                  <a:pt x="7" y="2"/>
                </a:lnTo>
                <a:lnTo>
                  <a:pt x="7" y="1"/>
                </a:lnTo>
                <a:lnTo>
                  <a:pt x="7" y="0"/>
                </a:lnTo>
                <a:lnTo>
                  <a:pt x="6" y="0"/>
                </a:lnTo>
                <a:lnTo>
                  <a:pt x="5" y="0"/>
                </a:lnTo>
                <a:close/>
              </a:path>
            </a:pathLst>
          </a:custGeom>
          <a:solidFill>
            <a:srgbClr val="78BDE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369" name="Freeform 71"/>
          <p:cNvSpPr>
            <a:spLocks/>
          </p:cNvSpPr>
          <p:nvPr/>
        </p:nvSpPr>
        <p:spPr bwMode="auto">
          <a:xfrm>
            <a:off x="4349750" y="5145089"/>
            <a:ext cx="14288" cy="28575"/>
          </a:xfrm>
          <a:custGeom>
            <a:avLst/>
            <a:gdLst>
              <a:gd name="T0" fmla="*/ 7938 w 9"/>
              <a:gd name="T1" fmla="*/ 0 h 18"/>
              <a:gd name="T2" fmla="*/ 6350 w 9"/>
              <a:gd name="T3" fmla="*/ 0 h 18"/>
              <a:gd name="T4" fmla="*/ 6350 w 9"/>
              <a:gd name="T5" fmla="*/ 0 h 18"/>
              <a:gd name="T6" fmla="*/ 4763 w 9"/>
              <a:gd name="T7" fmla="*/ 0 h 18"/>
              <a:gd name="T8" fmla="*/ 4763 w 9"/>
              <a:gd name="T9" fmla="*/ 0 h 18"/>
              <a:gd name="T10" fmla="*/ 3175 w 9"/>
              <a:gd name="T11" fmla="*/ 1588 h 18"/>
              <a:gd name="T12" fmla="*/ 3175 w 9"/>
              <a:gd name="T13" fmla="*/ 3175 h 18"/>
              <a:gd name="T14" fmla="*/ 1588 w 9"/>
              <a:gd name="T15" fmla="*/ 3175 h 18"/>
              <a:gd name="T16" fmla="*/ 1588 w 9"/>
              <a:gd name="T17" fmla="*/ 4763 h 18"/>
              <a:gd name="T18" fmla="*/ 1588 w 9"/>
              <a:gd name="T19" fmla="*/ 7938 h 18"/>
              <a:gd name="T20" fmla="*/ 1588 w 9"/>
              <a:gd name="T21" fmla="*/ 7938 h 18"/>
              <a:gd name="T22" fmla="*/ 1588 w 9"/>
              <a:gd name="T23" fmla="*/ 9525 h 18"/>
              <a:gd name="T24" fmla="*/ 1588 w 9"/>
              <a:gd name="T25" fmla="*/ 11113 h 18"/>
              <a:gd name="T26" fmla="*/ 0 w 9"/>
              <a:gd name="T27" fmla="*/ 12700 h 18"/>
              <a:gd name="T28" fmla="*/ 0 w 9"/>
              <a:gd name="T29" fmla="*/ 14288 h 18"/>
              <a:gd name="T30" fmla="*/ 0 w 9"/>
              <a:gd name="T31" fmla="*/ 15875 h 18"/>
              <a:gd name="T32" fmla="*/ 1588 w 9"/>
              <a:gd name="T33" fmla="*/ 15875 h 18"/>
              <a:gd name="T34" fmla="*/ 1588 w 9"/>
              <a:gd name="T35" fmla="*/ 19050 h 18"/>
              <a:gd name="T36" fmla="*/ 1588 w 9"/>
              <a:gd name="T37" fmla="*/ 19050 h 18"/>
              <a:gd name="T38" fmla="*/ 1588 w 9"/>
              <a:gd name="T39" fmla="*/ 20638 h 18"/>
              <a:gd name="T40" fmla="*/ 1588 w 9"/>
              <a:gd name="T41" fmla="*/ 22225 h 18"/>
              <a:gd name="T42" fmla="*/ 1588 w 9"/>
              <a:gd name="T43" fmla="*/ 23813 h 18"/>
              <a:gd name="T44" fmla="*/ 1588 w 9"/>
              <a:gd name="T45" fmla="*/ 23813 h 18"/>
              <a:gd name="T46" fmla="*/ 3175 w 9"/>
              <a:gd name="T47" fmla="*/ 25400 h 18"/>
              <a:gd name="T48" fmla="*/ 3175 w 9"/>
              <a:gd name="T49" fmla="*/ 26988 h 18"/>
              <a:gd name="T50" fmla="*/ 4763 w 9"/>
              <a:gd name="T51" fmla="*/ 26988 h 18"/>
              <a:gd name="T52" fmla="*/ 4763 w 9"/>
              <a:gd name="T53" fmla="*/ 28575 h 18"/>
              <a:gd name="T54" fmla="*/ 4763 w 9"/>
              <a:gd name="T55" fmla="*/ 28575 h 18"/>
              <a:gd name="T56" fmla="*/ 6350 w 9"/>
              <a:gd name="T57" fmla="*/ 28575 h 18"/>
              <a:gd name="T58" fmla="*/ 6350 w 9"/>
              <a:gd name="T59" fmla="*/ 28575 h 18"/>
              <a:gd name="T60" fmla="*/ 7938 w 9"/>
              <a:gd name="T61" fmla="*/ 28575 h 18"/>
              <a:gd name="T62" fmla="*/ 7938 w 9"/>
              <a:gd name="T63" fmla="*/ 28575 h 18"/>
              <a:gd name="T64" fmla="*/ 9525 w 9"/>
              <a:gd name="T65" fmla="*/ 28575 h 18"/>
              <a:gd name="T66" fmla="*/ 9525 w 9"/>
              <a:gd name="T67" fmla="*/ 28575 h 18"/>
              <a:gd name="T68" fmla="*/ 9525 w 9"/>
              <a:gd name="T69" fmla="*/ 28575 h 18"/>
              <a:gd name="T70" fmla="*/ 11113 w 9"/>
              <a:gd name="T71" fmla="*/ 26988 h 18"/>
              <a:gd name="T72" fmla="*/ 11113 w 9"/>
              <a:gd name="T73" fmla="*/ 26988 h 18"/>
              <a:gd name="T74" fmla="*/ 12700 w 9"/>
              <a:gd name="T75" fmla="*/ 25400 h 18"/>
              <a:gd name="T76" fmla="*/ 12700 w 9"/>
              <a:gd name="T77" fmla="*/ 23813 h 18"/>
              <a:gd name="T78" fmla="*/ 12700 w 9"/>
              <a:gd name="T79" fmla="*/ 23813 h 18"/>
              <a:gd name="T80" fmla="*/ 14288 w 9"/>
              <a:gd name="T81" fmla="*/ 22225 h 18"/>
              <a:gd name="T82" fmla="*/ 14288 w 9"/>
              <a:gd name="T83" fmla="*/ 20638 h 18"/>
              <a:gd name="T84" fmla="*/ 14288 w 9"/>
              <a:gd name="T85" fmla="*/ 19050 h 18"/>
              <a:gd name="T86" fmla="*/ 14288 w 9"/>
              <a:gd name="T87" fmla="*/ 19050 h 18"/>
              <a:gd name="T88" fmla="*/ 14288 w 9"/>
              <a:gd name="T89" fmla="*/ 15875 h 18"/>
              <a:gd name="T90" fmla="*/ 14288 w 9"/>
              <a:gd name="T91" fmla="*/ 15875 h 18"/>
              <a:gd name="T92" fmla="*/ 14288 w 9"/>
              <a:gd name="T93" fmla="*/ 14288 h 18"/>
              <a:gd name="T94" fmla="*/ 14288 w 9"/>
              <a:gd name="T95" fmla="*/ 12700 h 18"/>
              <a:gd name="T96" fmla="*/ 14288 w 9"/>
              <a:gd name="T97" fmla="*/ 11113 h 18"/>
              <a:gd name="T98" fmla="*/ 14288 w 9"/>
              <a:gd name="T99" fmla="*/ 9525 h 18"/>
              <a:gd name="T100" fmla="*/ 14288 w 9"/>
              <a:gd name="T101" fmla="*/ 7938 h 18"/>
              <a:gd name="T102" fmla="*/ 14288 w 9"/>
              <a:gd name="T103" fmla="*/ 7938 h 18"/>
              <a:gd name="T104" fmla="*/ 14288 w 9"/>
              <a:gd name="T105" fmla="*/ 4763 h 18"/>
              <a:gd name="T106" fmla="*/ 12700 w 9"/>
              <a:gd name="T107" fmla="*/ 3175 h 18"/>
              <a:gd name="T108" fmla="*/ 12700 w 9"/>
              <a:gd name="T109" fmla="*/ 3175 h 18"/>
              <a:gd name="T110" fmla="*/ 11113 w 9"/>
              <a:gd name="T111" fmla="*/ 1588 h 18"/>
              <a:gd name="T112" fmla="*/ 11113 w 9"/>
              <a:gd name="T113" fmla="*/ 0 h 18"/>
              <a:gd name="T114" fmla="*/ 9525 w 9"/>
              <a:gd name="T115" fmla="*/ 0 h 18"/>
              <a:gd name="T116" fmla="*/ 9525 w 9"/>
              <a:gd name="T117" fmla="*/ 0 h 18"/>
              <a:gd name="T118" fmla="*/ 9525 w 9"/>
              <a:gd name="T119" fmla="*/ 0 h 18"/>
              <a:gd name="T120" fmla="*/ 7938 w 9"/>
              <a:gd name="T121" fmla="*/ 0 h 18"/>
              <a:gd name="T122" fmla="*/ 7938 w 9"/>
              <a:gd name="T123" fmla="*/ 0 h 1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9" h="18">
                <a:moveTo>
                  <a:pt x="5" y="0"/>
                </a:moveTo>
                <a:lnTo>
                  <a:pt x="4" y="0"/>
                </a:lnTo>
                <a:lnTo>
                  <a:pt x="3" y="0"/>
                </a:lnTo>
                <a:lnTo>
                  <a:pt x="2" y="1"/>
                </a:lnTo>
                <a:lnTo>
                  <a:pt x="2" y="2"/>
                </a:lnTo>
                <a:lnTo>
                  <a:pt x="1" y="2"/>
                </a:lnTo>
                <a:lnTo>
                  <a:pt x="1" y="3"/>
                </a:lnTo>
                <a:lnTo>
                  <a:pt x="1" y="5"/>
                </a:lnTo>
                <a:lnTo>
                  <a:pt x="1" y="6"/>
                </a:lnTo>
                <a:lnTo>
                  <a:pt x="1" y="7"/>
                </a:lnTo>
                <a:lnTo>
                  <a:pt x="0" y="8"/>
                </a:lnTo>
                <a:lnTo>
                  <a:pt x="0" y="9"/>
                </a:lnTo>
                <a:lnTo>
                  <a:pt x="0" y="10"/>
                </a:lnTo>
                <a:lnTo>
                  <a:pt x="1" y="10"/>
                </a:lnTo>
                <a:lnTo>
                  <a:pt x="1" y="12"/>
                </a:lnTo>
                <a:lnTo>
                  <a:pt x="1" y="13"/>
                </a:lnTo>
                <a:lnTo>
                  <a:pt x="1" y="14"/>
                </a:lnTo>
                <a:lnTo>
                  <a:pt x="1" y="15"/>
                </a:lnTo>
                <a:lnTo>
                  <a:pt x="2" y="16"/>
                </a:lnTo>
                <a:lnTo>
                  <a:pt x="2" y="17"/>
                </a:lnTo>
                <a:lnTo>
                  <a:pt x="3" y="17"/>
                </a:lnTo>
                <a:lnTo>
                  <a:pt x="3" y="18"/>
                </a:lnTo>
                <a:lnTo>
                  <a:pt x="4" y="18"/>
                </a:lnTo>
                <a:lnTo>
                  <a:pt x="5" y="18"/>
                </a:lnTo>
                <a:lnTo>
                  <a:pt x="6" y="18"/>
                </a:lnTo>
                <a:lnTo>
                  <a:pt x="7" y="17"/>
                </a:lnTo>
                <a:lnTo>
                  <a:pt x="8" y="16"/>
                </a:lnTo>
                <a:lnTo>
                  <a:pt x="8" y="15"/>
                </a:lnTo>
                <a:lnTo>
                  <a:pt x="9" y="14"/>
                </a:lnTo>
                <a:lnTo>
                  <a:pt x="9" y="13"/>
                </a:lnTo>
                <a:lnTo>
                  <a:pt x="9" y="12"/>
                </a:lnTo>
                <a:lnTo>
                  <a:pt x="9" y="10"/>
                </a:lnTo>
                <a:lnTo>
                  <a:pt x="9" y="9"/>
                </a:lnTo>
                <a:lnTo>
                  <a:pt x="9" y="8"/>
                </a:lnTo>
                <a:lnTo>
                  <a:pt x="9" y="7"/>
                </a:lnTo>
                <a:lnTo>
                  <a:pt x="9" y="6"/>
                </a:lnTo>
                <a:lnTo>
                  <a:pt x="9" y="5"/>
                </a:lnTo>
                <a:lnTo>
                  <a:pt x="9" y="3"/>
                </a:lnTo>
                <a:lnTo>
                  <a:pt x="8" y="2"/>
                </a:lnTo>
                <a:lnTo>
                  <a:pt x="7" y="1"/>
                </a:lnTo>
                <a:lnTo>
                  <a:pt x="7" y="0"/>
                </a:lnTo>
                <a:lnTo>
                  <a:pt x="6" y="0"/>
                </a:lnTo>
                <a:lnTo>
                  <a:pt x="5" y="0"/>
                </a:lnTo>
                <a:close/>
              </a:path>
            </a:pathLst>
          </a:custGeom>
          <a:solidFill>
            <a:srgbClr val="78BDE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370" name="Freeform 72"/>
          <p:cNvSpPr>
            <a:spLocks/>
          </p:cNvSpPr>
          <p:nvPr/>
        </p:nvSpPr>
        <p:spPr bwMode="auto">
          <a:xfrm>
            <a:off x="4460875" y="5329239"/>
            <a:ext cx="14288" cy="28575"/>
          </a:xfrm>
          <a:custGeom>
            <a:avLst/>
            <a:gdLst>
              <a:gd name="T0" fmla="*/ 6350 w 9"/>
              <a:gd name="T1" fmla="*/ 0 h 18"/>
              <a:gd name="T2" fmla="*/ 6350 w 9"/>
              <a:gd name="T3" fmla="*/ 0 h 18"/>
              <a:gd name="T4" fmla="*/ 4763 w 9"/>
              <a:gd name="T5" fmla="*/ 0 h 18"/>
              <a:gd name="T6" fmla="*/ 3175 w 9"/>
              <a:gd name="T7" fmla="*/ 3175 h 18"/>
              <a:gd name="T8" fmla="*/ 1588 w 9"/>
              <a:gd name="T9" fmla="*/ 3175 h 18"/>
              <a:gd name="T10" fmla="*/ 1588 w 9"/>
              <a:gd name="T11" fmla="*/ 7938 h 18"/>
              <a:gd name="T12" fmla="*/ 0 w 9"/>
              <a:gd name="T13" fmla="*/ 9525 h 18"/>
              <a:gd name="T14" fmla="*/ 0 w 9"/>
              <a:gd name="T15" fmla="*/ 11113 h 18"/>
              <a:gd name="T16" fmla="*/ 0 w 9"/>
              <a:gd name="T17" fmla="*/ 14288 h 18"/>
              <a:gd name="T18" fmla="*/ 0 w 9"/>
              <a:gd name="T19" fmla="*/ 17463 h 18"/>
              <a:gd name="T20" fmla="*/ 0 w 9"/>
              <a:gd name="T21" fmla="*/ 19050 h 18"/>
              <a:gd name="T22" fmla="*/ 1588 w 9"/>
              <a:gd name="T23" fmla="*/ 22225 h 18"/>
              <a:gd name="T24" fmla="*/ 3175 w 9"/>
              <a:gd name="T25" fmla="*/ 23813 h 18"/>
              <a:gd name="T26" fmla="*/ 3175 w 9"/>
              <a:gd name="T27" fmla="*/ 26988 h 18"/>
              <a:gd name="T28" fmla="*/ 4763 w 9"/>
              <a:gd name="T29" fmla="*/ 26988 h 18"/>
              <a:gd name="T30" fmla="*/ 6350 w 9"/>
              <a:gd name="T31" fmla="*/ 28575 h 18"/>
              <a:gd name="T32" fmla="*/ 7938 w 9"/>
              <a:gd name="T33" fmla="*/ 28575 h 18"/>
              <a:gd name="T34" fmla="*/ 9525 w 9"/>
              <a:gd name="T35" fmla="*/ 28575 h 18"/>
              <a:gd name="T36" fmla="*/ 11113 w 9"/>
              <a:gd name="T37" fmla="*/ 26988 h 18"/>
              <a:gd name="T38" fmla="*/ 12700 w 9"/>
              <a:gd name="T39" fmla="*/ 25400 h 18"/>
              <a:gd name="T40" fmla="*/ 12700 w 9"/>
              <a:gd name="T41" fmla="*/ 23813 h 18"/>
              <a:gd name="T42" fmla="*/ 14288 w 9"/>
              <a:gd name="T43" fmla="*/ 20638 h 18"/>
              <a:gd name="T44" fmla="*/ 14288 w 9"/>
              <a:gd name="T45" fmla="*/ 19050 h 18"/>
              <a:gd name="T46" fmla="*/ 14288 w 9"/>
              <a:gd name="T47" fmla="*/ 15875 h 18"/>
              <a:gd name="T48" fmla="*/ 14288 w 9"/>
              <a:gd name="T49" fmla="*/ 12700 h 18"/>
              <a:gd name="T50" fmla="*/ 14288 w 9"/>
              <a:gd name="T51" fmla="*/ 11113 h 18"/>
              <a:gd name="T52" fmla="*/ 14288 w 9"/>
              <a:gd name="T53" fmla="*/ 7938 h 18"/>
              <a:gd name="T54" fmla="*/ 14288 w 9"/>
              <a:gd name="T55" fmla="*/ 4763 h 18"/>
              <a:gd name="T56" fmla="*/ 12700 w 9"/>
              <a:gd name="T57" fmla="*/ 3175 h 18"/>
              <a:gd name="T58" fmla="*/ 11113 w 9"/>
              <a:gd name="T59" fmla="*/ 0 h 18"/>
              <a:gd name="T60" fmla="*/ 9525 w 9"/>
              <a:gd name="T61" fmla="*/ 0 h 18"/>
              <a:gd name="T62" fmla="*/ 7938 w 9"/>
              <a:gd name="T63" fmla="*/ 0 h 1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 h="18">
                <a:moveTo>
                  <a:pt x="5" y="0"/>
                </a:moveTo>
                <a:lnTo>
                  <a:pt x="4" y="0"/>
                </a:lnTo>
                <a:lnTo>
                  <a:pt x="3" y="0"/>
                </a:lnTo>
                <a:lnTo>
                  <a:pt x="2" y="1"/>
                </a:lnTo>
                <a:lnTo>
                  <a:pt x="2" y="2"/>
                </a:lnTo>
                <a:lnTo>
                  <a:pt x="1" y="2"/>
                </a:lnTo>
                <a:lnTo>
                  <a:pt x="1" y="3"/>
                </a:lnTo>
                <a:lnTo>
                  <a:pt x="1" y="5"/>
                </a:lnTo>
                <a:lnTo>
                  <a:pt x="0" y="5"/>
                </a:lnTo>
                <a:lnTo>
                  <a:pt x="0" y="6"/>
                </a:lnTo>
                <a:lnTo>
                  <a:pt x="0" y="7"/>
                </a:lnTo>
                <a:lnTo>
                  <a:pt x="0" y="8"/>
                </a:lnTo>
                <a:lnTo>
                  <a:pt x="0" y="9"/>
                </a:lnTo>
                <a:lnTo>
                  <a:pt x="0" y="10"/>
                </a:lnTo>
                <a:lnTo>
                  <a:pt x="0" y="11"/>
                </a:lnTo>
                <a:lnTo>
                  <a:pt x="0" y="12"/>
                </a:lnTo>
                <a:lnTo>
                  <a:pt x="1" y="13"/>
                </a:lnTo>
                <a:lnTo>
                  <a:pt x="1" y="14"/>
                </a:lnTo>
                <a:lnTo>
                  <a:pt x="1" y="15"/>
                </a:lnTo>
                <a:lnTo>
                  <a:pt x="2" y="15"/>
                </a:lnTo>
                <a:lnTo>
                  <a:pt x="2" y="16"/>
                </a:lnTo>
                <a:lnTo>
                  <a:pt x="2" y="17"/>
                </a:lnTo>
                <a:lnTo>
                  <a:pt x="3" y="17"/>
                </a:lnTo>
                <a:lnTo>
                  <a:pt x="4" y="18"/>
                </a:lnTo>
                <a:lnTo>
                  <a:pt x="5" y="18"/>
                </a:lnTo>
                <a:lnTo>
                  <a:pt x="6" y="18"/>
                </a:lnTo>
                <a:lnTo>
                  <a:pt x="7" y="17"/>
                </a:lnTo>
                <a:lnTo>
                  <a:pt x="8" y="16"/>
                </a:lnTo>
                <a:lnTo>
                  <a:pt x="8" y="15"/>
                </a:lnTo>
                <a:lnTo>
                  <a:pt x="9" y="14"/>
                </a:lnTo>
                <a:lnTo>
                  <a:pt x="9" y="13"/>
                </a:lnTo>
                <a:lnTo>
                  <a:pt x="9" y="12"/>
                </a:lnTo>
                <a:lnTo>
                  <a:pt x="9" y="11"/>
                </a:lnTo>
                <a:lnTo>
                  <a:pt x="9" y="10"/>
                </a:lnTo>
                <a:lnTo>
                  <a:pt x="9" y="9"/>
                </a:lnTo>
                <a:lnTo>
                  <a:pt x="9" y="8"/>
                </a:lnTo>
                <a:lnTo>
                  <a:pt x="9" y="7"/>
                </a:lnTo>
                <a:lnTo>
                  <a:pt x="9" y="6"/>
                </a:lnTo>
                <a:lnTo>
                  <a:pt x="9" y="5"/>
                </a:lnTo>
                <a:lnTo>
                  <a:pt x="9" y="3"/>
                </a:lnTo>
                <a:lnTo>
                  <a:pt x="8" y="2"/>
                </a:lnTo>
                <a:lnTo>
                  <a:pt x="7" y="1"/>
                </a:lnTo>
                <a:lnTo>
                  <a:pt x="7" y="0"/>
                </a:lnTo>
                <a:lnTo>
                  <a:pt x="6" y="0"/>
                </a:lnTo>
                <a:lnTo>
                  <a:pt x="5" y="0"/>
                </a:lnTo>
                <a:close/>
              </a:path>
            </a:pathLst>
          </a:custGeom>
          <a:solidFill>
            <a:srgbClr val="78BDE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371" name="Freeform 73"/>
          <p:cNvSpPr>
            <a:spLocks/>
          </p:cNvSpPr>
          <p:nvPr/>
        </p:nvSpPr>
        <p:spPr bwMode="auto">
          <a:xfrm>
            <a:off x="4478339" y="5329239"/>
            <a:ext cx="15875" cy="28575"/>
          </a:xfrm>
          <a:custGeom>
            <a:avLst/>
            <a:gdLst>
              <a:gd name="T0" fmla="*/ 6350 w 10"/>
              <a:gd name="T1" fmla="*/ 0 h 18"/>
              <a:gd name="T2" fmla="*/ 6350 w 10"/>
              <a:gd name="T3" fmla="*/ 0 h 18"/>
              <a:gd name="T4" fmla="*/ 4763 w 10"/>
              <a:gd name="T5" fmla="*/ 0 h 18"/>
              <a:gd name="T6" fmla="*/ 3175 w 10"/>
              <a:gd name="T7" fmla="*/ 3175 h 18"/>
              <a:gd name="T8" fmla="*/ 1588 w 10"/>
              <a:gd name="T9" fmla="*/ 3175 h 18"/>
              <a:gd name="T10" fmla="*/ 1588 w 10"/>
              <a:gd name="T11" fmla="*/ 7938 h 18"/>
              <a:gd name="T12" fmla="*/ 0 w 10"/>
              <a:gd name="T13" fmla="*/ 9525 h 18"/>
              <a:gd name="T14" fmla="*/ 0 w 10"/>
              <a:gd name="T15" fmla="*/ 11113 h 18"/>
              <a:gd name="T16" fmla="*/ 0 w 10"/>
              <a:gd name="T17" fmla="*/ 14288 h 18"/>
              <a:gd name="T18" fmla="*/ 0 w 10"/>
              <a:gd name="T19" fmla="*/ 17463 h 18"/>
              <a:gd name="T20" fmla="*/ 0 w 10"/>
              <a:gd name="T21" fmla="*/ 19050 h 18"/>
              <a:gd name="T22" fmla="*/ 1588 w 10"/>
              <a:gd name="T23" fmla="*/ 22225 h 18"/>
              <a:gd name="T24" fmla="*/ 3175 w 10"/>
              <a:gd name="T25" fmla="*/ 23813 h 18"/>
              <a:gd name="T26" fmla="*/ 3175 w 10"/>
              <a:gd name="T27" fmla="*/ 26988 h 18"/>
              <a:gd name="T28" fmla="*/ 4763 w 10"/>
              <a:gd name="T29" fmla="*/ 26988 h 18"/>
              <a:gd name="T30" fmla="*/ 6350 w 10"/>
              <a:gd name="T31" fmla="*/ 28575 h 18"/>
              <a:gd name="T32" fmla="*/ 7938 w 10"/>
              <a:gd name="T33" fmla="*/ 28575 h 18"/>
              <a:gd name="T34" fmla="*/ 9525 w 10"/>
              <a:gd name="T35" fmla="*/ 28575 h 18"/>
              <a:gd name="T36" fmla="*/ 11113 w 10"/>
              <a:gd name="T37" fmla="*/ 26988 h 18"/>
              <a:gd name="T38" fmla="*/ 12700 w 10"/>
              <a:gd name="T39" fmla="*/ 26988 h 18"/>
              <a:gd name="T40" fmla="*/ 12700 w 10"/>
              <a:gd name="T41" fmla="*/ 23813 h 18"/>
              <a:gd name="T42" fmla="*/ 14288 w 10"/>
              <a:gd name="T43" fmla="*/ 22225 h 18"/>
              <a:gd name="T44" fmla="*/ 14288 w 10"/>
              <a:gd name="T45" fmla="*/ 19050 h 18"/>
              <a:gd name="T46" fmla="*/ 15875 w 10"/>
              <a:gd name="T47" fmla="*/ 17463 h 18"/>
              <a:gd name="T48" fmla="*/ 15875 w 10"/>
              <a:gd name="T49" fmla="*/ 14288 h 18"/>
              <a:gd name="T50" fmla="*/ 15875 w 10"/>
              <a:gd name="T51" fmla="*/ 11113 h 18"/>
              <a:gd name="T52" fmla="*/ 14288 w 10"/>
              <a:gd name="T53" fmla="*/ 9525 h 18"/>
              <a:gd name="T54" fmla="*/ 14288 w 10"/>
              <a:gd name="T55" fmla="*/ 7938 h 18"/>
              <a:gd name="T56" fmla="*/ 14288 w 10"/>
              <a:gd name="T57" fmla="*/ 3175 h 18"/>
              <a:gd name="T58" fmla="*/ 12700 w 10"/>
              <a:gd name="T59" fmla="*/ 3175 h 18"/>
              <a:gd name="T60" fmla="*/ 11113 w 10"/>
              <a:gd name="T61" fmla="*/ 0 h 18"/>
              <a:gd name="T62" fmla="*/ 9525 w 10"/>
              <a:gd name="T63" fmla="*/ 0 h 18"/>
              <a:gd name="T64" fmla="*/ 7938 w 10"/>
              <a:gd name="T65" fmla="*/ 0 h 1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 h="18">
                <a:moveTo>
                  <a:pt x="5" y="0"/>
                </a:moveTo>
                <a:lnTo>
                  <a:pt x="4" y="0"/>
                </a:lnTo>
                <a:lnTo>
                  <a:pt x="3" y="0"/>
                </a:lnTo>
                <a:lnTo>
                  <a:pt x="2" y="1"/>
                </a:lnTo>
                <a:lnTo>
                  <a:pt x="2" y="2"/>
                </a:lnTo>
                <a:lnTo>
                  <a:pt x="1" y="2"/>
                </a:lnTo>
                <a:lnTo>
                  <a:pt x="1" y="3"/>
                </a:lnTo>
                <a:lnTo>
                  <a:pt x="1" y="5"/>
                </a:lnTo>
                <a:lnTo>
                  <a:pt x="0" y="5"/>
                </a:lnTo>
                <a:lnTo>
                  <a:pt x="0" y="6"/>
                </a:lnTo>
                <a:lnTo>
                  <a:pt x="0" y="7"/>
                </a:lnTo>
                <a:lnTo>
                  <a:pt x="0" y="8"/>
                </a:lnTo>
                <a:lnTo>
                  <a:pt x="0" y="9"/>
                </a:lnTo>
                <a:lnTo>
                  <a:pt x="0" y="10"/>
                </a:lnTo>
                <a:lnTo>
                  <a:pt x="0" y="11"/>
                </a:lnTo>
                <a:lnTo>
                  <a:pt x="0" y="12"/>
                </a:lnTo>
                <a:lnTo>
                  <a:pt x="1" y="13"/>
                </a:lnTo>
                <a:lnTo>
                  <a:pt x="1" y="14"/>
                </a:lnTo>
                <a:lnTo>
                  <a:pt x="1" y="15"/>
                </a:lnTo>
                <a:lnTo>
                  <a:pt x="2" y="15"/>
                </a:lnTo>
                <a:lnTo>
                  <a:pt x="2" y="16"/>
                </a:lnTo>
                <a:lnTo>
                  <a:pt x="2" y="17"/>
                </a:lnTo>
                <a:lnTo>
                  <a:pt x="3" y="17"/>
                </a:lnTo>
                <a:lnTo>
                  <a:pt x="4" y="18"/>
                </a:lnTo>
                <a:lnTo>
                  <a:pt x="5" y="18"/>
                </a:lnTo>
                <a:lnTo>
                  <a:pt x="6" y="18"/>
                </a:lnTo>
                <a:lnTo>
                  <a:pt x="7" y="17"/>
                </a:lnTo>
                <a:lnTo>
                  <a:pt x="8" y="17"/>
                </a:lnTo>
                <a:lnTo>
                  <a:pt x="8" y="16"/>
                </a:lnTo>
                <a:lnTo>
                  <a:pt x="8" y="15"/>
                </a:lnTo>
                <a:lnTo>
                  <a:pt x="9" y="15"/>
                </a:lnTo>
                <a:lnTo>
                  <a:pt x="9" y="14"/>
                </a:lnTo>
                <a:lnTo>
                  <a:pt x="9" y="13"/>
                </a:lnTo>
                <a:lnTo>
                  <a:pt x="9" y="12"/>
                </a:lnTo>
                <a:lnTo>
                  <a:pt x="10" y="11"/>
                </a:lnTo>
                <a:lnTo>
                  <a:pt x="10" y="10"/>
                </a:lnTo>
                <a:lnTo>
                  <a:pt x="10" y="9"/>
                </a:lnTo>
                <a:lnTo>
                  <a:pt x="10" y="8"/>
                </a:lnTo>
                <a:lnTo>
                  <a:pt x="10" y="7"/>
                </a:lnTo>
                <a:lnTo>
                  <a:pt x="9" y="6"/>
                </a:lnTo>
                <a:lnTo>
                  <a:pt x="9" y="5"/>
                </a:lnTo>
                <a:lnTo>
                  <a:pt x="9" y="3"/>
                </a:lnTo>
                <a:lnTo>
                  <a:pt x="9" y="2"/>
                </a:lnTo>
                <a:lnTo>
                  <a:pt x="8" y="2"/>
                </a:lnTo>
                <a:lnTo>
                  <a:pt x="8" y="1"/>
                </a:lnTo>
                <a:lnTo>
                  <a:pt x="7" y="0"/>
                </a:lnTo>
                <a:lnTo>
                  <a:pt x="6" y="0"/>
                </a:lnTo>
                <a:lnTo>
                  <a:pt x="5" y="0"/>
                </a:lnTo>
                <a:close/>
              </a:path>
            </a:pathLst>
          </a:custGeom>
          <a:solidFill>
            <a:srgbClr val="78BDE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372" name="Freeform 74"/>
          <p:cNvSpPr>
            <a:spLocks/>
          </p:cNvSpPr>
          <p:nvPr/>
        </p:nvSpPr>
        <p:spPr bwMode="auto">
          <a:xfrm>
            <a:off x="4368800" y="5110163"/>
            <a:ext cx="14288" cy="30162"/>
          </a:xfrm>
          <a:custGeom>
            <a:avLst/>
            <a:gdLst>
              <a:gd name="T0" fmla="*/ 6350 w 9"/>
              <a:gd name="T1" fmla="*/ 0 h 19"/>
              <a:gd name="T2" fmla="*/ 6350 w 9"/>
              <a:gd name="T3" fmla="*/ 0 h 19"/>
              <a:gd name="T4" fmla="*/ 4763 w 9"/>
              <a:gd name="T5" fmla="*/ 0 h 19"/>
              <a:gd name="T6" fmla="*/ 4763 w 9"/>
              <a:gd name="T7" fmla="*/ 0 h 19"/>
              <a:gd name="T8" fmla="*/ 3175 w 9"/>
              <a:gd name="T9" fmla="*/ 1587 h 19"/>
              <a:gd name="T10" fmla="*/ 3175 w 9"/>
              <a:gd name="T11" fmla="*/ 1587 h 19"/>
              <a:gd name="T12" fmla="*/ 1588 w 9"/>
              <a:gd name="T13" fmla="*/ 3175 h 19"/>
              <a:gd name="T14" fmla="*/ 1588 w 9"/>
              <a:gd name="T15" fmla="*/ 3175 h 19"/>
              <a:gd name="T16" fmla="*/ 1588 w 9"/>
              <a:gd name="T17" fmla="*/ 4762 h 19"/>
              <a:gd name="T18" fmla="*/ 0 w 9"/>
              <a:gd name="T19" fmla="*/ 4762 h 19"/>
              <a:gd name="T20" fmla="*/ 0 w 9"/>
              <a:gd name="T21" fmla="*/ 6350 h 19"/>
              <a:gd name="T22" fmla="*/ 0 w 9"/>
              <a:gd name="T23" fmla="*/ 7937 h 19"/>
              <a:gd name="T24" fmla="*/ 0 w 9"/>
              <a:gd name="T25" fmla="*/ 9525 h 19"/>
              <a:gd name="T26" fmla="*/ 0 w 9"/>
              <a:gd name="T27" fmla="*/ 11112 h 19"/>
              <a:gd name="T28" fmla="*/ 0 w 9"/>
              <a:gd name="T29" fmla="*/ 11112 h 19"/>
              <a:gd name="T30" fmla="*/ 0 w 9"/>
              <a:gd name="T31" fmla="*/ 14287 h 19"/>
              <a:gd name="T32" fmla="*/ 0 w 9"/>
              <a:gd name="T33" fmla="*/ 14287 h 19"/>
              <a:gd name="T34" fmla="*/ 0 w 9"/>
              <a:gd name="T35" fmla="*/ 15875 h 19"/>
              <a:gd name="T36" fmla="*/ 0 w 9"/>
              <a:gd name="T37" fmla="*/ 19050 h 19"/>
              <a:gd name="T38" fmla="*/ 0 w 9"/>
              <a:gd name="T39" fmla="*/ 19050 h 19"/>
              <a:gd name="T40" fmla="*/ 0 w 9"/>
              <a:gd name="T41" fmla="*/ 20637 h 19"/>
              <a:gd name="T42" fmla="*/ 0 w 9"/>
              <a:gd name="T43" fmla="*/ 22225 h 19"/>
              <a:gd name="T44" fmla="*/ 0 w 9"/>
              <a:gd name="T45" fmla="*/ 22225 h 19"/>
              <a:gd name="T46" fmla="*/ 0 w 9"/>
              <a:gd name="T47" fmla="*/ 23812 h 19"/>
              <a:gd name="T48" fmla="*/ 1588 w 9"/>
              <a:gd name="T49" fmla="*/ 25400 h 19"/>
              <a:gd name="T50" fmla="*/ 1588 w 9"/>
              <a:gd name="T51" fmla="*/ 26987 h 19"/>
              <a:gd name="T52" fmla="*/ 1588 w 9"/>
              <a:gd name="T53" fmla="*/ 26987 h 19"/>
              <a:gd name="T54" fmla="*/ 3175 w 9"/>
              <a:gd name="T55" fmla="*/ 28575 h 19"/>
              <a:gd name="T56" fmla="*/ 3175 w 9"/>
              <a:gd name="T57" fmla="*/ 28575 h 19"/>
              <a:gd name="T58" fmla="*/ 4763 w 9"/>
              <a:gd name="T59" fmla="*/ 28575 h 19"/>
              <a:gd name="T60" fmla="*/ 4763 w 9"/>
              <a:gd name="T61" fmla="*/ 30162 h 19"/>
              <a:gd name="T62" fmla="*/ 6350 w 9"/>
              <a:gd name="T63" fmla="*/ 30162 h 19"/>
              <a:gd name="T64" fmla="*/ 6350 w 9"/>
              <a:gd name="T65" fmla="*/ 30162 h 19"/>
              <a:gd name="T66" fmla="*/ 7938 w 9"/>
              <a:gd name="T67" fmla="*/ 30162 h 19"/>
              <a:gd name="T68" fmla="*/ 7938 w 9"/>
              <a:gd name="T69" fmla="*/ 30162 h 19"/>
              <a:gd name="T70" fmla="*/ 9525 w 9"/>
              <a:gd name="T71" fmla="*/ 28575 h 19"/>
              <a:gd name="T72" fmla="*/ 9525 w 9"/>
              <a:gd name="T73" fmla="*/ 28575 h 19"/>
              <a:gd name="T74" fmla="*/ 9525 w 9"/>
              <a:gd name="T75" fmla="*/ 26987 h 19"/>
              <a:gd name="T76" fmla="*/ 11113 w 9"/>
              <a:gd name="T77" fmla="*/ 26987 h 19"/>
              <a:gd name="T78" fmla="*/ 11113 w 9"/>
              <a:gd name="T79" fmla="*/ 25400 h 19"/>
              <a:gd name="T80" fmla="*/ 12700 w 9"/>
              <a:gd name="T81" fmla="*/ 23812 h 19"/>
              <a:gd name="T82" fmla="*/ 12700 w 9"/>
              <a:gd name="T83" fmla="*/ 22225 h 19"/>
              <a:gd name="T84" fmla="*/ 12700 w 9"/>
              <a:gd name="T85" fmla="*/ 22225 h 19"/>
              <a:gd name="T86" fmla="*/ 12700 w 9"/>
              <a:gd name="T87" fmla="*/ 20637 h 19"/>
              <a:gd name="T88" fmla="*/ 12700 w 9"/>
              <a:gd name="T89" fmla="*/ 19050 h 19"/>
              <a:gd name="T90" fmla="*/ 12700 w 9"/>
              <a:gd name="T91" fmla="*/ 19050 h 19"/>
              <a:gd name="T92" fmla="*/ 14288 w 9"/>
              <a:gd name="T93" fmla="*/ 15875 h 19"/>
              <a:gd name="T94" fmla="*/ 14288 w 9"/>
              <a:gd name="T95" fmla="*/ 14287 h 19"/>
              <a:gd name="T96" fmla="*/ 14288 w 9"/>
              <a:gd name="T97" fmla="*/ 14287 h 19"/>
              <a:gd name="T98" fmla="*/ 12700 w 9"/>
              <a:gd name="T99" fmla="*/ 11112 h 19"/>
              <a:gd name="T100" fmla="*/ 12700 w 9"/>
              <a:gd name="T101" fmla="*/ 11112 h 19"/>
              <a:gd name="T102" fmla="*/ 12700 w 9"/>
              <a:gd name="T103" fmla="*/ 9525 h 19"/>
              <a:gd name="T104" fmla="*/ 12700 w 9"/>
              <a:gd name="T105" fmla="*/ 7937 h 19"/>
              <a:gd name="T106" fmla="*/ 12700 w 9"/>
              <a:gd name="T107" fmla="*/ 6350 h 19"/>
              <a:gd name="T108" fmla="*/ 12700 w 9"/>
              <a:gd name="T109" fmla="*/ 4762 h 19"/>
              <a:gd name="T110" fmla="*/ 11113 w 9"/>
              <a:gd name="T111" fmla="*/ 4762 h 19"/>
              <a:gd name="T112" fmla="*/ 11113 w 9"/>
              <a:gd name="T113" fmla="*/ 3175 h 19"/>
              <a:gd name="T114" fmla="*/ 9525 w 9"/>
              <a:gd name="T115" fmla="*/ 3175 h 19"/>
              <a:gd name="T116" fmla="*/ 9525 w 9"/>
              <a:gd name="T117" fmla="*/ 1587 h 19"/>
              <a:gd name="T118" fmla="*/ 9525 w 9"/>
              <a:gd name="T119" fmla="*/ 0 h 19"/>
              <a:gd name="T120" fmla="*/ 7938 w 9"/>
              <a:gd name="T121" fmla="*/ 0 h 19"/>
              <a:gd name="T122" fmla="*/ 7938 w 9"/>
              <a:gd name="T123" fmla="*/ 0 h 19"/>
              <a:gd name="T124" fmla="*/ 6350 w 9"/>
              <a:gd name="T125" fmla="*/ 0 h 1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9" h="19">
                <a:moveTo>
                  <a:pt x="4" y="0"/>
                </a:moveTo>
                <a:lnTo>
                  <a:pt x="4" y="0"/>
                </a:lnTo>
                <a:lnTo>
                  <a:pt x="3" y="0"/>
                </a:lnTo>
                <a:lnTo>
                  <a:pt x="2" y="1"/>
                </a:lnTo>
                <a:lnTo>
                  <a:pt x="1" y="2"/>
                </a:lnTo>
                <a:lnTo>
                  <a:pt x="1" y="3"/>
                </a:lnTo>
                <a:lnTo>
                  <a:pt x="0" y="3"/>
                </a:lnTo>
                <a:lnTo>
                  <a:pt x="0" y="4"/>
                </a:lnTo>
                <a:lnTo>
                  <a:pt x="0" y="5"/>
                </a:lnTo>
                <a:lnTo>
                  <a:pt x="0" y="6"/>
                </a:lnTo>
                <a:lnTo>
                  <a:pt x="0" y="7"/>
                </a:lnTo>
                <a:lnTo>
                  <a:pt x="0" y="9"/>
                </a:lnTo>
                <a:lnTo>
                  <a:pt x="0" y="10"/>
                </a:lnTo>
                <a:lnTo>
                  <a:pt x="0" y="12"/>
                </a:lnTo>
                <a:lnTo>
                  <a:pt x="0" y="13"/>
                </a:lnTo>
                <a:lnTo>
                  <a:pt x="0" y="14"/>
                </a:lnTo>
                <a:lnTo>
                  <a:pt x="0" y="15"/>
                </a:lnTo>
                <a:lnTo>
                  <a:pt x="1" y="16"/>
                </a:lnTo>
                <a:lnTo>
                  <a:pt x="1" y="17"/>
                </a:lnTo>
                <a:lnTo>
                  <a:pt x="2" y="18"/>
                </a:lnTo>
                <a:lnTo>
                  <a:pt x="3" y="18"/>
                </a:lnTo>
                <a:lnTo>
                  <a:pt x="3" y="19"/>
                </a:lnTo>
                <a:lnTo>
                  <a:pt x="4" y="19"/>
                </a:lnTo>
                <a:lnTo>
                  <a:pt x="5" y="19"/>
                </a:lnTo>
                <a:lnTo>
                  <a:pt x="6" y="18"/>
                </a:lnTo>
                <a:lnTo>
                  <a:pt x="6" y="17"/>
                </a:lnTo>
                <a:lnTo>
                  <a:pt x="7" y="17"/>
                </a:lnTo>
                <a:lnTo>
                  <a:pt x="7" y="16"/>
                </a:lnTo>
                <a:lnTo>
                  <a:pt x="8" y="15"/>
                </a:lnTo>
                <a:lnTo>
                  <a:pt x="8" y="14"/>
                </a:lnTo>
                <a:lnTo>
                  <a:pt x="8" y="13"/>
                </a:lnTo>
                <a:lnTo>
                  <a:pt x="8" y="12"/>
                </a:lnTo>
                <a:lnTo>
                  <a:pt x="9" y="10"/>
                </a:lnTo>
                <a:lnTo>
                  <a:pt x="9" y="9"/>
                </a:lnTo>
                <a:lnTo>
                  <a:pt x="8" y="7"/>
                </a:lnTo>
                <a:lnTo>
                  <a:pt x="8" y="6"/>
                </a:lnTo>
                <a:lnTo>
                  <a:pt x="8" y="5"/>
                </a:lnTo>
                <a:lnTo>
                  <a:pt x="8" y="4"/>
                </a:lnTo>
                <a:lnTo>
                  <a:pt x="8" y="3"/>
                </a:lnTo>
                <a:lnTo>
                  <a:pt x="7" y="3"/>
                </a:lnTo>
                <a:lnTo>
                  <a:pt x="7" y="2"/>
                </a:lnTo>
                <a:lnTo>
                  <a:pt x="6" y="2"/>
                </a:lnTo>
                <a:lnTo>
                  <a:pt x="6" y="1"/>
                </a:lnTo>
                <a:lnTo>
                  <a:pt x="6" y="0"/>
                </a:lnTo>
                <a:lnTo>
                  <a:pt x="5" y="0"/>
                </a:lnTo>
                <a:lnTo>
                  <a:pt x="4" y="0"/>
                </a:lnTo>
                <a:close/>
              </a:path>
            </a:pathLst>
          </a:custGeom>
          <a:solidFill>
            <a:srgbClr val="78BDE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373" name="Freeform 76"/>
          <p:cNvSpPr>
            <a:spLocks/>
          </p:cNvSpPr>
          <p:nvPr/>
        </p:nvSpPr>
        <p:spPr bwMode="auto">
          <a:xfrm>
            <a:off x="4402139" y="5153025"/>
            <a:ext cx="33337" cy="203200"/>
          </a:xfrm>
          <a:custGeom>
            <a:avLst/>
            <a:gdLst>
              <a:gd name="T0" fmla="*/ 25400 w 21"/>
              <a:gd name="T1" fmla="*/ 0 h 128"/>
              <a:gd name="T2" fmla="*/ 25400 w 21"/>
              <a:gd name="T3" fmla="*/ 19050 h 128"/>
              <a:gd name="T4" fmla="*/ 0 w 21"/>
              <a:gd name="T5" fmla="*/ 171450 h 128"/>
              <a:gd name="T6" fmla="*/ 7937 w 21"/>
              <a:gd name="T7" fmla="*/ 203200 h 128"/>
              <a:gd name="T8" fmla="*/ 17462 w 21"/>
              <a:gd name="T9" fmla="*/ 176213 h 128"/>
              <a:gd name="T10" fmla="*/ 28575 w 21"/>
              <a:gd name="T11" fmla="*/ 20638 h 128"/>
              <a:gd name="T12" fmla="*/ 33337 w 21"/>
              <a:gd name="T13" fmla="*/ 7938 h 128"/>
              <a:gd name="T14" fmla="*/ 30162 w 21"/>
              <a:gd name="T15" fmla="*/ 1588 h 128"/>
              <a:gd name="T16" fmla="*/ 25400 w 21"/>
              <a:gd name="T17" fmla="*/ 0 h 1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 h="128">
                <a:moveTo>
                  <a:pt x="16" y="0"/>
                </a:moveTo>
                <a:lnTo>
                  <a:pt x="16" y="12"/>
                </a:lnTo>
                <a:lnTo>
                  <a:pt x="0" y="108"/>
                </a:lnTo>
                <a:lnTo>
                  <a:pt x="5" y="128"/>
                </a:lnTo>
                <a:lnTo>
                  <a:pt x="11" y="111"/>
                </a:lnTo>
                <a:lnTo>
                  <a:pt x="18" y="13"/>
                </a:lnTo>
                <a:lnTo>
                  <a:pt x="21" y="5"/>
                </a:lnTo>
                <a:lnTo>
                  <a:pt x="19" y="1"/>
                </a:lnTo>
                <a:lnTo>
                  <a:pt x="16" y="0"/>
                </a:lnTo>
                <a:close/>
              </a:path>
            </a:pathLst>
          </a:custGeom>
          <a:solidFill>
            <a:srgbClr val="F28A6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374" name="Freeform 77"/>
          <p:cNvSpPr>
            <a:spLocks/>
          </p:cNvSpPr>
          <p:nvPr/>
        </p:nvSpPr>
        <p:spPr bwMode="auto">
          <a:xfrm>
            <a:off x="4460875" y="5160963"/>
            <a:ext cx="14288" cy="74612"/>
          </a:xfrm>
          <a:custGeom>
            <a:avLst/>
            <a:gdLst>
              <a:gd name="T0" fmla="*/ 0 w 9"/>
              <a:gd name="T1" fmla="*/ 0 h 47"/>
              <a:gd name="T2" fmla="*/ 14288 w 9"/>
              <a:gd name="T3" fmla="*/ 74612 h 47"/>
              <a:gd name="T4" fmla="*/ 4763 w 9"/>
              <a:gd name="T5" fmla="*/ 68262 h 47"/>
              <a:gd name="T6" fmla="*/ 0 w 9"/>
              <a:gd name="T7" fmla="*/ 0 h 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47">
                <a:moveTo>
                  <a:pt x="0" y="0"/>
                </a:moveTo>
                <a:lnTo>
                  <a:pt x="9" y="47"/>
                </a:lnTo>
                <a:lnTo>
                  <a:pt x="3" y="43"/>
                </a:lnTo>
                <a:lnTo>
                  <a:pt x="0" y="0"/>
                </a:lnTo>
                <a:close/>
              </a:path>
            </a:pathLst>
          </a:custGeom>
          <a:solidFill>
            <a:srgbClr val="C9D49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375" name="Freeform 78"/>
          <p:cNvSpPr>
            <a:spLocks/>
          </p:cNvSpPr>
          <p:nvPr/>
        </p:nvSpPr>
        <p:spPr bwMode="auto">
          <a:xfrm>
            <a:off x="4295775" y="5318125"/>
            <a:ext cx="31750" cy="38100"/>
          </a:xfrm>
          <a:custGeom>
            <a:avLst/>
            <a:gdLst>
              <a:gd name="T0" fmla="*/ 30163 w 20"/>
              <a:gd name="T1" fmla="*/ 6350 h 24"/>
              <a:gd name="T2" fmla="*/ 28575 w 20"/>
              <a:gd name="T3" fmla="*/ 6350 h 24"/>
              <a:gd name="T4" fmla="*/ 28575 w 20"/>
              <a:gd name="T5" fmla="*/ 4763 h 24"/>
              <a:gd name="T6" fmla="*/ 26988 w 20"/>
              <a:gd name="T7" fmla="*/ 3175 h 24"/>
              <a:gd name="T8" fmla="*/ 25400 w 20"/>
              <a:gd name="T9" fmla="*/ 3175 h 24"/>
              <a:gd name="T10" fmla="*/ 23813 w 20"/>
              <a:gd name="T11" fmla="*/ 1588 h 24"/>
              <a:gd name="T12" fmla="*/ 22225 w 20"/>
              <a:gd name="T13" fmla="*/ 0 h 24"/>
              <a:gd name="T14" fmla="*/ 20638 w 20"/>
              <a:gd name="T15" fmla="*/ 0 h 24"/>
              <a:gd name="T16" fmla="*/ 19050 w 20"/>
              <a:gd name="T17" fmla="*/ 0 h 24"/>
              <a:gd name="T18" fmla="*/ 17463 w 20"/>
              <a:gd name="T19" fmla="*/ 0 h 24"/>
              <a:gd name="T20" fmla="*/ 15875 w 20"/>
              <a:gd name="T21" fmla="*/ 0 h 24"/>
              <a:gd name="T22" fmla="*/ 4763 w 20"/>
              <a:gd name="T23" fmla="*/ 4763 h 24"/>
              <a:gd name="T24" fmla="*/ 4763 w 20"/>
              <a:gd name="T25" fmla="*/ 6350 h 24"/>
              <a:gd name="T26" fmla="*/ 6350 w 20"/>
              <a:gd name="T27" fmla="*/ 7938 h 24"/>
              <a:gd name="T28" fmla="*/ 7938 w 20"/>
              <a:gd name="T29" fmla="*/ 9525 h 24"/>
              <a:gd name="T30" fmla="*/ 9525 w 20"/>
              <a:gd name="T31" fmla="*/ 9525 h 24"/>
              <a:gd name="T32" fmla="*/ 9525 w 20"/>
              <a:gd name="T33" fmla="*/ 17463 h 24"/>
              <a:gd name="T34" fmla="*/ 0 w 20"/>
              <a:gd name="T35" fmla="*/ 26988 h 24"/>
              <a:gd name="T36" fmla="*/ 0 w 20"/>
              <a:gd name="T37" fmla="*/ 28575 h 24"/>
              <a:gd name="T38" fmla="*/ 0 w 20"/>
              <a:gd name="T39" fmla="*/ 30163 h 24"/>
              <a:gd name="T40" fmla="*/ 0 w 20"/>
              <a:gd name="T41" fmla="*/ 33338 h 24"/>
              <a:gd name="T42" fmla="*/ 1588 w 20"/>
              <a:gd name="T43" fmla="*/ 34925 h 24"/>
              <a:gd name="T44" fmla="*/ 1588 w 20"/>
              <a:gd name="T45" fmla="*/ 34925 h 24"/>
              <a:gd name="T46" fmla="*/ 3175 w 20"/>
              <a:gd name="T47" fmla="*/ 36513 h 24"/>
              <a:gd name="T48" fmla="*/ 4763 w 20"/>
              <a:gd name="T49" fmla="*/ 38100 h 24"/>
              <a:gd name="T50" fmla="*/ 6350 w 20"/>
              <a:gd name="T51" fmla="*/ 38100 h 24"/>
              <a:gd name="T52" fmla="*/ 7938 w 20"/>
              <a:gd name="T53" fmla="*/ 38100 h 24"/>
              <a:gd name="T54" fmla="*/ 9525 w 20"/>
              <a:gd name="T55" fmla="*/ 38100 h 24"/>
              <a:gd name="T56" fmla="*/ 11113 w 20"/>
              <a:gd name="T57" fmla="*/ 38100 h 24"/>
              <a:gd name="T58" fmla="*/ 11113 w 20"/>
              <a:gd name="T59" fmla="*/ 38100 h 24"/>
              <a:gd name="T60" fmla="*/ 12700 w 20"/>
              <a:gd name="T61" fmla="*/ 38100 h 24"/>
              <a:gd name="T62" fmla="*/ 14288 w 20"/>
              <a:gd name="T63" fmla="*/ 36513 h 24"/>
              <a:gd name="T64" fmla="*/ 15875 w 20"/>
              <a:gd name="T65" fmla="*/ 34925 h 24"/>
              <a:gd name="T66" fmla="*/ 17463 w 20"/>
              <a:gd name="T67" fmla="*/ 34925 h 24"/>
              <a:gd name="T68" fmla="*/ 19050 w 20"/>
              <a:gd name="T69" fmla="*/ 34925 h 24"/>
              <a:gd name="T70" fmla="*/ 20638 w 20"/>
              <a:gd name="T71" fmla="*/ 33338 h 24"/>
              <a:gd name="T72" fmla="*/ 22225 w 20"/>
              <a:gd name="T73" fmla="*/ 31750 h 24"/>
              <a:gd name="T74" fmla="*/ 22225 w 20"/>
              <a:gd name="T75" fmla="*/ 30163 h 24"/>
              <a:gd name="T76" fmla="*/ 23813 w 20"/>
              <a:gd name="T77" fmla="*/ 30163 h 24"/>
              <a:gd name="T78" fmla="*/ 23813 w 20"/>
              <a:gd name="T79" fmla="*/ 28575 h 24"/>
              <a:gd name="T80" fmla="*/ 25400 w 20"/>
              <a:gd name="T81" fmla="*/ 26988 h 24"/>
              <a:gd name="T82" fmla="*/ 26988 w 20"/>
              <a:gd name="T83" fmla="*/ 25400 h 24"/>
              <a:gd name="T84" fmla="*/ 28575 w 20"/>
              <a:gd name="T85" fmla="*/ 23813 h 24"/>
              <a:gd name="T86" fmla="*/ 30163 w 20"/>
              <a:gd name="T87" fmla="*/ 23813 h 24"/>
              <a:gd name="T88" fmla="*/ 31750 w 20"/>
              <a:gd name="T89" fmla="*/ 22225 h 2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0" h="24">
                <a:moveTo>
                  <a:pt x="19" y="4"/>
                </a:moveTo>
                <a:lnTo>
                  <a:pt x="19" y="4"/>
                </a:lnTo>
                <a:lnTo>
                  <a:pt x="18" y="4"/>
                </a:lnTo>
                <a:lnTo>
                  <a:pt x="18" y="3"/>
                </a:lnTo>
                <a:lnTo>
                  <a:pt x="17" y="2"/>
                </a:lnTo>
                <a:lnTo>
                  <a:pt x="16" y="2"/>
                </a:lnTo>
                <a:lnTo>
                  <a:pt x="15" y="1"/>
                </a:lnTo>
                <a:lnTo>
                  <a:pt x="14" y="0"/>
                </a:lnTo>
                <a:lnTo>
                  <a:pt x="13" y="0"/>
                </a:lnTo>
                <a:lnTo>
                  <a:pt x="12" y="0"/>
                </a:lnTo>
                <a:lnTo>
                  <a:pt x="11" y="0"/>
                </a:lnTo>
                <a:lnTo>
                  <a:pt x="10" y="0"/>
                </a:lnTo>
                <a:lnTo>
                  <a:pt x="3" y="3"/>
                </a:lnTo>
                <a:lnTo>
                  <a:pt x="3" y="4"/>
                </a:lnTo>
                <a:lnTo>
                  <a:pt x="4" y="4"/>
                </a:lnTo>
                <a:lnTo>
                  <a:pt x="4" y="5"/>
                </a:lnTo>
                <a:lnTo>
                  <a:pt x="5" y="5"/>
                </a:lnTo>
                <a:lnTo>
                  <a:pt x="5" y="6"/>
                </a:lnTo>
                <a:lnTo>
                  <a:pt x="6" y="6"/>
                </a:lnTo>
                <a:lnTo>
                  <a:pt x="10" y="5"/>
                </a:lnTo>
                <a:lnTo>
                  <a:pt x="6" y="11"/>
                </a:lnTo>
                <a:lnTo>
                  <a:pt x="0" y="16"/>
                </a:lnTo>
                <a:lnTo>
                  <a:pt x="0" y="17"/>
                </a:lnTo>
                <a:lnTo>
                  <a:pt x="0" y="18"/>
                </a:lnTo>
                <a:lnTo>
                  <a:pt x="0" y="19"/>
                </a:lnTo>
                <a:lnTo>
                  <a:pt x="0" y="20"/>
                </a:lnTo>
                <a:lnTo>
                  <a:pt x="0" y="21"/>
                </a:lnTo>
                <a:lnTo>
                  <a:pt x="1" y="21"/>
                </a:lnTo>
                <a:lnTo>
                  <a:pt x="1" y="22"/>
                </a:lnTo>
                <a:lnTo>
                  <a:pt x="2" y="23"/>
                </a:lnTo>
                <a:lnTo>
                  <a:pt x="3" y="23"/>
                </a:lnTo>
                <a:lnTo>
                  <a:pt x="3" y="24"/>
                </a:lnTo>
                <a:lnTo>
                  <a:pt x="4" y="24"/>
                </a:lnTo>
                <a:lnTo>
                  <a:pt x="5" y="24"/>
                </a:lnTo>
                <a:lnTo>
                  <a:pt x="6" y="24"/>
                </a:lnTo>
                <a:lnTo>
                  <a:pt x="7" y="24"/>
                </a:lnTo>
                <a:lnTo>
                  <a:pt x="8" y="24"/>
                </a:lnTo>
                <a:lnTo>
                  <a:pt x="9" y="23"/>
                </a:lnTo>
                <a:lnTo>
                  <a:pt x="10" y="23"/>
                </a:lnTo>
                <a:lnTo>
                  <a:pt x="10" y="22"/>
                </a:lnTo>
                <a:lnTo>
                  <a:pt x="11" y="22"/>
                </a:lnTo>
                <a:lnTo>
                  <a:pt x="12" y="22"/>
                </a:lnTo>
                <a:lnTo>
                  <a:pt x="13" y="21"/>
                </a:lnTo>
                <a:lnTo>
                  <a:pt x="13" y="20"/>
                </a:lnTo>
                <a:lnTo>
                  <a:pt x="14" y="20"/>
                </a:lnTo>
                <a:lnTo>
                  <a:pt x="14" y="19"/>
                </a:lnTo>
                <a:lnTo>
                  <a:pt x="15" y="19"/>
                </a:lnTo>
                <a:lnTo>
                  <a:pt x="15" y="18"/>
                </a:lnTo>
                <a:lnTo>
                  <a:pt x="16" y="18"/>
                </a:lnTo>
                <a:lnTo>
                  <a:pt x="16" y="17"/>
                </a:lnTo>
                <a:lnTo>
                  <a:pt x="17" y="17"/>
                </a:lnTo>
                <a:lnTo>
                  <a:pt x="17" y="16"/>
                </a:lnTo>
                <a:lnTo>
                  <a:pt x="18" y="16"/>
                </a:lnTo>
                <a:lnTo>
                  <a:pt x="18" y="15"/>
                </a:lnTo>
                <a:lnTo>
                  <a:pt x="19" y="15"/>
                </a:lnTo>
                <a:lnTo>
                  <a:pt x="19" y="14"/>
                </a:lnTo>
                <a:lnTo>
                  <a:pt x="20" y="14"/>
                </a:lnTo>
                <a:lnTo>
                  <a:pt x="19" y="4"/>
                </a:lnTo>
                <a:close/>
              </a:path>
            </a:pathLst>
          </a:custGeom>
          <a:solidFill>
            <a:srgbClr val="FFE6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376" name="Freeform 79"/>
          <p:cNvSpPr>
            <a:spLocks/>
          </p:cNvSpPr>
          <p:nvPr/>
        </p:nvSpPr>
        <p:spPr bwMode="auto">
          <a:xfrm>
            <a:off x="4422775" y="5029201"/>
            <a:ext cx="44450" cy="74613"/>
          </a:xfrm>
          <a:custGeom>
            <a:avLst/>
            <a:gdLst>
              <a:gd name="T0" fmla="*/ 36513 w 28"/>
              <a:gd name="T1" fmla="*/ 69850 h 47"/>
              <a:gd name="T2" fmla="*/ 38100 w 28"/>
              <a:gd name="T3" fmla="*/ 66675 h 47"/>
              <a:gd name="T4" fmla="*/ 39688 w 28"/>
              <a:gd name="T5" fmla="*/ 63500 h 47"/>
              <a:gd name="T6" fmla="*/ 39688 w 28"/>
              <a:gd name="T7" fmla="*/ 60325 h 47"/>
              <a:gd name="T8" fmla="*/ 41275 w 28"/>
              <a:gd name="T9" fmla="*/ 57150 h 47"/>
              <a:gd name="T10" fmla="*/ 42863 w 28"/>
              <a:gd name="T11" fmla="*/ 55563 h 47"/>
              <a:gd name="T12" fmla="*/ 42863 w 28"/>
              <a:gd name="T13" fmla="*/ 52388 h 47"/>
              <a:gd name="T14" fmla="*/ 42863 w 28"/>
              <a:gd name="T15" fmla="*/ 50800 h 47"/>
              <a:gd name="T16" fmla="*/ 42863 w 28"/>
              <a:gd name="T17" fmla="*/ 47625 h 47"/>
              <a:gd name="T18" fmla="*/ 44450 w 28"/>
              <a:gd name="T19" fmla="*/ 46038 h 47"/>
              <a:gd name="T20" fmla="*/ 44450 w 28"/>
              <a:gd name="T21" fmla="*/ 42863 h 47"/>
              <a:gd name="T22" fmla="*/ 44450 w 28"/>
              <a:gd name="T23" fmla="*/ 41275 h 47"/>
              <a:gd name="T24" fmla="*/ 44450 w 28"/>
              <a:gd name="T25" fmla="*/ 39688 h 47"/>
              <a:gd name="T26" fmla="*/ 42863 w 28"/>
              <a:gd name="T27" fmla="*/ 36513 h 47"/>
              <a:gd name="T28" fmla="*/ 42863 w 28"/>
              <a:gd name="T29" fmla="*/ 34925 h 47"/>
              <a:gd name="T30" fmla="*/ 41275 w 28"/>
              <a:gd name="T31" fmla="*/ 31750 h 47"/>
              <a:gd name="T32" fmla="*/ 39688 w 28"/>
              <a:gd name="T33" fmla="*/ 30163 h 47"/>
              <a:gd name="T34" fmla="*/ 39688 w 28"/>
              <a:gd name="T35" fmla="*/ 28575 h 47"/>
              <a:gd name="T36" fmla="*/ 39688 w 28"/>
              <a:gd name="T37" fmla="*/ 25400 h 47"/>
              <a:gd name="T38" fmla="*/ 39688 w 28"/>
              <a:gd name="T39" fmla="*/ 23813 h 47"/>
              <a:gd name="T40" fmla="*/ 39688 w 28"/>
              <a:gd name="T41" fmla="*/ 22225 h 47"/>
              <a:gd name="T42" fmla="*/ 38100 w 28"/>
              <a:gd name="T43" fmla="*/ 20638 h 47"/>
              <a:gd name="T44" fmla="*/ 38100 w 28"/>
              <a:gd name="T45" fmla="*/ 19050 h 47"/>
              <a:gd name="T46" fmla="*/ 36513 w 28"/>
              <a:gd name="T47" fmla="*/ 15875 h 47"/>
              <a:gd name="T48" fmla="*/ 34925 w 28"/>
              <a:gd name="T49" fmla="*/ 12700 h 47"/>
              <a:gd name="T50" fmla="*/ 33338 w 28"/>
              <a:gd name="T51" fmla="*/ 11113 h 47"/>
              <a:gd name="T52" fmla="*/ 33338 w 28"/>
              <a:gd name="T53" fmla="*/ 11113 h 47"/>
              <a:gd name="T54" fmla="*/ 31750 w 28"/>
              <a:gd name="T55" fmla="*/ 7938 h 47"/>
              <a:gd name="T56" fmla="*/ 30163 w 28"/>
              <a:gd name="T57" fmla="*/ 7938 h 47"/>
              <a:gd name="T58" fmla="*/ 28575 w 28"/>
              <a:gd name="T59" fmla="*/ 6350 h 47"/>
              <a:gd name="T60" fmla="*/ 26988 w 28"/>
              <a:gd name="T61" fmla="*/ 6350 h 47"/>
              <a:gd name="T62" fmla="*/ 26988 w 28"/>
              <a:gd name="T63" fmla="*/ 4763 h 47"/>
              <a:gd name="T64" fmla="*/ 25400 w 28"/>
              <a:gd name="T65" fmla="*/ 3175 h 47"/>
              <a:gd name="T66" fmla="*/ 25400 w 28"/>
              <a:gd name="T67" fmla="*/ 3175 h 47"/>
              <a:gd name="T68" fmla="*/ 23813 w 28"/>
              <a:gd name="T69" fmla="*/ 3175 h 47"/>
              <a:gd name="T70" fmla="*/ 22225 w 28"/>
              <a:gd name="T71" fmla="*/ 1588 h 47"/>
              <a:gd name="T72" fmla="*/ 20638 w 28"/>
              <a:gd name="T73" fmla="*/ 0 h 47"/>
              <a:gd name="T74" fmla="*/ 19050 w 28"/>
              <a:gd name="T75" fmla="*/ 0 h 47"/>
              <a:gd name="T76" fmla="*/ 7938 w 28"/>
              <a:gd name="T77" fmla="*/ 6350 h 47"/>
              <a:gd name="T78" fmla="*/ 0 w 28"/>
              <a:gd name="T79" fmla="*/ 12700 h 47"/>
              <a:gd name="T80" fmla="*/ 0 w 28"/>
              <a:gd name="T81" fmla="*/ 14288 h 47"/>
              <a:gd name="T82" fmla="*/ 1588 w 28"/>
              <a:gd name="T83" fmla="*/ 15875 h 47"/>
              <a:gd name="T84" fmla="*/ 3175 w 28"/>
              <a:gd name="T85" fmla="*/ 15875 h 47"/>
              <a:gd name="T86" fmla="*/ 4763 w 28"/>
              <a:gd name="T87" fmla="*/ 17463 h 47"/>
              <a:gd name="T88" fmla="*/ 6350 w 28"/>
              <a:gd name="T89" fmla="*/ 19050 h 47"/>
              <a:gd name="T90" fmla="*/ 7938 w 28"/>
              <a:gd name="T91" fmla="*/ 20638 h 47"/>
              <a:gd name="T92" fmla="*/ 9525 w 28"/>
              <a:gd name="T93" fmla="*/ 23813 h 47"/>
              <a:gd name="T94" fmla="*/ 9525 w 28"/>
              <a:gd name="T95" fmla="*/ 25400 h 47"/>
              <a:gd name="T96" fmla="*/ 30163 w 28"/>
              <a:gd name="T97" fmla="*/ 41275 h 47"/>
              <a:gd name="T98" fmla="*/ 36513 w 28"/>
              <a:gd name="T99" fmla="*/ 71438 h 4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8" h="47">
                <a:moveTo>
                  <a:pt x="23" y="45"/>
                </a:moveTo>
                <a:lnTo>
                  <a:pt x="23" y="44"/>
                </a:lnTo>
                <a:lnTo>
                  <a:pt x="24" y="43"/>
                </a:lnTo>
                <a:lnTo>
                  <a:pt x="24" y="42"/>
                </a:lnTo>
                <a:lnTo>
                  <a:pt x="24" y="41"/>
                </a:lnTo>
                <a:lnTo>
                  <a:pt x="25" y="40"/>
                </a:lnTo>
                <a:lnTo>
                  <a:pt x="25" y="38"/>
                </a:lnTo>
                <a:lnTo>
                  <a:pt x="26" y="37"/>
                </a:lnTo>
                <a:lnTo>
                  <a:pt x="26" y="36"/>
                </a:lnTo>
                <a:lnTo>
                  <a:pt x="26" y="35"/>
                </a:lnTo>
                <a:lnTo>
                  <a:pt x="27" y="35"/>
                </a:lnTo>
                <a:lnTo>
                  <a:pt x="27" y="34"/>
                </a:lnTo>
                <a:lnTo>
                  <a:pt x="27" y="33"/>
                </a:lnTo>
                <a:lnTo>
                  <a:pt x="27" y="32"/>
                </a:lnTo>
                <a:lnTo>
                  <a:pt x="27" y="31"/>
                </a:lnTo>
                <a:lnTo>
                  <a:pt x="27" y="30"/>
                </a:lnTo>
                <a:lnTo>
                  <a:pt x="28" y="30"/>
                </a:lnTo>
                <a:lnTo>
                  <a:pt x="28" y="29"/>
                </a:lnTo>
                <a:lnTo>
                  <a:pt x="28" y="28"/>
                </a:lnTo>
                <a:lnTo>
                  <a:pt x="28" y="27"/>
                </a:lnTo>
                <a:lnTo>
                  <a:pt x="28" y="26"/>
                </a:lnTo>
                <a:lnTo>
                  <a:pt x="28" y="25"/>
                </a:lnTo>
                <a:lnTo>
                  <a:pt x="28" y="24"/>
                </a:lnTo>
                <a:lnTo>
                  <a:pt x="27" y="23"/>
                </a:lnTo>
                <a:lnTo>
                  <a:pt x="27" y="22"/>
                </a:lnTo>
                <a:lnTo>
                  <a:pt x="27" y="21"/>
                </a:lnTo>
                <a:lnTo>
                  <a:pt x="26" y="20"/>
                </a:lnTo>
                <a:lnTo>
                  <a:pt x="25" y="19"/>
                </a:lnTo>
                <a:lnTo>
                  <a:pt x="25" y="18"/>
                </a:lnTo>
                <a:lnTo>
                  <a:pt x="25" y="17"/>
                </a:lnTo>
                <a:lnTo>
                  <a:pt x="25" y="16"/>
                </a:lnTo>
                <a:lnTo>
                  <a:pt x="25" y="15"/>
                </a:lnTo>
                <a:lnTo>
                  <a:pt x="25" y="14"/>
                </a:lnTo>
                <a:lnTo>
                  <a:pt x="25" y="13"/>
                </a:lnTo>
                <a:lnTo>
                  <a:pt x="24" y="13"/>
                </a:lnTo>
                <a:lnTo>
                  <a:pt x="24" y="12"/>
                </a:lnTo>
                <a:lnTo>
                  <a:pt x="23" y="10"/>
                </a:lnTo>
                <a:lnTo>
                  <a:pt x="22" y="9"/>
                </a:lnTo>
                <a:lnTo>
                  <a:pt x="22" y="8"/>
                </a:lnTo>
                <a:lnTo>
                  <a:pt x="22" y="7"/>
                </a:lnTo>
                <a:lnTo>
                  <a:pt x="21" y="7"/>
                </a:lnTo>
                <a:lnTo>
                  <a:pt x="20" y="6"/>
                </a:lnTo>
                <a:lnTo>
                  <a:pt x="20" y="5"/>
                </a:lnTo>
                <a:lnTo>
                  <a:pt x="19" y="5"/>
                </a:lnTo>
                <a:lnTo>
                  <a:pt x="18" y="5"/>
                </a:lnTo>
                <a:lnTo>
                  <a:pt x="18" y="4"/>
                </a:lnTo>
                <a:lnTo>
                  <a:pt x="17" y="4"/>
                </a:lnTo>
                <a:lnTo>
                  <a:pt x="17" y="3"/>
                </a:lnTo>
                <a:lnTo>
                  <a:pt x="17" y="2"/>
                </a:lnTo>
                <a:lnTo>
                  <a:pt x="16" y="2"/>
                </a:lnTo>
                <a:lnTo>
                  <a:pt x="15" y="2"/>
                </a:lnTo>
                <a:lnTo>
                  <a:pt x="14" y="1"/>
                </a:lnTo>
                <a:lnTo>
                  <a:pt x="13" y="0"/>
                </a:lnTo>
                <a:lnTo>
                  <a:pt x="12" y="0"/>
                </a:lnTo>
                <a:lnTo>
                  <a:pt x="12" y="5"/>
                </a:lnTo>
                <a:lnTo>
                  <a:pt x="5" y="4"/>
                </a:lnTo>
                <a:lnTo>
                  <a:pt x="6" y="7"/>
                </a:lnTo>
                <a:lnTo>
                  <a:pt x="0" y="8"/>
                </a:lnTo>
                <a:lnTo>
                  <a:pt x="0" y="9"/>
                </a:lnTo>
                <a:lnTo>
                  <a:pt x="1" y="9"/>
                </a:lnTo>
                <a:lnTo>
                  <a:pt x="1" y="10"/>
                </a:lnTo>
                <a:lnTo>
                  <a:pt x="2" y="10"/>
                </a:lnTo>
                <a:lnTo>
                  <a:pt x="3" y="10"/>
                </a:lnTo>
                <a:lnTo>
                  <a:pt x="3" y="11"/>
                </a:lnTo>
                <a:lnTo>
                  <a:pt x="4" y="12"/>
                </a:lnTo>
                <a:lnTo>
                  <a:pt x="5" y="12"/>
                </a:lnTo>
                <a:lnTo>
                  <a:pt x="5" y="13"/>
                </a:lnTo>
                <a:lnTo>
                  <a:pt x="5" y="14"/>
                </a:lnTo>
                <a:lnTo>
                  <a:pt x="6" y="15"/>
                </a:lnTo>
                <a:lnTo>
                  <a:pt x="6" y="16"/>
                </a:lnTo>
                <a:lnTo>
                  <a:pt x="6" y="17"/>
                </a:lnTo>
                <a:lnTo>
                  <a:pt x="19" y="26"/>
                </a:lnTo>
                <a:lnTo>
                  <a:pt x="15" y="47"/>
                </a:lnTo>
                <a:lnTo>
                  <a:pt x="23" y="45"/>
                </a:lnTo>
                <a:close/>
              </a:path>
            </a:pathLst>
          </a:custGeom>
          <a:solidFill>
            <a:srgbClr val="54423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377" name="Freeform 80"/>
          <p:cNvSpPr>
            <a:spLocks/>
          </p:cNvSpPr>
          <p:nvPr/>
        </p:nvSpPr>
        <p:spPr bwMode="auto">
          <a:xfrm>
            <a:off x="4413250" y="5113338"/>
            <a:ext cx="38100" cy="74612"/>
          </a:xfrm>
          <a:custGeom>
            <a:avLst/>
            <a:gdLst>
              <a:gd name="T0" fmla="*/ 38100 w 24"/>
              <a:gd name="T1" fmla="*/ 28575 h 47"/>
              <a:gd name="T2" fmla="*/ 30163 w 24"/>
              <a:gd name="T3" fmla="*/ 74612 h 47"/>
              <a:gd name="T4" fmla="*/ 19050 w 24"/>
              <a:gd name="T5" fmla="*/ 41275 h 47"/>
              <a:gd name="T6" fmla="*/ 0 w 24"/>
              <a:gd name="T7" fmla="*/ 47625 h 47"/>
              <a:gd name="T8" fmla="*/ 15875 w 24"/>
              <a:gd name="T9" fmla="*/ 11112 h 47"/>
              <a:gd name="T10" fmla="*/ 25400 w 24"/>
              <a:gd name="T11" fmla="*/ 0 h 47"/>
              <a:gd name="T12" fmla="*/ 38100 w 24"/>
              <a:gd name="T13" fmla="*/ 28575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47">
                <a:moveTo>
                  <a:pt x="24" y="18"/>
                </a:moveTo>
                <a:lnTo>
                  <a:pt x="19" y="47"/>
                </a:lnTo>
                <a:lnTo>
                  <a:pt x="12" y="26"/>
                </a:lnTo>
                <a:lnTo>
                  <a:pt x="0" y="30"/>
                </a:lnTo>
                <a:lnTo>
                  <a:pt x="10" y="7"/>
                </a:lnTo>
                <a:lnTo>
                  <a:pt x="16" y="0"/>
                </a:lnTo>
                <a:lnTo>
                  <a:pt x="24" y="18"/>
                </a:lnTo>
                <a:close/>
              </a:path>
            </a:pathLst>
          </a:custGeom>
          <a:solidFill>
            <a:srgbClr val="CCCC9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378" name="Freeform 81"/>
          <p:cNvSpPr>
            <a:spLocks/>
          </p:cNvSpPr>
          <p:nvPr/>
        </p:nvSpPr>
        <p:spPr bwMode="auto">
          <a:xfrm>
            <a:off x="4425950" y="5053013"/>
            <a:ext cx="33338" cy="100012"/>
          </a:xfrm>
          <a:custGeom>
            <a:avLst/>
            <a:gdLst>
              <a:gd name="T0" fmla="*/ 28575 w 21"/>
              <a:gd name="T1" fmla="*/ 58737 h 63"/>
              <a:gd name="T2" fmla="*/ 28575 w 21"/>
              <a:gd name="T3" fmla="*/ 57150 h 63"/>
              <a:gd name="T4" fmla="*/ 30163 w 21"/>
              <a:gd name="T5" fmla="*/ 55562 h 63"/>
              <a:gd name="T6" fmla="*/ 31750 w 21"/>
              <a:gd name="T7" fmla="*/ 55562 h 63"/>
              <a:gd name="T8" fmla="*/ 31750 w 21"/>
              <a:gd name="T9" fmla="*/ 52387 h 63"/>
              <a:gd name="T10" fmla="*/ 31750 w 21"/>
              <a:gd name="T11" fmla="*/ 49212 h 63"/>
              <a:gd name="T12" fmla="*/ 33338 w 21"/>
              <a:gd name="T13" fmla="*/ 47625 h 63"/>
              <a:gd name="T14" fmla="*/ 33338 w 21"/>
              <a:gd name="T15" fmla="*/ 44450 h 63"/>
              <a:gd name="T16" fmla="*/ 33338 w 21"/>
              <a:gd name="T17" fmla="*/ 42862 h 63"/>
              <a:gd name="T18" fmla="*/ 33338 w 21"/>
              <a:gd name="T19" fmla="*/ 39687 h 63"/>
              <a:gd name="T20" fmla="*/ 31750 w 21"/>
              <a:gd name="T21" fmla="*/ 39687 h 63"/>
              <a:gd name="T22" fmla="*/ 31750 w 21"/>
              <a:gd name="T23" fmla="*/ 39687 h 63"/>
              <a:gd name="T24" fmla="*/ 30163 w 21"/>
              <a:gd name="T25" fmla="*/ 39687 h 63"/>
              <a:gd name="T26" fmla="*/ 28575 w 21"/>
              <a:gd name="T27" fmla="*/ 42862 h 63"/>
              <a:gd name="T28" fmla="*/ 28575 w 21"/>
              <a:gd name="T29" fmla="*/ 44450 h 63"/>
              <a:gd name="T30" fmla="*/ 28575 w 21"/>
              <a:gd name="T31" fmla="*/ 17462 h 63"/>
              <a:gd name="T32" fmla="*/ 4763 w 21"/>
              <a:gd name="T33" fmla="*/ 15875 h 63"/>
              <a:gd name="T34" fmla="*/ 0 w 21"/>
              <a:gd name="T35" fmla="*/ 68262 h 63"/>
              <a:gd name="T36" fmla="*/ 3175 w 21"/>
              <a:gd name="T37" fmla="*/ 84137 h 63"/>
              <a:gd name="T38" fmla="*/ 6350 w 21"/>
              <a:gd name="T39" fmla="*/ 100012 h 63"/>
              <a:gd name="T40" fmla="*/ 7938 w 21"/>
              <a:gd name="T41" fmla="*/ 100012 h 63"/>
              <a:gd name="T42" fmla="*/ 9525 w 21"/>
              <a:gd name="T43" fmla="*/ 100012 h 63"/>
              <a:gd name="T44" fmla="*/ 11113 w 21"/>
              <a:gd name="T45" fmla="*/ 100012 h 63"/>
              <a:gd name="T46" fmla="*/ 11113 w 21"/>
              <a:gd name="T47" fmla="*/ 98425 h 63"/>
              <a:gd name="T48" fmla="*/ 12700 w 21"/>
              <a:gd name="T49" fmla="*/ 98425 h 63"/>
              <a:gd name="T50" fmla="*/ 14288 w 21"/>
              <a:gd name="T51" fmla="*/ 96837 h 63"/>
              <a:gd name="T52" fmla="*/ 15875 w 21"/>
              <a:gd name="T53" fmla="*/ 96837 h 63"/>
              <a:gd name="T54" fmla="*/ 17463 w 21"/>
              <a:gd name="T55" fmla="*/ 95250 h 63"/>
              <a:gd name="T56" fmla="*/ 19050 w 21"/>
              <a:gd name="T57" fmla="*/ 93662 h 63"/>
              <a:gd name="T58" fmla="*/ 19050 w 21"/>
              <a:gd name="T59" fmla="*/ 92075 h 63"/>
              <a:gd name="T60" fmla="*/ 20638 w 21"/>
              <a:gd name="T61" fmla="*/ 92075 h 63"/>
              <a:gd name="T62" fmla="*/ 22225 w 21"/>
              <a:gd name="T63" fmla="*/ 92075 h 63"/>
              <a:gd name="T64" fmla="*/ 22225 w 21"/>
              <a:gd name="T65" fmla="*/ 90487 h 6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1" h="63">
                <a:moveTo>
                  <a:pt x="14" y="56"/>
                </a:moveTo>
                <a:lnTo>
                  <a:pt x="18" y="37"/>
                </a:lnTo>
                <a:lnTo>
                  <a:pt x="18" y="36"/>
                </a:lnTo>
                <a:lnTo>
                  <a:pt x="19" y="36"/>
                </a:lnTo>
                <a:lnTo>
                  <a:pt x="19" y="35"/>
                </a:lnTo>
                <a:lnTo>
                  <a:pt x="20" y="35"/>
                </a:lnTo>
                <a:lnTo>
                  <a:pt x="20" y="34"/>
                </a:lnTo>
                <a:lnTo>
                  <a:pt x="20" y="33"/>
                </a:lnTo>
                <a:lnTo>
                  <a:pt x="20" y="31"/>
                </a:lnTo>
                <a:lnTo>
                  <a:pt x="21" y="30"/>
                </a:lnTo>
                <a:lnTo>
                  <a:pt x="21" y="29"/>
                </a:lnTo>
                <a:lnTo>
                  <a:pt x="21" y="28"/>
                </a:lnTo>
                <a:lnTo>
                  <a:pt x="21" y="27"/>
                </a:lnTo>
                <a:lnTo>
                  <a:pt x="21" y="26"/>
                </a:lnTo>
                <a:lnTo>
                  <a:pt x="21" y="25"/>
                </a:lnTo>
                <a:lnTo>
                  <a:pt x="20" y="25"/>
                </a:lnTo>
                <a:lnTo>
                  <a:pt x="19" y="25"/>
                </a:lnTo>
                <a:lnTo>
                  <a:pt x="19" y="26"/>
                </a:lnTo>
                <a:lnTo>
                  <a:pt x="18" y="27"/>
                </a:lnTo>
                <a:lnTo>
                  <a:pt x="18" y="28"/>
                </a:lnTo>
                <a:lnTo>
                  <a:pt x="16" y="28"/>
                </a:lnTo>
                <a:lnTo>
                  <a:pt x="18" y="11"/>
                </a:lnTo>
                <a:lnTo>
                  <a:pt x="5" y="0"/>
                </a:lnTo>
                <a:lnTo>
                  <a:pt x="3" y="10"/>
                </a:lnTo>
                <a:lnTo>
                  <a:pt x="3" y="17"/>
                </a:lnTo>
                <a:lnTo>
                  <a:pt x="0" y="43"/>
                </a:lnTo>
                <a:lnTo>
                  <a:pt x="4" y="46"/>
                </a:lnTo>
                <a:lnTo>
                  <a:pt x="2" y="53"/>
                </a:lnTo>
                <a:lnTo>
                  <a:pt x="4" y="63"/>
                </a:lnTo>
                <a:lnTo>
                  <a:pt x="5" y="63"/>
                </a:lnTo>
                <a:lnTo>
                  <a:pt x="6" y="63"/>
                </a:lnTo>
                <a:lnTo>
                  <a:pt x="7" y="63"/>
                </a:lnTo>
                <a:lnTo>
                  <a:pt x="7" y="62"/>
                </a:lnTo>
                <a:lnTo>
                  <a:pt x="8" y="62"/>
                </a:lnTo>
                <a:lnTo>
                  <a:pt x="9" y="62"/>
                </a:lnTo>
                <a:lnTo>
                  <a:pt x="9" y="61"/>
                </a:lnTo>
                <a:lnTo>
                  <a:pt x="10" y="61"/>
                </a:lnTo>
                <a:lnTo>
                  <a:pt x="10" y="60"/>
                </a:lnTo>
                <a:lnTo>
                  <a:pt x="11" y="60"/>
                </a:lnTo>
                <a:lnTo>
                  <a:pt x="12" y="59"/>
                </a:lnTo>
                <a:lnTo>
                  <a:pt x="12" y="58"/>
                </a:lnTo>
                <a:lnTo>
                  <a:pt x="13" y="58"/>
                </a:lnTo>
                <a:lnTo>
                  <a:pt x="14" y="58"/>
                </a:lnTo>
                <a:lnTo>
                  <a:pt x="14" y="57"/>
                </a:lnTo>
                <a:lnTo>
                  <a:pt x="14" y="56"/>
                </a:lnTo>
                <a:close/>
              </a:path>
            </a:pathLst>
          </a:custGeom>
          <a:solidFill>
            <a:srgbClr val="FFE3D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379" name="Freeform 82"/>
          <p:cNvSpPr>
            <a:spLocks/>
          </p:cNvSpPr>
          <p:nvPr/>
        </p:nvSpPr>
        <p:spPr bwMode="auto">
          <a:xfrm>
            <a:off x="4432301" y="5076825"/>
            <a:ext cx="17463" cy="25400"/>
          </a:xfrm>
          <a:custGeom>
            <a:avLst/>
            <a:gdLst>
              <a:gd name="T0" fmla="*/ 17463 w 11"/>
              <a:gd name="T1" fmla="*/ 3175 h 16"/>
              <a:gd name="T2" fmla="*/ 17463 w 11"/>
              <a:gd name="T3" fmla="*/ 12700 h 16"/>
              <a:gd name="T4" fmla="*/ 17463 w 11"/>
              <a:gd name="T5" fmla="*/ 12700 h 16"/>
              <a:gd name="T6" fmla="*/ 17463 w 11"/>
              <a:gd name="T7" fmla="*/ 12700 h 16"/>
              <a:gd name="T8" fmla="*/ 15875 w 11"/>
              <a:gd name="T9" fmla="*/ 11113 h 16"/>
              <a:gd name="T10" fmla="*/ 15875 w 11"/>
              <a:gd name="T11" fmla="*/ 9525 h 16"/>
              <a:gd name="T12" fmla="*/ 14288 w 11"/>
              <a:gd name="T13" fmla="*/ 9525 h 16"/>
              <a:gd name="T14" fmla="*/ 14288 w 11"/>
              <a:gd name="T15" fmla="*/ 9525 h 16"/>
              <a:gd name="T16" fmla="*/ 14288 w 11"/>
              <a:gd name="T17" fmla="*/ 7938 h 16"/>
              <a:gd name="T18" fmla="*/ 12700 w 11"/>
              <a:gd name="T19" fmla="*/ 7938 h 16"/>
              <a:gd name="T20" fmla="*/ 12700 w 11"/>
              <a:gd name="T21" fmla="*/ 7938 h 16"/>
              <a:gd name="T22" fmla="*/ 11113 w 11"/>
              <a:gd name="T23" fmla="*/ 7938 h 16"/>
              <a:gd name="T24" fmla="*/ 11113 w 11"/>
              <a:gd name="T25" fmla="*/ 7938 h 16"/>
              <a:gd name="T26" fmla="*/ 9525 w 11"/>
              <a:gd name="T27" fmla="*/ 7938 h 16"/>
              <a:gd name="T28" fmla="*/ 9525 w 11"/>
              <a:gd name="T29" fmla="*/ 7938 h 16"/>
              <a:gd name="T30" fmla="*/ 9525 w 11"/>
              <a:gd name="T31" fmla="*/ 9525 h 16"/>
              <a:gd name="T32" fmla="*/ 7938 w 11"/>
              <a:gd name="T33" fmla="*/ 9525 h 16"/>
              <a:gd name="T34" fmla="*/ 7938 w 11"/>
              <a:gd name="T35" fmla="*/ 11113 h 16"/>
              <a:gd name="T36" fmla="*/ 7938 w 11"/>
              <a:gd name="T37" fmla="*/ 12700 h 16"/>
              <a:gd name="T38" fmla="*/ 6350 w 11"/>
              <a:gd name="T39" fmla="*/ 12700 h 16"/>
              <a:gd name="T40" fmla="*/ 6350 w 11"/>
              <a:gd name="T41" fmla="*/ 14288 h 16"/>
              <a:gd name="T42" fmla="*/ 6350 w 11"/>
              <a:gd name="T43" fmla="*/ 15875 h 16"/>
              <a:gd name="T44" fmla="*/ 4763 w 11"/>
              <a:gd name="T45" fmla="*/ 17463 h 16"/>
              <a:gd name="T46" fmla="*/ 4763 w 11"/>
              <a:gd name="T47" fmla="*/ 19050 h 16"/>
              <a:gd name="T48" fmla="*/ 4763 w 11"/>
              <a:gd name="T49" fmla="*/ 20638 h 16"/>
              <a:gd name="T50" fmla="*/ 3175 w 11"/>
              <a:gd name="T51" fmla="*/ 20638 h 16"/>
              <a:gd name="T52" fmla="*/ 3175 w 11"/>
              <a:gd name="T53" fmla="*/ 23813 h 16"/>
              <a:gd name="T54" fmla="*/ 3175 w 11"/>
              <a:gd name="T55" fmla="*/ 23813 h 16"/>
              <a:gd name="T56" fmla="*/ 3175 w 11"/>
              <a:gd name="T57" fmla="*/ 23813 h 16"/>
              <a:gd name="T58" fmla="*/ 3175 w 11"/>
              <a:gd name="T59" fmla="*/ 25400 h 16"/>
              <a:gd name="T60" fmla="*/ 0 w 11"/>
              <a:gd name="T61" fmla="*/ 23813 h 16"/>
              <a:gd name="T62" fmla="*/ 7938 w 11"/>
              <a:gd name="T63" fmla="*/ 0 h 16"/>
              <a:gd name="T64" fmla="*/ 7938 w 11"/>
              <a:gd name="T65" fmla="*/ 0 h 16"/>
              <a:gd name="T66" fmla="*/ 7938 w 11"/>
              <a:gd name="T67" fmla="*/ 0 h 16"/>
              <a:gd name="T68" fmla="*/ 9525 w 11"/>
              <a:gd name="T69" fmla="*/ 0 h 16"/>
              <a:gd name="T70" fmla="*/ 9525 w 11"/>
              <a:gd name="T71" fmla="*/ 0 h 16"/>
              <a:gd name="T72" fmla="*/ 11113 w 11"/>
              <a:gd name="T73" fmla="*/ 0 h 16"/>
              <a:gd name="T74" fmla="*/ 11113 w 11"/>
              <a:gd name="T75" fmla="*/ 0 h 16"/>
              <a:gd name="T76" fmla="*/ 11113 w 11"/>
              <a:gd name="T77" fmla="*/ 1588 h 16"/>
              <a:gd name="T78" fmla="*/ 12700 w 11"/>
              <a:gd name="T79" fmla="*/ 1588 h 16"/>
              <a:gd name="T80" fmla="*/ 12700 w 11"/>
              <a:gd name="T81" fmla="*/ 1588 h 16"/>
              <a:gd name="T82" fmla="*/ 14288 w 11"/>
              <a:gd name="T83" fmla="*/ 1588 h 16"/>
              <a:gd name="T84" fmla="*/ 14288 w 11"/>
              <a:gd name="T85" fmla="*/ 1588 h 16"/>
              <a:gd name="T86" fmla="*/ 15875 w 11"/>
              <a:gd name="T87" fmla="*/ 3175 h 16"/>
              <a:gd name="T88" fmla="*/ 15875 w 11"/>
              <a:gd name="T89" fmla="*/ 3175 h 16"/>
              <a:gd name="T90" fmla="*/ 17463 w 11"/>
              <a:gd name="T91" fmla="*/ 3175 h 16"/>
              <a:gd name="T92" fmla="*/ 17463 w 11"/>
              <a:gd name="T93" fmla="*/ 3175 h 1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1" h="16">
                <a:moveTo>
                  <a:pt x="11" y="2"/>
                </a:moveTo>
                <a:lnTo>
                  <a:pt x="11" y="8"/>
                </a:lnTo>
                <a:lnTo>
                  <a:pt x="10" y="7"/>
                </a:lnTo>
                <a:lnTo>
                  <a:pt x="10" y="6"/>
                </a:lnTo>
                <a:lnTo>
                  <a:pt x="9" y="6"/>
                </a:lnTo>
                <a:lnTo>
                  <a:pt x="9" y="5"/>
                </a:lnTo>
                <a:lnTo>
                  <a:pt x="8" y="5"/>
                </a:lnTo>
                <a:lnTo>
                  <a:pt x="7" y="5"/>
                </a:lnTo>
                <a:lnTo>
                  <a:pt x="6" y="5"/>
                </a:lnTo>
                <a:lnTo>
                  <a:pt x="6" y="6"/>
                </a:lnTo>
                <a:lnTo>
                  <a:pt x="5" y="6"/>
                </a:lnTo>
                <a:lnTo>
                  <a:pt x="5" y="7"/>
                </a:lnTo>
                <a:lnTo>
                  <a:pt x="5" y="8"/>
                </a:lnTo>
                <a:lnTo>
                  <a:pt x="4" y="8"/>
                </a:lnTo>
                <a:lnTo>
                  <a:pt x="4" y="9"/>
                </a:lnTo>
                <a:lnTo>
                  <a:pt x="4" y="10"/>
                </a:lnTo>
                <a:lnTo>
                  <a:pt x="3" y="11"/>
                </a:lnTo>
                <a:lnTo>
                  <a:pt x="3" y="12"/>
                </a:lnTo>
                <a:lnTo>
                  <a:pt x="3" y="13"/>
                </a:lnTo>
                <a:lnTo>
                  <a:pt x="2" y="13"/>
                </a:lnTo>
                <a:lnTo>
                  <a:pt x="2" y="15"/>
                </a:lnTo>
                <a:lnTo>
                  <a:pt x="2" y="16"/>
                </a:lnTo>
                <a:lnTo>
                  <a:pt x="0" y="15"/>
                </a:lnTo>
                <a:lnTo>
                  <a:pt x="5" y="0"/>
                </a:lnTo>
                <a:lnTo>
                  <a:pt x="6" y="0"/>
                </a:lnTo>
                <a:lnTo>
                  <a:pt x="7" y="0"/>
                </a:lnTo>
                <a:lnTo>
                  <a:pt x="7" y="1"/>
                </a:lnTo>
                <a:lnTo>
                  <a:pt x="8" y="1"/>
                </a:lnTo>
                <a:lnTo>
                  <a:pt x="9" y="1"/>
                </a:lnTo>
                <a:lnTo>
                  <a:pt x="10" y="2"/>
                </a:lnTo>
                <a:lnTo>
                  <a:pt x="11" y="2"/>
                </a:lnTo>
                <a:close/>
              </a:path>
            </a:pathLst>
          </a:custGeom>
          <a:solidFill>
            <a:srgbClr val="F59E9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380" name="Freeform 83"/>
          <p:cNvSpPr>
            <a:spLocks/>
          </p:cNvSpPr>
          <p:nvPr/>
        </p:nvSpPr>
        <p:spPr bwMode="auto">
          <a:xfrm>
            <a:off x="4430714" y="5068888"/>
            <a:ext cx="3175" cy="12700"/>
          </a:xfrm>
          <a:custGeom>
            <a:avLst/>
            <a:gdLst>
              <a:gd name="T0" fmla="*/ 0 w 2"/>
              <a:gd name="T1" fmla="*/ 0 h 8"/>
              <a:gd name="T2" fmla="*/ 3175 w 2"/>
              <a:gd name="T3" fmla="*/ 7938 h 8"/>
              <a:gd name="T4" fmla="*/ 1588 w 2"/>
              <a:gd name="T5" fmla="*/ 12700 h 8"/>
              <a:gd name="T6" fmla="*/ 0 w 2"/>
              <a:gd name="T7" fmla="*/ 11113 h 8"/>
              <a:gd name="T8" fmla="*/ 0 w 2"/>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8">
                <a:moveTo>
                  <a:pt x="0" y="0"/>
                </a:moveTo>
                <a:lnTo>
                  <a:pt x="2" y="5"/>
                </a:lnTo>
                <a:lnTo>
                  <a:pt x="1" y="8"/>
                </a:lnTo>
                <a:lnTo>
                  <a:pt x="0" y="7"/>
                </a:lnTo>
                <a:lnTo>
                  <a:pt x="0" y="0"/>
                </a:lnTo>
                <a:close/>
              </a:path>
            </a:pathLst>
          </a:custGeom>
          <a:solidFill>
            <a:srgbClr val="F59E9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381" name="Freeform 84"/>
          <p:cNvSpPr>
            <a:spLocks/>
          </p:cNvSpPr>
          <p:nvPr/>
        </p:nvSpPr>
        <p:spPr bwMode="auto">
          <a:xfrm>
            <a:off x="4432300" y="5110164"/>
            <a:ext cx="20638" cy="22225"/>
          </a:xfrm>
          <a:custGeom>
            <a:avLst/>
            <a:gdLst>
              <a:gd name="T0" fmla="*/ 9525 w 13"/>
              <a:gd name="T1" fmla="*/ 22225 h 14"/>
              <a:gd name="T2" fmla="*/ 0 w 13"/>
              <a:gd name="T3" fmla="*/ 15875 h 14"/>
              <a:gd name="T4" fmla="*/ 7938 w 13"/>
              <a:gd name="T5" fmla="*/ 11113 h 14"/>
              <a:gd name="T6" fmla="*/ 20638 w 13"/>
              <a:gd name="T7" fmla="*/ 0 h 14"/>
              <a:gd name="T8" fmla="*/ 20638 w 13"/>
              <a:gd name="T9" fmla="*/ 11113 h 14"/>
              <a:gd name="T10" fmla="*/ 9525 w 13"/>
              <a:gd name="T11" fmla="*/ 22225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 h="14">
                <a:moveTo>
                  <a:pt x="6" y="14"/>
                </a:moveTo>
                <a:lnTo>
                  <a:pt x="0" y="10"/>
                </a:lnTo>
                <a:lnTo>
                  <a:pt x="5" y="7"/>
                </a:lnTo>
                <a:lnTo>
                  <a:pt x="13" y="0"/>
                </a:lnTo>
                <a:lnTo>
                  <a:pt x="13" y="7"/>
                </a:lnTo>
                <a:lnTo>
                  <a:pt x="6" y="14"/>
                </a:lnTo>
                <a:close/>
              </a:path>
            </a:pathLst>
          </a:custGeom>
          <a:solidFill>
            <a:srgbClr val="FFC4B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382" name="Freeform 85"/>
          <p:cNvSpPr>
            <a:spLocks/>
          </p:cNvSpPr>
          <p:nvPr/>
        </p:nvSpPr>
        <p:spPr bwMode="auto">
          <a:xfrm>
            <a:off x="4422776" y="5040313"/>
            <a:ext cx="34925" cy="57150"/>
          </a:xfrm>
          <a:custGeom>
            <a:avLst/>
            <a:gdLst>
              <a:gd name="T0" fmla="*/ 30163 w 22"/>
              <a:gd name="T1" fmla="*/ 57150 h 36"/>
              <a:gd name="T2" fmla="*/ 31750 w 22"/>
              <a:gd name="T3" fmla="*/ 55563 h 36"/>
              <a:gd name="T4" fmla="*/ 33338 w 22"/>
              <a:gd name="T5" fmla="*/ 53975 h 36"/>
              <a:gd name="T6" fmla="*/ 33338 w 22"/>
              <a:gd name="T7" fmla="*/ 52388 h 36"/>
              <a:gd name="T8" fmla="*/ 33338 w 22"/>
              <a:gd name="T9" fmla="*/ 49213 h 36"/>
              <a:gd name="T10" fmla="*/ 34925 w 22"/>
              <a:gd name="T11" fmla="*/ 47625 h 36"/>
              <a:gd name="T12" fmla="*/ 34925 w 22"/>
              <a:gd name="T13" fmla="*/ 44450 h 36"/>
              <a:gd name="T14" fmla="*/ 34925 w 22"/>
              <a:gd name="T15" fmla="*/ 42863 h 36"/>
              <a:gd name="T16" fmla="*/ 34925 w 22"/>
              <a:gd name="T17" fmla="*/ 41275 h 36"/>
              <a:gd name="T18" fmla="*/ 34925 w 22"/>
              <a:gd name="T19" fmla="*/ 38100 h 36"/>
              <a:gd name="T20" fmla="*/ 34925 w 22"/>
              <a:gd name="T21" fmla="*/ 36513 h 36"/>
              <a:gd name="T22" fmla="*/ 34925 w 22"/>
              <a:gd name="T23" fmla="*/ 33338 h 36"/>
              <a:gd name="T24" fmla="*/ 34925 w 22"/>
              <a:gd name="T25" fmla="*/ 31750 h 36"/>
              <a:gd name="T26" fmla="*/ 33338 w 22"/>
              <a:gd name="T27" fmla="*/ 30163 h 36"/>
              <a:gd name="T28" fmla="*/ 31750 w 22"/>
              <a:gd name="T29" fmla="*/ 28575 h 36"/>
              <a:gd name="T30" fmla="*/ 31750 w 22"/>
              <a:gd name="T31" fmla="*/ 26988 h 36"/>
              <a:gd name="T32" fmla="*/ 31750 w 22"/>
              <a:gd name="T33" fmla="*/ 23813 h 36"/>
              <a:gd name="T34" fmla="*/ 31750 w 22"/>
              <a:gd name="T35" fmla="*/ 22225 h 36"/>
              <a:gd name="T36" fmla="*/ 31750 w 22"/>
              <a:gd name="T37" fmla="*/ 20638 h 36"/>
              <a:gd name="T38" fmla="*/ 30163 w 22"/>
              <a:gd name="T39" fmla="*/ 17463 h 36"/>
              <a:gd name="T40" fmla="*/ 28575 w 22"/>
              <a:gd name="T41" fmla="*/ 14288 h 36"/>
              <a:gd name="T42" fmla="*/ 28575 w 22"/>
              <a:gd name="T43" fmla="*/ 11113 h 36"/>
              <a:gd name="T44" fmla="*/ 26988 w 22"/>
              <a:gd name="T45" fmla="*/ 9525 h 36"/>
              <a:gd name="T46" fmla="*/ 26988 w 22"/>
              <a:gd name="T47" fmla="*/ 7938 h 36"/>
              <a:gd name="T48" fmla="*/ 25400 w 22"/>
              <a:gd name="T49" fmla="*/ 6350 h 36"/>
              <a:gd name="T50" fmla="*/ 23813 w 22"/>
              <a:gd name="T51" fmla="*/ 4763 h 36"/>
              <a:gd name="T52" fmla="*/ 22225 w 22"/>
              <a:gd name="T53" fmla="*/ 4763 h 36"/>
              <a:gd name="T54" fmla="*/ 20638 w 22"/>
              <a:gd name="T55" fmla="*/ 3175 h 36"/>
              <a:gd name="T56" fmla="*/ 19050 w 22"/>
              <a:gd name="T57" fmla="*/ 1588 h 36"/>
              <a:gd name="T58" fmla="*/ 17463 w 22"/>
              <a:gd name="T59" fmla="*/ 1588 h 36"/>
              <a:gd name="T60" fmla="*/ 15875 w 22"/>
              <a:gd name="T61" fmla="*/ 0 h 36"/>
              <a:gd name="T62" fmla="*/ 14288 w 22"/>
              <a:gd name="T63" fmla="*/ 0 h 36"/>
              <a:gd name="T64" fmla="*/ 11113 w 22"/>
              <a:gd name="T65" fmla="*/ 0 h 36"/>
              <a:gd name="T66" fmla="*/ 9525 w 22"/>
              <a:gd name="T67" fmla="*/ 0 h 36"/>
              <a:gd name="T68" fmla="*/ 0 w 22"/>
              <a:gd name="T69" fmla="*/ 1588 h 36"/>
              <a:gd name="T70" fmla="*/ 0 w 22"/>
              <a:gd name="T71" fmla="*/ 4763 h 36"/>
              <a:gd name="T72" fmla="*/ 1588 w 22"/>
              <a:gd name="T73" fmla="*/ 6350 h 36"/>
              <a:gd name="T74" fmla="*/ 1588 w 22"/>
              <a:gd name="T75" fmla="*/ 9525 h 36"/>
              <a:gd name="T76" fmla="*/ 3175 w 22"/>
              <a:gd name="T77" fmla="*/ 11113 h 36"/>
              <a:gd name="T78" fmla="*/ 4763 w 22"/>
              <a:gd name="T79" fmla="*/ 12700 h 36"/>
              <a:gd name="T80" fmla="*/ 4763 w 22"/>
              <a:gd name="T81" fmla="*/ 14288 h 36"/>
              <a:gd name="T82" fmla="*/ 6350 w 22"/>
              <a:gd name="T83" fmla="*/ 15875 h 36"/>
              <a:gd name="T84" fmla="*/ 7938 w 22"/>
              <a:gd name="T85" fmla="*/ 17463 h 36"/>
              <a:gd name="T86" fmla="*/ 7938 w 22"/>
              <a:gd name="T87" fmla="*/ 17463 h 36"/>
              <a:gd name="T88" fmla="*/ 9525 w 22"/>
              <a:gd name="T89" fmla="*/ 19050 h 36"/>
              <a:gd name="T90" fmla="*/ 9525 w 22"/>
              <a:gd name="T91" fmla="*/ 20638 h 36"/>
              <a:gd name="T92" fmla="*/ 11113 w 22"/>
              <a:gd name="T93" fmla="*/ 20638 h 36"/>
              <a:gd name="T94" fmla="*/ 12700 w 22"/>
              <a:gd name="T95" fmla="*/ 20638 h 36"/>
              <a:gd name="T96" fmla="*/ 14288 w 22"/>
              <a:gd name="T97" fmla="*/ 20638 h 36"/>
              <a:gd name="T98" fmla="*/ 15875 w 22"/>
              <a:gd name="T99" fmla="*/ 20638 h 36"/>
              <a:gd name="T100" fmla="*/ 17463 w 22"/>
              <a:gd name="T101" fmla="*/ 20638 h 36"/>
              <a:gd name="T102" fmla="*/ 17463 w 22"/>
              <a:gd name="T103" fmla="*/ 20638 h 36"/>
              <a:gd name="T104" fmla="*/ 19050 w 22"/>
              <a:gd name="T105" fmla="*/ 22225 h 36"/>
              <a:gd name="T106" fmla="*/ 20638 w 22"/>
              <a:gd name="T107" fmla="*/ 22225 h 36"/>
              <a:gd name="T108" fmla="*/ 22225 w 22"/>
              <a:gd name="T109" fmla="*/ 23813 h 36"/>
              <a:gd name="T110" fmla="*/ 23813 w 22"/>
              <a:gd name="T111" fmla="*/ 23813 h 36"/>
              <a:gd name="T112" fmla="*/ 23813 w 22"/>
              <a:gd name="T113" fmla="*/ 23813 h 36"/>
              <a:gd name="T114" fmla="*/ 25400 w 22"/>
              <a:gd name="T115" fmla="*/ 25400 h 36"/>
              <a:gd name="T116" fmla="*/ 26988 w 22"/>
              <a:gd name="T117" fmla="*/ 26988 h 36"/>
              <a:gd name="T118" fmla="*/ 26988 w 22"/>
              <a:gd name="T119" fmla="*/ 28575 h 36"/>
              <a:gd name="T120" fmla="*/ 28575 w 22"/>
              <a:gd name="T121" fmla="*/ 28575 h 36"/>
              <a:gd name="T122" fmla="*/ 28575 w 22"/>
              <a:gd name="T123" fmla="*/ 30163 h 36"/>
              <a:gd name="T124" fmla="*/ 30163 w 22"/>
              <a:gd name="T125" fmla="*/ 31750 h 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 h="36">
                <a:moveTo>
                  <a:pt x="18" y="36"/>
                </a:moveTo>
                <a:lnTo>
                  <a:pt x="19" y="36"/>
                </a:lnTo>
                <a:lnTo>
                  <a:pt x="20" y="36"/>
                </a:lnTo>
                <a:lnTo>
                  <a:pt x="20" y="35"/>
                </a:lnTo>
                <a:lnTo>
                  <a:pt x="20" y="34"/>
                </a:lnTo>
                <a:lnTo>
                  <a:pt x="21" y="34"/>
                </a:lnTo>
                <a:lnTo>
                  <a:pt x="21" y="33"/>
                </a:lnTo>
                <a:lnTo>
                  <a:pt x="21" y="32"/>
                </a:lnTo>
                <a:lnTo>
                  <a:pt x="21" y="31"/>
                </a:lnTo>
                <a:lnTo>
                  <a:pt x="22" y="31"/>
                </a:lnTo>
                <a:lnTo>
                  <a:pt x="22" y="30"/>
                </a:lnTo>
                <a:lnTo>
                  <a:pt x="22" y="29"/>
                </a:lnTo>
                <a:lnTo>
                  <a:pt x="22" y="28"/>
                </a:lnTo>
                <a:lnTo>
                  <a:pt x="22" y="27"/>
                </a:lnTo>
                <a:lnTo>
                  <a:pt x="22" y="26"/>
                </a:lnTo>
                <a:lnTo>
                  <a:pt x="22" y="25"/>
                </a:lnTo>
                <a:lnTo>
                  <a:pt x="22" y="24"/>
                </a:lnTo>
                <a:lnTo>
                  <a:pt x="22" y="23"/>
                </a:lnTo>
                <a:lnTo>
                  <a:pt x="22" y="22"/>
                </a:lnTo>
                <a:lnTo>
                  <a:pt x="22" y="21"/>
                </a:lnTo>
                <a:lnTo>
                  <a:pt x="22" y="20"/>
                </a:lnTo>
                <a:lnTo>
                  <a:pt x="21" y="20"/>
                </a:lnTo>
                <a:lnTo>
                  <a:pt x="21" y="19"/>
                </a:lnTo>
                <a:lnTo>
                  <a:pt x="20" y="19"/>
                </a:lnTo>
                <a:lnTo>
                  <a:pt x="20" y="18"/>
                </a:lnTo>
                <a:lnTo>
                  <a:pt x="20" y="17"/>
                </a:lnTo>
                <a:lnTo>
                  <a:pt x="20" y="16"/>
                </a:lnTo>
                <a:lnTo>
                  <a:pt x="20" y="15"/>
                </a:lnTo>
                <a:lnTo>
                  <a:pt x="20" y="14"/>
                </a:lnTo>
                <a:lnTo>
                  <a:pt x="20" y="13"/>
                </a:lnTo>
                <a:lnTo>
                  <a:pt x="19" y="11"/>
                </a:lnTo>
                <a:lnTo>
                  <a:pt x="19" y="10"/>
                </a:lnTo>
                <a:lnTo>
                  <a:pt x="18" y="9"/>
                </a:lnTo>
                <a:lnTo>
                  <a:pt x="18" y="8"/>
                </a:lnTo>
                <a:lnTo>
                  <a:pt x="18" y="7"/>
                </a:lnTo>
                <a:lnTo>
                  <a:pt x="17" y="6"/>
                </a:lnTo>
                <a:lnTo>
                  <a:pt x="17" y="5"/>
                </a:lnTo>
                <a:lnTo>
                  <a:pt x="16" y="5"/>
                </a:lnTo>
                <a:lnTo>
                  <a:pt x="16" y="4"/>
                </a:lnTo>
                <a:lnTo>
                  <a:pt x="15" y="3"/>
                </a:lnTo>
                <a:lnTo>
                  <a:pt x="14" y="3"/>
                </a:lnTo>
                <a:lnTo>
                  <a:pt x="14" y="2"/>
                </a:lnTo>
                <a:lnTo>
                  <a:pt x="13" y="2"/>
                </a:lnTo>
                <a:lnTo>
                  <a:pt x="12" y="1"/>
                </a:lnTo>
                <a:lnTo>
                  <a:pt x="11" y="1"/>
                </a:lnTo>
                <a:lnTo>
                  <a:pt x="11" y="0"/>
                </a:lnTo>
                <a:lnTo>
                  <a:pt x="10" y="0"/>
                </a:lnTo>
                <a:lnTo>
                  <a:pt x="9" y="0"/>
                </a:lnTo>
                <a:lnTo>
                  <a:pt x="8" y="0"/>
                </a:lnTo>
                <a:lnTo>
                  <a:pt x="7" y="0"/>
                </a:lnTo>
                <a:lnTo>
                  <a:pt x="6" y="0"/>
                </a:lnTo>
                <a:lnTo>
                  <a:pt x="9" y="4"/>
                </a:lnTo>
                <a:lnTo>
                  <a:pt x="0" y="1"/>
                </a:lnTo>
                <a:lnTo>
                  <a:pt x="0" y="2"/>
                </a:lnTo>
                <a:lnTo>
                  <a:pt x="0" y="3"/>
                </a:lnTo>
                <a:lnTo>
                  <a:pt x="1" y="4"/>
                </a:lnTo>
                <a:lnTo>
                  <a:pt x="1" y="5"/>
                </a:lnTo>
                <a:lnTo>
                  <a:pt x="1" y="6"/>
                </a:lnTo>
                <a:lnTo>
                  <a:pt x="2" y="7"/>
                </a:lnTo>
                <a:lnTo>
                  <a:pt x="2" y="8"/>
                </a:lnTo>
                <a:lnTo>
                  <a:pt x="3" y="8"/>
                </a:lnTo>
                <a:lnTo>
                  <a:pt x="3" y="9"/>
                </a:lnTo>
                <a:lnTo>
                  <a:pt x="4" y="9"/>
                </a:lnTo>
                <a:lnTo>
                  <a:pt x="4" y="10"/>
                </a:lnTo>
                <a:lnTo>
                  <a:pt x="5" y="11"/>
                </a:lnTo>
                <a:lnTo>
                  <a:pt x="6" y="12"/>
                </a:lnTo>
                <a:lnTo>
                  <a:pt x="6" y="13"/>
                </a:lnTo>
                <a:lnTo>
                  <a:pt x="7" y="13"/>
                </a:lnTo>
                <a:lnTo>
                  <a:pt x="8" y="13"/>
                </a:lnTo>
                <a:lnTo>
                  <a:pt x="9" y="13"/>
                </a:lnTo>
                <a:lnTo>
                  <a:pt x="10" y="13"/>
                </a:lnTo>
                <a:lnTo>
                  <a:pt x="11" y="13"/>
                </a:lnTo>
                <a:lnTo>
                  <a:pt x="12" y="14"/>
                </a:lnTo>
                <a:lnTo>
                  <a:pt x="13" y="14"/>
                </a:lnTo>
                <a:lnTo>
                  <a:pt x="14" y="14"/>
                </a:lnTo>
                <a:lnTo>
                  <a:pt x="14" y="15"/>
                </a:lnTo>
                <a:lnTo>
                  <a:pt x="15" y="15"/>
                </a:lnTo>
                <a:lnTo>
                  <a:pt x="16" y="15"/>
                </a:lnTo>
                <a:lnTo>
                  <a:pt x="16" y="16"/>
                </a:lnTo>
                <a:lnTo>
                  <a:pt x="17" y="17"/>
                </a:lnTo>
                <a:lnTo>
                  <a:pt x="17" y="18"/>
                </a:lnTo>
                <a:lnTo>
                  <a:pt x="18" y="18"/>
                </a:lnTo>
                <a:lnTo>
                  <a:pt x="18" y="19"/>
                </a:lnTo>
                <a:lnTo>
                  <a:pt x="19" y="19"/>
                </a:lnTo>
                <a:lnTo>
                  <a:pt x="19" y="20"/>
                </a:lnTo>
                <a:lnTo>
                  <a:pt x="18" y="36"/>
                </a:lnTo>
                <a:close/>
              </a:path>
            </a:pathLst>
          </a:custGeom>
          <a:solidFill>
            <a:srgbClr val="78695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383" name="Freeform 86"/>
          <p:cNvSpPr>
            <a:spLocks/>
          </p:cNvSpPr>
          <p:nvPr/>
        </p:nvSpPr>
        <p:spPr bwMode="auto">
          <a:xfrm>
            <a:off x="4433889" y="5084764"/>
            <a:ext cx="34925" cy="41275"/>
          </a:xfrm>
          <a:custGeom>
            <a:avLst/>
            <a:gdLst>
              <a:gd name="T0" fmla="*/ 28575 w 22"/>
              <a:gd name="T1" fmla="*/ 0 h 26"/>
              <a:gd name="T2" fmla="*/ 30163 w 22"/>
              <a:gd name="T3" fmla="*/ 0 h 26"/>
              <a:gd name="T4" fmla="*/ 31750 w 22"/>
              <a:gd name="T5" fmla="*/ 0 h 26"/>
              <a:gd name="T6" fmla="*/ 33338 w 22"/>
              <a:gd name="T7" fmla="*/ 3175 h 26"/>
              <a:gd name="T8" fmla="*/ 34925 w 22"/>
              <a:gd name="T9" fmla="*/ 4763 h 26"/>
              <a:gd name="T10" fmla="*/ 34925 w 22"/>
              <a:gd name="T11" fmla="*/ 7938 h 26"/>
              <a:gd name="T12" fmla="*/ 34925 w 22"/>
              <a:gd name="T13" fmla="*/ 9525 h 26"/>
              <a:gd name="T14" fmla="*/ 34925 w 22"/>
              <a:gd name="T15" fmla="*/ 12700 h 26"/>
              <a:gd name="T16" fmla="*/ 34925 w 22"/>
              <a:gd name="T17" fmla="*/ 14288 h 26"/>
              <a:gd name="T18" fmla="*/ 33338 w 22"/>
              <a:gd name="T19" fmla="*/ 15875 h 26"/>
              <a:gd name="T20" fmla="*/ 33338 w 22"/>
              <a:gd name="T21" fmla="*/ 19050 h 26"/>
              <a:gd name="T22" fmla="*/ 31750 w 22"/>
              <a:gd name="T23" fmla="*/ 20638 h 26"/>
              <a:gd name="T24" fmla="*/ 30163 w 22"/>
              <a:gd name="T25" fmla="*/ 22225 h 26"/>
              <a:gd name="T26" fmla="*/ 28575 w 22"/>
              <a:gd name="T27" fmla="*/ 23813 h 26"/>
              <a:gd name="T28" fmla="*/ 28575 w 22"/>
              <a:gd name="T29" fmla="*/ 23813 h 26"/>
              <a:gd name="T30" fmla="*/ 26988 w 22"/>
              <a:gd name="T31" fmla="*/ 25400 h 26"/>
              <a:gd name="T32" fmla="*/ 25400 w 22"/>
              <a:gd name="T33" fmla="*/ 26988 h 26"/>
              <a:gd name="T34" fmla="*/ 23813 w 22"/>
              <a:gd name="T35" fmla="*/ 28575 h 26"/>
              <a:gd name="T36" fmla="*/ 23813 w 22"/>
              <a:gd name="T37" fmla="*/ 28575 h 26"/>
              <a:gd name="T38" fmla="*/ 22225 w 22"/>
              <a:gd name="T39" fmla="*/ 30163 h 26"/>
              <a:gd name="T40" fmla="*/ 20638 w 22"/>
              <a:gd name="T41" fmla="*/ 31750 h 26"/>
              <a:gd name="T42" fmla="*/ 19050 w 22"/>
              <a:gd name="T43" fmla="*/ 31750 h 26"/>
              <a:gd name="T44" fmla="*/ 17463 w 22"/>
              <a:gd name="T45" fmla="*/ 33338 h 26"/>
              <a:gd name="T46" fmla="*/ 15875 w 22"/>
              <a:gd name="T47" fmla="*/ 34925 h 26"/>
              <a:gd name="T48" fmla="*/ 14288 w 22"/>
              <a:gd name="T49" fmla="*/ 36513 h 26"/>
              <a:gd name="T50" fmla="*/ 12700 w 22"/>
              <a:gd name="T51" fmla="*/ 36513 h 26"/>
              <a:gd name="T52" fmla="*/ 11113 w 22"/>
              <a:gd name="T53" fmla="*/ 38100 h 26"/>
              <a:gd name="T54" fmla="*/ 9525 w 22"/>
              <a:gd name="T55" fmla="*/ 38100 h 26"/>
              <a:gd name="T56" fmla="*/ 7938 w 22"/>
              <a:gd name="T57" fmla="*/ 39688 h 26"/>
              <a:gd name="T58" fmla="*/ 6350 w 22"/>
              <a:gd name="T59" fmla="*/ 39688 h 26"/>
              <a:gd name="T60" fmla="*/ 6350 w 22"/>
              <a:gd name="T61" fmla="*/ 41275 h 26"/>
              <a:gd name="T62" fmla="*/ 4763 w 22"/>
              <a:gd name="T63" fmla="*/ 41275 h 26"/>
              <a:gd name="T64" fmla="*/ 28575 w 22"/>
              <a:gd name="T65" fmla="*/ 0 h 2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2" h="26">
                <a:moveTo>
                  <a:pt x="18" y="0"/>
                </a:moveTo>
                <a:lnTo>
                  <a:pt x="18" y="0"/>
                </a:lnTo>
                <a:lnTo>
                  <a:pt x="19" y="0"/>
                </a:lnTo>
                <a:lnTo>
                  <a:pt x="20" y="0"/>
                </a:lnTo>
                <a:lnTo>
                  <a:pt x="21" y="1"/>
                </a:lnTo>
                <a:lnTo>
                  <a:pt x="21" y="2"/>
                </a:lnTo>
                <a:lnTo>
                  <a:pt x="21" y="3"/>
                </a:lnTo>
                <a:lnTo>
                  <a:pt x="22" y="3"/>
                </a:lnTo>
                <a:lnTo>
                  <a:pt x="22" y="4"/>
                </a:lnTo>
                <a:lnTo>
                  <a:pt x="22" y="5"/>
                </a:lnTo>
                <a:lnTo>
                  <a:pt x="22" y="6"/>
                </a:lnTo>
                <a:lnTo>
                  <a:pt x="22" y="7"/>
                </a:lnTo>
                <a:lnTo>
                  <a:pt x="22" y="8"/>
                </a:lnTo>
                <a:lnTo>
                  <a:pt x="22" y="9"/>
                </a:lnTo>
                <a:lnTo>
                  <a:pt x="21" y="10"/>
                </a:lnTo>
                <a:lnTo>
                  <a:pt x="21" y="11"/>
                </a:lnTo>
                <a:lnTo>
                  <a:pt x="21" y="12"/>
                </a:lnTo>
                <a:lnTo>
                  <a:pt x="20" y="13"/>
                </a:lnTo>
                <a:lnTo>
                  <a:pt x="19" y="14"/>
                </a:lnTo>
                <a:lnTo>
                  <a:pt x="19" y="15"/>
                </a:lnTo>
                <a:lnTo>
                  <a:pt x="18" y="15"/>
                </a:lnTo>
                <a:lnTo>
                  <a:pt x="17" y="16"/>
                </a:lnTo>
                <a:lnTo>
                  <a:pt x="16" y="17"/>
                </a:lnTo>
                <a:lnTo>
                  <a:pt x="16" y="18"/>
                </a:lnTo>
                <a:lnTo>
                  <a:pt x="15" y="18"/>
                </a:lnTo>
                <a:lnTo>
                  <a:pt x="14" y="19"/>
                </a:lnTo>
                <a:lnTo>
                  <a:pt x="13" y="20"/>
                </a:lnTo>
                <a:lnTo>
                  <a:pt x="12" y="20"/>
                </a:lnTo>
                <a:lnTo>
                  <a:pt x="11" y="21"/>
                </a:lnTo>
                <a:lnTo>
                  <a:pt x="10" y="22"/>
                </a:lnTo>
                <a:lnTo>
                  <a:pt x="10" y="23"/>
                </a:lnTo>
                <a:lnTo>
                  <a:pt x="9" y="23"/>
                </a:lnTo>
                <a:lnTo>
                  <a:pt x="8" y="23"/>
                </a:lnTo>
                <a:lnTo>
                  <a:pt x="7" y="24"/>
                </a:lnTo>
                <a:lnTo>
                  <a:pt x="6" y="24"/>
                </a:lnTo>
                <a:lnTo>
                  <a:pt x="6" y="25"/>
                </a:lnTo>
                <a:lnTo>
                  <a:pt x="5" y="25"/>
                </a:lnTo>
                <a:lnTo>
                  <a:pt x="4" y="25"/>
                </a:lnTo>
                <a:lnTo>
                  <a:pt x="4" y="26"/>
                </a:lnTo>
                <a:lnTo>
                  <a:pt x="3" y="26"/>
                </a:lnTo>
                <a:lnTo>
                  <a:pt x="0" y="17"/>
                </a:lnTo>
                <a:lnTo>
                  <a:pt x="18" y="0"/>
                </a:lnTo>
                <a:close/>
              </a:path>
            </a:pathLst>
          </a:custGeom>
          <a:solidFill>
            <a:srgbClr val="66006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384" name="Freeform 87"/>
          <p:cNvSpPr>
            <a:spLocks/>
          </p:cNvSpPr>
          <p:nvPr/>
        </p:nvSpPr>
        <p:spPr bwMode="auto">
          <a:xfrm>
            <a:off x="4449764" y="5089526"/>
            <a:ext cx="15875" cy="55563"/>
          </a:xfrm>
          <a:custGeom>
            <a:avLst/>
            <a:gdLst>
              <a:gd name="T0" fmla="*/ 12700 w 10"/>
              <a:gd name="T1" fmla="*/ 44450 h 35"/>
              <a:gd name="T2" fmla="*/ 15875 w 10"/>
              <a:gd name="T3" fmla="*/ 19050 h 35"/>
              <a:gd name="T4" fmla="*/ 12700 w 10"/>
              <a:gd name="T5" fmla="*/ 3175 h 35"/>
              <a:gd name="T6" fmla="*/ 6350 w 10"/>
              <a:gd name="T7" fmla="*/ 0 h 35"/>
              <a:gd name="T8" fmla="*/ 3175 w 10"/>
              <a:gd name="T9" fmla="*/ 3175 h 35"/>
              <a:gd name="T10" fmla="*/ 3175 w 10"/>
              <a:gd name="T11" fmla="*/ 4763 h 35"/>
              <a:gd name="T12" fmla="*/ 3175 w 10"/>
              <a:gd name="T13" fmla="*/ 6350 h 35"/>
              <a:gd name="T14" fmla="*/ 4763 w 10"/>
              <a:gd name="T15" fmla="*/ 7938 h 35"/>
              <a:gd name="T16" fmla="*/ 4763 w 10"/>
              <a:gd name="T17" fmla="*/ 7938 h 35"/>
              <a:gd name="T18" fmla="*/ 4763 w 10"/>
              <a:gd name="T19" fmla="*/ 7938 h 35"/>
              <a:gd name="T20" fmla="*/ 4763 w 10"/>
              <a:gd name="T21" fmla="*/ 9525 h 35"/>
              <a:gd name="T22" fmla="*/ 4763 w 10"/>
              <a:gd name="T23" fmla="*/ 9525 h 35"/>
              <a:gd name="T24" fmla="*/ 3175 w 10"/>
              <a:gd name="T25" fmla="*/ 9525 h 35"/>
              <a:gd name="T26" fmla="*/ 3175 w 10"/>
              <a:gd name="T27" fmla="*/ 7938 h 35"/>
              <a:gd name="T28" fmla="*/ 1588 w 10"/>
              <a:gd name="T29" fmla="*/ 7938 h 35"/>
              <a:gd name="T30" fmla="*/ 1588 w 10"/>
              <a:gd name="T31" fmla="*/ 7938 h 35"/>
              <a:gd name="T32" fmla="*/ 0 w 10"/>
              <a:gd name="T33" fmla="*/ 9525 h 35"/>
              <a:gd name="T34" fmla="*/ 1588 w 10"/>
              <a:gd name="T35" fmla="*/ 11113 h 35"/>
              <a:gd name="T36" fmla="*/ 1588 w 10"/>
              <a:gd name="T37" fmla="*/ 11113 h 35"/>
              <a:gd name="T38" fmla="*/ 1588 w 10"/>
              <a:gd name="T39" fmla="*/ 12700 h 35"/>
              <a:gd name="T40" fmla="*/ 3175 w 10"/>
              <a:gd name="T41" fmla="*/ 14288 h 35"/>
              <a:gd name="T42" fmla="*/ 3175 w 10"/>
              <a:gd name="T43" fmla="*/ 15875 h 35"/>
              <a:gd name="T44" fmla="*/ 4763 w 10"/>
              <a:gd name="T45" fmla="*/ 15875 h 35"/>
              <a:gd name="T46" fmla="*/ 4763 w 10"/>
              <a:gd name="T47" fmla="*/ 17463 h 35"/>
              <a:gd name="T48" fmla="*/ 4763 w 10"/>
              <a:gd name="T49" fmla="*/ 19050 h 35"/>
              <a:gd name="T50" fmla="*/ 4763 w 10"/>
              <a:gd name="T51" fmla="*/ 26988 h 35"/>
              <a:gd name="T52" fmla="*/ 4763 w 10"/>
              <a:gd name="T53" fmla="*/ 26988 h 35"/>
              <a:gd name="T54" fmla="*/ 4763 w 10"/>
              <a:gd name="T55" fmla="*/ 28575 h 35"/>
              <a:gd name="T56" fmla="*/ 4763 w 10"/>
              <a:gd name="T57" fmla="*/ 30163 h 35"/>
              <a:gd name="T58" fmla="*/ 3175 w 10"/>
              <a:gd name="T59" fmla="*/ 31750 h 35"/>
              <a:gd name="T60" fmla="*/ 3175 w 10"/>
              <a:gd name="T61" fmla="*/ 31750 h 35"/>
              <a:gd name="T62" fmla="*/ 3175 w 10"/>
              <a:gd name="T63" fmla="*/ 33338 h 35"/>
              <a:gd name="T64" fmla="*/ 3175 w 10"/>
              <a:gd name="T65" fmla="*/ 34925 h 35"/>
              <a:gd name="T66" fmla="*/ 3175 w 10"/>
              <a:gd name="T67" fmla="*/ 34925 h 35"/>
              <a:gd name="T68" fmla="*/ 3175 w 10"/>
              <a:gd name="T69" fmla="*/ 36513 h 35"/>
              <a:gd name="T70" fmla="*/ 3175 w 10"/>
              <a:gd name="T71" fmla="*/ 38100 h 35"/>
              <a:gd name="T72" fmla="*/ 3175 w 10"/>
              <a:gd name="T73" fmla="*/ 39688 h 35"/>
              <a:gd name="T74" fmla="*/ 4763 w 10"/>
              <a:gd name="T75" fmla="*/ 39688 h 35"/>
              <a:gd name="T76" fmla="*/ 4763 w 10"/>
              <a:gd name="T77" fmla="*/ 39688 h 35"/>
              <a:gd name="T78" fmla="*/ 4763 w 10"/>
              <a:gd name="T79" fmla="*/ 41275 h 35"/>
              <a:gd name="T80" fmla="*/ 4763 w 10"/>
              <a:gd name="T81" fmla="*/ 42863 h 35"/>
              <a:gd name="T82" fmla="*/ 4763 w 10"/>
              <a:gd name="T83" fmla="*/ 42863 h 35"/>
              <a:gd name="T84" fmla="*/ 4763 w 10"/>
              <a:gd name="T85" fmla="*/ 44450 h 35"/>
              <a:gd name="T86" fmla="*/ 6350 w 10"/>
              <a:gd name="T87" fmla="*/ 46038 h 35"/>
              <a:gd name="T88" fmla="*/ 6350 w 10"/>
              <a:gd name="T89" fmla="*/ 47625 h 35"/>
              <a:gd name="T90" fmla="*/ 6350 w 10"/>
              <a:gd name="T91" fmla="*/ 47625 h 35"/>
              <a:gd name="T92" fmla="*/ 6350 w 10"/>
              <a:gd name="T93" fmla="*/ 49213 h 35"/>
              <a:gd name="T94" fmla="*/ 6350 w 10"/>
              <a:gd name="T95" fmla="*/ 50800 h 35"/>
              <a:gd name="T96" fmla="*/ 7938 w 10"/>
              <a:gd name="T97" fmla="*/ 50800 h 35"/>
              <a:gd name="T98" fmla="*/ 7938 w 10"/>
              <a:gd name="T99" fmla="*/ 52388 h 35"/>
              <a:gd name="T100" fmla="*/ 7938 w 10"/>
              <a:gd name="T101" fmla="*/ 55563 h 35"/>
              <a:gd name="T102" fmla="*/ 12700 w 10"/>
              <a:gd name="T103" fmla="*/ 44450 h 3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0" h="35">
                <a:moveTo>
                  <a:pt x="8" y="28"/>
                </a:moveTo>
                <a:lnTo>
                  <a:pt x="10" y="12"/>
                </a:lnTo>
                <a:lnTo>
                  <a:pt x="8" y="2"/>
                </a:lnTo>
                <a:lnTo>
                  <a:pt x="4" y="0"/>
                </a:lnTo>
                <a:lnTo>
                  <a:pt x="2" y="2"/>
                </a:lnTo>
                <a:lnTo>
                  <a:pt x="2" y="3"/>
                </a:lnTo>
                <a:lnTo>
                  <a:pt x="2" y="4"/>
                </a:lnTo>
                <a:lnTo>
                  <a:pt x="3" y="5"/>
                </a:lnTo>
                <a:lnTo>
                  <a:pt x="3" y="6"/>
                </a:lnTo>
                <a:lnTo>
                  <a:pt x="2" y="6"/>
                </a:lnTo>
                <a:lnTo>
                  <a:pt x="2" y="5"/>
                </a:lnTo>
                <a:lnTo>
                  <a:pt x="1" y="5"/>
                </a:lnTo>
                <a:lnTo>
                  <a:pt x="0" y="6"/>
                </a:lnTo>
                <a:lnTo>
                  <a:pt x="1" y="7"/>
                </a:lnTo>
                <a:lnTo>
                  <a:pt x="1" y="8"/>
                </a:lnTo>
                <a:lnTo>
                  <a:pt x="2" y="9"/>
                </a:lnTo>
                <a:lnTo>
                  <a:pt x="2" y="10"/>
                </a:lnTo>
                <a:lnTo>
                  <a:pt x="3" y="10"/>
                </a:lnTo>
                <a:lnTo>
                  <a:pt x="3" y="11"/>
                </a:lnTo>
                <a:lnTo>
                  <a:pt x="3" y="12"/>
                </a:lnTo>
                <a:lnTo>
                  <a:pt x="3" y="17"/>
                </a:lnTo>
                <a:lnTo>
                  <a:pt x="3" y="18"/>
                </a:lnTo>
                <a:lnTo>
                  <a:pt x="3" y="19"/>
                </a:lnTo>
                <a:lnTo>
                  <a:pt x="2" y="20"/>
                </a:lnTo>
                <a:lnTo>
                  <a:pt x="2" y="21"/>
                </a:lnTo>
                <a:lnTo>
                  <a:pt x="2" y="22"/>
                </a:lnTo>
                <a:lnTo>
                  <a:pt x="2" y="23"/>
                </a:lnTo>
                <a:lnTo>
                  <a:pt x="2" y="24"/>
                </a:lnTo>
                <a:lnTo>
                  <a:pt x="2" y="25"/>
                </a:lnTo>
                <a:lnTo>
                  <a:pt x="3" y="25"/>
                </a:lnTo>
                <a:lnTo>
                  <a:pt x="3" y="26"/>
                </a:lnTo>
                <a:lnTo>
                  <a:pt x="3" y="27"/>
                </a:lnTo>
                <a:lnTo>
                  <a:pt x="3" y="28"/>
                </a:lnTo>
                <a:lnTo>
                  <a:pt x="4" y="29"/>
                </a:lnTo>
                <a:lnTo>
                  <a:pt x="4" y="30"/>
                </a:lnTo>
                <a:lnTo>
                  <a:pt x="4" y="31"/>
                </a:lnTo>
                <a:lnTo>
                  <a:pt x="4" y="32"/>
                </a:lnTo>
                <a:lnTo>
                  <a:pt x="5" y="32"/>
                </a:lnTo>
                <a:lnTo>
                  <a:pt x="5" y="33"/>
                </a:lnTo>
                <a:lnTo>
                  <a:pt x="5" y="35"/>
                </a:lnTo>
                <a:lnTo>
                  <a:pt x="8" y="28"/>
                </a:lnTo>
                <a:close/>
              </a:path>
            </a:pathLst>
          </a:custGeom>
          <a:solidFill>
            <a:srgbClr val="FFE6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385" name="Freeform 88"/>
          <p:cNvSpPr>
            <a:spLocks/>
          </p:cNvSpPr>
          <p:nvPr/>
        </p:nvSpPr>
        <p:spPr bwMode="auto">
          <a:xfrm>
            <a:off x="4460875" y="5103814"/>
            <a:ext cx="6350" cy="26987"/>
          </a:xfrm>
          <a:custGeom>
            <a:avLst/>
            <a:gdLst>
              <a:gd name="T0" fmla="*/ 1588 w 4"/>
              <a:gd name="T1" fmla="*/ 26987 h 17"/>
              <a:gd name="T2" fmla="*/ 6350 w 4"/>
              <a:gd name="T3" fmla="*/ 11112 h 17"/>
              <a:gd name="T4" fmla="*/ 6350 w 4"/>
              <a:gd name="T5" fmla="*/ 9525 h 17"/>
              <a:gd name="T6" fmla="*/ 6350 w 4"/>
              <a:gd name="T7" fmla="*/ 9525 h 17"/>
              <a:gd name="T8" fmla="*/ 6350 w 4"/>
              <a:gd name="T9" fmla="*/ 7937 h 17"/>
              <a:gd name="T10" fmla="*/ 6350 w 4"/>
              <a:gd name="T11" fmla="*/ 6350 h 17"/>
              <a:gd name="T12" fmla="*/ 6350 w 4"/>
              <a:gd name="T13" fmla="*/ 4762 h 17"/>
              <a:gd name="T14" fmla="*/ 6350 w 4"/>
              <a:gd name="T15" fmla="*/ 4762 h 17"/>
              <a:gd name="T16" fmla="*/ 6350 w 4"/>
              <a:gd name="T17" fmla="*/ 3175 h 17"/>
              <a:gd name="T18" fmla="*/ 6350 w 4"/>
              <a:gd name="T19" fmla="*/ 1587 h 17"/>
              <a:gd name="T20" fmla="*/ 6350 w 4"/>
              <a:gd name="T21" fmla="*/ 1587 h 17"/>
              <a:gd name="T22" fmla="*/ 6350 w 4"/>
              <a:gd name="T23" fmla="*/ 0 h 17"/>
              <a:gd name="T24" fmla="*/ 3175 w 4"/>
              <a:gd name="T25" fmla="*/ 4762 h 17"/>
              <a:gd name="T26" fmla="*/ 3175 w 4"/>
              <a:gd name="T27" fmla="*/ 6350 h 17"/>
              <a:gd name="T28" fmla="*/ 0 w 4"/>
              <a:gd name="T29" fmla="*/ 22225 h 17"/>
              <a:gd name="T30" fmla="*/ 1588 w 4"/>
              <a:gd name="T31" fmla="*/ 26987 h 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 h="17">
                <a:moveTo>
                  <a:pt x="1" y="17"/>
                </a:moveTo>
                <a:lnTo>
                  <a:pt x="4" y="7"/>
                </a:lnTo>
                <a:lnTo>
                  <a:pt x="4" y="6"/>
                </a:lnTo>
                <a:lnTo>
                  <a:pt x="4" y="5"/>
                </a:lnTo>
                <a:lnTo>
                  <a:pt x="4" y="4"/>
                </a:lnTo>
                <a:lnTo>
                  <a:pt x="4" y="3"/>
                </a:lnTo>
                <a:lnTo>
                  <a:pt x="4" y="2"/>
                </a:lnTo>
                <a:lnTo>
                  <a:pt x="4" y="1"/>
                </a:lnTo>
                <a:lnTo>
                  <a:pt x="4" y="0"/>
                </a:lnTo>
                <a:lnTo>
                  <a:pt x="2" y="3"/>
                </a:lnTo>
                <a:lnTo>
                  <a:pt x="2" y="4"/>
                </a:lnTo>
                <a:lnTo>
                  <a:pt x="0" y="14"/>
                </a:lnTo>
                <a:lnTo>
                  <a:pt x="1" y="17"/>
                </a:lnTo>
                <a:close/>
              </a:path>
            </a:pathLst>
          </a:custGeom>
          <a:solidFill>
            <a:srgbClr val="FFE6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386" name="Freeform 89"/>
          <p:cNvSpPr>
            <a:spLocks/>
          </p:cNvSpPr>
          <p:nvPr/>
        </p:nvSpPr>
        <p:spPr bwMode="auto">
          <a:xfrm>
            <a:off x="4456114" y="5089525"/>
            <a:ext cx="9525" cy="46038"/>
          </a:xfrm>
          <a:custGeom>
            <a:avLst/>
            <a:gdLst>
              <a:gd name="T0" fmla="*/ 6350 w 6"/>
              <a:gd name="T1" fmla="*/ 1588 h 29"/>
              <a:gd name="T2" fmla="*/ 7938 w 6"/>
              <a:gd name="T3" fmla="*/ 3175 h 29"/>
              <a:gd name="T4" fmla="*/ 7938 w 6"/>
              <a:gd name="T5" fmla="*/ 4763 h 29"/>
              <a:gd name="T6" fmla="*/ 7938 w 6"/>
              <a:gd name="T7" fmla="*/ 7938 h 29"/>
              <a:gd name="T8" fmla="*/ 9525 w 6"/>
              <a:gd name="T9" fmla="*/ 9525 h 29"/>
              <a:gd name="T10" fmla="*/ 9525 w 6"/>
              <a:gd name="T11" fmla="*/ 11113 h 29"/>
              <a:gd name="T12" fmla="*/ 9525 w 6"/>
              <a:gd name="T13" fmla="*/ 15875 h 29"/>
              <a:gd name="T14" fmla="*/ 9525 w 6"/>
              <a:gd name="T15" fmla="*/ 17463 h 29"/>
              <a:gd name="T16" fmla="*/ 9525 w 6"/>
              <a:gd name="T17" fmla="*/ 19050 h 29"/>
              <a:gd name="T18" fmla="*/ 9525 w 6"/>
              <a:gd name="T19" fmla="*/ 22225 h 29"/>
              <a:gd name="T20" fmla="*/ 9525 w 6"/>
              <a:gd name="T21" fmla="*/ 23813 h 29"/>
              <a:gd name="T22" fmla="*/ 9525 w 6"/>
              <a:gd name="T23" fmla="*/ 26988 h 29"/>
              <a:gd name="T24" fmla="*/ 7938 w 6"/>
              <a:gd name="T25" fmla="*/ 30163 h 29"/>
              <a:gd name="T26" fmla="*/ 7938 w 6"/>
              <a:gd name="T27" fmla="*/ 31750 h 29"/>
              <a:gd name="T28" fmla="*/ 7938 w 6"/>
              <a:gd name="T29" fmla="*/ 34925 h 29"/>
              <a:gd name="T30" fmla="*/ 7938 w 6"/>
              <a:gd name="T31" fmla="*/ 34925 h 29"/>
              <a:gd name="T32" fmla="*/ 7938 w 6"/>
              <a:gd name="T33" fmla="*/ 39688 h 29"/>
              <a:gd name="T34" fmla="*/ 6350 w 6"/>
              <a:gd name="T35" fmla="*/ 41275 h 29"/>
              <a:gd name="T36" fmla="*/ 6350 w 6"/>
              <a:gd name="T37" fmla="*/ 46038 h 29"/>
              <a:gd name="T38" fmla="*/ 6350 w 6"/>
              <a:gd name="T39" fmla="*/ 39688 h 29"/>
              <a:gd name="T40" fmla="*/ 6350 w 6"/>
              <a:gd name="T41" fmla="*/ 38100 h 29"/>
              <a:gd name="T42" fmla="*/ 6350 w 6"/>
              <a:gd name="T43" fmla="*/ 34925 h 29"/>
              <a:gd name="T44" fmla="*/ 6350 w 6"/>
              <a:gd name="T45" fmla="*/ 31750 h 29"/>
              <a:gd name="T46" fmla="*/ 7938 w 6"/>
              <a:gd name="T47" fmla="*/ 30163 h 29"/>
              <a:gd name="T48" fmla="*/ 7938 w 6"/>
              <a:gd name="T49" fmla="*/ 26988 h 29"/>
              <a:gd name="T50" fmla="*/ 7938 w 6"/>
              <a:gd name="T51" fmla="*/ 25400 h 29"/>
              <a:gd name="T52" fmla="*/ 7938 w 6"/>
              <a:gd name="T53" fmla="*/ 23813 h 29"/>
              <a:gd name="T54" fmla="*/ 7938 w 6"/>
              <a:gd name="T55" fmla="*/ 20638 h 29"/>
              <a:gd name="T56" fmla="*/ 7938 w 6"/>
              <a:gd name="T57" fmla="*/ 19050 h 29"/>
              <a:gd name="T58" fmla="*/ 7938 w 6"/>
              <a:gd name="T59" fmla="*/ 15875 h 29"/>
              <a:gd name="T60" fmla="*/ 7938 w 6"/>
              <a:gd name="T61" fmla="*/ 12700 h 29"/>
              <a:gd name="T62" fmla="*/ 7938 w 6"/>
              <a:gd name="T63" fmla="*/ 11113 h 29"/>
              <a:gd name="T64" fmla="*/ 7938 w 6"/>
              <a:gd name="T65" fmla="*/ 7938 h 29"/>
              <a:gd name="T66" fmla="*/ 6350 w 6"/>
              <a:gd name="T67" fmla="*/ 4763 h 29"/>
              <a:gd name="T68" fmla="*/ 6350 w 6"/>
              <a:gd name="T69" fmla="*/ 3175 h 29"/>
              <a:gd name="T70" fmla="*/ 0 w 6"/>
              <a:gd name="T71" fmla="*/ 0 h 2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 h="29">
                <a:moveTo>
                  <a:pt x="1" y="0"/>
                </a:moveTo>
                <a:lnTo>
                  <a:pt x="4" y="1"/>
                </a:lnTo>
                <a:lnTo>
                  <a:pt x="4" y="2"/>
                </a:lnTo>
                <a:lnTo>
                  <a:pt x="5" y="2"/>
                </a:lnTo>
                <a:lnTo>
                  <a:pt x="5" y="3"/>
                </a:lnTo>
                <a:lnTo>
                  <a:pt x="5" y="4"/>
                </a:lnTo>
                <a:lnTo>
                  <a:pt x="5" y="5"/>
                </a:lnTo>
                <a:lnTo>
                  <a:pt x="6" y="6"/>
                </a:lnTo>
                <a:lnTo>
                  <a:pt x="6" y="7"/>
                </a:lnTo>
                <a:lnTo>
                  <a:pt x="6" y="9"/>
                </a:lnTo>
                <a:lnTo>
                  <a:pt x="6" y="10"/>
                </a:lnTo>
                <a:lnTo>
                  <a:pt x="6" y="11"/>
                </a:lnTo>
                <a:lnTo>
                  <a:pt x="6" y="12"/>
                </a:lnTo>
                <a:lnTo>
                  <a:pt x="6" y="13"/>
                </a:lnTo>
                <a:lnTo>
                  <a:pt x="6" y="14"/>
                </a:lnTo>
                <a:lnTo>
                  <a:pt x="6" y="15"/>
                </a:lnTo>
                <a:lnTo>
                  <a:pt x="6" y="16"/>
                </a:lnTo>
                <a:lnTo>
                  <a:pt x="6" y="17"/>
                </a:lnTo>
                <a:lnTo>
                  <a:pt x="6" y="18"/>
                </a:lnTo>
                <a:lnTo>
                  <a:pt x="5" y="19"/>
                </a:lnTo>
                <a:lnTo>
                  <a:pt x="5" y="20"/>
                </a:lnTo>
                <a:lnTo>
                  <a:pt x="5" y="21"/>
                </a:lnTo>
                <a:lnTo>
                  <a:pt x="5" y="22"/>
                </a:lnTo>
                <a:lnTo>
                  <a:pt x="5" y="23"/>
                </a:lnTo>
                <a:lnTo>
                  <a:pt x="5" y="25"/>
                </a:lnTo>
                <a:lnTo>
                  <a:pt x="4" y="25"/>
                </a:lnTo>
                <a:lnTo>
                  <a:pt x="4" y="26"/>
                </a:lnTo>
                <a:lnTo>
                  <a:pt x="4" y="29"/>
                </a:lnTo>
                <a:lnTo>
                  <a:pt x="4" y="26"/>
                </a:lnTo>
                <a:lnTo>
                  <a:pt x="4" y="25"/>
                </a:lnTo>
                <a:lnTo>
                  <a:pt x="4" y="24"/>
                </a:lnTo>
                <a:lnTo>
                  <a:pt x="4" y="23"/>
                </a:lnTo>
                <a:lnTo>
                  <a:pt x="4" y="22"/>
                </a:lnTo>
                <a:lnTo>
                  <a:pt x="4" y="21"/>
                </a:lnTo>
                <a:lnTo>
                  <a:pt x="4" y="20"/>
                </a:lnTo>
                <a:lnTo>
                  <a:pt x="5" y="20"/>
                </a:lnTo>
                <a:lnTo>
                  <a:pt x="5" y="19"/>
                </a:lnTo>
                <a:lnTo>
                  <a:pt x="5" y="18"/>
                </a:lnTo>
                <a:lnTo>
                  <a:pt x="5" y="17"/>
                </a:lnTo>
                <a:lnTo>
                  <a:pt x="5" y="16"/>
                </a:lnTo>
                <a:lnTo>
                  <a:pt x="5" y="15"/>
                </a:lnTo>
                <a:lnTo>
                  <a:pt x="5" y="14"/>
                </a:lnTo>
                <a:lnTo>
                  <a:pt x="5" y="13"/>
                </a:lnTo>
                <a:lnTo>
                  <a:pt x="5" y="12"/>
                </a:lnTo>
                <a:lnTo>
                  <a:pt x="5" y="11"/>
                </a:lnTo>
                <a:lnTo>
                  <a:pt x="5" y="10"/>
                </a:lnTo>
                <a:lnTo>
                  <a:pt x="5" y="9"/>
                </a:lnTo>
                <a:lnTo>
                  <a:pt x="5" y="8"/>
                </a:lnTo>
                <a:lnTo>
                  <a:pt x="5" y="7"/>
                </a:lnTo>
                <a:lnTo>
                  <a:pt x="5" y="5"/>
                </a:lnTo>
                <a:lnTo>
                  <a:pt x="4" y="4"/>
                </a:lnTo>
                <a:lnTo>
                  <a:pt x="4" y="3"/>
                </a:lnTo>
                <a:lnTo>
                  <a:pt x="4" y="2"/>
                </a:lnTo>
                <a:lnTo>
                  <a:pt x="0" y="0"/>
                </a:lnTo>
                <a:lnTo>
                  <a:pt x="1" y="0"/>
                </a:lnTo>
                <a:close/>
              </a:path>
            </a:pathLst>
          </a:custGeom>
          <a:solidFill>
            <a:srgbClr val="FFC4B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387" name="Freeform 90"/>
          <p:cNvSpPr>
            <a:spLocks/>
          </p:cNvSpPr>
          <p:nvPr/>
        </p:nvSpPr>
        <p:spPr bwMode="auto">
          <a:xfrm>
            <a:off x="4441825" y="5262564"/>
            <a:ext cx="14288" cy="103187"/>
          </a:xfrm>
          <a:custGeom>
            <a:avLst/>
            <a:gdLst>
              <a:gd name="T0" fmla="*/ 11113 w 9"/>
              <a:gd name="T1" fmla="*/ 0 h 65"/>
              <a:gd name="T2" fmla="*/ 11113 w 9"/>
              <a:gd name="T3" fmla="*/ 3175 h 65"/>
              <a:gd name="T4" fmla="*/ 9525 w 9"/>
              <a:gd name="T5" fmla="*/ 7937 h 65"/>
              <a:gd name="T6" fmla="*/ 9525 w 9"/>
              <a:gd name="T7" fmla="*/ 11112 h 65"/>
              <a:gd name="T8" fmla="*/ 9525 w 9"/>
              <a:gd name="T9" fmla="*/ 15875 h 65"/>
              <a:gd name="T10" fmla="*/ 9525 w 9"/>
              <a:gd name="T11" fmla="*/ 19050 h 65"/>
              <a:gd name="T12" fmla="*/ 9525 w 9"/>
              <a:gd name="T13" fmla="*/ 22225 h 65"/>
              <a:gd name="T14" fmla="*/ 9525 w 9"/>
              <a:gd name="T15" fmla="*/ 26987 h 65"/>
              <a:gd name="T16" fmla="*/ 7938 w 9"/>
              <a:gd name="T17" fmla="*/ 30162 h 65"/>
              <a:gd name="T18" fmla="*/ 7938 w 9"/>
              <a:gd name="T19" fmla="*/ 33337 h 65"/>
              <a:gd name="T20" fmla="*/ 7938 w 9"/>
              <a:gd name="T21" fmla="*/ 38100 h 65"/>
              <a:gd name="T22" fmla="*/ 7938 w 9"/>
              <a:gd name="T23" fmla="*/ 41275 h 65"/>
              <a:gd name="T24" fmla="*/ 7938 w 9"/>
              <a:gd name="T25" fmla="*/ 42862 h 65"/>
              <a:gd name="T26" fmla="*/ 7938 w 9"/>
              <a:gd name="T27" fmla="*/ 46037 h 65"/>
              <a:gd name="T28" fmla="*/ 7938 w 9"/>
              <a:gd name="T29" fmla="*/ 50800 h 65"/>
              <a:gd name="T30" fmla="*/ 7938 w 9"/>
              <a:gd name="T31" fmla="*/ 53975 h 65"/>
              <a:gd name="T32" fmla="*/ 7938 w 9"/>
              <a:gd name="T33" fmla="*/ 55562 h 65"/>
              <a:gd name="T34" fmla="*/ 6350 w 9"/>
              <a:gd name="T35" fmla="*/ 58737 h 65"/>
              <a:gd name="T36" fmla="*/ 6350 w 9"/>
              <a:gd name="T37" fmla="*/ 61912 h 65"/>
              <a:gd name="T38" fmla="*/ 6350 w 9"/>
              <a:gd name="T39" fmla="*/ 65087 h 65"/>
              <a:gd name="T40" fmla="*/ 6350 w 9"/>
              <a:gd name="T41" fmla="*/ 68262 h 65"/>
              <a:gd name="T42" fmla="*/ 6350 w 9"/>
              <a:gd name="T43" fmla="*/ 69850 h 65"/>
              <a:gd name="T44" fmla="*/ 4763 w 9"/>
              <a:gd name="T45" fmla="*/ 74612 h 65"/>
              <a:gd name="T46" fmla="*/ 4763 w 9"/>
              <a:gd name="T47" fmla="*/ 76200 h 65"/>
              <a:gd name="T48" fmla="*/ 4763 w 9"/>
              <a:gd name="T49" fmla="*/ 79375 h 65"/>
              <a:gd name="T50" fmla="*/ 3175 w 9"/>
              <a:gd name="T51" fmla="*/ 82550 h 65"/>
              <a:gd name="T52" fmla="*/ 3175 w 9"/>
              <a:gd name="T53" fmla="*/ 85725 h 65"/>
              <a:gd name="T54" fmla="*/ 3175 w 9"/>
              <a:gd name="T55" fmla="*/ 88900 h 65"/>
              <a:gd name="T56" fmla="*/ 1588 w 9"/>
              <a:gd name="T57" fmla="*/ 90487 h 65"/>
              <a:gd name="T58" fmla="*/ 1588 w 9"/>
              <a:gd name="T59" fmla="*/ 93662 h 65"/>
              <a:gd name="T60" fmla="*/ 0 w 9"/>
              <a:gd name="T61" fmla="*/ 98425 h 65"/>
              <a:gd name="T62" fmla="*/ 0 w 9"/>
              <a:gd name="T63" fmla="*/ 100012 h 65"/>
              <a:gd name="T64" fmla="*/ 0 w 9"/>
              <a:gd name="T65" fmla="*/ 103187 h 65"/>
              <a:gd name="T66" fmla="*/ 14288 w 9"/>
              <a:gd name="T67" fmla="*/ 3175 h 6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9" h="65">
                <a:moveTo>
                  <a:pt x="9" y="2"/>
                </a:moveTo>
                <a:lnTo>
                  <a:pt x="7" y="0"/>
                </a:lnTo>
                <a:lnTo>
                  <a:pt x="7" y="1"/>
                </a:lnTo>
                <a:lnTo>
                  <a:pt x="7" y="2"/>
                </a:lnTo>
                <a:lnTo>
                  <a:pt x="6" y="4"/>
                </a:lnTo>
                <a:lnTo>
                  <a:pt x="6" y="5"/>
                </a:lnTo>
                <a:lnTo>
                  <a:pt x="6" y="6"/>
                </a:lnTo>
                <a:lnTo>
                  <a:pt x="6" y="7"/>
                </a:lnTo>
                <a:lnTo>
                  <a:pt x="6" y="9"/>
                </a:lnTo>
                <a:lnTo>
                  <a:pt x="6" y="10"/>
                </a:lnTo>
                <a:lnTo>
                  <a:pt x="6" y="11"/>
                </a:lnTo>
                <a:lnTo>
                  <a:pt x="6" y="12"/>
                </a:lnTo>
                <a:lnTo>
                  <a:pt x="6" y="14"/>
                </a:lnTo>
                <a:lnTo>
                  <a:pt x="6" y="16"/>
                </a:lnTo>
                <a:lnTo>
                  <a:pt x="6" y="17"/>
                </a:lnTo>
                <a:lnTo>
                  <a:pt x="5" y="18"/>
                </a:lnTo>
                <a:lnTo>
                  <a:pt x="5" y="19"/>
                </a:lnTo>
                <a:lnTo>
                  <a:pt x="5" y="20"/>
                </a:lnTo>
                <a:lnTo>
                  <a:pt x="5" y="21"/>
                </a:lnTo>
                <a:lnTo>
                  <a:pt x="5" y="22"/>
                </a:lnTo>
                <a:lnTo>
                  <a:pt x="5" y="24"/>
                </a:lnTo>
                <a:lnTo>
                  <a:pt x="5" y="26"/>
                </a:lnTo>
                <a:lnTo>
                  <a:pt x="5" y="27"/>
                </a:lnTo>
                <a:lnTo>
                  <a:pt x="5" y="29"/>
                </a:lnTo>
                <a:lnTo>
                  <a:pt x="5" y="30"/>
                </a:lnTo>
                <a:lnTo>
                  <a:pt x="5" y="32"/>
                </a:lnTo>
                <a:lnTo>
                  <a:pt x="5" y="34"/>
                </a:lnTo>
                <a:lnTo>
                  <a:pt x="5" y="35"/>
                </a:lnTo>
                <a:lnTo>
                  <a:pt x="4" y="37"/>
                </a:lnTo>
                <a:lnTo>
                  <a:pt x="4" y="38"/>
                </a:lnTo>
                <a:lnTo>
                  <a:pt x="4" y="39"/>
                </a:lnTo>
                <a:lnTo>
                  <a:pt x="4" y="40"/>
                </a:lnTo>
                <a:lnTo>
                  <a:pt x="4" y="41"/>
                </a:lnTo>
                <a:lnTo>
                  <a:pt x="4" y="42"/>
                </a:lnTo>
                <a:lnTo>
                  <a:pt x="4" y="43"/>
                </a:lnTo>
                <a:lnTo>
                  <a:pt x="4" y="44"/>
                </a:lnTo>
                <a:lnTo>
                  <a:pt x="3" y="45"/>
                </a:lnTo>
                <a:lnTo>
                  <a:pt x="3" y="47"/>
                </a:lnTo>
                <a:lnTo>
                  <a:pt x="3" y="48"/>
                </a:lnTo>
                <a:lnTo>
                  <a:pt x="3" y="49"/>
                </a:lnTo>
                <a:lnTo>
                  <a:pt x="3" y="50"/>
                </a:lnTo>
                <a:lnTo>
                  <a:pt x="2" y="51"/>
                </a:lnTo>
                <a:lnTo>
                  <a:pt x="2" y="52"/>
                </a:lnTo>
                <a:lnTo>
                  <a:pt x="2" y="53"/>
                </a:lnTo>
                <a:lnTo>
                  <a:pt x="2" y="54"/>
                </a:lnTo>
                <a:lnTo>
                  <a:pt x="2" y="56"/>
                </a:lnTo>
                <a:lnTo>
                  <a:pt x="1" y="57"/>
                </a:lnTo>
                <a:lnTo>
                  <a:pt x="1" y="59"/>
                </a:lnTo>
                <a:lnTo>
                  <a:pt x="1" y="60"/>
                </a:lnTo>
                <a:lnTo>
                  <a:pt x="0" y="62"/>
                </a:lnTo>
                <a:lnTo>
                  <a:pt x="0" y="63"/>
                </a:lnTo>
                <a:lnTo>
                  <a:pt x="0" y="64"/>
                </a:lnTo>
                <a:lnTo>
                  <a:pt x="0" y="65"/>
                </a:lnTo>
                <a:lnTo>
                  <a:pt x="9" y="65"/>
                </a:lnTo>
                <a:lnTo>
                  <a:pt x="9" y="2"/>
                </a:lnTo>
                <a:close/>
              </a:path>
            </a:pathLst>
          </a:custGeom>
          <a:solidFill>
            <a:srgbClr val="C9D49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388" name="Freeform 91"/>
          <p:cNvSpPr>
            <a:spLocks/>
          </p:cNvSpPr>
          <p:nvPr/>
        </p:nvSpPr>
        <p:spPr bwMode="auto">
          <a:xfrm>
            <a:off x="4464050" y="5067300"/>
            <a:ext cx="20638" cy="20638"/>
          </a:xfrm>
          <a:custGeom>
            <a:avLst/>
            <a:gdLst>
              <a:gd name="T0" fmla="*/ 0 w 13"/>
              <a:gd name="T1" fmla="*/ 19050 h 13"/>
              <a:gd name="T2" fmla="*/ 20638 w 13"/>
              <a:gd name="T3" fmla="*/ 0 h 13"/>
              <a:gd name="T4" fmla="*/ 20638 w 13"/>
              <a:gd name="T5" fmla="*/ 1588 h 13"/>
              <a:gd name="T6" fmla="*/ 1588 w 13"/>
              <a:gd name="T7" fmla="*/ 20638 h 13"/>
              <a:gd name="T8" fmla="*/ 0 w 13"/>
              <a:gd name="T9" fmla="*/ 19050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3">
                <a:moveTo>
                  <a:pt x="0" y="12"/>
                </a:moveTo>
                <a:lnTo>
                  <a:pt x="13" y="0"/>
                </a:lnTo>
                <a:lnTo>
                  <a:pt x="13" y="1"/>
                </a:lnTo>
                <a:lnTo>
                  <a:pt x="1" y="13"/>
                </a:lnTo>
                <a:lnTo>
                  <a:pt x="0" y="12"/>
                </a:lnTo>
                <a:close/>
              </a:path>
            </a:pathLst>
          </a:custGeom>
          <a:solidFill>
            <a:srgbClr val="66006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389" name="Freeform 92"/>
          <p:cNvSpPr>
            <a:spLocks/>
          </p:cNvSpPr>
          <p:nvPr/>
        </p:nvSpPr>
        <p:spPr bwMode="auto">
          <a:xfrm>
            <a:off x="4324350" y="5230814"/>
            <a:ext cx="63500" cy="115887"/>
          </a:xfrm>
          <a:custGeom>
            <a:avLst/>
            <a:gdLst>
              <a:gd name="T0" fmla="*/ 63500 w 40"/>
              <a:gd name="T1" fmla="*/ 0 h 73"/>
              <a:gd name="T2" fmla="*/ 60325 w 40"/>
              <a:gd name="T3" fmla="*/ 38100 h 73"/>
              <a:gd name="T4" fmla="*/ 60325 w 40"/>
              <a:gd name="T5" fmla="*/ 38100 h 73"/>
              <a:gd name="T6" fmla="*/ 60325 w 40"/>
              <a:gd name="T7" fmla="*/ 39687 h 73"/>
              <a:gd name="T8" fmla="*/ 60325 w 40"/>
              <a:gd name="T9" fmla="*/ 41275 h 73"/>
              <a:gd name="T10" fmla="*/ 60325 w 40"/>
              <a:gd name="T11" fmla="*/ 41275 h 73"/>
              <a:gd name="T12" fmla="*/ 58738 w 40"/>
              <a:gd name="T13" fmla="*/ 42862 h 73"/>
              <a:gd name="T14" fmla="*/ 58738 w 40"/>
              <a:gd name="T15" fmla="*/ 44450 h 73"/>
              <a:gd name="T16" fmla="*/ 58738 w 40"/>
              <a:gd name="T17" fmla="*/ 46037 h 73"/>
              <a:gd name="T18" fmla="*/ 58738 w 40"/>
              <a:gd name="T19" fmla="*/ 47625 h 73"/>
              <a:gd name="T20" fmla="*/ 57150 w 40"/>
              <a:gd name="T21" fmla="*/ 49212 h 73"/>
              <a:gd name="T22" fmla="*/ 57150 w 40"/>
              <a:gd name="T23" fmla="*/ 49212 h 73"/>
              <a:gd name="T24" fmla="*/ 57150 w 40"/>
              <a:gd name="T25" fmla="*/ 52387 h 73"/>
              <a:gd name="T26" fmla="*/ 55563 w 40"/>
              <a:gd name="T27" fmla="*/ 53975 h 73"/>
              <a:gd name="T28" fmla="*/ 55563 w 40"/>
              <a:gd name="T29" fmla="*/ 53975 h 73"/>
              <a:gd name="T30" fmla="*/ 55563 w 40"/>
              <a:gd name="T31" fmla="*/ 55562 h 73"/>
              <a:gd name="T32" fmla="*/ 53975 w 40"/>
              <a:gd name="T33" fmla="*/ 58737 h 73"/>
              <a:gd name="T34" fmla="*/ 53975 w 40"/>
              <a:gd name="T35" fmla="*/ 58737 h 73"/>
              <a:gd name="T36" fmla="*/ 53975 w 40"/>
              <a:gd name="T37" fmla="*/ 60325 h 73"/>
              <a:gd name="T38" fmla="*/ 53975 w 40"/>
              <a:gd name="T39" fmla="*/ 61912 h 73"/>
              <a:gd name="T40" fmla="*/ 52388 w 40"/>
              <a:gd name="T41" fmla="*/ 63500 h 73"/>
              <a:gd name="T42" fmla="*/ 52388 w 40"/>
              <a:gd name="T43" fmla="*/ 65087 h 73"/>
              <a:gd name="T44" fmla="*/ 50800 w 40"/>
              <a:gd name="T45" fmla="*/ 66675 h 73"/>
              <a:gd name="T46" fmla="*/ 50800 w 40"/>
              <a:gd name="T47" fmla="*/ 68262 h 73"/>
              <a:gd name="T48" fmla="*/ 49213 w 40"/>
              <a:gd name="T49" fmla="*/ 69850 h 73"/>
              <a:gd name="T50" fmla="*/ 49213 w 40"/>
              <a:gd name="T51" fmla="*/ 71437 h 73"/>
              <a:gd name="T52" fmla="*/ 47625 w 40"/>
              <a:gd name="T53" fmla="*/ 73025 h 73"/>
              <a:gd name="T54" fmla="*/ 46038 w 40"/>
              <a:gd name="T55" fmla="*/ 74612 h 73"/>
              <a:gd name="T56" fmla="*/ 46038 w 40"/>
              <a:gd name="T57" fmla="*/ 77787 h 73"/>
              <a:gd name="T58" fmla="*/ 44450 w 40"/>
              <a:gd name="T59" fmla="*/ 77787 h 73"/>
              <a:gd name="T60" fmla="*/ 44450 w 40"/>
              <a:gd name="T61" fmla="*/ 79375 h 73"/>
              <a:gd name="T62" fmla="*/ 42863 w 40"/>
              <a:gd name="T63" fmla="*/ 82550 h 73"/>
              <a:gd name="T64" fmla="*/ 42863 w 40"/>
              <a:gd name="T65" fmla="*/ 84137 h 73"/>
              <a:gd name="T66" fmla="*/ 41275 w 40"/>
              <a:gd name="T67" fmla="*/ 85725 h 73"/>
              <a:gd name="T68" fmla="*/ 39688 w 40"/>
              <a:gd name="T69" fmla="*/ 85725 h 73"/>
              <a:gd name="T70" fmla="*/ 38100 w 40"/>
              <a:gd name="T71" fmla="*/ 88900 h 73"/>
              <a:gd name="T72" fmla="*/ 36513 w 40"/>
              <a:gd name="T73" fmla="*/ 90487 h 73"/>
              <a:gd name="T74" fmla="*/ 34925 w 40"/>
              <a:gd name="T75" fmla="*/ 92075 h 73"/>
              <a:gd name="T76" fmla="*/ 34925 w 40"/>
              <a:gd name="T77" fmla="*/ 93662 h 73"/>
              <a:gd name="T78" fmla="*/ 33338 w 40"/>
              <a:gd name="T79" fmla="*/ 95250 h 73"/>
              <a:gd name="T80" fmla="*/ 31750 w 40"/>
              <a:gd name="T81" fmla="*/ 96837 h 73"/>
              <a:gd name="T82" fmla="*/ 30163 w 40"/>
              <a:gd name="T83" fmla="*/ 98425 h 73"/>
              <a:gd name="T84" fmla="*/ 28575 w 40"/>
              <a:gd name="T85" fmla="*/ 100012 h 73"/>
              <a:gd name="T86" fmla="*/ 26988 w 40"/>
              <a:gd name="T87" fmla="*/ 101600 h 73"/>
              <a:gd name="T88" fmla="*/ 25400 w 40"/>
              <a:gd name="T89" fmla="*/ 101600 h 73"/>
              <a:gd name="T90" fmla="*/ 23813 w 40"/>
              <a:gd name="T91" fmla="*/ 103187 h 73"/>
              <a:gd name="T92" fmla="*/ 22225 w 40"/>
              <a:gd name="T93" fmla="*/ 106362 h 73"/>
              <a:gd name="T94" fmla="*/ 19050 w 40"/>
              <a:gd name="T95" fmla="*/ 106362 h 73"/>
              <a:gd name="T96" fmla="*/ 17463 w 40"/>
              <a:gd name="T97" fmla="*/ 107950 h 73"/>
              <a:gd name="T98" fmla="*/ 15875 w 40"/>
              <a:gd name="T99" fmla="*/ 109537 h 73"/>
              <a:gd name="T100" fmla="*/ 14288 w 40"/>
              <a:gd name="T101" fmla="*/ 109537 h 73"/>
              <a:gd name="T102" fmla="*/ 11113 w 40"/>
              <a:gd name="T103" fmla="*/ 111125 h 73"/>
              <a:gd name="T104" fmla="*/ 9525 w 40"/>
              <a:gd name="T105" fmla="*/ 112712 h 73"/>
              <a:gd name="T106" fmla="*/ 7938 w 40"/>
              <a:gd name="T107" fmla="*/ 114300 h 73"/>
              <a:gd name="T108" fmla="*/ 4763 w 40"/>
              <a:gd name="T109" fmla="*/ 114300 h 73"/>
              <a:gd name="T110" fmla="*/ 3175 w 40"/>
              <a:gd name="T111" fmla="*/ 115887 h 73"/>
              <a:gd name="T112" fmla="*/ 0 w 40"/>
              <a:gd name="T113" fmla="*/ 115887 h 73"/>
              <a:gd name="T114" fmla="*/ 6350 w 40"/>
              <a:gd name="T115" fmla="*/ 109537 h 73"/>
              <a:gd name="T116" fmla="*/ 36513 w 40"/>
              <a:gd name="T117" fmla="*/ 85725 h 73"/>
              <a:gd name="T118" fmla="*/ 63500 w 40"/>
              <a:gd name="T119" fmla="*/ 0 h 7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0" h="73">
                <a:moveTo>
                  <a:pt x="40" y="0"/>
                </a:moveTo>
                <a:lnTo>
                  <a:pt x="38" y="24"/>
                </a:lnTo>
                <a:lnTo>
                  <a:pt x="38" y="25"/>
                </a:lnTo>
                <a:lnTo>
                  <a:pt x="38" y="26"/>
                </a:lnTo>
                <a:lnTo>
                  <a:pt x="37" y="27"/>
                </a:lnTo>
                <a:lnTo>
                  <a:pt x="37" y="28"/>
                </a:lnTo>
                <a:lnTo>
                  <a:pt x="37" y="29"/>
                </a:lnTo>
                <a:lnTo>
                  <a:pt x="37" y="30"/>
                </a:lnTo>
                <a:lnTo>
                  <a:pt x="36" y="31"/>
                </a:lnTo>
                <a:lnTo>
                  <a:pt x="36" y="33"/>
                </a:lnTo>
                <a:lnTo>
                  <a:pt x="35" y="34"/>
                </a:lnTo>
                <a:lnTo>
                  <a:pt x="35" y="35"/>
                </a:lnTo>
                <a:lnTo>
                  <a:pt x="34" y="37"/>
                </a:lnTo>
                <a:lnTo>
                  <a:pt x="34" y="38"/>
                </a:lnTo>
                <a:lnTo>
                  <a:pt x="34" y="39"/>
                </a:lnTo>
                <a:lnTo>
                  <a:pt x="33" y="40"/>
                </a:lnTo>
                <a:lnTo>
                  <a:pt x="33" y="41"/>
                </a:lnTo>
                <a:lnTo>
                  <a:pt x="32" y="42"/>
                </a:lnTo>
                <a:lnTo>
                  <a:pt x="32" y="43"/>
                </a:lnTo>
                <a:lnTo>
                  <a:pt x="31" y="44"/>
                </a:lnTo>
                <a:lnTo>
                  <a:pt x="31" y="45"/>
                </a:lnTo>
                <a:lnTo>
                  <a:pt x="30" y="46"/>
                </a:lnTo>
                <a:lnTo>
                  <a:pt x="29" y="47"/>
                </a:lnTo>
                <a:lnTo>
                  <a:pt x="29" y="49"/>
                </a:lnTo>
                <a:lnTo>
                  <a:pt x="28" y="49"/>
                </a:lnTo>
                <a:lnTo>
                  <a:pt x="28" y="50"/>
                </a:lnTo>
                <a:lnTo>
                  <a:pt x="27" y="52"/>
                </a:lnTo>
                <a:lnTo>
                  <a:pt x="27" y="53"/>
                </a:lnTo>
                <a:lnTo>
                  <a:pt x="26" y="54"/>
                </a:lnTo>
                <a:lnTo>
                  <a:pt x="25" y="54"/>
                </a:lnTo>
                <a:lnTo>
                  <a:pt x="24" y="56"/>
                </a:lnTo>
                <a:lnTo>
                  <a:pt x="23" y="57"/>
                </a:lnTo>
                <a:lnTo>
                  <a:pt x="22" y="58"/>
                </a:lnTo>
                <a:lnTo>
                  <a:pt x="22" y="59"/>
                </a:lnTo>
                <a:lnTo>
                  <a:pt x="21" y="60"/>
                </a:lnTo>
                <a:lnTo>
                  <a:pt x="20" y="61"/>
                </a:lnTo>
                <a:lnTo>
                  <a:pt x="19" y="62"/>
                </a:lnTo>
                <a:lnTo>
                  <a:pt x="18" y="63"/>
                </a:lnTo>
                <a:lnTo>
                  <a:pt x="17" y="64"/>
                </a:lnTo>
                <a:lnTo>
                  <a:pt x="16" y="64"/>
                </a:lnTo>
                <a:lnTo>
                  <a:pt x="15" y="65"/>
                </a:lnTo>
                <a:lnTo>
                  <a:pt x="14" y="67"/>
                </a:lnTo>
                <a:lnTo>
                  <a:pt x="12" y="67"/>
                </a:lnTo>
                <a:lnTo>
                  <a:pt x="11" y="68"/>
                </a:lnTo>
                <a:lnTo>
                  <a:pt x="10" y="69"/>
                </a:lnTo>
                <a:lnTo>
                  <a:pt x="9" y="69"/>
                </a:lnTo>
                <a:lnTo>
                  <a:pt x="7" y="70"/>
                </a:lnTo>
                <a:lnTo>
                  <a:pt x="6" y="71"/>
                </a:lnTo>
                <a:lnTo>
                  <a:pt x="5" y="72"/>
                </a:lnTo>
                <a:lnTo>
                  <a:pt x="3" y="72"/>
                </a:lnTo>
                <a:lnTo>
                  <a:pt x="2" y="73"/>
                </a:lnTo>
                <a:lnTo>
                  <a:pt x="0" y="73"/>
                </a:lnTo>
                <a:lnTo>
                  <a:pt x="4" y="69"/>
                </a:lnTo>
                <a:lnTo>
                  <a:pt x="23" y="54"/>
                </a:lnTo>
                <a:lnTo>
                  <a:pt x="40" y="0"/>
                </a:lnTo>
                <a:close/>
              </a:path>
            </a:pathLst>
          </a:custGeom>
          <a:solidFill>
            <a:srgbClr val="C9D49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390" name="Freeform 93"/>
          <p:cNvSpPr>
            <a:spLocks/>
          </p:cNvSpPr>
          <p:nvPr/>
        </p:nvSpPr>
        <p:spPr bwMode="auto">
          <a:xfrm>
            <a:off x="4329113" y="5160963"/>
            <a:ext cx="57150" cy="152400"/>
          </a:xfrm>
          <a:custGeom>
            <a:avLst/>
            <a:gdLst>
              <a:gd name="T0" fmla="*/ 57150 w 36"/>
              <a:gd name="T1" fmla="*/ 0 h 96"/>
              <a:gd name="T2" fmla="*/ 55563 w 36"/>
              <a:gd name="T3" fmla="*/ 3175 h 96"/>
              <a:gd name="T4" fmla="*/ 53975 w 36"/>
              <a:gd name="T5" fmla="*/ 7938 h 96"/>
              <a:gd name="T6" fmla="*/ 52388 w 36"/>
              <a:gd name="T7" fmla="*/ 9525 h 96"/>
              <a:gd name="T8" fmla="*/ 50800 w 36"/>
              <a:gd name="T9" fmla="*/ 14288 h 96"/>
              <a:gd name="T10" fmla="*/ 49213 w 36"/>
              <a:gd name="T11" fmla="*/ 17463 h 96"/>
              <a:gd name="T12" fmla="*/ 49213 w 36"/>
              <a:gd name="T13" fmla="*/ 22225 h 96"/>
              <a:gd name="T14" fmla="*/ 46038 w 36"/>
              <a:gd name="T15" fmla="*/ 26988 h 96"/>
              <a:gd name="T16" fmla="*/ 44450 w 36"/>
              <a:gd name="T17" fmla="*/ 31750 h 96"/>
              <a:gd name="T18" fmla="*/ 42863 w 36"/>
              <a:gd name="T19" fmla="*/ 38100 h 96"/>
              <a:gd name="T20" fmla="*/ 41275 w 36"/>
              <a:gd name="T21" fmla="*/ 44450 h 96"/>
              <a:gd name="T22" fmla="*/ 39688 w 36"/>
              <a:gd name="T23" fmla="*/ 50800 h 96"/>
              <a:gd name="T24" fmla="*/ 38100 w 36"/>
              <a:gd name="T25" fmla="*/ 57150 h 96"/>
              <a:gd name="T26" fmla="*/ 34925 w 36"/>
              <a:gd name="T27" fmla="*/ 63500 h 96"/>
              <a:gd name="T28" fmla="*/ 33338 w 36"/>
              <a:gd name="T29" fmla="*/ 71438 h 96"/>
              <a:gd name="T30" fmla="*/ 31750 w 36"/>
              <a:gd name="T31" fmla="*/ 79375 h 96"/>
              <a:gd name="T32" fmla="*/ 30163 w 36"/>
              <a:gd name="T33" fmla="*/ 87313 h 96"/>
              <a:gd name="T34" fmla="*/ 30163 w 36"/>
              <a:gd name="T35" fmla="*/ 95250 h 96"/>
              <a:gd name="T36" fmla="*/ 28575 w 36"/>
              <a:gd name="T37" fmla="*/ 103188 h 96"/>
              <a:gd name="T38" fmla="*/ 34925 w 36"/>
              <a:gd name="T39" fmla="*/ 103188 h 96"/>
              <a:gd name="T40" fmla="*/ 1588 w 36"/>
              <a:gd name="T41" fmla="*/ 152400 h 96"/>
              <a:gd name="T42" fmla="*/ 3175 w 36"/>
              <a:gd name="T43" fmla="*/ 149225 h 96"/>
              <a:gd name="T44" fmla="*/ 4763 w 36"/>
              <a:gd name="T45" fmla="*/ 147638 h 96"/>
              <a:gd name="T46" fmla="*/ 7938 w 36"/>
              <a:gd name="T47" fmla="*/ 146050 h 96"/>
              <a:gd name="T48" fmla="*/ 9525 w 36"/>
              <a:gd name="T49" fmla="*/ 142875 h 96"/>
              <a:gd name="T50" fmla="*/ 12700 w 36"/>
              <a:gd name="T51" fmla="*/ 139700 h 96"/>
              <a:gd name="T52" fmla="*/ 15875 w 36"/>
              <a:gd name="T53" fmla="*/ 138113 h 96"/>
              <a:gd name="T54" fmla="*/ 19050 w 36"/>
              <a:gd name="T55" fmla="*/ 134938 h 96"/>
              <a:gd name="T56" fmla="*/ 20638 w 36"/>
              <a:gd name="T57" fmla="*/ 133350 h 96"/>
              <a:gd name="T58" fmla="*/ 22225 w 36"/>
              <a:gd name="T59" fmla="*/ 131763 h 96"/>
              <a:gd name="T60" fmla="*/ 23813 w 36"/>
              <a:gd name="T61" fmla="*/ 128588 h 96"/>
              <a:gd name="T62" fmla="*/ 26988 w 36"/>
              <a:gd name="T63" fmla="*/ 127000 h 96"/>
              <a:gd name="T64" fmla="*/ 28575 w 36"/>
              <a:gd name="T65" fmla="*/ 123825 h 96"/>
              <a:gd name="T66" fmla="*/ 30163 w 36"/>
              <a:gd name="T67" fmla="*/ 120650 h 96"/>
              <a:gd name="T68" fmla="*/ 31750 w 36"/>
              <a:gd name="T69" fmla="*/ 119063 h 96"/>
              <a:gd name="T70" fmla="*/ 33338 w 36"/>
              <a:gd name="T71" fmla="*/ 115888 h 96"/>
              <a:gd name="T72" fmla="*/ 34925 w 36"/>
              <a:gd name="T73" fmla="*/ 111125 h 96"/>
              <a:gd name="T74" fmla="*/ 36513 w 36"/>
              <a:gd name="T75" fmla="*/ 107950 h 96"/>
              <a:gd name="T76" fmla="*/ 38100 w 36"/>
              <a:gd name="T77" fmla="*/ 101600 h 96"/>
              <a:gd name="T78" fmla="*/ 39688 w 36"/>
              <a:gd name="T79" fmla="*/ 95250 h 96"/>
              <a:gd name="T80" fmla="*/ 41275 w 36"/>
              <a:gd name="T81" fmla="*/ 87313 h 96"/>
              <a:gd name="T82" fmla="*/ 42863 w 36"/>
              <a:gd name="T83" fmla="*/ 80963 h 96"/>
              <a:gd name="T84" fmla="*/ 44450 w 36"/>
              <a:gd name="T85" fmla="*/ 74613 h 96"/>
              <a:gd name="T86" fmla="*/ 46038 w 36"/>
              <a:gd name="T87" fmla="*/ 66675 h 96"/>
              <a:gd name="T88" fmla="*/ 47625 w 36"/>
              <a:gd name="T89" fmla="*/ 58738 h 96"/>
              <a:gd name="T90" fmla="*/ 49213 w 36"/>
              <a:gd name="T91" fmla="*/ 50800 h 96"/>
              <a:gd name="T92" fmla="*/ 50800 w 36"/>
              <a:gd name="T93" fmla="*/ 42863 h 96"/>
              <a:gd name="T94" fmla="*/ 50800 w 36"/>
              <a:gd name="T95" fmla="*/ 36513 h 96"/>
              <a:gd name="T96" fmla="*/ 52388 w 36"/>
              <a:gd name="T97" fmla="*/ 28575 h 96"/>
              <a:gd name="T98" fmla="*/ 53975 w 36"/>
              <a:gd name="T99" fmla="*/ 22225 h 96"/>
              <a:gd name="T100" fmla="*/ 55563 w 36"/>
              <a:gd name="T101" fmla="*/ 15875 h 96"/>
              <a:gd name="T102" fmla="*/ 55563 w 36"/>
              <a:gd name="T103" fmla="*/ 11113 h 96"/>
              <a:gd name="T104" fmla="*/ 55563 w 36"/>
              <a:gd name="T105" fmla="*/ 7938 h 96"/>
              <a:gd name="T106" fmla="*/ 57150 w 36"/>
              <a:gd name="T107" fmla="*/ 3175 h 96"/>
              <a:gd name="T108" fmla="*/ 57150 w 36"/>
              <a:gd name="T109" fmla="*/ 1588 h 9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6" h="96">
                <a:moveTo>
                  <a:pt x="36" y="0"/>
                </a:moveTo>
                <a:lnTo>
                  <a:pt x="36" y="0"/>
                </a:lnTo>
                <a:lnTo>
                  <a:pt x="36" y="1"/>
                </a:lnTo>
                <a:lnTo>
                  <a:pt x="35" y="2"/>
                </a:lnTo>
                <a:lnTo>
                  <a:pt x="35" y="3"/>
                </a:lnTo>
                <a:lnTo>
                  <a:pt x="34" y="4"/>
                </a:lnTo>
                <a:lnTo>
                  <a:pt x="34" y="5"/>
                </a:lnTo>
                <a:lnTo>
                  <a:pt x="33" y="6"/>
                </a:lnTo>
                <a:lnTo>
                  <a:pt x="33" y="7"/>
                </a:lnTo>
                <a:lnTo>
                  <a:pt x="33" y="8"/>
                </a:lnTo>
                <a:lnTo>
                  <a:pt x="32" y="9"/>
                </a:lnTo>
                <a:lnTo>
                  <a:pt x="32" y="10"/>
                </a:lnTo>
                <a:lnTo>
                  <a:pt x="31" y="11"/>
                </a:lnTo>
                <a:lnTo>
                  <a:pt x="31" y="12"/>
                </a:lnTo>
                <a:lnTo>
                  <a:pt x="31" y="13"/>
                </a:lnTo>
                <a:lnTo>
                  <a:pt x="31" y="14"/>
                </a:lnTo>
                <a:lnTo>
                  <a:pt x="30" y="15"/>
                </a:lnTo>
                <a:lnTo>
                  <a:pt x="30" y="16"/>
                </a:lnTo>
                <a:lnTo>
                  <a:pt x="29" y="17"/>
                </a:lnTo>
                <a:lnTo>
                  <a:pt x="29" y="18"/>
                </a:lnTo>
                <a:lnTo>
                  <a:pt x="29" y="20"/>
                </a:lnTo>
                <a:lnTo>
                  <a:pt x="28" y="20"/>
                </a:lnTo>
                <a:lnTo>
                  <a:pt x="28" y="22"/>
                </a:lnTo>
                <a:lnTo>
                  <a:pt x="27" y="23"/>
                </a:lnTo>
                <a:lnTo>
                  <a:pt x="27" y="24"/>
                </a:lnTo>
                <a:lnTo>
                  <a:pt x="27" y="25"/>
                </a:lnTo>
                <a:lnTo>
                  <a:pt x="26" y="27"/>
                </a:lnTo>
                <a:lnTo>
                  <a:pt x="26" y="28"/>
                </a:lnTo>
                <a:lnTo>
                  <a:pt x="25" y="29"/>
                </a:lnTo>
                <a:lnTo>
                  <a:pt x="25" y="30"/>
                </a:lnTo>
                <a:lnTo>
                  <a:pt x="25" y="32"/>
                </a:lnTo>
                <a:lnTo>
                  <a:pt x="25" y="33"/>
                </a:lnTo>
                <a:lnTo>
                  <a:pt x="24" y="35"/>
                </a:lnTo>
                <a:lnTo>
                  <a:pt x="24" y="36"/>
                </a:lnTo>
                <a:lnTo>
                  <a:pt x="23" y="38"/>
                </a:lnTo>
                <a:lnTo>
                  <a:pt x="23" y="39"/>
                </a:lnTo>
                <a:lnTo>
                  <a:pt x="22" y="40"/>
                </a:lnTo>
                <a:lnTo>
                  <a:pt x="22" y="42"/>
                </a:lnTo>
                <a:lnTo>
                  <a:pt x="22" y="43"/>
                </a:lnTo>
                <a:lnTo>
                  <a:pt x="21" y="45"/>
                </a:lnTo>
                <a:lnTo>
                  <a:pt x="21" y="47"/>
                </a:lnTo>
                <a:lnTo>
                  <a:pt x="21" y="48"/>
                </a:lnTo>
                <a:lnTo>
                  <a:pt x="20" y="50"/>
                </a:lnTo>
                <a:lnTo>
                  <a:pt x="20" y="51"/>
                </a:lnTo>
                <a:lnTo>
                  <a:pt x="20" y="53"/>
                </a:lnTo>
                <a:lnTo>
                  <a:pt x="19" y="55"/>
                </a:lnTo>
                <a:lnTo>
                  <a:pt x="19" y="56"/>
                </a:lnTo>
                <a:lnTo>
                  <a:pt x="19" y="58"/>
                </a:lnTo>
                <a:lnTo>
                  <a:pt x="19" y="60"/>
                </a:lnTo>
                <a:lnTo>
                  <a:pt x="19" y="61"/>
                </a:lnTo>
                <a:lnTo>
                  <a:pt x="18" y="63"/>
                </a:lnTo>
                <a:lnTo>
                  <a:pt x="18" y="65"/>
                </a:lnTo>
                <a:lnTo>
                  <a:pt x="18" y="66"/>
                </a:lnTo>
                <a:lnTo>
                  <a:pt x="18" y="68"/>
                </a:lnTo>
                <a:lnTo>
                  <a:pt x="22" y="65"/>
                </a:lnTo>
                <a:lnTo>
                  <a:pt x="0" y="96"/>
                </a:lnTo>
                <a:lnTo>
                  <a:pt x="1" y="96"/>
                </a:lnTo>
                <a:lnTo>
                  <a:pt x="1" y="95"/>
                </a:lnTo>
                <a:lnTo>
                  <a:pt x="2" y="94"/>
                </a:lnTo>
                <a:lnTo>
                  <a:pt x="3" y="93"/>
                </a:lnTo>
                <a:lnTo>
                  <a:pt x="4" y="93"/>
                </a:lnTo>
                <a:lnTo>
                  <a:pt x="4" y="92"/>
                </a:lnTo>
                <a:lnTo>
                  <a:pt x="5" y="92"/>
                </a:lnTo>
                <a:lnTo>
                  <a:pt x="5" y="91"/>
                </a:lnTo>
                <a:lnTo>
                  <a:pt x="6" y="91"/>
                </a:lnTo>
                <a:lnTo>
                  <a:pt x="6" y="90"/>
                </a:lnTo>
                <a:lnTo>
                  <a:pt x="7" y="90"/>
                </a:lnTo>
                <a:lnTo>
                  <a:pt x="8" y="89"/>
                </a:lnTo>
                <a:lnTo>
                  <a:pt x="8" y="88"/>
                </a:lnTo>
                <a:lnTo>
                  <a:pt x="9" y="88"/>
                </a:lnTo>
                <a:lnTo>
                  <a:pt x="10" y="88"/>
                </a:lnTo>
                <a:lnTo>
                  <a:pt x="10" y="87"/>
                </a:lnTo>
                <a:lnTo>
                  <a:pt x="11" y="86"/>
                </a:lnTo>
                <a:lnTo>
                  <a:pt x="12" y="85"/>
                </a:lnTo>
                <a:lnTo>
                  <a:pt x="13" y="85"/>
                </a:lnTo>
                <a:lnTo>
                  <a:pt x="13" y="84"/>
                </a:lnTo>
                <a:lnTo>
                  <a:pt x="14" y="84"/>
                </a:lnTo>
                <a:lnTo>
                  <a:pt x="14" y="83"/>
                </a:lnTo>
                <a:lnTo>
                  <a:pt x="15" y="82"/>
                </a:lnTo>
                <a:lnTo>
                  <a:pt x="15" y="81"/>
                </a:lnTo>
                <a:lnTo>
                  <a:pt x="16" y="81"/>
                </a:lnTo>
                <a:lnTo>
                  <a:pt x="17" y="80"/>
                </a:lnTo>
                <a:lnTo>
                  <a:pt x="17" y="79"/>
                </a:lnTo>
                <a:lnTo>
                  <a:pt x="18" y="78"/>
                </a:lnTo>
                <a:lnTo>
                  <a:pt x="19" y="78"/>
                </a:lnTo>
                <a:lnTo>
                  <a:pt x="19" y="77"/>
                </a:lnTo>
                <a:lnTo>
                  <a:pt x="19" y="76"/>
                </a:lnTo>
                <a:lnTo>
                  <a:pt x="20" y="75"/>
                </a:lnTo>
                <a:lnTo>
                  <a:pt x="21" y="74"/>
                </a:lnTo>
                <a:lnTo>
                  <a:pt x="21" y="73"/>
                </a:lnTo>
                <a:lnTo>
                  <a:pt x="22" y="72"/>
                </a:lnTo>
                <a:lnTo>
                  <a:pt x="22" y="71"/>
                </a:lnTo>
                <a:lnTo>
                  <a:pt x="22" y="70"/>
                </a:lnTo>
                <a:lnTo>
                  <a:pt x="23" y="69"/>
                </a:lnTo>
                <a:lnTo>
                  <a:pt x="23" y="68"/>
                </a:lnTo>
                <a:lnTo>
                  <a:pt x="24" y="66"/>
                </a:lnTo>
                <a:lnTo>
                  <a:pt x="24" y="65"/>
                </a:lnTo>
                <a:lnTo>
                  <a:pt x="24" y="64"/>
                </a:lnTo>
                <a:lnTo>
                  <a:pt x="25" y="63"/>
                </a:lnTo>
                <a:lnTo>
                  <a:pt x="25" y="61"/>
                </a:lnTo>
                <a:lnTo>
                  <a:pt x="25" y="60"/>
                </a:lnTo>
                <a:lnTo>
                  <a:pt x="25" y="59"/>
                </a:lnTo>
                <a:lnTo>
                  <a:pt x="26" y="57"/>
                </a:lnTo>
                <a:lnTo>
                  <a:pt x="26" y="55"/>
                </a:lnTo>
                <a:lnTo>
                  <a:pt x="26" y="54"/>
                </a:lnTo>
                <a:lnTo>
                  <a:pt x="27" y="53"/>
                </a:lnTo>
                <a:lnTo>
                  <a:pt x="27" y="51"/>
                </a:lnTo>
                <a:lnTo>
                  <a:pt x="28" y="50"/>
                </a:lnTo>
                <a:lnTo>
                  <a:pt x="28" y="48"/>
                </a:lnTo>
                <a:lnTo>
                  <a:pt x="28" y="47"/>
                </a:lnTo>
                <a:lnTo>
                  <a:pt x="29" y="45"/>
                </a:lnTo>
                <a:lnTo>
                  <a:pt x="29" y="43"/>
                </a:lnTo>
                <a:lnTo>
                  <a:pt x="29" y="42"/>
                </a:lnTo>
                <a:lnTo>
                  <a:pt x="30" y="40"/>
                </a:lnTo>
                <a:lnTo>
                  <a:pt x="30" y="38"/>
                </a:lnTo>
                <a:lnTo>
                  <a:pt x="30" y="37"/>
                </a:lnTo>
                <a:lnTo>
                  <a:pt x="31" y="35"/>
                </a:lnTo>
                <a:lnTo>
                  <a:pt x="31" y="33"/>
                </a:lnTo>
                <a:lnTo>
                  <a:pt x="31" y="32"/>
                </a:lnTo>
                <a:lnTo>
                  <a:pt x="31" y="30"/>
                </a:lnTo>
                <a:lnTo>
                  <a:pt x="31" y="29"/>
                </a:lnTo>
                <a:lnTo>
                  <a:pt x="32" y="27"/>
                </a:lnTo>
                <a:lnTo>
                  <a:pt x="32" y="25"/>
                </a:lnTo>
                <a:lnTo>
                  <a:pt x="32" y="24"/>
                </a:lnTo>
                <a:lnTo>
                  <a:pt x="32" y="23"/>
                </a:lnTo>
                <a:lnTo>
                  <a:pt x="33" y="21"/>
                </a:lnTo>
                <a:lnTo>
                  <a:pt x="33" y="20"/>
                </a:lnTo>
                <a:lnTo>
                  <a:pt x="33" y="18"/>
                </a:lnTo>
                <a:lnTo>
                  <a:pt x="33" y="17"/>
                </a:lnTo>
                <a:lnTo>
                  <a:pt x="34" y="15"/>
                </a:lnTo>
                <a:lnTo>
                  <a:pt x="34" y="14"/>
                </a:lnTo>
                <a:lnTo>
                  <a:pt x="34" y="12"/>
                </a:lnTo>
                <a:lnTo>
                  <a:pt x="35" y="10"/>
                </a:lnTo>
                <a:lnTo>
                  <a:pt x="35" y="9"/>
                </a:lnTo>
                <a:lnTo>
                  <a:pt x="35" y="8"/>
                </a:lnTo>
                <a:lnTo>
                  <a:pt x="35" y="7"/>
                </a:lnTo>
                <a:lnTo>
                  <a:pt x="35" y="6"/>
                </a:lnTo>
                <a:lnTo>
                  <a:pt x="35" y="5"/>
                </a:lnTo>
                <a:lnTo>
                  <a:pt x="36" y="4"/>
                </a:lnTo>
                <a:lnTo>
                  <a:pt x="36" y="3"/>
                </a:lnTo>
                <a:lnTo>
                  <a:pt x="36" y="2"/>
                </a:lnTo>
                <a:lnTo>
                  <a:pt x="36" y="1"/>
                </a:lnTo>
                <a:lnTo>
                  <a:pt x="36"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391" name="Freeform 94"/>
          <p:cNvSpPr>
            <a:spLocks/>
          </p:cNvSpPr>
          <p:nvPr/>
        </p:nvSpPr>
        <p:spPr bwMode="auto">
          <a:xfrm>
            <a:off x="4462464" y="5138738"/>
            <a:ext cx="33337" cy="107950"/>
          </a:xfrm>
          <a:custGeom>
            <a:avLst/>
            <a:gdLst>
              <a:gd name="T0" fmla="*/ 3175 w 21"/>
              <a:gd name="T1" fmla="*/ 0 h 68"/>
              <a:gd name="T2" fmla="*/ 0 w 21"/>
              <a:gd name="T3" fmla="*/ 6350 h 68"/>
              <a:gd name="T4" fmla="*/ 33337 w 21"/>
              <a:gd name="T5" fmla="*/ 107950 h 68"/>
              <a:gd name="T6" fmla="*/ 33337 w 21"/>
              <a:gd name="T7" fmla="*/ 106363 h 68"/>
              <a:gd name="T8" fmla="*/ 33337 w 21"/>
              <a:gd name="T9" fmla="*/ 106363 h 68"/>
              <a:gd name="T10" fmla="*/ 33337 w 21"/>
              <a:gd name="T11" fmla="*/ 104775 h 68"/>
              <a:gd name="T12" fmla="*/ 33337 w 21"/>
              <a:gd name="T13" fmla="*/ 103188 h 68"/>
              <a:gd name="T14" fmla="*/ 33337 w 21"/>
              <a:gd name="T15" fmla="*/ 101600 h 68"/>
              <a:gd name="T16" fmla="*/ 33337 w 21"/>
              <a:gd name="T17" fmla="*/ 101600 h 68"/>
              <a:gd name="T18" fmla="*/ 33337 w 21"/>
              <a:gd name="T19" fmla="*/ 100013 h 68"/>
              <a:gd name="T20" fmla="*/ 33337 w 21"/>
              <a:gd name="T21" fmla="*/ 98425 h 68"/>
              <a:gd name="T22" fmla="*/ 31750 w 21"/>
              <a:gd name="T23" fmla="*/ 98425 h 68"/>
              <a:gd name="T24" fmla="*/ 31750 w 21"/>
              <a:gd name="T25" fmla="*/ 96838 h 68"/>
              <a:gd name="T26" fmla="*/ 31750 w 21"/>
              <a:gd name="T27" fmla="*/ 95250 h 68"/>
              <a:gd name="T28" fmla="*/ 31750 w 21"/>
              <a:gd name="T29" fmla="*/ 93663 h 68"/>
              <a:gd name="T30" fmla="*/ 31750 w 21"/>
              <a:gd name="T31" fmla="*/ 92075 h 68"/>
              <a:gd name="T32" fmla="*/ 31750 w 21"/>
              <a:gd name="T33" fmla="*/ 90488 h 68"/>
              <a:gd name="T34" fmla="*/ 31750 w 21"/>
              <a:gd name="T35" fmla="*/ 90488 h 68"/>
              <a:gd name="T36" fmla="*/ 31750 w 21"/>
              <a:gd name="T37" fmla="*/ 87313 h 68"/>
              <a:gd name="T38" fmla="*/ 31750 w 21"/>
              <a:gd name="T39" fmla="*/ 85725 h 68"/>
              <a:gd name="T40" fmla="*/ 31750 w 21"/>
              <a:gd name="T41" fmla="*/ 84138 h 68"/>
              <a:gd name="T42" fmla="*/ 30162 w 21"/>
              <a:gd name="T43" fmla="*/ 82550 h 68"/>
              <a:gd name="T44" fmla="*/ 30162 w 21"/>
              <a:gd name="T45" fmla="*/ 82550 h 68"/>
              <a:gd name="T46" fmla="*/ 30162 w 21"/>
              <a:gd name="T47" fmla="*/ 79375 h 68"/>
              <a:gd name="T48" fmla="*/ 30162 w 21"/>
              <a:gd name="T49" fmla="*/ 77788 h 68"/>
              <a:gd name="T50" fmla="*/ 28575 w 21"/>
              <a:gd name="T51" fmla="*/ 76200 h 68"/>
              <a:gd name="T52" fmla="*/ 28575 w 21"/>
              <a:gd name="T53" fmla="*/ 74613 h 68"/>
              <a:gd name="T54" fmla="*/ 28575 w 21"/>
              <a:gd name="T55" fmla="*/ 71438 h 68"/>
              <a:gd name="T56" fmla="*/ 28575 w 21"/>
              <a:gd name="T57" fmla="*/ 69850 h 68"/>
              <a:gd name="T58" fmla="*/ 26987 w 21"/>
              <a:gd name="T59" fmla="*/ 68263 h 68"/>
              <a:gd name="T60" fmla="*/ 26987 w 21"/>
              <a:gd name="T61" fmla="*/ 66675 h 68"/>
              <a:gd name="T62" fmla="*/ 26987 w 21"/>
              <a:gd name="T63" fmla="*/ 63500 h 68"/>
              <a:gd name="T64" fmla="*/ 25400 w 21"/>
              <a:gd name="T65" fmla="*/ 61913 h 68"/>
              <a:gd name="T66" fmla="*/ 25400 w 21"/>
              <a:gd name="T67" fmla="*/ 58738 h 68"/>
              <a:gd name="T68" fmla="*/ 25400 w 21"/>
              <a:gd name="T69" fmla="*/ 58738 h 68"/>
              <a:gd name="T70" fmla="*/ 23812 w 21"/>
              <a:gd name="T71" fmla="*/ 53975 h 68"/>
              <a:gd name="T72" fmla="*/ 23812 w 21"/>
              <a:gd name="T73" fmla="*/ 53975 h 68"/>
              <a:gd name="T74" fmla="*/ 22225 w 21"/>
              <a:gd name="T75" fmla="*/ 50800 h 68"/>
              <a:gd name="T76" fmla="*/ 22225 w 21"/>
              <a:gd name="T77" fmla="*/ 49213 h 68"/>
              <a:gd name="T78" fmla="*/ 22225 w 21"/>
              <a:gd name="T79" fmla="*/ 46038 h 68"/>
              <a:gd name="T80" fmla="*/ 22225 w 21"/>
              <a:gd name="T81" fmla="*/ 44450 h 68"/>
              <a:gd name="T82" fmla="*/ 20637 w 21"/>
              <a:gd name="T83" fmla="*/ 41275 h 68"/>
              <a:gd name="T84" fmla="*/ 19050 w 21"/>
              <a:gd name="T85" fmla="*/ 39688 h 68"/>
              <a:gd name="T86" fmla="*/ 19050 w 21"/>
              <a:gd name="T87" fmla="*/ 36513 h 68"/>
              <a:gd name="T88" fmla="*/ 17462 w 21"/>
              <a:gd name="T89" fmla="*/ 34925 h 68"/>
              <a:gd name="T90" fmla="*/ 17462 w 21"/>
              <a:gd name="T91" fmla="*/ 31750 h 68"/>
              <a:gd name="T92" fmla="*/ 15875 w 21"/>
              <a:gd name="T93" fmla="*/ 30163 h 68"/>
              <a:gd name="T94" fmla="*/ 15875 w 21"/>
              <a:gd name="T95" fmla="*/ 26988 h 68"/>
              <a:gd name="T96" fmla="*/ 14287 w 21"/>
              <a:gd name="T97" fmla="*/ 25400 h 68"/>
              <a:gd name="T98" fmla="*/ 12700 w 21"/>
              <a:gd name="T99" fmla="*/ 22225 h 68"/>
              <a:gd name="T100" fmla="*/ 12700 w 21"/>
              <a:gd name="T101" fmla="*/ 20638 h 68"/>
              <a:gd name="T102" fmla="*/ 11112 w 21"/>
              <a:gd name="T103" fmla="*/ 17463 h 68"/>
              <a:gd name="T104" fmla="*/ 11112 w 21"/>
              <a:gd name="T105" fmla="*/ 14288 h 68"/>
              <a:gd name="T106" fmla="*/ 9525 w 21"/>
              <a:gd name="T107" fmla="*/ 12700 h 68"/>
              <a:gd name="T108" fmla="*/ 7937 w 21"/>
              <a:gd name="T109" fmla="*/ 9525 h 68"/>
              <a:gd name="T110" fmla="*/ 6350 w 21"/>
              <a:gd name="T111" fmla="*/ 7938 h 68"/>
              <a:gd name="T112" fmla="*/ 6350 w 21"/>
              <a:gd name="T113" fmla="*/ 6350 h 68"/>
              <a:gd name="T114" fmla="*/ 4762 w 21"/>
              <a:gd name="T115" fmla="*/ 3175 h 68"/>
              <a:gd name="T116" fmla="*/ 3175 w 21"/>
              <a:gd name="T117" fmla="*/ 0 h 6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1" h="68">
                <a:moveTo>
                  <a:pt x="2" y="0"/>
                </a:moveTo>
                <a:lnTo>
                  <a:pt x="0" y="4"/>
                </a:lnTo>
                <a:lnTo>
                  <a:pt x="21" y="68"/>
                </a:lnTo>
                <a:lnTo>
                  <a:pt x="21" y="67"/>
                </a:lnTo>
                <a:lnTo>
                  <a:pt x="21" y="66"/>
                </a:lnTo>
                <a:lnTo>
                  <a:pt x="21" y="65"/>
                </a:lnTo>
                <a:lnTo>
                  <a:pt x="21" y="64"/>
                </a:lnTo>
                <a:lnTo>
                  <a:pt x="21" y="63"/>
                </a:lnTo>
                <a:lnTo>
                  <a:pt x="21" y="62"/>
                </a:lnTo>
                <a:lnTo>
                  <a:pt x="20" y="62"/>
                </a:lnTo>
                <a:lnTo>
                  <a:pt x="20" y="61"/>
                </a:lnTo>
                <a:lnTo>
                  <a:pt x="20" y="60"/>
                </a:lnTo>
                <a:lnTo>
                  <a:pt x="20" y="59"/>
                </a:lnTo>
                <a:lnTo>
                  <a:pt x="20" y="58"/>
                </a:lnTo>
                <a:lnTo>
                  <a:pt x="20" y="57"/>
                </a:lnTo>
                <a:lnTo>
                  <a:pt x="20" y="55"/>
                </a:lnTo>
                <a:lnTo>
                  <a:pt x="20" y="54"/>
                </a:lnTo>
                <a:lnTo>
                  <a:pt x="20" y="53"/>
                </a:lnTo>
                <a:lnTo>
                  <a:pt x="19" y="52"/>
                </a:lnTo>
                <a:lnTo>
                  <a:pt x="19" y="50"/>
                </a:lnTo>
                <a:lnTo>
                  <a:pt x="19" y="49"/>
                </a:lnTo>
                <a:lnTo>
                  <a:pt x="18" y="48"/>
                </a:lnTo>
                <a:lnTo>
                  <a:pt x="18" y="47"/>
                </a:lnTo>
                <a:lnTo>
                  <a:pt x="18" y="45"/>
                </a:lnTo>
                <a:lnTo>
                  <a:pt x="18" y="44"/>
                </a:lnTo>
                <a:lnTo>
                  <a:pt x="17" y="43"/>
                </a:lnTo>
                <a:lnTo>
                  <a:pt x="17" y="42"/>
                </a:lnTo>
                <a:lnTo>
                  <a:pt x="17" y="40"/>
                </a:lnTo>
                <a:lnTo>
                  <a:pt x="16" y="39"/>
                </a:lnTo>
                <a:lnTo>
                  <a:pt x="16" y="37"/>
                </a:lnTo>
                <a:lnTo>
                  <a:pt x="15" y="34"/>
                </a:lnTo>
                <a:lnTo>
                  <a:pt x="14" y="32"/>
                </a:lnTo>
                <a:lnTo>
                  <a:pt x="14" y="31"/>
                </a:lnTo>
                <a:lnTo>
                  <a:pt x="14" y="29"/>
                </a:lnTo>
                <a:lnTo>
                  <a:pt x="14" y="28"/>
                </a:lnTo>
                <a:lnTo>
                  <a:pt x="13" y="26"/>
                </a:lnTo>
                <a:lnTo>
                  <a:pt x="12" y="25"/>
                </a:lnTo>
                <a:lnTo>
                  <a:pt x="12" y="23"/>
                </a:lnTo>
                <a:lnTo>
                  <a:pt x="11" y="22"/>
                </a:lnTo>
                <a:lnTo>
                  <a:pt x="11" y="20"/>
                </a:lnTo>
                <a:lnTo>
                  <a:pt x="10" y="19"/>
                </a:lnTo>
                <a:lnTo>
                  <a:pt x="10" y="17"/>
                </a:lnTo>
                <a:lnTo>
                  <a:pt x="9" y="16"/>
                </a:lnTo>
                <a:lnTo>
                  <a:pt x="8" y="14"/>
                </a:lnTo>
                <a:lnTo>
                  <a:pt x="8" y="13"/>
                </a:lnTo>
                <a:lnTo>
                  <a:pt x="7" y="11"/>
                </a:lnTo>
                <a:lnTo>
                  <a:pt x="7" y="9"/>
                </a:lnTo>
                <a:lnTo>
                  <a:pt x="6" y="8"/>
                </a:lnTo>
                <a:lnTo>
                  <a:pt x="5" y="6"/>
                </a:lnTo>
                <a:lnTo>
                  <a:pt x="4" y="5"/>
                </a:lnTo>
                <a:lnTo>
                  <a:pt x="4" y="4"/>
                </a:lnTo>
                <a:lnTo>
                  <a:pt x="3" y="2"/>
                </a:lnTo>
                <a:lnTo>
                  <a:pt x="2"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392" name="Freeform 95"/>
          <p:cNvSpPr>
            <a:spLocks/>
          </p:cNvSpPr>
          <p:nvPr/>
        </p:nvSpPr>
        <p:spPr bwMode="auto">
          <a:xfrm>
            <a:off x="4414839" y="5264151"/>
            <a:ext cx="7937" cy="28575"/>
          </a:xfrm>
          <a:custGeom>
            <a:avLst/>
            <a:gdLst>
              <a:gd name="T0" fmla="*/ 7937 w 5"/>
              <a:gd name="T1" fmla="*/ 0 h 18"/>
              <a:gd name="T2" fmla="*/ 7937 w 5"/>
              <a:gd name="T3" fmla="*/ 0 h 18"/>
              <a:gd name="T4" fmla="*/ 7937 w 5"/>
              <a:gd name="T5" fmla="*/ 0 h 18"/>
              <a:gd name="T6" fmla="*/ 7937 w 5"/>
              <a:gd name="T7" fmla="*/ 3175 h 18"/>
              <a:gd name="T8" fmla="*/ 7937 w 5"/>
              <a:gd name="T9" fmla="*/ 4763 h 18"/>
              <a:gd name="T10" fmla="*/ 7937 w 5"/>
              <a:gd name="T11" fmla="*/ 4763 h 18"/>
              <a:gd name="T12" fmla="*/ 7937 w 5"/>
              <a:gd name="T13" fmla="*/ 6350 h 18"/>
              <a:gd name="T14" fmla="*/ 7937 w 5"/>
              <a:gd name="T15" fmla="*/ 7938 h 18"/>
              <a:gd name="T16" fmla="*/ 7937 w 5"/>
              <a:gd name="T17" fmla="*/ 7938 h 18"/>
              <a:gd name="T18" fmla="*/ 7937 w 5"/>
              <a:gd name="T19" fmla="*/ 7938 h 18"/>
              <a:gd name="T20" fmla="*/ 7937 w 5"/>
              <a:gd name="T21" fmla="*/ 9525 h 18"/>
              <a:gd name="T22" fmla="*/ 7937 w 5"/>
              <a:gd name="T23" fmla="*/ 11113 h 18"/>
              <a:gd name="T24" fmla="*/ 7937 w 5"/>
              <a:gd name="T25" fmla="*/ 12700 h 18"/>
              <a:gd name="T26" fmla="*/ 7937 w 5"/>
              <a:gd name="T27" fmla="*/ 12700 h 18"/>
              <a:gd name="T28" fmla="*/ 7937 w 5"/>
              <a:gd name="T29" fmla="*/ 14288 h 18"/>
              <a:gd name="T30" fmla="*/ 7937 w 5"/>
              <a:gd name="T31" fmla="*/ 15875 h 18"/>
              <a:gd name="T32" fmla="*/ 7937 w 5"/>
              <a:gd name="T33" fmla="*/ 15875 h 18"/>
              <a:gd name="T34" fmla="*/ 7937 w 5"/>
              <a:gd name="T35" fmla="*/ 19050 h 18"/>
              <a:gd name="T36" fmla="*/ 7937 w 5"/>
              <a:gd name="T37" fmla="*/ 20638 h 18"/>
              <a:gd name="T38" fmla="*/ 7937 w 5"/>
              <a:gd name="T39" fmla="*/ 20638 h 18"/>
              <a:gd name="T40" fmla="*/ 7937 w 5"/>
              <a:gd name="T41" fmla="*/ 22225 h 18"/>
              <a:gd name="T42" fmla="*/ 7937 w 5"/>
              <a:gd name="T43" fmla="*/ 23813 h 18"/>
              <a:gd name="T44" fmla="*/ 7937 w 5"/>
              <a:gd name="T45" fmla="*/ 25400 h 18"/>
              <a:gd name="T46" fmla="*/ 7937 w 5"/>
              <a:gd name="T47" fmla="*/ 25400 h 18"/>
              <a:gd name="T48" fmla="*/ 7937 w 5"/>
              <a:gd name="T49" fmla="*/ 26988 h 18"/>
              <a:gd name="T50" fmla="*/ 7937 w 5"/>
              <a:gd name="T51" fmla="*/ 28575 h 18"/>
              <a:gd name="T52" fmla="*/ 7937 w 5"/>
              <a:gd name="T53" fmla="*/ 28575 h 18"/>
              <a:gd name="T54" fmla="*/ 6350 w 5"/>
              <a:gd name="T55" fmla="*/ 28575 h 18"/>
              <a:gd name="T56" fmla="*/ 6350 w 5"/>
              <a:gd name="T57" fmla="*/ 28575 h 18"/>
              <a:gd name="T58" fmla="*/ 4762 w 5"/>
              <a:gd name="T59" fmla="*/ 28575 h 18"/>
              <a:gd name="T60" fmla="*/ 4762 w 5"/>
              <a:gd name="T61" fmla="*/ 28575 h 18"/>
              <a:gd name="T62" fmla="*/ 3175 w 5"/>
              <a:gd name="T63" fmla="*/ 28575 h 18"/>
              <a:gd name="T64" fmla="*/ 3175 w 5"/>
              <a:gd name="T65" fmla="*/ 26988 h 18"/>
              <a:gd name="T66" fmla="*/ 3175 w 5"/>
              <a:gd name="T67" fmla="*/ 25400 h 18"/>
              <a:gd name="T68" fmla="*/ 1587 w 5"/>
              <a:gd name="T69" fmla="*/ 25400 h 18"/>
              <a:gd name="T70" fmla="*/ 1587 w 5"/>
              <a:gd name="T71" fmla="*/ 25400 h 18"/>
              <a:gd name="T72" fmla="*/ 1587 w 5"/>
              <a:gd name="T73" fmla="*/ 23813 h 18"/>
              <a:gd name="T74" fmla="*/ 0 w 5"/>
              <a:gd name="T75" fmla="*/ 20638 h 18"/>
              <a:gd name="T76" fmla="*/ 0 w 5"/>
              <a:gd name="T77" fmla="*/ 19050 h 18"/>
              <a:gd name="T78" fmla="*/ 0 w 5"/>
              <a:gd name="T79" fmla="*/ 17463 h 18"/>
              <a:gd name="T80" fmla="*/ 0 w 5"/>
              <a:gd name="T81" fmla="*/ 15875 h 18"/>
              <a:gd name="T82" fmla="*/ 0 w 5"/>
              <a:gd name="T83" fmla="*/ 15875 h 18"/>
              <a:gd name="T84" fmla="*/ 0 w 5"/>
              <a:gd name="T85" fmla="*/ 12700 h 18"/>
              <a:gd name="T86" fmla="*/ 0 w 5"/>
              <a:gd name="T87" fmla="*/ 12700 h 18"/>
              <a:gd name="T88" fmla="*/ 0 w 5"/>
              <a:gd name="T89" fmla="*/ 11113 h 18"/>
              <a:gd name="T90" fmla="*/ 0 w 5"/>
              <a:gd name="T91" fmla="*/ 7938 h 18"/>
              <a:gd name="T92" fmla="*/ 0 w 5"/>
              <a:gd name="T93" fmla="*/ 7938 h 18"/>
              <a:gd name="T94" fmla="*/ 0 w 5"/>
              <a:gd name="T95" fmla="*/ 6350 h 18"/>
              <a:gd name="T96" fmla="*/ 1587 w 5"/>
              <a:gd name="T97" fmla="*/ 4763 h 18"/>
              <a:gd name="T98" fmla="*/ 1587 w 5"/>
              <a:gd name="T99" fmla="*/ 4763 h 18"/>
              <a:gd name="T100" fmla="*/ 1587 w 5"/>
              <a:gd name="T101" fmla="*/ 3175 h 18"/>
              <a:gd name="T102" fmla="*/ 3175 w 5"/>
              <a:gd name="T103" fmla="*/ 1588 h 18"/>
              <a:gd name="T104" fmla="*/ 3175 w 5"/>
              <a:gd name="T105" fmla="*/ 0 h 18"/>
              <a:gd name="T106" fmla="*/ 4762 w 5"/>
              <a:gd name="T107" fmla="*/ 0 h 18"/>
              <a:gd name="T108" fmla="*/ 4762 w 5"/>
              <a:gd name="T109" fmla="*/ 0 h 18"/>
              <a:gd name="T110" fmla="*/ 6350 w 5"/>
              <a:gd name="T111" fmla="*/ 0 h 18"/>
              <a:gd name="T112" fmla="*/ 6350 w 5"/>
              <a:gd name="T113" fmla="*/ 0 h 18"/>
              <a:gd name="T114" fmla="*/ 7937 w 5"/>
              <a:gd name="T115" fmla="*/ 0 h 18"/>
              <a:gd name="T116" fmla="*/ 7937 w 5"/>
              <a:gd name="T117" fmla="*/ 0 h 1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 h="18">
                <a:moveTo>
                  <a:pt x="5" y="0"/>
                </a:moveTo>
                <a:lnTo>
                  <a:pt x="5" y="0"/>
                </a:lnTo>
                <a:lnTo>
                  <a:pt x="5" y="2"/>
                </a:lnTo>
                <a:lnTo>
                  <a:pt x="5" y="3"/>
                </a:lnTo>
                <a:lnTo>
                  <a:pt x="5" y="4"/>
                </a:lnTo>
                <a:lnTo>
                  <a:pt x="5" y="5"/>
                </a:lnTo>
                <a:lnTo>
                  <a:pt x="5" y="6"/>
                </a:lnTo>
                <a:lnTo>
                  <a:pt x="5" y="7"/>
                </a:lnTo>
                <a:lnTo>
                  <a:pt x="5" y="8"/>
                </a:lnTo>
                <a:lnTo>
                  <a:pt x="5" y="9"/>
                </a:lnTo>
                <a:lnTo>
                  <a:pt x="5" y="10"/>
                </a:lnTo>
                <a:lnTo>
                  <a:pt x="5" y="12"/>
                </a:lnTo>
                <a:lnTo>
                  <a:pt x="5" y="13"/>
                </a:lnTo>
                <a:lnTo>
                  <a:pt x="5" y="14"/>
                </a:lnTo>
                <a:lnTo>
                  <a:pt x="5" y="15"/>
                </a:lnTo>
                <a:lnTo>
                  <a:pt x="5" y="16"/>
                </a:lnTo>
                <a:lnTo>
                  <a:pt x="5" y="17"/>
                </a:lnTo>
                <a:lnTo>
                  <a:pt x="5" y="18"/>
                </a:lnTo>
                <a:lnTo>
                  <a:pt x="4" y="18"/>
                </a:lnTo>
                <a:lnTo>
                  <a:pt x="3" y="18"/>
                </a:lnTo>
                <a:lnTo>
                  <a:pt x="2" y="18"/>
                </a:lnTo>
                <a:lnTo>
                  <a:pt x="2" y="17"/>
                </a:lnTo>
                <a:lnTo>
                  <a:pt x="2" y="16"/>
                </a:lnTo>
                <a:lnTo>
                  <a:pt x="1" y="16"/>
                </a:lnTo>
                <a:lnTo>
                  <a:pt x="1" y="15"/>
                </a:lnTo>
                <a:lnTo>
                  <a:pt x="0" y="13"/>
                </a:lnTo>
                <a:lnTo>
                  <a:pt x="0" y="12"/>
                </a:lnTo>
                <a:lnTo>
                  <a:pt x="0" y="11"/>
                </a:lnTo>
                <a:lnTo>
                  <a:pt x="0" y="10"/>
                </a:lnTo>
                <a:lnTo>
                  <a:pt x="0" y="8"/>
                </a:lnTo>
                <a:lnTo>
                  <a:pt x="0" y="7"/>
                </a:lnTo>
                <a:lnTo>
                  <a:pt x="0" y="5"/>
                </a:lnTo>
                <a:lnTo>
                  <a:pt x="0" y="4"/>
                </a:lnTo>
                <a:lnTo>
                  <a:pt x="1" y="3"/>
                </a:lnTo>
                <a:lnTo>
                  <a:pt x="1" y="2"/>
                </a:lnTo>
                <a:lnTo>
                  <a:pt x="2" y="1"/>
                </a:lnTo>
                <a:lnTo>
                  <a:pt x="2" y="0"/>
                </a:lnTo>
                <a:lnTo>
                  <a:pt x="3" y="0"/>
                </a:lnTo>
                <a:lnTo>
                  <a:pt x="4" y="0"/>
                </a:lnTo>
                <a:lnTo>
                  <a:pt x="5" y="0"/>
                </a:lnTo>
                <a:close/>
              </a:path>
            </a:pathLst>
          </a:custGeom>
          <a:solidFill>
            <a:srgbClr val="D4634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393" name="Freeform 96"/>
          <p:cNvSpPr>
            <a:spLocks/>
          </p:cNvSpPr>
          <p:nvPr/>
        </p:nvSpPr>
        <p:spPr bwMode="auto">
          <a:xfrm>
            <a:off x="4403726" y="5294313"/>
            <a:ext cx="9525" cy="30162"/>
          </a:xfrm>
          <a:custGeom>
            <a:avLst/>
            <a:gdLst>
              <a:gd name="T0" fmla="*/ 4763 w 6"/>
              <a:gd name="T1" fmla="*/ 0 h 19"/>
              <a:gd name="T2" fmla="*/ 3175 w 6"/>
              <a:gd name="T3" fmla="*/ 0 h 19"/>
              <a:gd name="T4" fmla="*/ 3175 w 6"/>
              <a:gd name="T5" fmla="*/ 1587 h 19"/>
              <a:gd name="T6" fmla="*/ 3175 w 6"/>
              <a:gd name="T7" fmla="*/ 1587 h 19"/>
              <a:gd name="T8" fmla="*/ 3175 w 6"/>
              <a:gd name="T9" fmla="*/ 3175 h 19"/>
              <a:gd name="T10" fmla="*/ 1588 w 6"/>
              <a:gd name="T11" fmla="*/ 4762 h 19"/>
              <a:gd name="T12" fmla="*/ 1588 w 6"/>
              <a:gd name="T13" fmla="*/ 6350 h 19"/>
              <a:gd name="T14" fmla="*/ 1588 w 6"/>
              <a:gd name="T15" fmla="*/ 7937 h 19"/>
              <a:gd name="T16" fmla="*/ 1588 w 6"/>
              <a:gd name="T17" fmla="*/ 9525 h 19"/>
              <a:gd name="T18" fmla="*/ 1588 w 6"/>
              <a:gd name="T19" fmla="*/ 9525 h 19"/>
              <a:gd name="T20" fmla="*/ 1588 w 6"/>
              <a:gd name="T21" fmla="*/ 11112 h 19"/>
              <a:gd name="T22" fmla="*/ 1588 w 6"/>
              <a:gd name="T23" fmla="*/ 12700 h 19"/>
              <a:gd name="T24" fmla="*/ 1588 w 6"/>
              <a:gd name="T25" fmla="*/ 14287 h 19"/>
              <a:gd name="T26" fmla="*/ 1588 w 6"/>
              <a:gd name="T27" fmla="*/ 14287 h 19"/>
              <a:gd name="T28" fmla="*/ 1588 w 6"/>
              <a:gd name="T29" fmla="*/ 15875 h 19"/>
              <a:gd name="T30" fmla="*/ 1588 w 6"/>
              <a:gd name="T31" fmla="*/ 17462 h 19"/>
              <a:gd name="T32" fmla="*/ 1588 w 6"/>
              <a:gd name="T33" fmla="*/ 19050 h 19"/>
              <a:gd name="T34" fmla="*/ 1588 w 6"/>
              <a:gd name="T35" fmla="*/ 19050 h 19"/>
              <a:gd name="T36" fmla="*/ 0 w 6"/>
              <a:gd name="T37" fmla="*/ 20637 h 19"/>
              <a:gd name="T38" fmla="*/ 0 w 6"/>
              <a:gd name="T39" fmla="*/ 22225 h 19"/>
              <a:gd name="T40" fmla="*/ 0 w 6"/>
              <a:gd name="T41" fmla="*/ 22225 h 19"/>
              <a:gd name="T42" fmla="*/ 0 w 6"/>
              <a:gd name="T43" fmla="*/ 23812 h 19"/>
              <a:gd name="T44" fmla="*/ 0 w 6"/>
              <a:gd name="T45" fmla="*/ 25400 h 19"/>
              <a:gd name="T46" fmla="*/ 0 w 6"/>
              <a:gd name="T47" fmla="*/ 26987 h 19"/>
              <a:gd name="T48" fmla="*/ 0 w 6"/>
              <a:gd name="T49" fmla="*/ 26987 h 19"/>
              <a:gd name="T50" fmla="*/ 0 w 6"/>
              <a:gd name="T51" fmla="*/ 28575 h 19"/>
              <a:gd name="T52" fmla="*/ 0 w 6"/>
              <a:gd name="T53" fmla="*/ 28575 h 19"/>
              <a:gd name="T54" fmla="*/ 1588 w 6"/>
              <a:gd name="T55" fmla="*/ 28575 h 19"/>
              <a:gd name="T56" fmla="*/ 1588 w 6"/>
              <a:gd name="T57" fmla="*/ 30162 h 19"/>
              <a:gd name="T58" fmla="*/ 1588 w 6"/>
              <a:gd name="T59" fmla="*/ 30162 h 19"/>
              <a:gd name="T60" fmla="*/ 3175 w 6"/>
              <a:gd name="T61" fmla="*/ 30162 h 19"/>
              <a:gd name="T62" fmla="*/ 3175 w 6"/>
              <a:gd name="T63" fmla="*/ 28575 h 19"/>
              <a:gd name="T64" fmla="*/ 4763 w 6"/>
              <a:gd name="T65" fmla="*/ 28575 h 19"/>
              <a:gd name="T66" fmla="*/ 4763 w 6"/>
              <a:gd name="T67" fmla="*/ 28575 h 19"/>
              <a:gd name="T68" fmla="*/ 6350 w 6"/>
              <a:gd name="T69" fmla="*/ 26987 h 19"/>
              <a:gd name="T70" fmla="*/ 6350 w 6"/>
              <a:gd name="T71" fmla="*/ 26987 h 19"/>
              <a:gd name="T72" fmla="*/ 6350 w 6"/>
              <a:gd name="T73" fmla="*/ 26987 h 19"/>
              <a:gd name="T74" fmla="*/ 7938 w 6"/>
              <a:gd name="T75" fmla="*/ 25400 h 19"/>
              <a:gd name="T76" fmla="*/ 7938 w 6"/>
              <a:gd name="T77" fmla="*/ 23812 h 19"/>
              <a:gd name="T78" fmla="*/ 7938 w 6"/>
              <a:gd name="T79" fmla="*/ 22225 h 19"/>
              <a:gd name="T80" fmla="*/ 9525 w 6"/>
              <a:gd name="T81" fmla="*/ 22225 h 19"/>
              <a:gd name="T82" fmla="*/ 9525 w 6"/>
              <a:gd name="T83" fmla="*/ 20637 h 19"/>
              <a:gd name="T84" fmla="*/ 9525 w 6"/>
              <a:gd name="T85" fmla="*/ 19050 h 19"/>
              <a:gd name="T86" fmla="*/ 9525 w 6"/>
              <a:gd name="T87" fmla="*/ 17462 h 19"/>
              <a:gd name="T88" fmla="*/ 9525 w 6"/>
              <a:gd name="T89" fmla="*/ 15875 h 19"/>
              <a:gd name="T90" fmla="*/ 9525 w 6"/>
              <a:gd name="T91" fmla="*/ 14287 h 19"/>
              <a:gd name="T92" fmla="*/ 9525 w 6"/>
              <a:gd name="T93" fmla="*/ 12700 h 19"/>
              <a:gd name="T94" fmla="*/ 9525 w 6"/>
              <a:gd name="T95" fmla="*/ 11112 h 19"/>
              <a:gd name="T96" fmla="*/ 9525 w 6"/>
              <a:gd name="T97" fmla="*/ 9525 h 19"/>
              <a:gd name="T98" fmla="*/ 9525 w 6"/>
              <a:gd name="T99" fmla="*/ 7937 h 19"/>
              <a:gd name="T100" fmla="*/ 9525 w 6"/>
              <a:gd name="T101" fmla="*/ 6350 h 19"/>
              <a:gd name="T102" fmla="*/ 7938 w 6"/>
              <a:gd name="T103" fmla="*/ 6350 h 19"/>
              <a:gd name="T104" fmla="*/ 7938 w 6"/>
              <a:gd name="T105" fmla="*/ 4762 h 19"/>
              <a:gd name="T106" fmla="*/ 7938 w 6"/>
              <a:gd name="T107" fmla="*/ 3175 h 19"/>
              <a:gd name="T108" fmla="*/ 6350 w 6"/>
              <a:gd name="T109" fmla="*/ 1587 h 19"/>
              <a:gd name="T110" fmla="*/ 6350 w 6"/>
              <a:gd name="T111" fmla="*/ 1587 h 19"/>
              <a:gd name="T112" fmla="*/ 4763 w 6"/>
              <a:gd name="T113" fmla="*/ 0 h 19"/>
              <a:gd name="T114" fmla="*/ 4763 w 6"/>
              <a:gd name="T115" fmla="*/ 0 h 1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6" h="19">
                <a:moveTo>
                  <a:pt x="3" y="0"/>
                </a:moveTo>
                <a:lnTo>
                  <a:pt x="2" y="0"/>
                </a:lnTo>
                <a:lnTo>
                  <a:pt x="2" y="1"/>
                </a:lnTo>
                <a:lnTo>
                  <a:pt x="2" y="2"/>
                </a:lnTo>
                <a:lnTo>
                  <a:pt x="1" y="3"/>
                </a:lnTo>
                <a:lnTo>
                  <a:pt x="1" y="4"/>
                </a:lnTo>
                <a:lnTo>
                  <a:pt x="1" y="5"/>
                </a:lnTo>
                <a:lnTo>
                  <a:pt x="1" y="6"/>
                </a:lnTo>
                <a:lnTo>
                  <a:pt x="1" y="7"/>
                </a:lnTo>
                <a:lnTo>
                  <a:pt x="1" y="8"/>
                </a:lnTo>
                <a:lnTo>
                  <a:pt x="1" y="9"/>
                </a:lnTo>
                <a:lnTo>
                  <a:pt x="1" y="10"/>
                </a:lnTo>
                <a:lnTo>
                  <a:pt x="1" y="11"/>
                </a:lnTo>
                <a:lnTo>
                  <a:pt x="1" y="12"/>
                </a:lnTo>
                <a:lnTo>
                  <a:pt x="0" y="13"/>
                </a:lnTo>
                <a:lnTo>
                  <a:pt x="0" y="14"/>
                </a:lnTo>
                <a:lnTo>
                  <a:pt x="0" y="15"/>
                </a:lnTo>
                <a:lnTo>
                  <a:pt x="0" y="16"/>
                </a:lnTo>
                <a:lnTo>
                  <a:pt x="0" y="17"/>
                </a:lnTo>
                <a:lnTo>
                  <a:pt x="0" y="18"/>
                </a:lnTo>
                <a:lnTo>
                  <a:pt x="1" y="18"/>
                </a:lnTo>
                <a:lnTo>
                  <a:pt x="1" y="19"/>
                </a:lnTo>
                <a:lnTo>
                  <a:pt x="2" y="19"/>
                </a:lnTo>
                <a:lnTo>
                  <a:pt x="2" y="18"/>
                </a:lnTo>
                <a:lnTo>
                  <a:pt x="3" y="18"/>
                </a:lnTo>
                <a:lnTo>
                  <a:pt x="4" y="17"/>
                </a:lnTo>
                <a:lnTo>
                  <a:pt x="5" y="16"/>
                </a:lnTo>
                <a:lnTo>
                  <a:pt x="5" y="15"/>
                </a:lnTo>
                <a:lnTo>
                  <a:pt x="5" y="14"/>
                </a:lnTo>
                <a:lnTo>
                  <a:pt x="6" y="14"/>
                </a:lnTo>
                <a:lnTo>
                  <a:pt x="6" y="13"/>
                </a:lnTo>
                <a:lnTo>
                  <a:pt x="6" y="12"/>
                </a:lnTo>
                <a:lnTo>
                  <a:pt x="6" y="11"/>
                </a:lnTo>
                <a:lnTo>
                  <a:pt x="6" y="10"/>
                </a:lnTo>
                <a:lnTo>
                  <a:pt x="6" y="9"/>
                </a:lnTo>
                <a:lnTo>
                  <a:pt x="6" y="8"/>
                </a:lnTo>
                <a:lnTo>
                  <a:pt x="6" y="7"/>
                </a:lnTo>
                <a:lnTo>
                  <a:pt x="6" y="6"/>
                </a:lnTo>
                <a:lnTo>
                  <a:pt x="6" y="5"/>
                </a:lnTo>
                <a:lnTo>
                  <a:pt x="6" y="4"/>
                </a:lnTo>
                <a:lnTo>
                  <a:pt x="5" y="4"/>
                </a:lnTo>
                <a:lnTo>
                  <a:pt x="5" y="3"/>
                </a:lnTo>
                <a:lnTo>
                  <a:pt x="5" y="2"/>
                </a:lnTo>
                <a:lnTo>
                  <a:pt x="4" y="1"/>
                </a:lnTo>
                <a:lnTo>
                  <a:pt x="3" y="0"/>
                </a:lnTo>
                <a:close/>
              </a:path>
            </a:pathLst>
          </a:custGeom>
          <a:solidFill>
            <a:srgbClr val="D4634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394" name="Freeform 97"/>
          <p:cNvSpPr>
            <a:spLocks/>
          </p:cNvSpPr>
          <p:nvPr/>
        </p:nvSpPr>
        <p:spPr bwMode="auto">
          <a:xfrm>
            <a:off x="4414838" y="5218113"/>
            <a:ext cx="11112" cy="30162"/>
          </a:xfrm>
          <a:custGeom>
            <a:avLst/>
            <a:gdLst>
              <a:gd name="T0" fmla="*/ 6350 w 7"/>
              <a:gd name="T1" fmla="*/ 1587 h 19"/>
              <a:gd name="T2" fmla="*/ 4762 w 7"/>
              <a:gd name="T3" fmla="*/ 0 h 19"/>
              <a:gd name="T4" fmla="*/ 4762 w 7"/>
              <a:gd name="T5" fmla="*/ 3175 h 19"/>
              <a:gd name="T6" fmla="*/ 4762 w 7"/>
              <a:gd name="T7" fmla="*/ 3175 h 19"/>
              <a:gd name="T8" fmla="*/ 4762 w 7"/>
              <a:gd name="T9" fmla="*/ 4762 h 19"/>
              <a:gd name="T10" fmla="*/ 3175 w 7"/>
              <a:gd name="T11" fmla="*/ 6350 h 19"/>
              <a:gd name="T12" fmla="*/ 3175 w 7"/>
              <a:gd name="T13" fmla="*/ 7937 h 19"/>
              <a:gd name="T14" fmla="*/ 3175 w 7"/>
              <a:gd name="T15" fmla="*/ 9525 h 19"/>
              <a:gd name="T16" fmla="*/ 3175 w 7"/>
              <a:gd name="T17" fmla="*/ 11112 h 19"/>
              <a:gd name="T18" fmla="*/ 3175 w 7"/>
              <a:gd name="T19" fmla="*/ 11112 h 19"/>
              <a:gd name="T20" fmla="*/ 3175 w 7"/>
              <a:gd name="T21" fmla="*/ 12700 h 19"/>
              <a:gd name="T22" fmla="*/ 3175 w 7"/>
              <a:gd name="T23" fmla="*/ 14287 h 19"/>
              <a:gd name="T24" fmla="*/ 3175 w 7"/>
              <a:gd name="T25" fmla="*/ 14287 h 19"/>
              <a:gd name="T26" fmla="*/ 1587 w 7"/>
              <a:gd name="T27" fmla="*/ 14287 h 19"/>
              <a:gd name="T28" fmla="*/ 1587 w 7"/>
              <a:gd name="T29" fmla="*/ 15875 h 19"/>
              <a:gd name="T30" fmla="*/ 1587 w 7"/>
              <a:gd name="T31" fmla="*/ 17462 h 19"/>
              <a:gd name="T32" fmla="*/ 1587 w 7"/>
              <a:gd name="T33" fmla="*/ 19050 h 19"/>
              <a:gd name="T34" fmla="*/ 1587 w 7"/>
              <a:gd name="T35" fmla="*/ 19050 h 19"/>
              <a:gd name="T36" fmla="*/ 1587 w 7"/>
              <a:gd name="T37" fmla="*/ 20637 h 19"/>
              <a:gd name="T38" fmla="*/ 1587 w 7"/>
              <a:gd name="T39" fmla="*/ 22225 h 19"/>
              <a:gd name="T40" fmla="*/ 1587 w 7"/>
              <a:gd name="T41" fmla="*/ 22225 h 19"/>
              <a:gd name="T42" fmla="*/ 1587 w 7"/>
              <a:gd name="T43" fmla="*/ 23812 h 19"/>
              <a:gd name="T44" fmla="*/ 0 w 7"/>
              <a:gd name="T45" fmla="*/ 25400 h 19"/>
              <a:gd name="T46" fmla="*/ 0 w 7"/>
              <a:gd name="T47" fmla="*/ 26987 h 19"/>
              <a:gd name="T48" fmla="*/ 0 w 7"/>
              <a:gd name="T49" fmla="*/ 26987 h 19"/>
              <a:gd name="T50" fmla="*/ 0 w 7"/>
              <a:gd name="T51" fmla="*/ 28575 h 19"/>
              <a:gd name="T52" fmla="*/ 0 w 7"/>
              <a:gd name="T53" fmla="*/ 30162 h 19"/>
              <a:gd name="T54" fmla="*/ 1587 w 7"/>
              <a:gd name="T55" fmla="*/ 30162 h 19"/>
              <a:gd name="T56" fmla="*/ 1587 w 7"/>
              <a:gd name="T57" fmla="*/ 30162 h 19"/>
              <a:gd name="T58" fmla="*/ 3175 w 7"/>
              <a:gd name="T59" fmla="*/ 30162 h 19"/>
              <a:gd name="T60" fmla="*/ 3175 w 7"/>
              <a:gd name="T61" fmla="*/ 30162 h 19"/>
              <a:gd name="T62" fmla="*/ 4762 w 7"/>
              <a:gd name="T63" fmla="*/ 30162 h 19"/>
              <a:gd name="T64" fmla="*/ 4762 w 7"/>
              <a:gd name="T65" fmla="*/ 30162 h 19"/>
              <a:gd name="T66" fmla="*/ 6350 w 7"/>
              <a:gd name="T67" fmla="*/ 30162 h 19"/>
              <a:gd name="T68" fmla="*/ 6350 w 7"/>
              <a:gd name="T69" fmla="*/ 28575 h 19"/>
              <a:gd name="T70" fmla="*/ 6350 w 7"/>
              <a:gd name="T71" fmla="*/ 28575 h 19"/>
              <a:gd name="T72" fmla="*/ 7937 w 7"/>
              <a:gd name="T73" fmla="*/ 26987 h 19"/>
              <a:gd name="T74" fmla="*/ 7937 w 7"/>
              <a:gd name="T75" fmla="*/ 26987 h 19"/>
              <a:gd name="T76" fmla="*/ 7937 w 7"/>
              <a:gd name="T77" fmla="*/ 26987 h 19"/>
              <a:gd name="T78" fmla="*/ 7937 w 7"/>
              <a:gd name="T79" fmla="*/ 25400 h 19"/>
              <a:gd name="T80" fmla="*/ 9525 w 7"/>
              <a:gd name="T81" fmla="*/ 23812 h 19"/>
              <a:gd name="T82" fmla="*/ 9525 w 7"/>
              <a:gd name="T83" fmla="*/ 22225 h 19"/>
              <a:gd name="T84" fmla="*/ 9525 w 7"/>
              <a:gd name="T85" fmla="*/ 20637 h 19"/>
              <a:gd name="T86" fmla="*/ 9525 w 7"/>
              <a:gd name="T87" fmla="*/ 19050 h 19"/>
              <a:gd name="T88" fmla="*/ 11112 w 7"/>
              <a:gd name="T89" fmla="*/ 19050 h 19"/>
              <a:gd name="T90" fmla="*/ 11112 w 7"/>
              <a:gd name="T91" fmla="*/ 17462 h 19"/>
              <a:gd name="T92" fmla="*/ 11112 w 7"/>
              <a:gd name="T93" fmla="*/ 14287 h 19"/>
              <a:gd name="T94" fmla="*/ 11112 w 7"/>
              <a:gd name="T95" fmla="*/ 14287 h 19"/>
              <a:gd name="T96" fmla="*/ 9525 w 7"/>
              <a:gd name="T97" fmla="*/ 12700 h 19"/>
              <a:gd name="T98" fmla="*/ 9525 w 7"/>
              <a:gd name="T99" fmla="*/ 11112 h 19"/>
              <a:gd name="T100" fmla="*/ 9525 w 7"/>
              <a:gd name="T101" fmla="*/ 9525 h 19"/>
              <a:gd name="T102" fmla="*/ 9525 w 7"/>
              <a:gd name="T103" fmla="*/ 7937 h 19"/>
              <a:gd name="T104" fmla="*/ 9525 w 7"/>
              <a:gd name="T105" fmla="*/ 6350 h 19"/>
              <a:gd name="T106" fmla="*/ 9525 w 7"/>
              <a:gd name="T107" fmla="*/ 6350 h 19"/>
              <a:gd name="T108" fmla="*/ 7937 w 7"/>
              <a:gd name="T109" fmla="*/ 4762 h 19"/>
              <a:gd name="T110" fmla="*/ 7937 w 7"/>
              <a:gd name="T111" fmla="*/ 3175 h 19"/>
              <a:gd name="T112" fmla="*/ 7937 w 7"/>
              <a:gd name="T113" fmla="*/ 3175 h 19"/>
              <a:gd name="T114" fmla="*/ 7937 w 7"/>
              <a:gd name="T115" fmla="*/ 3175 h 19"/>
              <a:gd name="T116" fmla="*/ 6350 w 7"/>
              <a:gd name="T117" fmla="*/ 1587 h 19"/>
              <a:gd name="T118" fmla="*/ 6350 w 7"/>
              <a:gd name="T119" fmla="*/ 1587 h 1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 h="19">
                <a:moveTo>
                  <a:pt x="4" y="1"/>
                </a:moveTo>
                <a:lnTo>
                  <a:pt x="3" y="0"/>
                </a:lnTo>
                <a:lnTo>
                  <a:pt x="3" y="2"/>
                </a:lnTo>
                <a:lnTo>
                  <a:pt x="3" y="3"/>
                </a:lnTo>
                <a:lnTo>
                  <a:pt x="2" y="4"/>
                </a:lnTo>
                <a:lnTo>
                  <a:pt x="2" y="5"/>
                </a:lnTo>
                <a:lnTo>
                  <a:pt x="2" y="6"/>
                </a:lnTo>
                <a:lnTo>
                  <a:pt x="2" y="7"/>
                </a:lnTo>
                <a:lnTo>
                  <a:pt x="2" y="8"/>
                </a:lnTo>
                <a:lnTo>
                  <a:pt x="2" y="9"/>
                </a:lnTo>
                <a:lnTo>
                  <a:pt x="1" y="9"/>
                </a:lnTo>
                <a:lnTo>
                  <a:pt x="1" y="10"/>
                </a:lnTo>
                <a:lnTo>
                  <a:pt x="1" y="11"/>
                </a:lnTo>
                <a:lnTo>
                  <a:pt x="1" y="12"/>
                </a:lnTo>
                <a:lnTo>
                  <a:pt x="1" y="13"/>
                </a:lnTo>
                <a:lnTo>
                  <a:pt x="1" y="14"/>
                </a:lnTo>
                <a:lnTo>
                  <a:pt x="1" y="15"/>
                </a:lnTo>
                <a:lnTo>
                  <a:pt x="0" y="16"/>
                </a:lnTo>
                <a:lnTo>
                  <a:pt x="0" y="17"/>
                </a:lnTo>
                <a:lnTo>
                  <a:pt x="0" y="18"/>
                </a:lnTo>
                <a:lnTo>
                  <a:pt x="0" y="19"/>
                </a:lnTo>
                <a:lnTo>
                  <a:pt x="1" y="19"/>
                </a:lnTo>
                <a:lnTo>
                  <a:pt x="2" y="19"/>
                </a:lnTo>
                <a:lnTo>
                  <a:pt x="3" y="19"/>
                </a:lnTo>
                <a:lnTo>
                  <a:pt x="4" y="19"/>
                </a:lnTo>
                <a:lnTo>
                  <a:pt x="4" y="18"/>
                </a:lnTo>
                <a:lnTo>
                  <a:pt x="5" y="17"/>
                </a:lnTo>
                <a:lnTo>
                  <a:pt x="5" y="16"/>
                </a:lnTo>
                <a:lnTo>
                  <a:pt x="6" y="15"/>
                </a:lnTo>
                <a:lnTo>
                  <a:pt x="6" y="14"/>
                </a:lnTo>
                <a:lnTo>
                  <a:pt x="6" y="13"/>
                </a:lnTo>
                <a:lnTo>
                  <a:pt x="6" y="12"/>
                </a:lnTo>
                <a:lnTo>
                  <a:pt x="7" y="12"/>
                </a:lnTo>
                <a:lnTo>
                  <a:pt x="7" y="11"/>
                </a:lnTo>
                <a:lnTo>
                  <a:pt x="7" y="9"/>
                </a:lnTo>
                <a:lnTo>
                  <a:pt x="6" y="8"/>
                </a:lnTo>
                <a:lnTo>
                  <a:pt x="6" y="7"/>
                </a:lnTo>
                <a:lnTo>
                  <a:pt x="6" y="6"/>
                </a:lnTo>
                <a:lnTo>
                  <a:pt x="6" y="5"/>
                </a:lnTo>
                <a:lnTo>
                  <a:pt x="6" y="4"/>
                </a:lnTo>
                <a:lnTo>
                  <a:pt x="5" y="3"/>
                </a:lnTo>
                <a:lnTo>
                  <a:pt x="5" y="2"/>
                </a:lnTo>
                <a:lnTo>
                  <a:pt x="4" y="1"/>
                </a:lnTo>
                <a:close/>
              </a:path>
            </a:pathLst>
          </a:custGeom>
          <a:solidFill>
            <a:srgbClr val="D4634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395" name="Freeform 98"/>
          <p:cNvSpPr>
            <a:spLocks/>
          </p:cNvSpPr>
          <p:nvPr/>
        </p:nvSpPr>
        <p:spPr bwMode="auto">
          <a:xfrm>
            <a:off x="4324351" y="5268914"/>
            <a:ext cx="60325" cy="79375"/>
          </a:xfrm>
          <a:custGeom>
            <a:avLst/>
            <a:gdLst>
              <a:gd name="T0" fmla="*/ 1588 w 38"/>
              <a:gd name="T1" fmla="*/ 76200 h 50"/>
              <a:gd name="T2" fmla="*/ 4763 w 38"/>
              <a:gd name="T3" fmla="*/ 76200 h 50"/>
              <a:gd name="T4" fmla="*/ 7938 w 38"/>
              <a:gd name="T5" fmla="*/ 73025 h 50"/>
              <a:gd name="T6" fmla="*/ 11113 w 38"/>
              <a:gd name="T7" fmla="*/ 71438 h 50"/>
              <a:gd name="T8" fmla="*/ 14288 w 38"/>
              <a:gd name="T9" fmla="*/ 71438 h 50"/>
              <a:gd name="T10" fmla="*/ 17463 w 38"/>
              <a:gd name="T11" fmla="*/ 68263 h 50"/>
              <a:gd name="T12" fmla="*/ 19050 w 38"/>
              <a:gd name="T13" fmla="*/ 66675 h 50"/>
              <a:gd name="T14" fmla="*/ 23813 w 38"/>
              <a:gd name="T15" fmla="*/ 63500 h 50"/>
              <a:gd name="T16" fmla="*/ 26988 w 38"/>
              <a:gd name="T17" fmla="*/ 61913 h 50"/>
              <a:gd name="T18" fmla="*/ 30163 w 38"/>
              <a:gd name="T19" fmla="*/ 58738 h 50"/>
              <a:gd name="T20" fmla="*/ 33338 w 38"/>
              <a:gd name="T21" fmla="*/ 55563 h 50"/>
              <a:gd name="T22" fmla="*/ 36513 w 38"/>
              <a:gd name="T23" fmla="*/ 52388 h 50"/>
              <a:gd name="T24" fmla="*/ 39688 w 38"/>
              <a:gd name="T25" fmla="*/ 49213 h 50"/>
              <a:gd name="T26" fmla="*/ 41275 w 38"/>
              <a:gd name="T27" fmla="*/ 44450 h 50"/>
              <a:gd name="T28" fmla="*/ 44450 w 38"/>
              <a:gd name="T29" fmla="*/ 39688 h 50"/>
              <a:gd name="T30" fmla="*/ 46038 w 38"/>
              <a:gd name="T31" fmla="*/ 34925 h 50"/>
              <a:gd name="T32" fmla="*/ 49213 w 38"/>
              <a:gd name="T33" fmla="*/ 31750 h 50"/>
              <a:gd name="T34" fmla="*/ 50800 w 38"/>
              <a:gd name="T35" fmla="*/ 26988 h 50"/>
              <a:gd name="T36" fmla="*/ 53975 w 38"/>
              <a:gd name="T37" fmla="*/ 22225 h 50"/>
              <a:gd name="T38" fmla="*/ 53975 w 38"/>
              <a:gd name="T39" fmla="*/ 17463 h 50"/>
              <a:gd name="T40" fmla="*/ 55563 w 38"/>
              <a:gd name="T41" fmla="*/ 14288 h 50"/>
              <a:gd name="T42" fmla="*/ 58738 w 38"/>
              <a:gd name="T43" fmla="*/ 7938 h 50"/>
              <a:gd name="T44" fmla="*/ 60325 w 38"/>
              <a:gd name="T45" fmla="*/ 3175 h 50"/>
              <a:gd name="T46" fmla="*/ 58738 w 38"/>
              <a:gd name="T47" fmla="*/ 14288 h 50"/>
              <a:gd name="T48" fmla="*/ 57150 w 38"/>
              <a:gd name="T49" fmla="*/ 15875 h 50"/>
              <a:gd name="T50" fmla="*/ 55563 w 38"/>
              <a:gd name="T51" fmla="*/ 22225 h 50"/>
              <a:gd name="T52" fmla="*/ 53975 w 38"/>
              <a:gd name="T53" fmla="*/ 26988 h 50"/>
              <a:gd name="T54" fmla="*/ 52388 w 38"/>
              <a:gd name="T55" fmla="*/ 31750 h 50"/>
              <a:gd name="T56" fmla="*/ 50800 w 38"/>
              <a:gd name="T57" fmla="*/ 34925 h 50"/>
              <a:gd name="T58" fmla="*/ 49213 w 38"/>
              <a:gd name="T59" fmla="*/ 39688 h 50"/>
              <a:gd name="T60" fmla="*/ 46038 w 38"/>
              <a:gd name="T61" fmla="*/ 42863 h 50"/>
              <a:gd name="T62" fmla="*/ 44450 w 38"/>
              <a:gd name="T63" fmla="*/ 47625 h 50"/>
              <a:gd name="T64" fmla="*/ 42863 w 38"/>
              <a:gd name="T65" fmla="*/ 50800 h 50"/>
              <a:gd name="T66" fmla="*/ 41275 w 38"/>
              <a:gd name="T67" fmla="*/ 52388 h 50"/>
              <a:gd name="T68" fmla="*/ 38100 w 38"/>
              <a:gd name="T69" fmla="*/ 55563 h 50"/>
              <a:gd name="T70" fmla="*/ 34925 w 38"/>
              <a:gd name="T71" fmla="*/ 58738 h 50"/>
              <a:gd name="T72" fmla="*/ 33338 w 38"/>
              <a:gd name="T73" fmla="*/ 60325 h 50"/>
              <a:gd name="T74" fmla="*/ 30163 w 38"/>
              <a:gd name="T75" fmla="*/ 63500 h 50"/>
              <a:gd name="T76" fmla="*/ 28575 w 38"/>
              <a:gd name="T77" fmla="*/ 65088 h 50"/>
              <a:gd name="T78" fmla="*/ 25400 w 38"/>
              <a:gd name="T79" fmla="*/ 68263 h 50"/>
              <a:gd name="T80" fmla="*/ 22225 w 38"/>
              <a:gd name="T81" fmla="*/ 69850 h 50"/>
              <a:gd name="T82" fmla="*/ 19050 w 38"/>
              <a:gd name="T83" fmla="*/ 71438 h 50"/>
              <a:gd name="T84" fmla="*/ 17463 w 38"/>
              <a:gd name="T85" fmla="*/ 73025 h 50"/>
              <a:gd name="T86" fmla="*/ 14288 w 38"/>
              <a:gd name="T87" fmla="*/ 74613 h 50"/>
              <a:gd name="T88" fmla="*/ 11113 w 38"/>
              <a:gd name="T89" fmla="*/ 76200 h 50"/>
              <a:gd name="T90" fmla="*/ 9525 w 38"/>
              <a:gd name="T91" fmla="*/ 76200 h 50"/>
              <a:gd name="T92" fmla="*/ 6350 w 38"/>
              <a:gd name="T93" fmla="*/ 77788 h 50"/>
              <a:gd name="T94" fmla="*/ 3175 w 38"/>
              <a:gd name="T95" fmla="*/ 79375 h 50"/>
              <a:gd name="T96" fmla="*/ 0 w 38"/>
              <a:gd name="T97" fmla="*/ 79375 h 5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8" h="50">
                <a:moveTo>
                  <a:pt x="0" y="48"/>
                </a:moveTo>
                <a:lnTo>
                  <a:pt x="0" y="48"/>
                </a:lnTo>
                <a:lnTo>
                  <a:pt x="1" y="48"/>
                </a:lnTo>
                <a:lnTo>
                  <a:pt x="2" y="48"/>
                </a:lnTo>
                <a:lnTo>
                  <a:pt x="3" y="48"/>
                </a:lnTo>
                <a:lnTo>
                  <a:pt x="4" y="47"/>
                </a:lnTo>
                <a:lnTo>
                  <a:pt x="5" y="47"/>
                </a:lnTo>
                <a:lnTo>
                  <a:pt x="5" y="46"/>
                </a:lnTo>
                <a:lnTo>
                  <a:pt x="6" y="46"/>
                </a:lnTo>
                <a:lnTo>
                  <a:pt x="6" y="45"/>
                </a:lnTo>
                <a:lnTo>
                  <a:pt x="7" y="45"/>
                </a:lnTo>
                <a:lnTo>
                  <a:pt x="8" y="45"/>
                </a:lnTo>
                <a:lnTo>
                  <a:pt x="9" y="45"/>
                </a:lnTo>
                <a:lnTo>
                  <a:pt x="9" y="44"/>
                </a:lnTo>
                <a:lnTo>
                  <a:pt x="10" y="44"/>
                </a:lnTo>
                <a:lnTo>
                  <a:pt x="11" y="43"/>
                </a:lnTo>
                <a:lnTo>
                  <a:pt x="12" y="43"/>
                </a:lnTo>
                <a:lnTo>
                  <a:pt x="12" y="42"/>
                </a:lnTo>
                <a:lnTo>
                  <a:pt x="13" y="42"/>
                </a:lnTo>
                <a:lnTo>
                  <a:pt x="14" y="41"/>
                </a:lnTo>
                <a:lnTo>
                  <a:pt x="15" y="40"/>
                </a:lnTo>
                <a:lnTo>
                  <a:pt x="16" y="40"/>
                </a:lnTo>
                <a:lnTo>
                  <a:pt x="17" y="39"/>
                </a:lnTo>
                <a:lnTo>
                  <a:pt x="17" y="38"/>
                </a:lnTo>
                <a:lnTo>
                  <a:pt x="18" y="38"/>
                </a:lnTo>
                <a:lnTo>
                  <a:pt x="19" y="37"/>
                </a:lnTo>
                <a:lnTo>
                  <a:pt x="20" y="36"/>
                </a:lnTo>
                <a:lnTo>
                  <a:pt x="21" y="35"/>
                </a:lnTo>
                <a:lnTo>
                  <a:pt x="22" y="35"/>
                </a:lnTo>
                <a:lnTo>
                  <a:pt x="22" y="34"/>
                </a:lnTo>
                <a:lnTo>
                  <a:pt x="22" y="33"/>
                </a:lnTo>
                <a:lnTo>
                  <a:pt x="23" y="33"/>
                </a:lnTo>
                <a:lnTo>
                  <a:pt x="24" y="32"/>
                </a:lnTo>
                <a:lnTo>
                  <a:pt x="24" y="31"/>
                </a:lnTo>
                <a:lnTo>
                  <a:pt x="25" y="31"/>
                </a:lnTo>
                <a:lnTo>
                  <a:pt x="25" y="30"/>
                </a:lnTo>
                <a:lnTo>
                  <a:pt x="26" y="29"/>
                </a:lnTo>
                <a:lnTo>
                  <a:pt x="26" y="28"/>
                </a:lnTo>
                <a:lnTo>
                  <a:pt x="27" y="28"/>
                </a:lnTo>
                <a:lnTo>
                  <a:pt x="27" y="27"/>
                </a:lnTo>
                <a:lnTo>
                  <a:pt x="28" y="26"/>
                </a:lnTo>
                <a:lnTo>
                  <a:pt x="28" y="25"/>
                </a:lnTo>
                <a:lnTo>
                  <a:pt x="29" y="24"/>
                </a:lnTo>
                <a:lnTo>
                  <a:pt x="29" y="23"/>
                </a:lnTo>
                <a:lnTo>
                  <a:pt x="29" y="22"/>
                </a:lnTo>
                <a:lnTo>
                  <a:pt x="30" y="22"/>
                </a:lnTo>
                <a:lnTo>
                  <a:pt x="30" y="21"/>
                </a:lnTo>
                <a:lnTo>
                  <a:pt x="31" y="20"/>
                </a:lnTo>
                <a:lnTo>
                  <a:pt x="31" y="19"/>
                </a:lnTo>
                <a:lnTo>
                  <a:pt x="32" y="18"/>
                </a:lnTo>
                <a:lnTo>
                  <a:pt x="32" y="17"/>
                </a:lnTo>
                <a:lnTo>
                  <a:pt x="33" y="16"/>
                </a:lnTo>
                <a:lnTo>
                  <a:pt x="33" y="15"/>
                </a:lnTo>
                <a:lnTo>
                  <a:pt x="34" y="14"/>
                </a:lnTo>
                <a:lnTo>
                  <a:pt x="34" y="13"/>
                </a:lnTo>
                <a:lnTo>
                  <a:pt x="34" y="12"/>
                </a:lnTo>
                <a:lnTo>
                  <a:pt x="34" y="11"/>
                </a:lnTo>
                <a:lnTo>
                  <a:pt x="35" y="11"/>
                </a:lnTo>
                <a:lnTo>
                  <a:pt x="35" y="10"/>
                </a:lnTo>
                <a:lnTo>
                  <a:pt x="35" y="9"/>
                </a:lnTo>
                <a:lnTo>
                  <a:pt x="36" y="7"/>
                </a:lnTo>
                <a:lnTo>
                  <a:pt x="36" y="6"/>
                </a:lnTo>
                <a:lnTo>
                  <a:pt x="37" y="5"/>
                </a:lnTo>
                <a:lnTo>
                  <a:pt x="37" y="4"/>
                </a:lnTo>
                <a:lnTo>
                  <a:pt x="37" y="3"/>
                </a:lnTo>
                <a:lnTo>
                  <a:pt x="37" y="2"/>
                </a:lnTo>
                <a:lnTo>
                  <a:pt x="38" y="2"/>
                </a:lnTo>
                <a:lnTo>
                  <a:pt x="38" y="1"/>
                </a:lnTo>
                <a:lnTo>
                  <a:pt x="38" y="0"/>
                </a:lnTo>
                <a:lnTo>
                  <a:pt x="37" y="8"/>
                </a:lnTo>
                <a:lnTo>
                  <a:pt x="37" y="9"/>
                </a:lnTo>
                <a:lnTo>
                  <a:pt x="37" y="10"/>
                </a:lnTo>
                <a:lnTo>
                  <a:pt x="36" y="10"/>
                </a:lnTo>
                <a:lnTo>
                  <a:pt x="36" y="11"/>
                </a:lnTo>
                <a:lnTo>
                  <a:pt x="36" y="12"/>
                </a:lnTo>
                <a:lnTo>
                  <a:pt x="36" y="13"/>
                </a:lnTo>
                <a:lnTo>
                  <a:pt x="35" y="14"/>
                </a:lnTo>
                <a:lnTo>
                  <a:pt x="35" y="15"/>
                </a:lnTo>
                <a:lnTo>
                  <a:pt x="34" y="15"/>
                </a:lnTo>
                <a:lnTo>
                  <a:pt x="34" y="17"/>
                </a:lnTo>
                <a:lnTo>
                  <a:pt x="34" y="18"/>
                </a:lnTo>
                <a:lnTo>
                  <a:pt x="34" y="19"/>
                </a:lnTo>
                <a:lnTo>
                  <a:pt x="33" y="19"/>
                </a:lnTo>
                <a:lnTo>
                  <a:pt x="33" y="20"/>
                </a:lnTo>
                <a:lnTo>
                  <a:pt x="32" y="21"/>
                </a:lnTo>
                <a:lnTo>
                  <a:pt x="32" y="22"/>
                </a:lnTo>
                <a:lnTo>
                  <a:pt x="31" y="23"/>
                </a:lnTo>
                <a:lnTo>
                  <a:pt x="31" y="24"/>
                </a:lnTo>
                <a:lnTo>
                  <a:pt x="31" y="25"/>
                </a:lnTo>
                <a:lnTo>
                  <a:pt x="30" y="25"/>
                </a:lnTo>
                <a:lnTo>
                  <a:pt x="30" y="26"/>
                </a:lnTo>
                <a:lnTo>
                  <a:pt x="29" y="27"/>
                </a:lnTo>
                <a:lnTo>
                  <a:pt x="29" y="28"/>
                </a:lnTo>
                <a:lnTo>
                  <a:pt x="28" y="29"/>
                </a:lnTo>
                <a:lnTo>
                  <a:pt x="28" y="30"/>
                </a:lnTo>
                <a:lnTo>
                  <a:pt x="28" y="31"/>
                </a:lnTo>
                <a:lnTo>
                  <a:pt x="27" y="31"/>
                </a:lnTo>
                <a:lnTo>
                  <a:pt x="27" y="32"/>
                </a:lnTo>
                <a:lnTo>
                  <a:pt x="27" y="33"/>
                </a:lnTo>
                <a:lnTo>
                  <a:pt x="26" y="33"/>
                </a:lnTo>
                <a:lnTo>
                  <a:pt x="25" y="34"/>
                </a:lnTo>
                <a:lnTo>
                  <a:pt x="25" y="35"/>
                </a:lnTo>
                <a:lnTo>
                  <a:pt x="24" y="35"/>
                </a:lnTo>
                <a:lnTo>
                  <a:pt x="24" y="36"/>
                </a:lnTo>
                <a:lnTo>
                  <a:pt x="23" y="36"/>
                </a:lnTo>
                <a:lnTo>
                  <a:pt x="22" y="37"/>
                </a:lnTo>
                <a:lnTo>
                  <a:pt x="22" y="38"/>
                </a:lnTo>
                <a:lnTo>
                  <a:pt x="21" y="38"/>
                </a:lnTo>
                <a:lnTo>
                  <a:pt x="21" y="39"/>
                </a:lnTo>
                <a:lnTo>
                  <a:pt x="20" y="39"/>
                </a:lnTo>
                <a:lnTo>
                  <a:pt x="20" y="40"/>
                </a:lnTo>
                <a:lnTo>
                  <a:pt x="19" y="40"/>
                </a:lnTo>
                <a:lnTo>
                  <a:pt x="18" y="40"/>
                </a:lnTo>
                <a:lnTo>
                  <a:pt x="18" y="41"/>
                </a:lnTo>
                <a:lnTo>
                  <a:pt x="17" y="41"/>
                </a:lnTo>
                <a:lnTo>
                  <a:pt x="17" y="42"/>
                </a:lnTo>
                <a:lnTo>
                  <a:pt x="17" y="43"/>
                </a:lnTo>
                <a:lnTo>
                  <a:pt x="16" y="43"/>
                </a:lnTo>
                <a:lnTo>
                  <a:pt x="15" y="43"/>
                </a:lnTo>
                <a:lnTo>
                  <a:pt x="14" y="44"/>
                </a:lnTo>
                <a:lnTo>
                  <a:pt x="13" y="45"/>
                </a:lnTo>
                <a:lnTo>
                  <a:pt x="12" y="45"/>
                </a:lnTo>
                <a:lnTo>
                  <a:pt x="11" y="45"/>
                </a:lnTo>
                <a:lnTo>
                  <a:pt x="11" y="46"/>
                </a:lnTo>
                <a:lnTo>
                  <a:pt x="10" y="46"/>
                </a:lnTo>
                <a:lnTo>
                  <a:pt x="10" y="47"/>
                </a:lnTo>
                <a:lnTo>
                  <a:pt x="9" y="47"/>
                </a:lnTo>
                <a:lnTo>
                  <a:pt x="8" y="48"/>
                </a:lnTo>
                <a:lnTo>
                  <a:pt x="7" y="48"/>
                </a:lnTo>
                <a:lnTo>
                  <a:pt x="6" y="48"/>
                </a:lnTo>
                <a:lnTo>
                  <a:pt x="5" y="48"/>
                </a:lnTo>
                <a:lnTo>
                  <a:pt x="5" y="49"/>
                </a:lnTo>
                <a:lnTo>
                  <a:pt x="4" y="49"/>
                </a:lnTo>
                <a:lnTo>
                  <a:pt x="3" y="49"/>
                </a:lnTo>
                <a:lnTo>
                  <a:pt x="3" y="50"/>
                </a:lnTo>
                <a:lnTo>
                  <a:pt x="2" y="50"/>
                </a:lnTo>
                <a:lnTo>
                  <a:pt x="1" y="50"/>
                </a:lnTo>
                <a:lnTo>
                  <a:pt x="0" y="50"/>
                </a:lnTo>
                <a:lnTo>
                  <a:pt x="0" y="47"/>
                </a:lnTo>
                <a:lnTo>
                  <a:pt x="0" y="46"/>
                </a:lnTo>
                <a:lnTo>
                  <a:pt x="0" y="48"/>
                </a:lnTo>
                <a:close/>
              </a:path>
            </a:pathLst>
          </a:custGeom>
          <a:solidFill>
            <a:srgbClr val="78857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396" name="Freeform 99"/>
          <p:cNvSpPr>
            <a:spLocks/>
          </p:cNvSpPr>
          <p:nvPr/>
        </p:nvSpPr>
        <p:spPr bwMode="auto">
          <a:xfrm>
            <a:off x="4302125" y="5335589"/>
            <a:ext cx="25400" cy="22225"/>
          </a:xfrm>
          <a:custGeom>
            <a:avLst/>
            <a:gdLst>
              <a:gd name="T0" fmla="*/ 23813 w 16"/>
              <a:gd name="T1" fmla="*/ 0 h 14"/>
              <a:gd name="T2" fmla="*/ 23813 w 16"/>
              <a:gd name="T3" fmla="*/ 0 h 14"/>
              <a:gd name="T4" fmla="*/ 23813 w 16"/>
              <a:gd name="T5" fmla="*/ 0 h 14"/>
              <a:gd name="T6" fmla="*/ 22225 w 16"/>
              <a:gd name="T7" fmla="*/ 0 h 14"/>
              <a:gd name="T8" fmla="*/ 22225 w 16"/>
              <a:gd name="T9" fmla="*/ 0 h 14"/>
              <a:gd name="T10" fmla="*/ 22225 w 16"/>
              <a:gd name="T11" fmla="*/ 0 h 14"/>
              <a:gd name="T12" fmla="*/ 20638 w 16"/>
              <a:gd name="T13" fmla="*/ 0 h 14"/>
              <a:gd name="T14" fmla="*/ 20638 w 16"/>
              <a:gd name="T15" fmla="*/ 0 h 14"/>
              <a:gd name="T16" fmla="*/ 19050 w 16"/>
              <a:gd name="T17" fmla="*/ 0 h 14"/>
              <a:gd name="T18" fmla="*/ 19050 w 16"/>
              <a:gd name="T19" fmla="*/ 1588 h 14"/>
              <a:gd name="T20" fmla="*/ 17463 w 16"/>
              <a:gd name="T21" fmla="*/ 1588 h 14"/>
              <a:gd name="T22" fmla="*/ 17463 w 16"/>
              <a:gd name="T23" fmla="*/ 1588 h 14"/>
              <a:gd name="T24" fmla="*/ 17463 w 16"/>
              <a:gd name="T25" fmla="*/ 1588 h 14"/>
              <a:gd name="T26" fmla="*/ 15875 w 16"/>
              <a:gd name="T27" fmla="*/ 1588 h 14"/>
              <a:gd name="T28" fmla="*/ 15875 w 16"/>
              <a:gd name="T29" fmla="*/ 3175 h 14"/>
              <a:gd name="T30" fmla="*/ 15875 w 16"/>
              <a:gd name="T31" fmla="*/ 4763 h 14"/>
              <a:gd name="T32" fmla="*/ 14288 w 16"/>
              <a:gd name="T33" fmla="*/ 4763 h 14"/>
              <a:gd name="T34" fmla="*/ 14288 w 16"/>
              <a:gd name="T35" fmla="*/ 4763 h 14"/>
              <a:gd name="T36" fmla="*/ 14288 w 16"/>
              <a:gd name="T37" fmla="*/ 6350 h 14"/>
              <a:gd name="T38" fmla="*/ 14288 w 16"/>
              <a:gd name="T39" fmla="*/ 7938 h 14"/>
              <a:gd name="T40" fmla="*/ 12700 w 16"/>
              <a:gd name="T41" fmla="*/ 7938 h 14"/>
              <a:gd name="T42" fmla="*/ 12700 w 16"/>
              <a:gd name="T43" fmla="*/ 9525 h 14"/>
              <a:gd name="T44" fmla="*/ 12700 w 16"/>
              <a:gd name="T45" fmla="*/ 9525 h 14"/>
              <a:gd name="T46" fmla="*/ 11113 w 16"/>
              <a:gd name="T47" fmla="*/ 9525 h 14"/>
              <a:gd name="T48" fmla="*/ 11113 w 16"/>
              <a:gd name="T49" fmla="*/ 11113 h 14"/>
              <a:gd name="T50" fmla="*/ 11113 w 16"/>
              <a:gd name="T51" fmla="*/ 11113 h 14"/>
              <a:gd name="T52" fmla="*/ 11113 w 16"/>
              <a:gd name="T53" fmla="*/ 12700 h 14"/>
              <a:gd name="T54" fmla="*/ 9525 w 16"/>
              <a:gd name="T55" fmla="*/ 12700 h 14"/>
              <a:gd name="T56" fmla="*/ 0 w 16"/>
              <a:gd name="T57" fmla="*/ 20638 h 14"/>
              <a:gd name="T58" fmla="*/ 0 w 16"/>
              <a:gd name="T59" fmla="*/ 20638 h 14"/>
              <a:gd name="T60" fmla="*/ 0 w 16"/>
              <a:gd name="T61" fmla="*/ 20638 h 14"/>
              <a:gd name="T62" fmla="*/ 1588 w 16"/>
              <a:gd name="T63" fmla="*/ 20638 h 14"/>
              <a:gd name="T64" fmla="*/ 1588 w 16"/>
              <a:gd name="T65" fmla="*/ 22225 h 14"/>
              <a:gd name="T66" fmla="*/ 3175 w 16"/>
              <a:gd name="T67" fmla="*/ 22225 h 14"/>
              <a:gd name="T68" fmla="*/ 3175 w 16"/>
              <a:gd name="T69" fmla="*/ 22225 h 14"/>
              <a:gd name="T70" fmla="*/ 4763 w 16"/>
              <a:gd name="T71" fmla="*/ 22225 h 14"/>
              <a:gd name="T72" fmla="*/ 4763 w 16"/>
              <a:gd name="T73" fmla="*/ 20638 h 14"/>
              <a:gd name="T74" fmla="*/ 4763 w 16"/>
              <a:gd name="T75" fmla="*/ 20638 h 14"/>
              <a:gd name="T76" fmla="*/ 4763 w 16"/>
              <a:gd name="T77" fmla="*/ 20638 h 14"/>
              <a:gd name="T78" fmla="*/ 6350 w 16"/>
              <a:gd name="T79" fmla="*/ 20638 h 14"/>
              <a:gd name="T80" fmla="*/ 6350 w 16"/>
              <a:gd name="T81" fmla="*/ 20638 h 14"/>
              <a:gd name="T82" fmla="*/ 7938 w 16"/>
              <a:gd name="T83" fmla="*/ 20638 h 14"/>
              <a:gd name="T84" fmla="*/ 7938 w 16"/>
              <a:gd name="T85" fmla="*/ 20638 h 14"/>
              <a:gd name="T86" fmla="*/ 9525 w 16"/>
              <a:gd name="T87" fmla="*/ 20638 h 14"/>
              <a:gd name="T88" fmla="*/ 9525 w 16"/>
              <a:gd name="T89" fmla="*/ 20638 h 14"/>
              <a:gd name="T90" fmla="*/ 9525 w 16"/>
              <a:gd name="T91" fmla="*/ 19050 h 14"/>
              <a:gd name="T92" fmla="*/ 11113 w 16"/>
              <a:gd name="T93" fmla="*/ 19050 h 14"/>
              <a:gd name="T94" fmla="*/ 11113 w 16"/>
              <a:gd name="T95" fmla="*/ 17463 h 14"/>
              <a:gd name="T96" fmla="*/ 12700 w 16"/>
              <a:gd name="T97" fmla="*/ 17463 h 14"/>
              <a:gd name="T98" fmla="*/ 12700 w 16"/>
              <a:gd name="T99" fmla="*/ 17463 h 14"/>
              <a:gd name="T100" fmla="*/ 12700 w 16"/>
              <a:gd name="T101" fmla="*/ 17463 h 14"/>
              <a:gd name="T102" fmla="*/ 14288 w 16"/>
              <a:gd name="T103" fmla="*/ 17463 h 14"/>
              <a:gd name="T104" fmla="*/ 19050 w 16"/>
              <a:gd name="T105" fmla="*/ 11113 h 14"/>
              <a:gd name="T106" fmla="*/ 25400 w 16"/>
              <a:gd name="T107" fmla="*/ 6350 h 14"/>
              <a:gd name="T108" fmla="*/ 23813 w 16"/>
              <a:gd name="T109" fmla="*/ 0 h 1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6" h="14">
                <a:moveTo>
                  <a:pt x="15" y="0"/>
                </a:moveTo>
                <a:lnTo>
                  <a:pt x="15" y="0"/>
                </a:lnTo>
                <a:lnTo>
                  <a:pt x="14" y="0"/>
                </a:lnTo>
                <a:lnTo>
                  <a:pt x="13" y="0"/>
                </a:lnTo>
                <a:lnTo>
                  <a:pt x="12" y="0"/>
                </a:lnTo>
                <a:lnTo>
                  <a:pt x="12" y="1"/>
                </a:lnTo>
                <a:lnTo>
                  <a:pt x="11" y="1"/>
                </a:lnTo>
                <a:lnTo>
                  <a:pt x="10" y="1"/>
                </a:lnTo>
                <a:lnTo>
                  <a:pt x="10" y="2"/>
                </a:lnTo>
                <a:lnTo>
                  <a:pt x="10" y="3"/>
                </a:lnTo>
                <a:lnTo>
                  <a:pt x="9" y="3"/>
                </a:lnTo>
                <a:lnTo>
                  <a:pt x="9" y="4"/>
                </a:lnTo>
                <a:lnTo>
                  <a:pt x="9" y="5"/>
                </a:lnTo>
                <a:lnTo>
                  <a:pt x="8" y="5"/>
                </a:lnTo>
                <a:lnTo>
                  <a:pt x="8" y="6"/>
                </a:lnTo>
                <a:lnTo>
                  <a:pt x="7" y="6"/>
                </a:lnTo>
                <a:lnTo>
                  <a:pt x="7" y="7"/>
                </a:lnTo>
                <a:lnTo>
                  <a:pt x="7" y="8"/>
                </a:lnTo>
                <a:lnTo>
                  <a:pt x="6" y="8"/>
                </a:lnTo>
                <a:lnTo>
                  <a:pt x="0" y="13"/>
                </a:lnTo>
                <a:lnTo>
                  <a:pt x="1" y="13"/>
                </a:lnTo>
                <a:lnTo>
                  <a:pt x="1" y="14"/>
                </a:lnTo>
                <a:lnTo>
                  <a:pt x="2" y="14"/>
                </a:lnTo>
                <a:lnTo>
                  <a:pt x="3" y="14"/>
                </a:lnTo>
                <a:lnTo>
                  <a:pt x="3" y="13"/>
                </a:lnTo>
                <a:lnTo>
                  <a:pt x="4" y="13"/>
                </a:lnTo>
                <a:lnTo>
                  <a:pt x="5" y="13"/>
                </a:lnTo>
                <a:lnTo>
                  <a:pt x="6" y="13"/>
                </a:lnTo>
                <a:lnTo>
                  <a:pt x="6" y="12"/>
                </a:lnTo>
                <a:lnTo>
                  <a:pt x="7" y="12"/>
                </a:lnTo>
                <a:lnTo>
                  <a:pt x="7" y="11"/>
                </a:lnTo>
                <a:lnTo>
                  <a:pt x="8" y="11"/>
                </a:lnTo>
                <a:lnTo>
                  <a:pt x="9" y="11"/>
                </a:lnTo>
                <a:lnTo>
                  <a:pt x="12" y="7"/>
                </a:lnTo>
                <a:lnTo>
                  <a:pt x="16" y="4"/>
                </a:lnTo>
                <a:lnTo>
                  <a:pt x="15" y="0"/>
                </a:lnTo>
                <a:close/>
              </a:path>
            </a:pathLst>
          </a:custGeom>
          <a:solidFill>
            <a:srgbClr val="F2BFA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397" name="Freeform 100"/>
          <p:cNvSpPr>
            <a:spLocks/>
          </p:cNvSpPr>
          <p:nvPr/>
        </p:nvSpPr>
        <p:spPr bwMode="auto">
          <a:xfrm>
            <a:off x="4452938" y="5124450"/>
            <a:ext cx="49212" cy="160338"/>
          </a:xfrm>
          <a:custGeom>
            <a:avLst/>
            <a:gdLst>
              <a:gd name="T0" fmla="*/ 14287 w 31"/>
              <a:gd name="T1" fmla="*/ 1588 h 101"/>
              <a:gd name="T2" fmla="*/ 15875 w 31"/>
              <a:gd name="T3" fmla="*/ 6350 h 101"/>
              <a:gd name="T4" fmla="*/ 19050 w 31"/>
              <a:gd name="T5" fmla="*/ 12700 h 101"/>
              <a:gd name="T6" fmla="*/ 22225 w 31"/>
              <a:gd name="T7" fmla="*/ 19050 h 101"/>
              <a:gd name="T8" fmla="*/ 25400 w 31"/>
              <a:gd name="T9" fmla="*/ 25400 h 101"/>
              <a:gd name="T10" fmla="*/ 30162 w 31"/>
              <a:gd name="T11" fmla="*/ 34925 h 101"/>
              <a:gd name="T12" fmla="*/ 33337 w 31"/>
              <a:gd name="T13" fmla="*/ 44450 h 101"/>
              <a:gd name="T14" fmla="*/ 36512 w 31"/>
              <a:gd name="T15" fmla="*/ 52388 h 101"/>
              <a:gd name="T16" fmla="*/ 39687 w 31"/>
              <a:gd name="T17" fmla="*/ 63500 h 101"/>
              <a:gd name="T18" fmla="*/ 42862 w 31"/>
              <a:gd name="T19" fmla="*/ 73025 h 101"/>
              <a:gd name="T20" fmla="*/ 44450 w 31"/>
              <a:gd name="T21" fmla="*/ 84138 h 101"/>
              <a:gd name="T22" fmla="*/ 47625 w 31"/>
              <a:gd name="T23" fmla="*/ 93663 h 101"/>
              <a:gd name="T24" fmla="*/ 47625 w 31"/>
              <a:gd name="T25" fmla="*/ 100013 h 101"/>
              <a:gd name="T26" fmla="*/ 49212 w 31"/>
              <a:gd name="T27" fmla="*/ 107950 h 101"/>
              <a:gd name="T28" fmla="*/ 49212 w 31"/>
              <a:gd name="T29" fmla="*/ 114300 h 101"/>
              <a:gd name="T30" fmla="*/ 49212 w 31"/>
              <a:gd name="T31" fmla="*/ 120650 h 101"/>
              <a:gd name="T32" fmla="*/ 49212 w 31"/>
              <a:gd name="T33" fmla="*/ 127000 h 101"/>
              <a:gd name="T34" fmla="*/ 47625 w 31"/>
              <a:gd name="T35" fmla="*/ 133350 h 101"/>
              <a:gd name="T36" fmla="*/ 44450 w 31"/>
              <a:gd name="T37" fmla="*/ 144463 h 101"/>
              <a:gd name="T38" fmla="*/ 41275 w 31"/>
              <a:gd name="T39" fmla="*/ 152400 h 101"/>
              <a:gd name="T40" fmla="*/ 38100 w 31"/>
              <a:gd name="T41" fmla="*/ 158750 h 101"/>
              <a:gd name="T42" fmla="*/ 33337 w 31"/>
              <a:gd name="T43" fmla="*/ 160338 h 101"/>
              <a:gd name="T44" fmla="*/ 28575 w 31"/>
              <a:gd name="T45" fmla="*/ 160338 h 101"/>
              <a:gd name="T46" fmla="*/ 22225 w 31"/>
              <a:gd name="T47" fmla="*/ 160338 h 101"/>
              <a:gd name="T48" fmla="*/ 17462 w 31"/>
              <a:gd name="T49" fmla="*/ 155575 h 101"/>
              <a:gd name="T50" fmla="*/ 12700 w 31"/>
              <a:gd name="T51" fmla="*/ 152400 h 101"/>
              <a:gd name="T52" fmla="*/ 9525 w 31"/>
              <a:gd name="T53" fmla="*/ 149225 h 101"/>
              <a:gd name="T54" fmla="*/ 4762 w 31"/>
              <a:gd name="T55" fmla="*/ 144463 h 101"/>
              <a:gd name="T56" fmla="*/ 3175 w 31"/>
              <a:gd name="T57" fmla="*/ 141288 h 101"/>
              <a:gd name="T58" fmla="*/ 0 w 31"/>
              <a:gd name="T59" fmla="*/ 139700 h 101"/>
              <a:gd name="T60" fmla="*/ 3175 w 31"/>
              <a:gd name="T61" fmla="*/ 136525 h 101"/>
              <a:gd name="T62" fmla="*/ 6350 w 31"/>
              <a:gd name="T63" fmla="*/ 139700 h 101"/>
              <a:gd name="T64" fmla="*/ 9525 w 31"/>
              <a:gd name="T65" fmla="*/ 144463 h 101"/>
              <a:gd name="T66" fmla="*/ 14287 w 31"/>
              <a:gd name="T67" fmla="*/ 147638 h 101"/>
              <a:gd name="T68" fmla="*/ 19050 w 31"/>
              <a:gd name="T69" fmla="*/ 150813 h 101"/>
              <a:gd name="T70" fmla="*/ 23812 w 31"/>
              <a:gd name="T71" fmla="*/ 153988 h 101"/>
              <a:gd name="T72" fmla="*/ 28575 w 31"/>
              <a:gd name="T73" fmla="*/ 155575 h 101"/>
              <a:gd name="T74" fmla="*/ 33337 w 31"/>
              <a:gd name="T75" fmla="*/ 153988 h 101"/>
              <a:gd name="T76" fmla="*/ 38100 w 31"/>
              <a:gd name="T77" fmla="*/ 152400 h 101"/>
              <a:gd name="T78" fmla="*/ 41275 w 31"/>
              <a:gd name="T79" fmla="*/ 147638 h 101"/>
              <a:gd name="T80" fmla="*/ 44450 w 31"/>
              <a:gd name="T81" fmla="*/ 139700 h 101"/>
              <a:gd name="T82" fmla="*/ 46037 w 31"/>
              <a:gd name="T83" fmla="*/ 128588 h 101"/>
              <a:gd name="T84" fmla="*/ 46037 w 31"/>
              <a:gd name="T85" fmla="*/ 115888 h 101"/>
              <a:gd name="T86" fmla="*/ 46037 w 31"/>
              <a:gd name="T87" fmla="*/ 101600 h 101"/>
              <a:gd name="T88" fmla="*/ 42862 w 31"/>
              <a:gd name="T89" fmla="*/ 88900 h 101"/>
              <a:gd name="T90" fmla="*/ 39687 w 31"/>
              <a:gd name="T91" fmla="*/ 76200 h 101"/>
              <a:gd name="T92" fmla="*/ 36512 w 31"/>
              <a:gd name="T93" fmla="*/ 61913 h 101"/>
              <a:gd name="T94" fmla="*/ 31750 w 31"/>
              <a:gd name="T95" fmla="*/ 50800 h 101"/>
              <a:gd name="T96" fmla="*/ 28575 w 31"/>
              <a:gd name="T97" fmla="*/ 39688 h 101"/>
              <a:gd name="T98" fmla="*/ 23812 w 31"/>
              <a:gd name="T99" fmla="*/ 28575 h 101"/>
              <a:gd name="T100" fmla="*/ 20637 w 31"/>
              <a:gd name="T101" fmla="*/ 20638 h 101"/>
              <a:gd name="T102" fmla="*/ 15875 w 31"/>
              <a:gd name="T103" fmla="*/ 12700 h 101"/>
              <a:gd name="T104" fmla="*/ 14287 w 31"/>
              <a:gd name="T105" fmla="*/ 7938 h 10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1" h="101">
                <a:moveTo>
                  <a:pt x="8" y="4"/>
                </a:moveTo>
                <a:lnTo>
                  <a:pt x="3" y="15"/>
                </a:lnTo>
                <a:lnTo>
                  <a:pt x="3" y="12"/>
                </a:lnTo>
                <a:lnTo>
                  <a:pt x="9" y="0"/>
                </a:lnTo>
                <a:lnTo>
                  <a:pt x="9" y="1"/>
                </a:lnTo>
                <a:lnTo>
                  <a:pt x="9" y="2"/>
                </a:lnTo>
                <a:lnTo>
                  <a:pt x="9" y="3"/>
                </a:lnTo>
                <a:lnTo>
                  <a:pt x="10" y="3"/>
                </a:lnTo>
                <a:lnTo>
                  <a:pt x="10" y="4"/>
                </a:lnTo>
                <a:lnTo>
                  <a:pt x="11" y="5"/>
                </a:lnTo>
                <a:lnTo>
                  <a:pt x="11" y="6"/>
                </a:lnTo>
                <a:lnTo>
                  <a:pt x="12" y="7"/>
                </a:lnTo>
                <a:lnTo>
                  <a:pt x="12" y="8"/>
                </a:lnTo>
                <a:lnTo>
                  <a:pt x="13" y="9"/>
                </a:lnTo>
                <a:lnTo>
                  <a:pt x="13" y="10"/>
                </a:lnTo>
                <a:lnTo>
                  <a:pt x="14" y="10"/>
                </a:lnTo>
                <a:lnTo>
                  <a:pt x="14" y="11"/>
                </a:lnTo>
                <a:lnTo>
                  <a:pt x="14" y="12"/>
                </a:lnTo>
                <a:lnTo>
                  <a:pt x="14" y="13"/>
                </a:lnTo>
                <a:lnTo>
                  <a:pt x="15" y="13"/>
                </a:lnTo>
                <a:lnTo>
                  <a:pt x="15" y="15"/>
                </a:lnTo>
                <a:lnTo>
                  <a:pt x="16" y="15"/>
                </a:lnTo>
                <a:lnTo>
                  <a:pt x="16" y="16"/>
                </a:lnTo>
                <a:lnTo>
                  <a:pt x="17" y="18"/>
                </a:lnTo>
                <a:lnTo>
                  <a:pt x="18" y="20"/>
                </a:lnTo>
                <a:lnTo>
                  <a:pt x="19" y="22"/>
                </a:lnTo>
                <a:lnTo>
                  <a:pt x="19" y="23"/>
                </a:lnTo>
                <a:lnTo>
                  <a:pt x="20" y="24"/>
                </a:lnTo>
                <a:lnTo>
                  <a:pt x="20" y="25"/>
                </a:lnTo>
                <a:lnTo>
                  <a:pt x="20" y="26"/>
                </a:lnTo>
                <a:lnTo>
                  <a:pt x="21" y="28"/>
                </a:lnTo>
                <a:lnTo>
                  <a:pt x="21" y="30"/>
                </a:lnTo>
                <a:lnTo>
                  <a:pt x="22" y="31"/>
                </a:lnTo>
                <a:lnTo>
                  <a:pt x="22" y="32"/>
                </a:lnTo>
                <a:lnTo>
                  <a:pt x="23" y="33"/>
                </a:lnTo>
                <a:lnTo>
                  <a:pt x="23" y="35"/>
                </a:lnTo>
                <a:lnTo>
                  <a:pt x="24" y="35"/>
                </a:lnTo>
                <a:lnTo>
                  <a:pt x="24" y="37"/>
                </a:lnTo>
                <a:lnTo>
                  <a:pt x="25" y="38"/>
                </a:lnTo>
                <a:lnTo>
                  <a:pt x="25" y="40"/>
                </a:lnTo>
                <a:lnTo>
                  <a:pt x="26" y="40"/>
                </a:lnTo>
                <a:lnTo>
                  <a:pt x="26" y="42"/>
                </a:lnTo>
                <a:lnTo>
                  <a:pt x="26" y="43"/>
                </a:lnTo>
                <a:lnTo>
                  <a:pt x="26" y="45"/>
                </a:lnTo>
                <a:lnTo>
                  <a:pt x="27" y="46"/>
                </a:lnTo>
                <a:lnTo>
                  <a:pt x="27" y="48"/>
                </a:lnTo>
                <a:lnTo>
                  <a:pt x="27" y="49"/>
                </a:lnTo>
                <a:lnTo>
                  <a:pt x="28" y="51"/>
                </a:lnTo>
                <a:lnTo>
                  <a:pt x="28" y="52"/>
                </a:lnTo>
                <a:lnTo>
                  <a:pt x="28" y="53"/>
                </a:lnTo>
                <a:lnTo>
                  <a:pt x="29" y="55"/>
                </a:lnTo>
                <a:lnTo>
                  <a:pt x="29" y="56"/>
                </a:lnTo>
                <a:lnTo>
                  <a:pt x="29" y="57"/>
                </a:lnTo>
                <a:lnTo>
                  <a:pt x="30" y="58"/>
                </a:lnTo>
                <a:lnTo>
                  <a:pt x="30" y="59"/>
                </a:lnTo>
                <a:lnTo>
                  <a:pt x="30" y="61"/>
                </a:lnTo>
                <a:lnTo>
                  <a:pt x="30" y="62"/>
                </a:lnTo>
                <a:lnTo>
                  <a:pt x="30" y="63"/>
                </a:lnTo>
                <a:lnTo>
                  <a:pt x="30" y="64"/>
                </a:lnTo>
                <a:lnTo>
                  <a:pt x="30" y="65"/>
                </a:lnTo>
                <a:lnTo>
                  <a:pt x="30" y="66"/>
                </a:lnTo>
                <a:lnTo>
                  <a:pt x="31" y="67"/>
                </a:lnTo>
                <a:lnTo>
                  <a:pt x="31" y="68"/>
                </a:lnTo>
                <a:lnTo>
                  <a:pt x="31" y="70"/>
                </a:lnTo>
                <a:lnTo>
                  <a:pt x="31" y="71"/>
                </a:lnTo>
                <a:lnTo>
                  <a:pt x="31" y="72"/>
                </a:lnTo>
                <a:lnTo>
                  <a:pt x="31" y="73"/>
                </a:lnTo>
                <a:lnTo>
                  <a:pt x="31" y="74"/>
                </a:lnTo>
                <a:lnTo>
                  <a:pt x="31" y="76"/>
                </a:lnTo>
                <a:lnTo>
                  <a:pt x="31" y="77"/>
                </a:lnTo>
                <a:lnTo>
                  <a:pt x="31" y="78"/>
                </a:lnTo>
                <a:lnTo>
                  <a:pt x="31" y="79"/>
                </a:lnTo>
                <a:lnTo>
                  <a:pt x="31" y="80"/>
                </a:lnTo>
                <a:lnTo>
                  <a:pt x="30" y="81"/>
                </a:lnTo>
                <a:lnTo>
                  <a:pt x="30" y="82"/>
                </a:lnTo>
                <a:lnTo>
                  <a:pt x="30" y="83"/>
                </a:lnTo>
                <a:lnTo>
                  <a:pt x="30" y="84"/>
                </a:lnTo>
                <a:lnTo>
                  <a:pt x="30" y="85"/>
                </a:lnTo>
                <a:lnTo>
                  <a:pt x="30" y="86"/>
                </a:lnTo>
                <a:lnTo>
                  <a:pt x="29" y="88"/>
                </a:lnTo>
                <a:lnTo>
                  <a:pt x="29" y="89"/>
                </a:lnTo>
                <a:lnTo>
                  <a:pt x="28" y="91"/>
                </a:lnTo>
                <a:lnTo>
                  <a:pt x="28" y="92"/>
                </a:lnTo>
                <a:lnTo>
                  <a:pt x="28" y="93"/>
                </a:lnTo>
                <a:lnTo>
                  <a:pt x="27" y="94"/>
                </a:lnTo>
                <a:lnTo>
                  <a:pt x="27" y="96"/>
                </a:lnTo>
                <a:lnTo>
                  <a:pt x="26" y="96"/>
                </a:lnTo>
                <a:lnTo>
                  <a:pt x="26" y="97"/>
                </a:lnTo>
                <a:lnTo>
                  <a:pt x="26" y="98"/>
                </a:lnTo>
                <a:lnTo>
                  <a:pt x="25" y="98"/>
                </a:lnTo>
                <a:lnTo>
                  <a:pt x="24" y="99"/>
                </a:lnTo>
                <a:lnTo>
                  <a:pt x="24" y="100"/>
                </a:lnTo>
                <a:lnTo>
                  <a:pt x="23" y="100"/>
                </a:lnTo>
                <a:lnTo>
                  <a:pt x="23" y="101"/>
                </a:lnTo>
                <a:lnTo>
                  <a:pt x="22" y="101"/>
                </a:lnTo>
                <a:lnTo>
                  <a:pt x="21" y="101"/>
                </a:lnTo>
                <a:lnTo>
                  <a:pt x="20" y="101"/>
                </a:lnTo>
                <a:lnTo>
                  <a:pt x="19" y="101"/>
                </a:lnTo>
                <a:lnTo>
                  <a:pt x="18" y="101"/>
                </a:lnTo>
                <a:lnTo>
                  <a:pt x="17" y="101"/>
                </a:lnTo>
                <a:lnTo>
                  <a:pt x="16" y="101"/>
                </a:lnTo>
                <a:lnTo>
                  <a:pt x="15" y="101"/>
                </a:lnTo>
                <a:lnTo>
                  <a:pt x="14" y="101"/>
                </a:lnTo>
                <a:lnTo>
                  <a:pt x="14" y="100"/>
                </a:lnTo>
                <a:lnTo>
                  <a:pt x="13" y="100"/>
                </a:lnTo>
                <a:lnTo>
                  <a:pt x="12" y="99"/>
                </a:lnTo>
                <a:lnTo>
                  <a:pt x="11" y="98"/>
                </a:lnTo>
                <a:lnTo>
                  <a:pt x="10" y="98"/>
                </a:lnTo>
                <a:lnTo>
                  <a:pt x="9" y="98"/>
                </a:lnTo>
                <a:lnTo>
                  <a:pt x="9" y="97"/>
                </a:lnTo>
                <a:lnTo>
                  <a:pt x="8" y="96"/>
                </a:lnTo>
                <a:lnTo>
                  <a:pt x="7" y="96"/>
                </a:lnTo>
                <a:lnTo>
                  <a:pt x="7" y="95"/>
                </a:lnTo>
                <a:lnTo>
                  <a:pt x="6" y="94"/>
                </a:lnTo>
                <a:lnTo>
                  <a:pt x="5" y="93"/>
                </a:lnTo>
                <a:lnTo>
                  <a:pt x="4" y="93"/>
                </a:lnTo>
                <a:lnTo>
                  <a:pt x="4" y="92"/>
                </a:lnTo>
                <a:lnTo>
                  <a:pt x="3" y="91"/>
                </a:lnTo>
                <a:lnTo>
                  <a:pt x="2" y="91"/>
                </a:lnTo>
                <a:lnTo>
                  <a:pt x="2" y="90"/>
                </a:lnTo>
                <a:lnTo>
                  <a:pt x="2" y="89"/>
                </a:lnTo>
                <a:lnTo>
                  <a:pt x="1" y="89"/>
                </a:lnTo>
                <a:lnTo>
                  <a:pt x="0" y="88"/>
                </a:lnTo>
                <a:lnTo>
                  <a:pt x="0" y="84"/>
                </a:lnTo>
                <a:lnTo>
                  <a:pt x="1" y="85"/>
                </a:lnTo>
                <a:lnTo>
                  <a:pt x="1" y="86"/>
                </a:lnTo>
                <a:lnTo>
                  <a:pt x="2" y="86"/>
                </a:lnTo>
                <a:lnTo>
                  <a:pt x="3" y="87"/>
                </a:lnTo>
                <a:lnTo>
                  <a:pt x="3" y="88"/>
                </a:lnTo>
                <a:lnTo>
                  <a:pt x="4" y="88"/>
                </a:lnTo>
                <a:lnTo>
                  <a:pt x="5" y="89"/>
                </a:lnTo>
                <a:lnTo>
                  <a:pt x="5" y="90"/>
                </a:lnTo>
                <a:lnTo>
                  <a:pt x="6" y="90"/>
                </a:lnTo>
                <a:lnTo>
                  <a:pt x="6" y="91"/>
                </a:lnTo>
                <a:lnTo>
                  <a:pt x="7" y="91"/>
                </a:lnTo>
                <a:lnTo>
                  <a:pt x="8" y="92"/>
                </a:lnTo>
                <a:lnTo>
                  <a:pt x="8" y="93"/>
                </a:lnTo>
                <a:lnTo>
                  <a:pt x="9" y="93"/>
                </a:lnTo>
                <a:lnTo>
                  <a:pt x="10" y="94"/>
                </a:lnTo>
                <a:lnTo>
                  <a:pt x="11" y="95"/>
                </a:lnTo>
                <a:lnTo>
                  <a:pt x="12" y="95"/>
                </a:lnTo>
                <a:lnTo>
                  <a:pt x="13" y="96"/>
                </a:lnTo>
                <a:lnTo>
                  <a:pt x="14" y="96"/>
                </a:lnTo>
                <a:lnTo>
                  <a:pt x="15" y="97"/>
                </a:lnTo>
                <a:lnTo>
                  <a:pt x="16" y="97"/>
                </a:lnTo>
                <a:lnTo>
                  <a:pt x="17" y="98"/>
                </a:lnTo>
                <a:lnTo>
                  <a:pt x="18" y="98"/>
                </a:lnTo>
                <a:lnTo>
                  <a:pt x="19" y="98"/>
                </a:lnTo>
                <a:lnTo>
                  <a:pt x="20" y="98"/>
                </a:lnTo>
                <a:lnTo>
                  <a:pt x="21" y="97"/>
                </a:lnTo>
                <a:lnTo>
                  <a:pt x="22" y="97"/>
                </a:lnTo>
                <a:lnTo>
                  <a:pt x="22" y="96"/>
                </a:lnTo>
                <a:lnTo>
                  <a:pt x="23" y="96"/>
                </a:lnTo>
                <a:lnTo>
                  <a:pt x="24" y="96"/>
                </a:lnTo>
                <a:lnTo>
                  <a:pt x="24" y="95"/>
                </a:lnTo>
                <a:lnTo>
                  <a:pt x="25" y="95"/>
                </a:lnTo>
                <a:lnTo>
                  <a:pt x="25" y="94"/>
                </a:lnTo>
                <a:lnTo>
                  <a:pt x="26" y="93"/>
                </a:lnTo>
                <a:lnTo>
                  <a:pt x="26" y="91"/>
                </a:lnTo>
                <a:lnTo>
                  <a:pt x="27" y="91"/>
                </a:lnTo>
                <a:lnTo>
                  <a:pt x="27" y="90"/>
                </a:lnTo>
                <a:lnTo>
                  <a:pt x="27" y="88"/>
                </a:lnTo>
                <a:lnTo>
                  <a:pt x="28" y="88"/>
                </a:lnTo>
                <a:lnTo>
                  <a:pt x="28" y="86"/>
                </a:lnTo>
                <a:lnTo>
                  <a:pt x="28" y="85"/>
                </a:lnTo>
                <a:lnTo>
                  <a:pt x="29" y="83"/>
                </a:lnTo>
                <a:lnTo>
                  <a:pt x="29" y="82"/>
                </a:lnTo>
                <a:lnTo>
                  <a:pt x="29" y="81"/>
                </a:lnTo>
                <a:lnTo>
                  <a:pt x="29" y="79"/>
                </a:lnTo>
                <a:lnTo>
                  <a:pt x="29" y="77"/>
                </a:lnTo>
                <a:lnTo>
                  <a:pt x="29" y="76"/>
                </a:lnTo>
                <a:lnTo>
                  <a:pt x="29" y="74"/>
                </a:lnTo>
                <a:lnTo>
                  <a:pt x="29" y="73"/>
                </a:lnTo>
                <a:lnTo>
                  <a:pt x="29" y="71"/>
                </a:lnTo>
                <a:lnTo>
                  <a:pt x="29" y="69"/>
                </a:lnTo>
                <a:lnTo>
                  <a:pt x="29" y="68"/>
                </a:lnTo>
                <a:lnTo>
                  <a:pt x="29" y="66"/>
                </a:lnTo>
                <a:lnTo>
                  <a:pt x="29" y="64"/>
                </a:lnTo>
                <a:lnTo>
                  <a:pt x="28" y="63"/>
                </a:lnTo>
                <a:lnTo>
                  <a:pt x="28" y="61"/>
                </a:lnTo>
                <a:lnTo>
                  <a:pt x="28" y="59"/>
                </a:lnTo>
                <a:lnTo>
                  <a:pt x="28" y="58"/>
                </a:lnTo>
                <a:lnTo>
                  <a:pt x="27" y="56"/>
                </a:lnTo>
                <a:lnTo>
                  <a:pt x="27" y="54"/>
                </a:lnTo>
                <a:lnTo>
                  <a:pt x="26" y="53"/>
                </a:lnTo>
                <a:lnTo>
                  <a:pt x="26" y="51"/>
                </a:lnTo>
                <a:lnTo>
                  <a:pt x="26" y="49"/>
                </a:lnTo>
                <a:lnTo>
                  <a:pt x="25" y="48"/>
                </a:lnTo>
                <a:lnTo>
                  <a:pt x="25" y="46"/>
                </a:lnTo>
                <a:lnTo>
                  <a:pt x="25" y="44"/>
                </a:lnTo>
                <a:lnTo>
                  <a:pt x="24" y="43"/>
                </a:lnTo>
                <a:lnTo>
                  <a:pt x="23" y="41"/>
                </a:lnTo>
                <a:lnTo>
                  <a:pt x="23" y="39"/>
                </a:lnTo>
                <a:lnTo>
                  <a:pt x="22" y="38"/>
                </a:lnTo>
                <a:lnTo>
                  <a:pt x="22" y="36"/>
                </a:lnTo>
                <a:lnTo>
                  <a:pt x="21" y="35"/>
                </a:lnTo>
                <a:lnTo>
                  <a:pt x="21" y="33"/>
                </a:lnTo>
                <a:lnTo>
                  <a:pt x="20" y="32"/>
                </a:lnTo>
                <a:lnTo>
                  <a:pt x="20" y="31"/>
                </a:lnTo>
                <a:lnTo>
                  <a:pt x="19" y="28"/>
                </a:lnTo>
                <a:lnTo>
                  <a:pt x="18" y="26"/>
                </a:lnTo>
                <a:lnTo>
                  <a:pt x="18" y="25"/>
                </a:lnTo>
                <a:lnTo>
                  <a:pt x="17" y="23"/>
                </a:lnTo>
                <a:lnTo>
                  <a:pt x="16" y="22"/>
                </a:lnTo>
                <a:lnTo>
                  <a:pt x="16" y="20"/>
                </a:lnTo>
                <a:lnTo>
                  <a:pt x="15" y="19"/>
                </a:lnTo>
                <a:lnTo>
                  <a:pt x="15" y="18"/>
                </a:lnTo>
                <a:lnTo>
                  <a:pt x="14" y="17"/>
                </a:lnTo>
                <a:lnTo>
                  <a:pt x="14" y="16"/>
                </a:lnTo>
                <a:lnTo>
                  <a:pt x="14" y="15"/>
                </a:lnTo>
                <a:lnTo>
                  <a:pt x="13" y="13"/>
                </a:lnTo>
                <a:lnTo>
                  <a:pt x="12" y="12"/>
                </a:lnTo>
                <a:lnTo>
                  <a:pt x="12" y="11"/>
                </a:lnTo>
                <a:lnTo>
                  <a:pt x="11" y="10"/>
                </a:lnTo>
                <a:lnTo>
                  <a:pt x="11" y="9"/>
                </a:lnTo>
                <a:lnTo>
                  <a:pt x="10" y="8"/>
                </a:lnTo>
                <a:lnTo>
                  <a:pt x="10" y="7"/>
                </a:lnTo>
                <a:lnTo>
                  <a:pt x="9" y="6"/>
                </a:lnTo>
                <a:lnTo>
                  <a:pt x="9" y="5"/>
                </a:lnTo>
                <a:lnTo>
                  <a:pt x="8" y="4"/>
                </a:lnTo>
                <a:close/>
              </a:path>
            </a:pathLst>
          </a:custGeom>
          <a:solidFill>
            <a:srgbClr val="78857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398" name="Freeform 101"/>
          <p:cNvSpPr>
            <a:spLocks/>
          </p:cNvSpPr>
          <p:nvPr/>
        </p:nvSpPr>
        <p:spPr bwMode="auto">
          <a:xfrm>
            <a:off x="4452939" y="5100638"/>
            <a:ext cx="7937" cy="31750"/>
          </a:xfrm>
          <a:custGeom>
            <a:avLst/>
            <a:gdLst>
              <a:gd name="T0" fmla="*/ 0 w 5"/>
              <a:gd name="T1" fmla="*/ 0 h 20"/>
              <a:gd name="T2" fmla="*/ 6350 w 5"/>
              <a:gd name="T3" fmla="*/ 4763 h 20"/>
              <a:gd name="T4" fmla="*/ 7937 w 5"/>
              <a:gd name="T5" fmla="*/ 25400 h 20"/>
              <a:gd name="T6" fmla="*/ 4762 w 5"/>
              <a:gd name="T7" fmla="*/ 31750 h 20"/>
              <a:gd name="T8" fmla="*/ 4762 w 5"/>
              <a:gd name="T9" fmla="*/ 7938 h 20"/>
              <a:gd name="T10" fmla="*/ 0 w 5"/>
              <a:gd name="T11" fmla="*/ 0 h 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20">
                <a:moveTo>
                  <a:pt x="0" y="0"/>
                </a:moveTo>
                <a:lnTo>
                  <a:pt x="4" y="3"/>
                </a:lnTo>
                <a:lnTo>
                  <a:pt x="5" y="16"/>
                </a:lnTo>
                <a:lnTo>
                  <a:pt x="3" y="20"/>
                </a:lnTo>
                <a:lnTo>
                  <a:pt x="3" y="5"/>
                </a:lnTo>
                <a:lnTo>
                  <a:pt x="0" y="0"/>
                </a:lnTo>
                <a:close/>
              </a:path>
            </a:pathLst>
          </a:custGeom>
          <a:solidFill>
            <a:srgbClr val="FFF2E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grpSp>
        <p:nvGrpSpPr>
          <p:cNvPr id="13399" name="Group 104"/>
          <p:cNvGrpSpPr>
            <a:grpSpLocks/>
          </p:cNvGrpSpPr>
          <p:nvPr/>
        </p:nvGrpSpPr>
        <p:grpSpPr bwMode="auto">
          <a:xfrm>
            <a:off x="4359276" y="3062289"/>
            <a:ext cx="430213" cy="447675"/>
            <a:chOff x="1786" y="1929"/>
            <a:chExt cx="271" cy="282"/>
          </a:xfrm>
        </p:grpSpPr>
        <p:sp>
          <p:nvSpPr>
            <p:cNvPr id="13853" name="Freeform 102"/>
            <p:cNvSpPr>
              <a:spLocks/>
            </p:cNvSpPr>
            <p:nvPr/>
          </p:nvSpPr>
          <p:spPr bwMode="auto">
            <a:xfrm>
              <a:off x="1786" y="1929"/>
              <a:ext cx="271" cy="282"/>
            </a:xfrm>
            <a:custGeom>
              <a:avLst/>
              <a:gdLst>
                <a:gd name="T0" fmla="*/ 136 w 4925"/>
                <a:gd name="T1" fmla="*/ 0 h 3284"/>
                <a:gd name="T2" fmla="*/ 0 w 4925"/>
                <a:gd name="T3" fmla="*/ 35 h 3284"/>
                <a:gd name="T4" fmla="*/ 0 w 4925"/>
                <a:gd name="T5" fmla="*/ 247 h 3284"/>
                <a:gd name="T6" fmla="*/ 136 w 4925"/>
                <a:gd name="T7" fmla="*/ 282 h 3284"/>
                <a:gd name="T8" fmla="*/ 271 w 4925"/>
                <a:gd name="T9" fmla="*/ 247 h 3284"/>
                <a:gd name="T10" fmla="*/ 271 w 4925"/>
                <a:gd name="T11" fmla="*/ 35 h 3284"/>
                <a:gd name="T12" fmla="*/ 136 w 4925"/>
                <a:gd name="T13" fmla="*/ 0 h 32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925" h="3284">
                  <a:moveTo>
                    <a:pt x="2463" y="0"/>
                  </a:moveTo>
                  <a:cubicBezTo>
                    <a:pt x="1103" y="0"/>
                    <a:pt x="0" y="184"/>
                    <a:pt x="0" y="411"/>
                  </a:cubicBezTo>
                  <a:lnTo>
                    <a:pt x="0" y="2873"/>
                  </a:lnTo>
                  <a:cubicBezTo>
                    <a:pt x="0" y="3100"/>
                    <a:pt x="1103" y="3284"/>
                    <a:pt x="2463" y="3284"/>
                  </a:cubicBezTo>
                  <a:cubicBezTo>
                    <a:pt x="3823" y="3284"/>
                    <a:pt x="4925" y="3100"/>
                    <a:pt x="4925" y="2873"/>
                  </a:cubicBezTo>
                  <a:lnTo>
                    <a:pt x="4925" y="411"/>
                  </a:lnTo>
                  <a:cubicBezTo>
                    <a:pt x="4925" y="184"/>
                    <a:pt x="3823" y="0"/>
                    <a:pt x="2463" y="0"/>
                  </a:cubicBezTo>
                  <a:close/>
                </a:path>
              </a:pathLst>
            </a:custGeom>
            <a:solidFill>
              <a:srgbClr val="00CCFF"/>
            </a:solidFill>
            <a:ln w="0">
              <a:solidFill>
                <a:srgbClr val="000000"/>
              </a:solidFill>
              <a:prstDash val="solid"/>
              <a:round/>
              <a:headEnd/>
              <a:tailEnd/>
            </a:ln>
          </p:spPr>
          <p:txBody>
            <a:bodyPr/>
            <a:lstStyle/>
            <a:p>
              <a:pPr fontAlgn="base">
                <a:spcBef>
                  <a:spcPct val="0"/>
                </a:spcBef>
                <a:spcAft>
                  <a:spcPct val="0"/>
                </a:spcAft>
              </a:pPr>
              <a:endParaRPr lang="en-US">
                <a:solidFill>
                  <a:srgbClr val="000000"/>
                </a:solidFill>
              </a:endParaRPr>
            </a:p>
          </p:txBody>
        </p:sp>
        <p:sp>
          <p:nvSpPr>
            <p:cNvPr id="13854" name="Freeform 103"/>
            <p:cNvSpPr>
              <a:spLocks/>
            </p:cNvSpPr>
            <p:nvPr/>
          </p:nvSpPr>
          <p:spPr bwMode="auto">
            <a:xfrm>
              <a:off x="1786" y="1929"/>
              <a:ext cx="271" cy="282"/>
            </a:xfrm>
            <a:custGeom>
              <a:avLst/>
              <a:gdLst>
                <a:gd name="T0" fmla="*/ 136 w 4925"/>
                <a:gd name="T1" fmla="*/ 0 h 3284"/>
                <a:gd name="T2" fmla="*/ 0 w 4925"/>
                <a:gd name="T3" fmla="*/ 35 h 3284"/>
                <a:gd name="T4" fmla="*/ 0 w 4925"/>
                <a:gd name="T5" fmla="*/ 247 h 3284"/>
                <a:gd name="T6" fmla="*/ 136 w 4925"/>
                <a:gd name="T7" fmla="*/ 282 h 3284"/>
                <a:gd name="T8" fmla="*/ 271 w 4925"/>
                <a:gd name="T9" fmla="*/ 247 h 3284"/>
                <a:gd name="T10" fmla="*/ 271 w 4925"/>
                <a:gd name="T11" fmla="*/ 35 h 3284"/>
                <a:gd name="T12" fmla="*/ 136 w 4925"/>
                <a:gd name="T13" fmla="*/ 0 h 32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925" h="3284">
                  <a:moveTo>
                    <a:pt x="2463" y="0"/>
                  </a:moveTo>
                  <a:cubicBezTo>
                    <a:pt x="1103" y="0"/>
                    <a:pt x="0" y="184"/>
                    <a:pt x="0" y="411"/>
                  </a:cubicBezTo>
                  <a:lnTo>
                    <a:pt x="0" y="2873"/>
                  </a:lnTo>
                  <a:cubicBezTo>
                    <a:pt x="0" y="3100"/>
                    <a:pt x="1103" y="3284"/>
                    <a:pt x="2463" y="3284"/>
                  </a:cubicBezTo>
                  <a:cubicBezTo>
                    <a:pt x="3823" y="3284"/>
                    <a:pt x="4925" y="3100"/>
                    <a:pt x="4925" y="2873"/>
                  </a:cubicBezTo>
                  <a:lnTo>
                    <a:pt x="4925" y="411"/>
                  </a:lnTo>
                  <a:cubicBezTo>
                    <a:pt x="4925" y="184"/>
                    <a:pt x="3823" y="0"/>
                    <a:pt x="2463" y="0"/>
                  </a:cubicBezTo>
                  <a:close/>
                </a:path>
              </a:pathLst>
            </a:custGeom>
            <a:noFill/>
            <a:ln w="0"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endParaRPr>
            </a:p>
          </p:txBody>
        </p:sp>
      </p:grpSp>
      <p:grpSp>
        <p:nvGrpSpPr>
          <p:cNvPr id="13400" name="Group 107"/>
          <p:cNvGrpSpPr>
            <a:grpSpLocks/>
          </p:cNvGrpSpPr>
          <p:nvPr/>
        </p:nvGrpSpPr>
        <p:grpSpPr bwMode="auto">
          <a:xfrm>
            <a:off x="4359276" y="3062289"/>
            <a:ext cx="430213" cy="111125"/>
            <a:chOff x="1786" y="1929"/>
            <a:chExt cx="271" cy="70"/>
          </a:xfrm>
        </p:grpSpPr>
        <p:sp>
          <p:nvSpPr>
            <p:cNvPr id="13851" name="Oval 105"/>
            <p:cNvSpPr>
              <a:spLocks noChangeArrowheads="1"/>
            </p:cNvSpPr>
            <p:nvPr/>
          </p:nvSpPr>
          <p:spPr bwMode="auto">
            <a:xfrm>
              <a:off x="1786" y="1929"/>
              <a:ext cx="271" cy="70"/>
            </a:xfrm>
            <a:prstGeom prst="ellipse">
              <a:avLst/>
            </a:prstGeom>
            <a:solidFill>
              <a:srgbClr val="32D6FF"/>
            </a:solidFill>
            <a:ln w="0">
              <a:solidFill>
                <a:srgbClr val="000000"/>
              </a:solidFill>
              <a:round/>
              <a:headEnd/>
              <a:tailEnd/>
            </a:ln>
          </p:spPr>
          <p:txBody>
            <a:bodyPr/>
            <a:lstStyle/>
            <a:p>
              <a:pPr fontAlgn="base">
                <a:spcBef>
                  <a:spcPct val="0"/>
                </a:spcBef>
                <a:spcAft>
                  <a:spcPct val="0"/>
                </a:spcAft>
              </a:pPr>
              <a:endParaRPr lang="en-US">
                <a:solidFill>
                  <a:srgbClr val="000000"/>
                </a:solidFill>
              </a:endParaRPr>
            </a:p>
          </p:txBody>
        </p:sp>
        <p:sp>
          <p:nvSpPr>
            <p:cNvPr id="13852" name="Oval 106"/>
            <p:cNvSpPr>
              <a:spLocks noChangeArrowheads="1"/>
            </p:cNvSpPr>
            <p:nvPr/>
          </p:nvSpPr>
          <p:spPr bwMode="auto">
            <a:xfrm>
              <a:off x="1786" y="1929"/>
              <a:ext cx="271" cy="70"/>
            </a:xfrm>
            <a:prstGeom prst="ellipse">
              <a:avLst/>
            </a:prstGeom>
            <a:noFill/>
            <a:ln w="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endParaRPr>
            </a:p>
          </p:txBody>
        </p:sp>
      </p:grpSp>
      <p:grpSp>
        <p:nvGrpSpPr>
          <p:cNvPr id="13401" name="Group 110"/>
          <p:cNvGrpSpPr>
            <a:grpSpLocks/>
          </p:cNvGrpSpPr>
          <p:nvPr/>
        </p:nvGrpSpPr>
        <p:grpSpPr bwMode="auto">
          <a:xfrm>
            <a:off x="4359276" y="3062289"/>
            <a:ext cx="430213" cy="447675"/>
            <a:chOff x="1786" y="1929"/>
            <a:chExt cx="271" cy="282"/>
          </a:xfrm>
        </p:grpSpPr>
        <p:sp>
          <p:nvSpPr>
            <p:cNvPr id="13849" name="Freeform 108"/>
            <p:cNvSpPr>
              <a:spLocks/>
            </p:cNvSpPr>
            <p:nvPr/>
          </p:nvSpPr>
          <p:spPr bwMode="auto">
            <a:xfrm>
              <a:off x="1786" y="1929"/>
              <a:ext cx="271" cy="282"/>
            </a:xfrm>
            <a:custGeom>
              <a:avLst/>
              <a:gdLst>
                <a:gd name="T0" fmla="*/ 136 w 4925"/>
                <a:gd name="T1" fmla="*/ 0 h 3284"/>
                <a:gd name="T2" fmla="*/ 0 w 4925"/>
                <a:gd name="T3" fmla="*/ 35 h 3284"/>
                <a:gd name="T4" fmla="*/ 0 w 4925"/>
                <a:gd name="T5" fmla="*/ 247 h 3284"/>
                <a:gd name="T6" fmla="*/ 136 w 4925"/>
                <a:gd name="T7" fmla="*/ 282 h 3284"/>
                <a:gd name="T8" fmla="*/ 271 w 4925"/>
                <a:gd name="T9" fmla="*/ 247 h 3284"/>
                <a:gd name="T10" fmla="*/ 271 w 4925"/>
                <a:gd name="T11" fmla="*/ 35 h 3284"/>
                <a:gd name="T12" fmla="*/ 136 w 4925"/>
                <a:gd name="T13" fmla="*/ 0 h 32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925" h="3284">
                  <a:moveTo>
                    <a:pt x="2463" y="0"/>
                  </a:moveTo>
                  <a:cubicBezTo>
                    <a:pt x="1103" y="0"/>
                    <a:pt x="0" y="184"/>
                    <a:pt x="0" y="411"/>
                  </a:cubicBezTo>
                  <a:lnTo>
                    <a:pt x="0" y="2873"/>
                  </a:lnTo>
                  <a:cubicBezTo>
                    <a:pt x="0" y="3100"/>
                    <a:pt x="1103" y="3284"/>
                    <a:pt x="2463" y="3284"/>
                  </a:cubicBezTo>
                  <a:cubicBezTo>
                    <a:pt x="3823" y="3284"/>
                    <a:pt x="4925" y="3100"/>
                    <a:pt x="4925" y="2873"/>
                  </a:cubicBezTo>
                  <a:lnTo>
                    <a:pt x="4925" y="411"/>
                  </a:lnTo>
                  <a:cubicBezTo>
                    <a:pt x="4925" y="184"/>
                    <a:pt x="3823" y="0"/>
                    <a:pt x="2463" y="0"/>
                  </a:cubicBezTo>
                  <a:close/>
                </a:path>
              </a:pathLst>
            </a:custGeom>
            <a:solidFill>
              <a:srgbClr val="00CCFF"/>
            </a:solidFill>
            <a:ln w="0">
              <a:solidFill>
                <a:srgbClr val="000000"/>
              </a:solidFill>
              <a:prstDash val="solid"/>
              <a:round/>
              <a:headEnd/>
              <a:tailEnd/>
            </a:ln>
          </p:spPr>
          <p:txBody>
            <a:bodyPr/>
            <a:lstStyle/>
            <a:p>
              <a:pPr fontAlgn="base">
                <a:spcBef>
                  <a:spcPct val="0"/>
                </a:spcBef>
                <a:spcAft>
                  <a:spcPct val="0"/>
                </a:spcAft>
              </a:pPr>
              <a:endParaRPr lang="en-US">
                <a:solidFill>
                  <a:srgbClr val="000000"/>
                </a:solidFill>
              </a:endParaRPr>
            </a:p>
          </p:txBody>
        </p:sp>
        <p:sp>
          <p:nvSpPr>
            <p:cNvPr id="13850" name="Freeform 109"/>
            <p:cNvSpPr>
              <a:spLocks/>
            </p:cNvSpPr>
            <p:nvPr/>
          </p:nvSpPr>
          <p:spPr bwMode="auto">
            <a:xfrm>
              <a:off x="1786" y="1929"/>
              <a:ext cx="271" cy="282"/>
            </a:xfrm>
            <a:custGeom>
              <a:avLst/>
              <a:gdLst>
                <a:gd name="T0" fmla="*/ 136 w 4925"/>
                <a:gd name="T1" fmla="*/ 0 h 3284"/>
                <a:gd name="T2" fmla="*/ 0 w 4925"/>
                <a:gd name="T3" fmla="*/ 35 h 3284"/>
                <a:gd name="T4" fmla="*/ 0 w 4925"/>
                <a:gd name="T5" fmla="*/ 247 h 3284"/>
                <a:gd name="T6" fmla="*/ 136 w 4925"/>
                <a:gd name="T7" fmla="*/ 282 h 3284"/>
                <a:gd name="T8" fmla="*/ 271 w 4925"/>
                <a:gd name="T9" fmla="*/ 247 h 3284"/>
                <a:gd name="T10" fmla="*/ 271 w 4925"/>
                <a:gd name="T11" fmla="*/ 35 h 3284"/>
                <a:gd name="T12" fmla="*/ 136 w 4925"/>
                <a:gd name="T13" fmla="*/ 0 h 32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925" h="3284">
                  <a:moveTo>
                    <a:pt x="2463" y="0"/>
                  </a:moveTo>
                  <a:cubicBezTo>
                    <a:pt x="1103" y="0"/>
                    <a:pt x="0" y="184"/>
                    <a:pt x="0" y="411"/>
                  </a:cubicBezTo>
                  <a:lnTo>
                    <a:pt x="0" y="2873"/>
                  </a:lnTo>
                  <a:cubicBezTo>
                    <a:pt x="0" y="3100"/>
                    <a:pt x="1103" y="3284"/>
                    <a:pt x="2463" y="3284"/>
                  </a:cubicBezTo>
                  <a:cubicBezTo>
                    <a:pt x="3823" y="3284"/>
                    <a:pt x="4925" y="3100"/>
                    <a:pt x="4925" y="2873"/>
                  </a:cubicBezTo>
                  <a:lnTo>
                    <a:pt x="4925" y="411"/>
                  </a:lnTo>
                  <a:cubicBezTo>
                    <a:pt x="4925" y="184"/>
                    <a:pt x="3823" y="0"/>
                    <a:pt x="2463" y="0"/>
                  </a:cubicBezTo>
                  <a:close/>
                </a:path>
              </a:pathLst>
            </a:custGeom>
            <a:noFill/>
            <a:ln w="0"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endParaRPr>
            </a:p>
          </p:txBody>
        </p:sp>
      </p:grpSp>
      <p:sp>
        <p:nvSpPr>
          <p:cNvPr id="13402" name="Rectangle 114"/>
          <p:cNvSpPr>
            <a:spLocks noChangeArrowheads="1"/>
          </p:cNvSpPr>
          <p:nvPr/>
        </p:nvSpPr>
        <p:spPr bwMode="auto">
          <a:xfrm>
            <a:off x="4479926" y="3233739"/>
            <a:ext cx="390525" cy="92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600">
                <a:solidFill>
                  <a:srgbClr val="000000"/>
                </a:solidFill>
              </a:rPr>
              <a:t>Dynamic &amp; </a:t>
            </a:r>
            <a:endParaRPr lang="en-US">
              <a:solidFill>
                <a:srgbClr val="000000"/>
              </a:solidFill>
            </a:endParaRPr>
          </a:p>
        </p:txBody>
      </p:sp>
      <p:sp>
        <p:nvSpPr>
          <p:cNvPr id="13403" name="Rectangle 115"/>
          <p:cNvSpPr>
            <a:spLocks noChangeArrowheads="1"/>
          </p:cNvSpPr>
          <p:nvPr/>
        </p:nvSpPr>
        <p:spPr bwMode="auto">
          <a:xfrm>
            <a:off x="4484688" y="3321051"/>
            <a:ext cx="376706" cy="923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600">
                <a:solidFill>
                  <a:srgbClr val="000000"/>
                </a:solidFill>
              </a:rPr>
              <a:t>Static Data</a:t>
            </a:r>
            <a:endParaRPr lang="en-US">
              <a:solidFill>
                <a:srgbClr val="000000"/>
              </a:solidFill>
            </a:endParaRPr>
          </a:p>
        </p:txBody>
      </p:sp>
      <p:grpSp>
        <p:nvGrpSpPr>
          <p:cNvPr id="13404" name="Group 118"/>
          <p:cNvGrpSpPr>
            <a:grpSpLocks/>
          </p:cNvGrpSpPr>
          <p:nvPr/>
        </p:nvGrpSpPr>
        <p:grpSpPr bwMode="auto">
          <a:xfrm>
            <a:off x="4333875" y="2455864"/>
            <a:ext cx="1017588" cy="466725"/>
            <a:chOff x="1770" y="1547"/>
            <a:chExt cx="641" cy="294"/>
          </a:xfrm>
        </p:grpSpPr>
        <p:sp>
          <p:nvSpPr>
            <p:cNvPr id="13847" name="Freeform 116"/>
            <p:cNvSpPr>
              <a:spLocks/>
            </p:cNvSpPr>
            <p:nvPr/>
          </p:nvSpPr>
          <p:spPr bwMode="auto">
            <a:xfrm>
              <a:off x="1770" y="1547"/>
              <a:ext cx="641" cy="294"/>
            </a:xfrm>
            <a:custGeom>
              <a:avLst/>
              <a:gdLst>
                <a:gd name="T0" fmla="*/ 24 w 11625"/>
                <a:gd name="T1" fmla="*/ 0 h 3425"/>
                <a:gd name="T2" fmla="*/ 0 w 11625"/>
                <a:gd name="T3" fmla="*/ 37 h 3425"/>
                <a:gd name="T4" fmla="*/ 0 w 11625"/>
                <a:gd name="T5" fmla="*/ 257 h 3425"/>
                <a:gd name="T6" fmla="*/ 24 w 11625"/>
                <a:gd name="T7" fmla="*/ 294 h 3425"/>
                <a:gd name="T8" fmla="*/ 617 w 11625"/>
                <a:gd name="T9" fmla="*/ 294 h 3425"/>
                <a:gd name="T10" fmla="*/ 641 w 11625"/>
                <a:gd name="T11" fmla="*/ 257 h 3425"/>
                <a:gd name="T12" fmla="*/ 641 w 11625"/>
                <a:gd name="T13" fmla="*/ 37 h 3425"/>
                <a:gd name="T14" fmla="*/ 617 w 11625"/>
                <a:gd name="T15" fmla="*/ 0 h 3425"/>
                <a:gd name="T16" fmla="*/ 24 w 11625"/>
                <a:gd name="T17" fmla="*/ 0 h 34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625" h="3425">
                  <a:moveTo>
                    <a:pt x="428" y="0"/>
                  </a:moveTo>
                  <a:cubicBezTo>
                    <a:pt x="192" y="0"/>
                    <a:pt x="0" y="192"/>
                    <a:pt x="0" y="429"/>
                  </a:cubicBezTo>
                  <a:lnTo>
                    <a:pt x="0" y="2997"/>
                  </a:lnTo>
                  <a:cubicBezTo>
                    <a:pt x="0" y="3234"/>
                    <a:pt x="192" y="3425"/>
                    <a:pt x="428" y="3425"/>
                  </a:cubicBezTo>
                  <a:lnTo>
                    <a:pt x="11197" y="3425"/>
                  </a:lnTo>
                  <a:cubicBezTo>
                    <a:pt x="11433" y="3425"/>
                    <a:pt x="11625" y="3234"/>
                    <a:pt x="11625" y="2997"/>
                  </a:cubicBezTo>
                  <a:lnTo>
                    <a:pt x="11625" y="429"/>
                  </a:lnTo>
                  <a:cubicBezTo>
                    <a:pt x="11625" y="192"/>
                    <a:pt x="11433" y="0"/>
                    <a:pt x="11197" y="0"/>
                  </a:cubicBezTo>
                  <a:lnTo>
                    <a:pt x="428" y="0"/>
                  </a:lnTo>
                  <a:close/>
                </a:path>
              </a:pathLst>
            </a:custGeom>
            <a:solidFill>
              <a:srgbClr val="FFFFCC"/>
            </a:solidFill>
            <a:ln w="0">
              <a:solidFill>
                <a:srgbClr val="000000"/>
              </a:solidFill>
              <a:prstDash val="solid"/>
              <a:round/>
              <a:headEnd/>
              <a:tailEnd/>
            </a:ln>
          </p:spPr>
          <p:txBody>
            <a:bodyPr/>
            <a:lstStyle/>
            <a:p>
              <a:pPr fontAlgn="base">
                <a:spcBef>
                  <a:spcPct val="0"/>
                </a:spcBef>
                <a:spcAft>
                  <a:spcPct val="0"/>
                </a:spcAft>
              </a:pPr>
              <a:endParaRPr lang="en-US">
                <a:solidFill>
                  <a:srgbClr val="000000"/>
                </a:solidFill>
              </a:endParaRPr>
            </a:p>
          </p:txBody>
        </p:sp>
        <p:sp>
          <p:nvSpPr>
            <p:cNvPr id="13848" name="Freeform 117"/>
            <p:cNvSpPr>
              <a:spLocks/>
            </p:cNvSpPr>
            <p:nvPr/>
          </p:nvSpPr>
          <p:spPr bwMode="auto">
            <a:xfrm>
              <a:off x="1770" y="1547"/>
              <a:ext cx="641" cy="294"/>
            </a:xfrm>
            <a:custGeom>
              <a:avLst/>
              <a:gdLst>
                <a:gd name="T0" fmla="*/ 24 w 11625"/>
                <a:gd name="T1" fmla="*/ 0 h 3425"/>
                <a:gd name="T2" fmla="*/ 0 w 11625"/>
                <a:gd name="T3" fmla="*/ 37 h 3425"/>
                <a:gd name="T4" fmla="*/ 0 w 11625"/>
                <a:gd name="T5" fmla="*/ 257 h 3425"/>
                <a:gd name="T6" fmla="*/ 24 w 11625"/>
                <a:gd name="T7" fmla="*/ 294 h 3425"/>
                <a:gd name="T8" fmla="*/ 617 w 11625"/>
                <a:gd name="T9" fmla="*/ 294 h 3425"/>
                <a:gd name="T10" fmla="*/ 641 w 11625"/>
                <a:gd name="T11" fmla="*/ 257 h 3425"/>
                <a:gd name="T12" fmla="*/ 641 w 11625"/>
                <a:gd name="T13" fmla="*/ 37 h 3425"/>
                <a:gd name="T14" fmla="*/ 617 w 11625"/>
                <a:gd name="T15" fmla="*/ 0 h 3425"/>
                <a:gd name="T16" fmla="*/ 24 w 11625"/>
                <a:gd name="T17" fmla="*/ 0 h 34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625" h="3425">
                  <a:moveTo>
                    <a:pt x="428" y="0"/>
                  </a:moveTo>
                  <a:cubicBezTo>
                    <a:pt x="192" y="0"/>
                    <a:pt x="0" y="192"/>
                    <a:pt x="0" y="429"/>
                  </a:cubicBezTo>
                  <a:lnTo>
                    <a:pt x="0" y="2997"/>
                  </a:lnTo>
                  <a:cubicBezTo>
                    <a:pt x="0" y="3234"/>
                    <a:pt x="192" y="3425"/>
                    <a:pt x="428" y="3425"/>
                  </a:cubicBezTo>
                  <a:lnTo>
                    <a:pt x="11197" y="3425"/>
                  </a:lnTo>
                  <a:cubicBezTo>
                    <a:pt x="11433" y="3425"/>
                    <a:pt x="11625" y="3234"/>
                    <a:pt x="11625" y="2997"/>
                  </a:cubicBezTo>
                  <a:lnTo>
                    <a:pt x="11625" y="429"/>
                  </a:lnTo>
                  <a:cubicBezTo>
                    <a:pt x="11625" y="192"/>
                    <a:pt x="11433" y="0"/>
                    <a:pt x="11197" y="0"/>
                  </a:cubicBezTo>
                  <a:lnTo>
                    <a:pt x="428" y="0"/>
                  </a:lnTo>
                  <a:close/>
                </a:path>
              </a:pathLst>
            </a:custGeom>
            <a:noFill/>
            <a:ln w="0"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endParaRPr>
            </a:p>
          </p:txBody>
        </p:sp>
      </p:grpSp>
      <p:sp>
        <p:nvSpPr>
          <p:cNvPr id="13405" name="Freeform 119"/>
          <p:cNvSpPr>
            <a:spLocks/>
          </p:cNvSpPr>
          <p:nvPr/>
        </p:nvSpPr>
        <p:spPr bwMode="auto">
          <a:xfrm>
            <a:off x="4333875" y="2455864"/>
            <a:ext cx="1017588" cy="466725"/>
          </a:xfrm>
          <a:custGeom>
            <a:avLst/>
            <a:gdLst>
              <a:gd name="T0" fmla="*/ 37465 w 11625"/>
              <a:gd name="T1" fmla="*/ 0 h 3425"/>
              <a:gd name="T2" fmla="*/ 0 w 11625"/>
              <a:gd name="T3" fmla="*/ 58460 h 3425"/>
              <a:gd name="T4" fmla="*/ 0 w 11625"/>
              <a:gd name="T5" fmla="*/ 408401 h 3425"/>
              <a:gd name="T6" fmla="*/ 37465 w 11625"/>
              <a:gd name="T7" fmla="*/ 466725 h 3425"/>
              <a:gd name="T8" fmla="*/ 980123 w 11625"/>
              <a:gd name="T9" fmla="*/ 466725 h 3425"/>
              <a:gd name="T10" fmla="*/ 1017588 w 11625"/>
              <a:gd name="T11" fmla="*/ 408401 h 3425"/>
              <a:gd name="T12" fmla="*/ 1017588 w 11625"/>
              <a:gd name="T13" fmla="*/ 58460 h 3425"/>
              <a:gd name="T14" fmla="*/ 980123 w 11625"/>
              <a:gd name="T15" fmla="*/ 0 h 3425"/>
              <a:gd name="T16" fmla="*/ 37465 w 11625"/>
              <a:gd name="T17" fmla="*/ 0 h 34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625" h="3425">
                <a:moveTo>
                  <a:pt x="428" y="0"/>
                </a:moveTo>
                <a:cubicBezTo>
                  <a:pt x="192" y="0"/>
                  <a:pt x="0" y="192"/>
                  <a:pt x="0" y="429"/>
                </a:cubicBezTo>
                <a:lnTo>
                  <a:pt x="0" y="2997"/>
                </a:lnTo>
                <a:cubicBezTo>
                  <a:pt x="0" y="3234"/>
                  <a:pt x="192" y="3425"/>
                  <a:pt x="428" y="3425"/>
                </a:cubicBezTo>
                <a:lnTo>
                  <a:pt x="11197" y="3425"/>
                </a:lnTo>
                <a:cubicBezTo>
                  <a:pt x="11433" y="3425"/>
                  <a:pt x="11625" y="3234"/>
                  <a:pt x="11625" y="2997"/>
                </a:cubicBezTo>
                <a:lnTo>
                  <a:pt x="11625" y="429"/>
                </a:lnTo>
                <a:cubicBezTo>
                  <a:pt x="11625" y="192"/>
                  <a:pt x="11433" y="0"/>
                  <a:pt x="11197" y="0"/>
                </a:cubicBezTo>
                <a:lnTo>
                  <a:pt x="428" y="0"/>
                </a:lnTo>
                <a:close/>
              </a:path>
            </a:pathLst>
          </a:custGeom>
          <a:noFill/>
          <a:ln w="9525" cap="rnd">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endParaRPr>
          </a:p>
        </p:txBody>
      </p:sp>
      <p:grpSp>
        <p:nvGrpSpPr>
          <p:cNvPr id="13406" name="Group 122"/>
          <p:cNvGrpSpPr>
            <a:grpSpLocks/>
          </p:cNvGrpSpPr>
          <p:nvPr/>
        </p:nvGrpSpPr>
        <p:grpSpPr bwMode="auto">
          <a:xfrm>
            <a:off x="4333875" y="2455864"/>
            <a:ext cx="1648206" cy="466725"/>
            <a:chOff x="1770" y="1547"/>
            <a:chExt cx="641" cy="294"/>
          </a:xfrm>
        </p:grpSpPr>
        <p:sp>
          <p:nvSpPr>
            <p:cNvPr id="13845" name="Freeform 120"/>
            <p:cNvSpPr>
              <a:spLocks/>
            </p:cNvSpPr>
            <p:nvPr/>
          </p:nvSpPr>
          <p:spPr bwMode="auto">
            <a:xfrm>
              <a:off x="1770" y="1547"/>
              <a:ext cx="641" cy="294"/>
            </a:xfrm>
            <a:custGeom>
              <a:avLst/>
              <a:gdLst>
                <a:gd name="T0" fmla="*/ 24 w 11625"/>
                <a:gd name="T1" fmla="*/ 0 h 3425"/>
                <a:gd name="T2" fmla="*/ 0 w 11625"/>
                <a:gd name="T3" fmla="*/ 37 h 3425"/>
                <a:gd name="T4" fmla="*/ 0 w 11625"/>
                <a:gd name="T5" fmla="*/ 257 h 3425"/>
                <a:gd name="T6" fmla="*/ 24 w 11625"/>
                <a:gd name="T7" fmla="*/ 294 h 3425"/>
                <a:gd name="T8" fmla="*/ 617 w 11625"/>
                <a:gd name="T9" fmla="*/ 294 h 3425"/>
                <a:gd name="T10" fmla="*/ 641 w 11625"/>
                <a:gd name="T11" fmla="*/ 257 h 3425"/>
                <a:gd name="T12" fmla="*/ 641 w 11625"/>
                <a:gd name="T13" fmla="*/ 37 h 3425"/>
                <a:gd name="T14" fmla="*/ 617 w 11625"/>
                <a:gd name="T15" fmla="*/ 0 h 3425"/>
                <a:gd name="T16" fmla="*/ 24 w 11625"/>
                <a:gd name="T17" fmla="*/ 0 h 34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625" h="3425">
                  <a:moveTo>
                    <a:pt x="428" y="0"/>
                  </a:moveTo>
                  <a:cubicBezTo>
                    <a:pt x="192" y="0"/>
                    <a:pt x="0" y="192"/>
                    <a:pt x="0" y="429"/>
                  </a:cubicBezTo>
                  <a:lnTo>
                    <a:pt x="0" y="2997"/>
                  </a:lnTo>
                  <a:cubicBezTo>
                    <a:pt x="0" y="3234"/>
                    <a:pt x="192" y="3425"/>
                    <a:pt x="428" y="3425"/>
                  </a:cubicBezTo>
                  <a:lnTo>
                    <a:pt x="11197" y="3425"/>
                  </a:lnTo>
                  <a:cubicBezTo>
                    <a:pt x="11433" y="3425"/>
                    <a:pt x="11625" y="3234"/>
                    <a:pt x="11625" y="2997"/>
                  </a:cubicBezTo>
                  <a:lnTo>
                    <a:pt x="11625" y="429"/>
                  </a:lnTo>
                  <a:cubicBezTo>
                    <a:pt x="11625" y="192"/>
                    <a:pt x="11433" y="0"/>
                    <a:pt x="11197" y="0"/>
                  </a:cubicBezTo>
                  <a:lnTo>
                    <a:pt x="428" y="0"/>
                  </a:lnTo>
                  <a:close/>
                </a:path>
              </a:pathLst>
            </a:custGeom>
            <a:solidFill>
              <a:srgbClr val="FFFFCC"/>
            </a:solidFill>
            <a:ln w="0">
              <a:solidFill>
                <a:srgbClr val="000000"/>
              </a:solidFill>
              <a:prstDash val="solid"/>
              <a:round/>
              <a:headEnd/>
              <a:tailEnd/>
            </a:ln>
          </p:spPr>
          <p:txBody>
            <a:bodyPr/>
            <a:lstStyle/>
            <a:p>
              <a:pPr fontAlgn="base">
                <a:spcBef>
                  <a:spcPct val="0"/>
                </a:spcBef>
                <a:spcAft>
                  <a:spcPct val="0"/>
                </a:spcAft>
              </a:pPr>
              <a:endParaRPr lang="en-US">
                <a:solidFill>
                  <a:srgbClr val="000000"/>
                </a:solidFill>
              </a:endParaRPr>
            </a:p>
          </p:txBody>
        </p:sp>
        <p:sp>
          <p:nvSpPr>
            <p:cNvPr id="13846" name="Freeform 121"/>
            <p:cNvSpPr>
              <a:spLocks/>
            </p:cNvSpPr>
            <p:nvPr/>
          </p:nvSpPr>
          <p:spPr bwMode="auto">
            <a:xfrm>
              <a:off x="1770" y="1547"/>
              <a:ext cx="641" cy="294"/>
            </a:xfrm>
            <a:custGeom>
              <a:avLst/>
              <a:gdLst>
                <a:gd name="T0" fmla="*/ 24 w 11625"/>
                <a:gd name="T1" fmla="*/ 0 h 3425"/>
                <a:gd name="T2" fmla="*/ 0 w 11625"/>
                <a:gd name="T3" fmla="*/ 37 h 3425"/>
                <a:gd name="T4" fmla="*/ 0 w 11625"/>
                <a:gd name="T5" fmla="*/ 257 h 3425"/>
                <a:gd name="T6" fmla="*/ 24 w 11625"/>
                <a:gd name="T7" fmla="*/ 294 h 3425"/>
                <a:gd name="T8" fmla="*/ 617 w 11625"/>
                <a:gd name="T9" fmla="*/ 294 h 3425"/>
                <a:gd name="T10" fmla="*/ 641 w 11625"/>
                <a:gd name="T11" fmla="*/ 257 h 3425"/>
                <a:gd name="T12" fmla="*/ 641 w 11625"/>
                <a:gd name="T13" fmla="*/ 37 h 3425"/>
                <a:gd name="T14" fmla="*/ 617 w 11625"/>
                <a:gd name="T15" fmla="*/ 0 h 3425"/>
                <a:gd name="T16" fmla="*/ 24 w 11625"/>
                <a:gd name="T17" fmla="*/ 0 h 34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625" h="3425">
                  <a:moveTo>
                    <a:pt x="428" y="0"/>
                  </a:moveTo>
                  <a:cubicBezTo>
                    <a:pt x="192" y="0"/>
                    <a:pt x="0" y="192"/>
                    <a:pt x="0" y="429"/>
                  </a:cubicBezTo>
                  <a:lnTo>
                    <a:pt x="0" y="2997"/>
                  </a:lnTo>
                  <a:cubicBezTo>
                    <a:pt x="0" y="3234"/>
                    <a:pt x="192" y="3425"/>
                    <a:pt x="428" y="3425"/>
                  </a:cubicBezTo>
                  <a:lnTo>
                    <a:pt x="11197" y="3425"/>
                  </a:lnTo>
                  <a:cubicBezTo>
                    <a:pt x="11433" y="3425"/>
                    <a:pt x="11625" y="3234"/>
                    <a:pt x="11625" y="2997"/>
                  </a:cubicBezTo>
                  <a:lnTo>
                    <a:pt x="11625" y="429"/>
                  </a:lnTo>
                  <a:cubicBezTo>
                    <a:pt x="11625" y="192"/>
                    <a:pt x="11433" y="0"/>
                    <a:pt x="11197" y="0"/>
                  </a:cubicBezTo>
                  <a:lnTo>
                    <a:pt x="428" y="0"/>
                  </a:lnTo>
                  <a:close/>
                </a:path>
              </a:pathLst>
            </a:custGeom>
            <a:noFill/>
            <a:ln w="0"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endParaRPr>
            </a:p>
          </p:txBody>
        </p:sp>
      </p:grpSp>
      <p:sp>
        <p:nvSpPr>
          <p:cNvPr id="13408" name="Rectangle 124"/>
          <p:cNvSpPr>
            <a:spLocks noChangeArrowheads="1"/>
          </p:cNvSpPr>
          <p:nvPr/>
        </p:nvSpPr>
        <p:spPr bwMode="auto">
          <a:xfrm>
            <a:off x="4365625" y="2557463"/>
            <a:ext cx="1553521" cy="15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pPr algn="ctr" fontAlgn="base">
              <a:spcBef>
                <a:spcPct val="0"/>
              </a:spcBef>
              <a:spcAft>
                <a:spcPct val="0"/>
              </a:spcAft>
            </a:pPr>
            <a:r>
              <a:rPr lang="en-US" sz="1000" b="1" dirty="0">
                <a:solidFill>
                  <a:srgbClr val="000000"/>
                </a:solidFill>
              </a:rPr>
              <a:t>SpatioTemporal</a:t>
            </a:r>
            <a:endParaRPr lang="en-US" dirty="0">
              <a:solidFill>
                <a:srgbClr val="000000"/>
              </a:solidFill>
            </a:endParaRPr>
          </a:p>
        </p:txBody>
      </p:sp>
      <p:sp>
        <p:nvSpPr>
          <p:cNvPr id="13409" name="Rectangle 125"/>
          <p:cNvSpPr>
            <a:spLocks noChangeArrowheads="1"/>
          </p:cNvSpPr>
          <p:nvPr/>
        </p:nvSpPr>
        <p:spPr bwMode="auto">
          <a:xfrm>
            <a:off x="4614863" y="2557463"/>
            <a:ext cx="43282" cy="15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000" b="1">
                <a:solidFill>
                  <a:srgbClr val="000000"/>
                </a:solidFill>
              </a:rPr>
              <a:t>-</a:t>
            </a:r>
            <a:endParaRPr lang="en-US">
              <a:solidFill>
                <a:srgbClr val="000000"/>
              </a:solidFill>
            </a:endParaRPr>
          </a:p>
        </p:txBody>
      </p:sp>
      <p:grpSp>
        <p:nvGrpSpPr>
          <p:cNvPr id="13410" name="Group 130"/>
          <p:cNvGrpSpPr>
            <a:grpSpLocks/>
          </p:cNvGrpSpPr>
          <p:nvPr/>
        </p:nvGrpSpPr>
        <p:grpSpPr bwMode="auto">
          <a:xfrm>
            <a:off x="6257925" y="2455864"/>
            <a:ext cx="1016000" cy="466725"/>
            <a:chOff x="2982" y="1547"/>
            <a:chExt cx="640" cy="294"/>
          </a:xfrm>
        </p:grpSpPr>
        <p:sp>
          <p:nvSpPr>
            <p:cNvPr id="13843" name="Freeform 128"/>
            <p:cNvSpPr>
              <a:spLocks/>
            </p:cNvSpPr>
            <p:nvPr/>
          </p:nvSpPr>
          <p:spPr bwMode="auto">
            <a:xfrm>
              <a:off x="2982" y="1547"/>
              <a:ext cx="640" cy="294"/>
            </a:xfrm>
            <a:custGeom>
              <a:avLst/>
              <a:gdLst>
                <a:gd name="T0" fmla="*/ 24 w 5809"/>
                <a:gd name="T1" fmla="*/ 0 h 1713"/>
                <a:gd name="T2" fmla="*/ 0 w 5809"/>
                <a:gd name="T3" fmla="*/ 37 h 1713"/>
                <a:gd name="T4" fmla="*/ 0 w 5809"/>
                <a:gd name="T5" fmla="*/ 257 h 1713"/>
                <a:gd name="T6" fmla="*/ 24 w 5809"/>
                <a:gd name="T7" fmla="*/ 294 h 1713"/>
                <a:gd name="T8" fmla="*/ 616 w 5809"/>
                <a:gd name="T9" fmla="*/ 294 h 1713"/>
                <a:gd name="T10" fmla="*/ 640 w 5809"/>
                <a:gd name="T11" fmla="*/ 257 h 1713"/>
                <a:gd name="T12" fmla="*/ 640 w 5809"/>
                <a:gd name="T13" fmla="*/ 37 h 1713"/>
                <a:gd name="T14" fmla="*/ 616 w 5809"/>
                <a:gd name="T15" fmla="*/ 0 h 1713"/>
                <a:gd name="T16" fmla="*/ 24 w 5809"/>
                <a:gd name="T17" fmla="*/ 0 h 17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09" h="1713">
                  <a:moveTo>
                    <a:pt x="215" y="0"/>
                  </a:moveTo>
                  <a:cubicBezTo>
                    <a:pt x="97" y="0"/>
                    <a:pt x="0" y="96"/>
                    <a:pt x="0" y="214"/>
                  </a:cubicBezTo>
                  <a:lnTo>
                    <a:pt x="0" y="1498"/>
                  </a:lnTo>
                  <a:cubicBezTo>
                    <a:pt x="0" y="1617"/>
                    <a:pt x="97" y="1713"/>
                    <a:pt x="215" y="1713"/>
                  </a:cubicBezTo>
                  <a:lnTo>
                    <a:pt x="5595" y="1713"/>
                  </a:lnTo>
                  <a:cubicBezTo>
                    <a:pt x="5713" y="1713"/>
                    <a:pt x="5809" y="1617"/>
                    <a:pt x="5809" y="1498"/>
                  </a:cubicBezTo>
                  <a:lnTo>
                    <a:pt x="5809" y="214"/>
                  </a:lnTo>
                  <a:cubicBezTo>
                    <a:pt x="5809" y="96"/>
                    <a:pt x="5713" y="0"/>
                    <a:pt x="5595" y="0"/>
                  </a:cubicBezTo>
                  <a:lnTo>
                    <a:pt x="215" y="0"/>
                  </a:lnTo>
                  <a:close/>
                </a:path>
              </a:pathLst>
            </a:custGeom>
            <a:solidFill>
              <a:srgbClr val="FFFFCC"/>
            </a:solidFill>
            <a:ln w="0">
              <a:solidFill>
                <a:srgbClr val="000000"/>
              </a:solidFill>
              <a:prstDash val="solid"/>
              <a:round/>
              <a:headEnd/>
              <a:tailEnd/>
            </a:ln>
          </p:spPr>
          <p:txBody>
            <a:bodyPr/>
            <a:lstStyle/>
            <a:p>
              <a:pPr fontAlgn="base">
                <a:spcBef>
                  <a:spcPct val="0"/>
                </a:spcBef>
                <a:spcAft>
                  <a:spcPct val="0"/>
                </a:spcAft>
              </a:pPr>
              <a:endParaRPr lang="en-US">
                <a:solidFill>
                  <a:srgbClr val="000000"/>
                </a:solidFill>
              </a:endParaRPr>
            </a:p>
          </p:txBody>
        </p:sp>
        <p:sp>
          <p:nvSpPr>
            <p:cNvPr id="13844" name="Freeform 129"/>
            <p:cNvSpPr>
              <a:spLocks/>
            </p:cNvSpPr>
            <p:nvPr/>
          </p:nvSpPr>
          <p:spPr bwMode="auto">
            <a:xfrm>
              <a:off x="2982" y="1547"/>
              <a:ext cx="640" cy="294"/>
            </a:xfrm>
            <a:custGeom>
              <a:avLst/>
              <a:gdLst>
                <a:gd name="T0" fmla="*/ 24 w 5809"/>
                <a:gd name="T1" fmla="*/ 0 h 1713"/>
                <a:gd name="T2" fmla="*/ 0 w 5809"/>
                <a:gd name="T3" fmla="*/ 37 h 1713"/>
                <a:gd name="T4" fmla="*/ 0 w 5809"/>
                <a:gd name="T5" fmla="*/ 257 h 1713"/>
                <a:gd name="T6" fmla="*/ 24 w 5809"/>
                <a:gd name="T7" fmla="*/ 294 h 1713"/>
                <a:gd name="T8" fmla="*/ 616 w 5809"/>
                <a:gd name="T9" fmla="*/ 294 h 1713"/>
                <a:gd name="T10" fmla="*/ 640 w 5809"/>
                <a:gd name="T11" fmla="*/ 257 h 1713"/>
                <a:gd name="T12" fmla="*/ 640 w 5809"/>
                <a:gd name="T13" fmla="*/ 37 h 1713"/>
                <a:gd name="T14" fmla="*/ 616 w 5809"/>
                <a:gd name="T15" fmla="*/ 0 h 1713"/>
                <a:gd name="T16" fmla="*/ 24 w 5809"/>
                <a:gd name="T17" fmla="*/ 0 h 17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09" h="1713">
                  <a:moveTo>
                    <a:pt x="215" y="0"/>
                  </a:moveTo>
                  <a:cubicBezTo>
                    <a:pt x="97" y="0"/>
                    <a:pt x="0" y="96"/>
                    <a:pt x="0" y="214"/>
                  </a:cubicBezTo>
                  <a:lnTo>
                    <a:pt x="0" y="1498"/>
                  </a:lnTo>
                  <a:cubicBezTo>
                    <a:pt x="0" y="1617"/>
                    <a:pt x="97" y="1713"/>
                    <a:pt x="215" y="1713"/>
                  </a:cubicBezTo>
                  <a:lnTo>
                    <a:pt x="5595" y="1713"/>
                  </a:lnTo>
                  <a:cubicBezTo>
                    <a:pt x="5713" y="1713"/>
                    <a:pt x="5809" y="1617"/>
                    <a:pt x="5809" y="1498"/>
                  </a:cubicBezTo>
                  <a:lnTo>
                    <a:pt x="5809" y="214"/>
                  </a:lnTo>
                  <a:cubicBezTo>
                    <a:pt x="5809" y="96"/>
                    <a:pt x="5713" y="0"/>
                    <a:pt x="5595" y="0"/>
                  </a:cubicBezTo>
                  <a:lnTo>
                    <a:pt x="215" y="0"/>
                  </a:lnTo>
                  <a:close/>
                </a:path>
              </a:pathLst>
            </a:custGeom>
            <a:noFill/>
            <a:ln w="0"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endParaRPr>
            </a:p>
          </p:txBody>
        </p:sp>
      </p:grpSp>
      <p:sp>
        <p:nvSpPr>
          <p:cNvPr id="13411" name="Freeform 131"/>
          <p:cNvSpPr>
            <a:spLocks/>
          </p:cNvSpPr>
          <p:nvPr/>
        </p:nvSpPr>
        <p:spPr bwMode="auto">
          <a:xfrm>
            <a:off x="6257925" y="2455864"/>
            <a:ext cx="1016000" cy="466725"/>
          </a:xfrm>
          <a:custGeom>
            <a:avLst/>
            <a:gdLst>
              <a:gd name="T0" fmla="*/ 37604 w 5809"/>
              <a:gd name="T1" fmla="*/ 0 h 1713"/>
              <a:gd name="T2" fmla="*/ 0 w 5809"/>
              <a:gd name="T3" fmla="*/ 58307 h 1713"/>
              <a:gd name="T4" fmla="*/ 0 w 5809"/>
              <a:gd name="T5" fmla="*/ 408146 h 1713"/>
              <a:gd name="T6" fmla="*/ 37604 w 5809"/>
              <a:gd name="T7" fmla="*/ 466725 h 1713"/>
              <a:gd name="T8" fmla="*/ 978571 w 5809"/>
              <a:gd name="T9" fmla="*/ 466725 h 1713"/>
              <a:gd name="T10" fmla="*/ 1016000 w 5809"/>
              <a:gd name="T11" fmla="*/ 408146 h 1713"/>
              <a:gd name="T12" fmla="*/ 1016000 w 5809"/>
              <a:gd name="T13" fmla="*/ 58307 h 1713"/>
              <a:gd name="T14" fmla="*/ 978571 w 5809"/>
              <a:gd name="T15" fmla="*/ 0 h 1713"/>
              <a:gd name="T16" fmla="*/ 37604 w 5809"/>
              <a:gd name="T17" fmla="*/ 0 h 17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09" h="1713">
                <a:moveTo>
                  <a:pt x="215" y="0"/>
                </a:moveTo>
                <a:cubicBezTo>
                  <a:pt x="97" y="0"/>
                  <a:pt x="0" y="96"/>
                  <a:pt x="0" y="214"/>
                </a:cubicBezTo>
                <a:lnTo>
                  <a:pt x="0" y="1498"/>
                </a:lnTo>
                <a:cubicBezTo>
                  <a:pt x="0" y="1617"/>
                  <a:pt x="97" y="1713"/>
                  <a:pt x="215" y="1713"/>
                </a:cubicBezTo>
                <a:lnTo>
                  <a:pt x="5595" y="1713"/>
                </a:lnTo>
                <a:cubicBezTo>
                  <a:pt x="5713" y="1713"/>
                  <a:pt x="5809" y="1617"/>
                  <a:pt x="5809" y="1498"/>
                </a:cubicBezTo>
                <a:lnTo>
                  <a:pt x="5809" y="214"/>
                </a:lnTo>
                <a:cubicBezTo>
                  <a:pt x="5809" y="96"/>
                  <a:pt x="5713" y="0"/>
                  <a:pt x="5595" y="0"/>
                </a:cubicBezTo>
                <a:lnTo>
                  <a:pt x="215" y="0"/>
                </a:lnTo>
                <a:close/>
              </a:path>
            </a:pathLst>
          </a:custGeom>
          <a:noFill/>
          <a:ln w="9525" cap="rnd">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endParaRPr>
          </a:p>
        </p:txBody>
      </p:sp>
      <p:grpSp>
        <p:nvGrpSpPr>
          <p:cNvPr id="13412" name="Group 134"/>
          <p:cNvGrpSpPr>
            <a:grpSpLocks/>
          </p:cNvGrpSpPr>
          <p:nvPr/>
        </p:nvGrpSpPr>
        <p:grpSpPr bwMode="auto">
          <a:xfrm>
            <a:off x="6257925" y="2455864"/>
            <a:ext cx="1016000" cy="466725"/>
            <a:chOff x="2982" y="1547"/>
            <a:chExt cx="640" cy="294"/>
          </a:xfrm>
        </p:grpSpPr>
        <p:sp>
          <p:nvSpPr>
            <p:cNvPr id="13841" name="Freeform 132"/>
            <p:cNvSpPr>
              <a:spLocks/>
            </p:cNvSpPr>
            <p:nvPr/>
          </p:nvSpPr>
          <p:spPr bwMode="auto">
            <a:xfrm>
              <a:off x="2982" y="1547"/>
              <a:ext cx="640" cy="294"/>
            </a:xfrm>
            <a:custGeom>
              <a:avLst/>
              <a:gdLst>
                <a:gd name="T0" fmla="*/ 24 w 5809"/>
                <a:gd name="T1" fmla="*/ 0 h 1713"/>
                <a:gd name="T2" fmla="*/ 0 w 5809"/>
                <a:gd name="T3" fmla="*/ 37 h 1713"/>
                <a:gd name="T4" fmla="*/ 0 w 5809"/>
                <a:gd name="T5" fmla="*/ 257 h 1713"/>
                <a:gd name="T6" fmla="*/ 24 w 5809"/>
                <a:gd name="T7" fmla="*/ 294 h 1713"/>
                <a:gd name="T8" fmla="*/ 616 w 5809"/>
                <a:gd name="T9" fmla="*/ 294 h 1713"/>
                <a:gd name="T10" fmla="*/ 640 w 5809"/>
                <a:gd name="T11" fmla="*/ 257 h 1713"/>
                <a:gd name="T12" fmla="*/ 640 w 5809"/>
                <a:gd name="T13" fmla="*/ 37 h 1713"/>
                <a:gd name="T14" fmla="*/ 616 w 5809"/>
                <a:gd name="T15" fmla="*/ 0 h 1713"/>
                <a:gd name="T16" fmla="*/ 24 w 5809"/>
                <a:gd name="T17" fmla="*/ 0 h 17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09" h="1713">
                  <a:moveTo>
                    <a:pt x="215" y="0"/>
                  </a:moveTo>
                  <a:cubicBezTo>
                    <a:pt x="97" y="0"/>
                    <a:pt x="0" y="96"/>
                    <a:pt x="0" y="214"/>
                  </a:cubicBezTo>
                  <a:lnTo>
                    <a:pt x="0" y="1498"/>
                  </a:lnTo>
                  <a:cubicBezTo>
                    <a:pt x="0" y="1617"/>
                    <a:pt x="97" y="1713"/>
                    <a:pt x="215" y="1713"/>
                  </a:cubicBezTo>
                  <a:lnTo>
                    <a:pt x="5595" y="1713"/>
                  </a:lnTo>
                  <a:cubicBezTo>
                    <a:pt x="5713" y="1713"/>
                    <a:pt x="5809" y="1617"/>
                    <a:pt x="5809" y="1498"/>
                  </a:cubicBezTo>
                  <a:lnTo>
                    <a:pt x="5809" y="214"/>
                  </a:lnTo>
                  <a:cubicBezTo>
                    <a:pt x="5809" y="96"/>
                    <a:pt x="5713" y="0"/>
                    <a:pt x="5595" y="0"/>
                  </a:cubicBezTo>
                  <a:lnTo>
                    <a:pt x="215" y="0"/>
                  </a:lnTo>
                  <a:close/>
                </a:path>
              </a:pathLst>
            </a:custGeom>
            <a:solidFill>
              <a:srgbClr val="FFFFCC"/>
            </a:solidFill>
            <a:ln w="0">
              <a:solidFill>
                <a:srgbClr val="000000"/>
              </a:solidFill>
              <a:prstDash val="solid"/>
              <a:round/>
              <a:headEnd/>
              <a:tailEnd/>
            </a:ln>
          </p:spPr>
          <p:txBody>
            <a:bodyPr/>
            <a:lstStyle/>
            <a:p>
              <a:pPr fontAlgn="base">
                <a:spcBef>
                  <a:spcPct val="0"/>
                </a:spcBef>
                <a:spcAft>
                  <a:spcPct val="0"/>
                </a:spcAft>
              </a:pPr>
              <a:endParaRPr lang="en-US">
                <a:solidFill>
                  <a:srgbClr val="000000"/>
                </a:solidFill>
              </a:endParaRPr>
            </a:p>
          </p:txBody>
        </p:sp>
        <p:sp>
          <p:nvSpPr>
            <p:cNvPr id="13842" name="Freeform 133"/>
            <p:cNvSpPr>
              <a:spLocks/>
            </p:cNvSpPr>
            <p:nvPr/>
          </p:nvSpPr>
          <p:spPr bwMode="auto">
            <a:xfrm>
              <a:off x="2982" y="1547"/>
              <a:ext cx="640" cy="294"/>
            </a:xfrm>
            <a:custGeom>
              <a:avLst/>
              <a:gdLst>
                <a:gd name="T0" fmla="*/ 24 w 5809"/>
                <a:gd name="T1" fmla="*/ 0 h 1713"/>
                <a:gd name="T2" fmla="*/ 0 w 5809"/>
                <a:gd name="T3" fmla="*/ 37 h 1713"/>
                <a:gd name="T4" fmla="*/ 0 w 5809"/>
                <a:gd name="T5" fmla="*/ 257 h 1713"/>
                <a:gd name="T6" fmla="*/ 24 w 5809"/>
                <a:gd name="T7" fmla="*/ 294 h 1713"/>
                <a:gd name="T8" fmla="*/ 616 w 5809"/>
                <a:gd name="T9" fmla="*/ 294 h 1713"/>
                <a:gd name="T10" fmla="*/ 640 w 5809"/>
                <a:gd name="T11" fmla="*/ 257 h 1713"/>
                <a:gd name="T12" fmla="*/ 640 w 5809"/>
                <a:gd name="T13" fmla="*/ 37 h 1713"/>
                <a:gd name="T14" fmla="*/ 616 w 5809"/>
                <a:gd name="T15" fmla="*/ 0 h 1713"/>
                <a:gd name="T16" fmla="*/ 24 w 5809"/>
                <a:gd name="T17" fmla="*/ 0 h 17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09" h="1713">
                  <a:moveTo>
                    <a:pt x="215" y="0"/>
                  </a:moveTo>
                  <a:cubicBezTo>
                    <a:pt x="97" y="0"/>
                    <a:pt x="0" y="96"/>
                    <a:pt x="0" y="214"/>
                  </a:cubicBezTo>
                  <a:lnTo>
                    <a:pt x="0" y="1498"/>
                  </a:lnTo>
                  <a:cubicBezTo>
                    <a:pt x="0" y="1617"/>
                    <a:pt x="97" y="1713"/>
                    <a:pt x="215" y="1713"/>
                  </a:cubicBezTo>
                  <a:lnTo>
                    <a:pt x="5595" y="1713"/>
                  </a:lnTo>
                  <a:cubicBezTo>
                    <a:pt x="5713" y="1713"/>
                    <a:pt x="5809" y="1617"/>
                    <a:pt x="5809" y="1498"/>
                  </a:cubicBezTo>
                  <a:lnTo>
                    <a:pt x="5809" y="214"/>
                  </a:lnTo>
                  <a:cubicBezTo>
                    <a:pt x="5809" y="96"/>
                    <a:pt x="5713" y="0"/>
                    <a:pt x="5595" y="0"/>
                  </a:cubicBezTo>
                  <a:lnTo>
                    <a:pt x="215" y="0"/>
                  </a:lnTo>
                  <a:close/>
                </a:path>
              </a:pathLst>
            </a:custGeom>
            <a:noFill/>
            <a:ln w="0"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endParaRPr>
            </a:p>
          </p:txBody>
        </p:sp>
      </p:grpSp>
      <p:sp>
        <p:nvSpPr>
          <p:cNvPr id="13413" name="Freeform 135"/>
          <p:cNvSpPr>
            <a:spLocks/>
          </p:cNvSpPr>
          <p:nvPr/>
        </p:nvSpPr>
        <p:spPr bwMode="auto">
          <a:xfrm>
            <a:off x="6257925" y="2455864"/>
            <a:ext cx="1016000" cy="466725"/>
          </a:xfrm>
          <a:custGeom>
            <a:avLst/>
            <a:gdLst>
              <a:gd name="T0" fmla="*/ 37604 w 5809"/>
              <a:gd name="T1" fmla="*/ 0 h 1713"/>
              <a:gd name="T2" fmla="*/ 0 w 5809"/>
              <a:gd name="T3" fmla="*/ 58307 h 1713"/>
              <a:gd name="T4" fmla="*/ 0 w 5809"/>
              <a:gd name="T5" fmla="*/ 408146 h 1713"/>
              <a:gd name="T6" fmla="*/ 37604 w 5809"/>
              <a:gd name="T7" fmla="*/ 466725 h 1713"/>
              <a:gd name="T8" fmla="*/ 978571 w 5809"/>
              <a:gd name="T9" fmla="*/ 466725 h 1713"/>
              <a:gd name="T10" fmla="*/ 1016000 w 5809"/>
              <a:gd name="T11" fmla="*/ 408146 h 1713"/>
              <a:gd name="T12" fmla="*/ 1016000 w 5809"/>
              <a:gd name="T13" fmla="*/ 58307 h 1713"/>
              <a:gd name="T14" fmla="*/ 978571 w 5809"/>
              <a:gd name="T15" fmla="*/ 0 h 1713"/>
              <a:gd name="T16" fmla="*/ 37604 w 5809"/>
              <a:gd name="T17" fmla="*/ 0 h 17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09" h="1713">
                <a:moveTo>
                  <a:pt x="215" y="0"/>
                </a:moveTo>
                <a:cubicBezTo>
                  <a:pt x="97" y="0"/>
                  <a:pt x="0" y="96"/>
                  <a:pt x="0" y="214"/>
                </a:cubicBezTo>
                <a:lnTo>
                  <a:pt x="0" y="1498"/>
                </a:lnTo>
                <a:cubicBezTo>
                  <a:pt x="0" y="1617"/>
                  <a:pt x="97" y="1713"/>
                  <a:pt x="215" y="1713"/>
                </a:cubicBezTo>
                <a:lnTo>
                  <a:pt x="5595" y="1713"/>
                </a:lnTo>
                <a:cubicBezTo>
                  <a:pt x="5713" y="1713"/>
                  <a:pt x="5809" y="1617"/>
                  <a:pt x="5809" y="1498"/>
                </a:cubicBezTo>
                <a:lnTo>
                  <a:pt x="5809" y="214"/>
                </a:lnTo>
                <a:cubicBezTo>
                  <a:pt x="5809" y="96"/>
                  <a:pt x="5713" y="0"/>
                  <a:pt x="5595" y="0"/>
                </a:cubicBezTo>
                <a:lnTo>
                  <a:pt x="215" y="0"/>
                </a:lnTo>
                <a:close/>
              </a:path>
            </a:pathLst>
          </a:custGeom>
          <a:noFill/>
          <a:ln w="9525" cap="rnd">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endParaRPr>
          </a:p>
        </p:txBody>
      </p:sp>
      <p:sp>
        <p:nvSpPr>
          <p:cNvPr id="13414" name="Rectangle 136"/>
          <p:cNvSpPr>
            <a:spLocks noChangeArrowheads="1"/>
          </p:cNvSpPr>
          <p:nvPr/>
        </p:nvSpPr>
        <p:spPr bwMode="auto">
          <a:xfrm>
            <a:off x="6359525" y="2473325"/>
            <a:ext cx="844550"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000" b="1">
                <a:solidFill>
                  <a:srgbClr val="000000"/>
                </a:solidFill>
              </a:rPr>
              <a:t>Single &amp; multi</a:t>
            </a:r>
            <a:endParaRPr lang="en-US">
              <a:solidFill>
                <a:srgbClr val="000000"/>
              </a:solidFill>
            </a:endParaRPr>
          </a:p>
        </p:txBody>
      </p:sp>
      <p:sp>
        <p:nvSpPr>
          <p:cNvPr id="13415" name="Rectangle 137"/>
          <p:cNvSpPr>
            <a:spLocks noChangeArrowheads="1"/>
          </p:cNvSpPr>
          <p:nvPr/>
        </p:nvSpPr>
        <p:spPr bwMode="auto">
          <a:xfrm>
            <a:off x="6897688" y="2473325"/>
            <a:ext cx="43282" cy="15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000" b="1">
                <a:solidFill>
                  <a:srgbClr val="000000"/>
                </a:solidFill>
              </a:rPr>
              <a:t>-</a:t>
            </a:r>
            <a:endParaRPr lang="en-US">
              <a:solidFill>
                <a:srgbClr val="000000"/>
              </a:solidFill>
            </a:endParaRPr>
          </a:p>
        </p:txBody>
      </p:sp>
      <p:sp>
        <p:nvSpPr>
          <p:cNvPr id="13416" name="Rectangle 138"/>
          <p:cNvSpPr>
            <a:spLocks noChangeArrowheads="1"/>
          </p:cNvSpPr>
          <p:nvPr/>
        </p:nvSpPr>
        <p:spPr bwMode="auto">
          <a:xfrm>
            <a:off x="6924675" y="2473325"/>
            <a:ext cx="450850"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000" b="1">
                <a:solidFill>
                  <a:srgbClr val="000000"/>
                </a:solidFill>
              </a:rPr>
              <a:t>domain</a:t>
            </a:r>
            <a:endParaRPr lang="en-US">
              <a:solidFill>
                <a:srgbClr val="000000"/>
              </a:solidFill>
            </a:endParaRPr>
          </a:p>
        </p:txBody>
      </p:sp>
      <p:sp>
        <p:nvSpPr>
          <p:cNvPr id="13417" name="Rectangle 139"/>
          <p:cNvSpPr>
            <a:spLocks noChangeArrowheads="1"/>
          </p:cNvSpPr>
          <p:nvPr/>
        </p:nvSpPr>
        <p:spPr bwMode="auto">
          <a:xfrm>
            <a:off x="6375401" y="2652713"/>
            <a:ext cx="1281113"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000" b="1">
                <a:solidFill>
                  <a:srgbClr val="000000"/>
                </a:solidFill>
              </a:rPr>
              <a:t>Analytics &amp; Modeling</a:t>
            </a:r>
            <a:endParaRPr lang="en-US">
              <a:solidFill>
                <a:srgbClr val="000000"/>
              </a:solidFill>
            </a:endParaRPr>
          </a:p>
        </p:txBody>
      </p:sp>
      <p:grpSp>
        <p:nvGrpSpPr>
          <p:cNvPr id="13418" name="Group 142"/>
          <p:cNvGrpSpPr>
            <a:grpSpLocks/>
          </p:cNvGrpSpPr>
          <p:nvPr/>
        </p:nvGrpSpPr>
        <p:grpSpPr bwMode="auto">
          <a:xfrm>
            <a:off x="4829176" y="2930526"/>
            <a:ext cx="28575" cy="803275"/>
            <a:chOff x="2082" y="1846"/>
            <a:chExt cx="18" cy="506"/>
          </a:xfrm>
        </p:grpSpPr>
        <p:sp>
          <p:nvSpPr>
            <p:cNvPr id="13839" name="Freeform 140"/>
            <p:cNvSpPr>
              <a:spLocks noEditPoints="1"/>
            </p:cNvSpPr>
            <p:nvPr/>
          </p:nvSpPr>
          <p:spPr bwMode="auto">
            <a:xfrm>
              <a:off x="2082" y="1846"/>
              <a:ext cx="18" cy="506"/>
            </a:xfrm>
            <a:custGeom>
              <a:avLst/>
              <a:gdLst>
                <a:gd name="T0" fmla="*/ 7 w 325"/>
                <a:gd name="T1" fmla="*/ 504 h 5891"/>
                <a:gd name="T2" fmla="*/ 7 w 325"/>
                <a:gd name="T3" fmla="*/ 23 h 5891"/>
                <a:gd name="T4" fmla="*/ 9 w 325"/>
                <a:gd name="T5" fmla="*/ 21 h 5891"/>
                <a:gd name="T6" fmla="*/ 10 w 325"/>
                <a:gd name="T7" fmla="*/ 23 h 5891"/>
                <a:gd name="T8" fmla="*/ 10 w 325"/>
                <a:gd name="T9" fmla="*/ 504 h 5891"/>
                <a:gd name="T10" fmla="*/ 9 w 325"/>
                <a:gd name="T11" fmla="*/ 506 h 5891"/>
                <a:gd name="T12" fmla="*/ 7 w 325"/>
                <a:gd name="T13" fmla="*/ 504 h 5891"/>
                <a:gd name="T14" fmla="*/ 0 w 325"/>
                <a:gd name="T15" fmla="*/ 28 h 5891"/>
                <a:gd name="T16" fmla="*/ 9 w 325"/>
                <a:gd name="T17" fmla="*/ 0 h 5891"/>
                <a:gd name="T18" fmla="*/ 18 w 325"/>
                <a:gd name="T19" fmla="*/ 28 h 5891"/>
                <a:gd name="T20" fmla="*/ 0 w 325"/>
                <a:gd name="T21" fmla="*/ 28 h 58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25" h="5891">
                  <a:moveTo>
                    <a:pt x="135" y="5865"/>
                  </a:moveTo>
                  <a:lnTo>
                    <a:pt x="135" y="272"/>
                  </a:lnTo>
                  <a:cubicBezTo>
                    <a:pt x="135" y="257"/>
                    <a:pt x="147" y="244"/>
                    <a:pt x="162" y="244"/>
                  </a:cubicBezTo>
                  <a:cubicBezTo>
                    <a:pt x="177" y="244"/>
                    <a:pt x="189" y="257"/>
                    <a:pt x="189" y="272"/>
                  </a:cubicBezTo>
                  <a:lnTo>
                    <a:pt x="189" y="5865"/>
                  </a:lnTo>
                  <a:cubicBezTo>
                    <a:pt x="189" y="5880"/>
                    <a:pt x="177" y="5891"/>
                    <a:pt x="162" y="5891"/>
                  </a:cubicBezTo>
                  <a:cubicBezTo>
                    <a:pt x="147" y="5891"/>
                    <a:pt x="135" y="5880"/>
                    <a:pt x="135" y="5865"/>
                  </a:cubicBezTo>
                  <a:close/>
                  <a:moveTo>
                    <a:pt x="0" y="326"/>
                  </a:moveTo>
                  <a:lnTo>
                    <a:pt x="162" y="0"/>
                  </a:lnTo>
                  <a:lnTo>
                    <a:pt x="325" y="326"/>
                  </a:lnTo>
                  <a:lnTo>
                    <a:pt x="0" y="326"/>
                  </a:lnTo>
                  <a:close/>
                </a:path>
              </a:pathLst>
            </a:custGeom>
            <a:solidFill>
              <a:srgbClr val="000000"/>
            </a:solidFill>
            <a:ln w="0">
              <a:solidFill>
                <a:srgbClr val="000000"/>
              </a:solidFill>
              <a:prstDash val="solid"/>
              <a:round/>
              <a:headEnd/>
              <a:tailEnd/>
            </a:ln>
          </p:spPr>
          <p:txBody>
            <a:bodyPr/>
            <a:lstStyle/>
            <a:p>
              <a:pPr fontAlgn="base">
                <a:spcBef>
                  <a:spcPct val="0"/>
                </a:spcBef>
                <a:spcAft>
                  <a:spcPct val="0"/>
                </a:spcAft>
              </a:pPr>
              <a:endParaRPr lang="en-US">
                <a:solidFill>
                  <a:srgbClr val="000000"/>
                </a:solidFill>
              </a:endParaRPr>
            </a:p>
          </p:txBody>
        </p:sp>
        <p:sp>
          <p:nvSpPr>
            <p:cNvPr id="13840" name="Freeform 141"/>
            <p:cNvSpPr>
              <a:spLocks noEditPoints="1"/>
            </p:cNvSpPr>
            <p:nvPr/>
          </p:nvSpPr>
          <p:spPr bwMode="auto">
            <a:xfrm>
              <a:off x="2082" y="1846"/>
              <a:ext cx="18" cy="506"/>
            </a:xfrm>
            <a:custGeom>
              <a:avLst/>
              <a:gdLst>
                <a:gd name="T0" fmla="*/ 7 w 325"/>
                <a:gd name="T1" fmla="*/ 504 h 5891"/>
                <a:gd name="T2" fmla="*/ 7 w 325"/>
                <a:gd name="T3" fmla="*/ 23 h 5891"/>
                <a:gd name="T4" fmla="*/ 9 w 325"/>
                <a:gd name="T5" fmla="*/ 21 h 5891"/>
                <a:gd name="T6" fmla="*/ 10 w 325"/>
                <a:gd name="T7" fmla="*/ 23 h 5891"/>
                <a:gd name="T8" fmla="*/ 10 w 325"/>
                <a:gd name="T9" fmla="*/ 504 h 5891"/>
                <a:gd name="T10" fmla="*/ 9 w 325"/>
                <a:gd name="T11" fmla="*/ 506 h 5891"/>
                <a:gd name="T12" fmla="*/ 7 w 325"/>
                <a:gd name="T13" fmla="*/ 504 h 5891"/>
                <a:gd name="T14" fmla="*/ 0 w 325"/>
                <a:gd name="T15" fmla="*/ 28 h 5891"/>
                <a:gd name="T16" fmla="*/ 9 w 325"/>
                <a:gd name="T17" fmla="*/ 0 h 5891"/>
                <a:gd name="T18" fmla="*/ 18 w 325"/>
                <a:gd name="T19" fmla="*/ 28 h 5891"/>
                <a:gd name="T20" fmla="*/ 0 w 325"/>
                <a:gd name="T21" fmla="*/ 28 h 58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25" h="5891">
                  <a:moveTo>
                    <a:pt x="135" y="5865"/>
                  </a:moveTo>
                  <a:lnTo>
                    <a:pt x="135" y="272"/>
                  </a:lnTo>
                  <a:cubicBezTo>
                    <a:pt x="135" y="257"/>
                    <a:pt x="147" y="244"/>
                    <a:pt x="162" y="244"/>
                  </a:cubicBezTo>
                  <a:cubicBezTo>
                    <a:pt x="177" y="244"/>
                    <a:pt x="189" y="257"/>
                    <a:pt x="189" y="272"/>
                  </a:cubicBezTo>
                  <a:lnTo>
                    <a:pt x="189" y="5865"/>
                  </a:lnTo>
                  <a:cubicBezTo>
                    <a:pt x="189" y="5880"/>
                    <a:pt x="177" y="5891"/>
                    <a:pt x="162" y="5891"/>
                  </a:cubicBezTo>
                  <a:cubicBezTo>
                    <a:pt x="147" y="5891"/>
                    <a:pt x="135" y="5880"/>
                    <a:pt x="135" y="5865"/>
                  </a:cubicBezTo>
                  <a:close/>
                  <a:moveTo>
                    <a:pt x="0" y="326"/>
                  </a:moveTo>
                  <a:lnTo>
                    <a:pt x="162" y="0"/>
                  </a:lnTo>
                  <a:lnTo>
                    <a:pt x="325" y="326"/>
                  </a:lnTo>
                  <a:lnTo>
                    <a:pt x="0" y="326"/>
                  </a:lnTo>
                  <a:close/>
                </a:path>
              </a:pathLst>
            </a:custGeom>
            <a:noFill/>
            <a:ln w="0"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endParaRPr>
            </a:p>
          </p:txBody>
        </p:sp>
      </p:grpSp>
      <p:grpSp>
        <p:nvGrpSpPr>
          <p:cNvPr id="13419" name="Group 145"/>
          <p:cNvGrpSpPr>
            <a:grpSpLocks/>
          </p:cNvGrpSpPr>
          <p:nvPr/>
        </p:nvGrpSpPr>
        <p:grpSpPr bwMode="auto">
          <a:xfrm>
            <a:off x="6257925" y="3736976"/>
            <a:ext cx="1512094" cy="466725"/>
            <a:chOff x="2982" y="2354"/>
            <a:chExt cx="640" cy="294"/>
          </a:xfrm>
        </p:grpSpPr>
        <p:sp>
          <p:nvSpPr>
            <p:cNvPr id="13837" name="Freeform 143"/>
            <p:cNvSpPr>
              <a:spLocks/>
            </p:cNvSpPr>
            <p:nvPr/>
          </p:nvSpPr>
          <p:spPr bwMode="auto">
            <a:xfrm>
              <a:off x="2982" y="2354"/>
              <a:ext cx="640" cy="294"/>
            </a:xfrm>
            <a:custGeom>
              <a:avLst/>
              <a:gdLst>
                <a:gd name="T0" fmla="*/ 24 w 5809"/>
                <a:gd name="T1" fmla="*/ 0 h 1713"/>
                <a:gd name="T2" fmla="*/ 0 w 5809"/>
                <a:gd name="T3" fmla="*/ 37 h 1713"/>
                <a:gd name="T4" fmla="*/ 0 w 5809"/>
                <a:gd name="T5" fmla="*/ 257 h 1713"/>
                <a:gd name="T6" fmla="*/ 24 w 5809"/>
                <a:gd name="T7" fmla="*/ 294 h 1713"/>
                <a:gd name="T8" fmla="*/ 616 w 5809"/>
                <a:gd name="T9" fmla="*/ 294 h 1713"/>
                <a:gd name="T10" fmla="*/ 640 w 5809"/>
                <a:gd name="T11" fmla="*/ 257 h 1713"/>
                <a:gd name="T12" fmla="*/ 640 w 5809"/>
                <a:gd name="T13" fmla="*/ 37 h 1713"/>
                <a:gd name="T14" fmla="*/ 616 w 5809"/>
                <a:gd name="T15" fmla="*/ 0 h 1713"/>
                <a:gd name="T16" fmla="*/ 24 w 5809"/>
                <a:gd name="T17" fmla="*/ 0 h 17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09" h="1713">
                  <a:moveTo>
                    <a:pt x="215" y="0"/>
                  </a:moveTo>
                  <a:cubicBezTo>
                    <a:pt x="97" y="0"/>
                    <a:pt x="0" y="97"/>
                    <a:pt x="0" y="215"/>
                  </a:cubicBezTo>
                  <a:lnTo>
                    <a:pt x="0" y="1499"/>
                  </a:lnTo>
                  <a:cubicBezTo>
                    <a:pt x="0" y="1618"/>
                    <a:pt x="97" y="1713"/>
                    <a:pt x="215" y="1713"/>
                  </a:cubicBezTo>
                  <a:lnTo>
                    <a:pt x="5595" y="1713"/>
                  </a:lnTo>
                  <a:cubicBezTo>
                    <a:pt x="5713" y="1713"/>
                    <a:pt x="5809" y="1618"/>
                    <a:pt x="5809" y="1499"/>
                  </a:cubicBezTo>
                  <a:lnTo>
                    <a:pt x="5809" y="215"/>
                  </a:lnTo>
                  <a:cubicBezTo>
                    <a:pt x="5809" y="97"/>
                    <a:pt x="5713" y="0"/>
                    <a:pt x="5595" y="0"/>
                  </a:cubicBezTo>
                  <a:lnTo>
                    <a:pt x="215" y="0"/>
                  </a:lnTo>
                  <a:close/>
                </a:path>
              </a:pathLst>
            </a:custGeom>
            <a:solidFill>
              <a:srgbClr val="FFFFCC"/>
            </a:solidFill>
            <a:ln w="0">
              <a:solidFill>
                <a:srgbClr val="000000"/>
              </a:solidFill>
              <a:prstDash val="solid"/>
              <a:round/>
              <a:headEnd/>
              <a:tailEnd/>
            </a:ln>
          </p:spPr>
          <p:txBody>
            <a:bodyPr/>
            <a:lstStyle/>
            <a:p>
              <a:pPr fontAlgn="base">
                <a:spcBef>
                  <a:spcPct val="0"/>
                </a:spcBef>
                <a:spcAft>
                  <a:spcPct val="0"/>
                </a:spcAft>
              </a:pPr>
              <a:endParaRPr lang="en-US">
                <a:solidFill>
                  <a:srgbClr val="000000"/>
                </a:solidFill>
              </a:endParaRPr>
            </a:p>
          </p:txBody>
        </p:sp>
        <p:sp>
          <p:nvSpPr>
            <p:cNvPr id="13838" name="Freeform 144"/>
            <p:cNvSpPr>
              <a:spLocks/>
            </p:cNvSpPr>
            <p:nvPr/>
          </p:nvSpPr>
          <p:spPr bwMode="auto">
            <a:xfrm>
              <a:off x="2982" y="2354"/>
              <a:ext cx="640" cy="294"/>
            </a:xfrm>
            <a:custGeom>
              <a:avLst/>
              <a:gdLst>
                <a:gd name="T0" fmla="*/ 24 w 5809"/>
                <a:gd name="T1" fmla="*/ 0 h 1713"/>
                <a:gd name="T2" fmla="*/ 0 w 5809"/>
                <a:gd name="T3" fmla="*/ 37 h 1713"/>
                <a:gd name="T4" fmla="*/ 0 w 5809"/>
                <a:gd name="T5" fmla="*/ 257 h 1713"/>
                <a:gd name="T6" fmla="*/ 24 w 5809"/>
                <a:gd name="T7" fmla="*/ 294 h 1713"/>
                <a:gd name="T8" fmla="*/ 616 w 5809"/>
                <a:gd name="T9" fmla="*/ 294 h 1713"/>
                <a:gd name="T10" fmla="*/ 640 w 5809"/>
                <a:gd name="T11" fmla="*/ 257 h 1713"/>
                <a:gd name="T12" fmla="*/ 640 w 5809"/>
                <a:gd name="T13" fmla="*/ 37 h 1713"/>
                <a:gd name="T14" fmla="*/ 616 w 5809"/>
                <a:gd name="T15" fmla="*/ 0 h 1713"/>
                <a:gd name="T16" fmla="*/ 24 w 5809"/>
                <a:gd name="T17" fmla="*/ 0 h 17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09" h="1713">
                  <a:moveTo>
                    <a:pt x="215" y="0"/>
                  </a:moveTo>
                  <a:cubicBezTo>
                    <a:pt x="97" y="0"/>
                    <a:pt x="0" y="97"/>
                    <a:pt x="0" y="215"/>
                  </a:cubicBezTo>
                  <a:lnTo>
                    <a:pt x="0" y="1499"/>
                  </a:lnTo>
                  <a:cubicBezTo>
                    <a:pt x="0" y="1618"/>
                    <a:pt x="97" y="1713"/>
                    <a:pt x="215" y="1713"/>
                  </a:cubicBezTo>
                  <a:lnTo>
                    <a:pt x="5595" y="1713"/>
                  </a:lnTo>
                  <a:cubicBezTo>
                    <a:pt x="5713" y="1713"/>
                    <a:pt x="5809" y="1618"/>
                    <a:pt x="5809" y="1499"/>
                  </a:cubicBezTo>
                  <a:lnTo>
                    <a:pt x="5809" y="215"/>
                  </a:lnTo>
                  <a:cubicBezTo>
                    <a:pt x="5809" y="97"/>
                    <a:pt x="5713" y="0"/>
                    <a:pt x="5595" y="0"/>
                  </a:cubicBezTo>
                  <a:lnTo>
                    <a:pt x="215" y="0"/>
                  </a:lnTo>
                  <a:close/>
                </a:path>
              </a:pathLst>
            </a:custGeom>
            <a:noFill/>
            <a:ln w="0"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endParaRPr>
            </a:p>
          </p:txBody>
        </p:sp>
      </p:grpSp>
      <p:sp>
        <p:nvSpPr>
          <p:cNvPr id="13420" name="Freeform 146"/>
          <p:cNvSpPr>
            <a:spLocks/>
          </p:cNvSpPr>
          <p:nvPr/>
        </p:nvSpPr>
        <p:spPr bwMode="auto">
          <a:xfrm>
            <a:off x="6257925" y="3736976"/>
            <a:ext cx="1016000" cy="466725"/>
          </a:xfrm>
          <a:custGeom>
            <a:avLst/>
            <a:gdLst>
              <a:gd name="T0" fmla="*/ 37604 w 5809"/>
              <a:gd name="T1" fmla="*/ 0 h 1713"/>
              <a:gd name="T2" fmla="*/ 0 w 5809"/>
              <a:gd name="T3" fmla="*/ 58579 h 1713"/>
              <a:gd name="T4" fmla="*/ 0 w 5809"/>
              <a:gd name="T5" fmla="*/ 408418 h 1713"/>
              <a:gd name="T6" fmla="*/ 37604 w 5809"/>
              <a:gd name="T7" fmla="*/ 466725 h 1713"/>
              <a:gd name="T8" fmla="*/ 978571 w 5809"/>
              <a:gd name="T9" fmla="*/ 466725 h 1713"/>
              <a:gd name="T10" fmla="*/ 1016000 w 5809"/>
              <a:gd name="T11" fmla="*/ 408418 h 1713"/>
              <a:gd name="T12" fmla="*/ 1016000 w 5809"/>
              <a:gd name="T13" fmla="*/ 58579 h 1713"/>
              <a:gd name="T14" fmla="*/ 978571 w 5809"/>
              <a:gd name="T15" fmla="*/ 0 h 1713"/>
              <a:gd name="T16" fmla="*/ 37604 w 5809"/>
              <a:gd name="T17" fmla="*/ 0 h 17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09" h="1713">
                <a:moveTo>
                  <a:pt x="215" y="0"/>
                </a:moveTo>
                <a:cubicBezTo>
                  <a:pt x="97" y="0"/>
                  <a:pt x="0" y="97"/>
                  <a:pt x="0" y="215"/>
                </a:cubicBezTo>
                <a:lnTo>
                  <a:pt x="0" y="1499"/>
                </a:lnTo>
                <a:cubicBezTo>
                  <a:pt x="0" y="1618"/>
                  <a:pt x="97" y="1713"/>
                  <a:pt x="215" y="1713"/>
                </a:cubicBezTo>
                <a:lnTo>
                  <a:pt x="5595" y="1713"/>
                </a:lnTo>
                <a:cubicBezTo>
                  <a:pt x="5713" y="1713"/>
                  <a:pt x="5809" y="1618"/>
                  <a:pt x="5809" y="1499"/>
                </a:cubicBezTo>
                <a:lnTo>
                  <a:pt x="5809" y="215"/>
                </a:lnTo>
                <a:cubicBezTo>
                  <a:pt x="5809" y="97"/>
                  <a:pt x="5713" y="0"/>
                  <a:pt x="5595" y="0"/>
                </a:cubicBezTo>
                <a:lnTo>
                  <a:pt x="215" y="0"/>
                </a:lnTo>
                <a:close/>
              </a:path>
            </a:pathLst>
          </a:custGeom>
          <a:noFill/>
          <a:ln w="9525" cap="rnd">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endParaRPr>
          </a:p>
        </p:txBody>
      </p:sp>
      <p:grpSp>
        <p:nvGrpSpPr>
          <p:cNvPr id="13421" name="Group 149"/>
          <p:cNvGrpSpPr>
            <a:grpSpLocks/>
          </p:cNvGrpSpPr>
          <p:nvPr/>
        </p:nvGrpSpPr>
        <p:grpSpPr bwMode="auto">
          <a:xfrm>
            <a:off x="6257925" y="3736976"/>
            <a:ext cx="1016000" cy="466725"/>
            <a:chOff x="2982" y="2354"/>
            <a:chExt cx="640" cy="294"/>
          </a:xfrm>
        </p:grpSpPr>
        <p:sp>
          <p:nvSpPr>
            <p:cNvPr id="13835" name="Freeform 147"/>
            <p:cNvSpPr>
              <a:spLocks/>
            </p:cNvSpPr>
            <p:nvPr/>
          </p:nvSpPr>
          <p:spPr bwMode="auto">
            <a:xfrm>
              <a:off x="2982" y="2354"/>
              <a:ext cx="640" cy="294"/>
            </a:xfrm>
            <a:custGeom>
              <a:avLst/>
              <a:gdLst>
                <a:gd name="T0" fmla="*/ 24 w 5809"/>
                <a:gd name="T1" fmla="*/ 0 h 1713"/>
                <a:gd name="T2" fmla="*/ 0 w 5809"/>
                <a:gd name="T3" fmla="*/ 37 h 1713"/>
                <a:gd name="T4" fmla="*/ 0 w 5809"/>
                <a:gd name="T5" fmla="*/ 257 h 1713"/>
                <a:gd name="T6" fmla="*/ 24 w 5809"/>
                <a:gd name="T7" fmla="*/ 294 h 1713"/>
                <a:gd name="T8" fmla="*/ 616 w 5809"/>
                <a:gd name="T9" fmla="*/ 294 h 1713"/>
                <a:gd name="T10" fmla="*/ 640 w 5809"/>
                <a:gd name="T11" fmla="*/ 257 h 1713"/>
                <a:gd name="T12" fmla="*/ 640 w 5809"/>
                <a:gd name="T13" fmla="*/ 37 h 1713"/>
                <a:gd name="T14" fmla="*/ 616 w 5809"/>
                <a:gd name="T15" fmla="*/ 0 h 1713"/>
                <a:gd name="T16" fmla="*/ 24 w 5809"/>
                <a:gd name="T17" fmla="*/ 0 h 17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09" h="1713">
                  <a:moveTo>
                    <a:pt x="215" y="0"/>
                  </a:moveTo>
                  <a:cubicBezTo>
                    <a:pt x="97" y="0"/>
                    <a:pt x="0" y="97"/>
                    <a:pt x="0" y="215"/>
                  </a:cubicBezTo>
                  <a:lnTo>
                    <a:pt x="0" y="1499"/>
                  </a:lnTo>
                  <a:cubicBezTo>
                    <a:pt x="0" y="1618"/>
                    <a:pt x="97" y="1713"/>
                    <a:pt x="215" y="1713"/>
                  </a:cubicBezTo>
                  <a:lnTo>
                    <a:pt x="5595" y="1713"/>
                  </a:lnTo>
                  <a:cubicBezTo>
                    <a:pt x="5713" y="1713"/>
                    <a:pt x="5809" y="1618"/>
                    <a:pt x="5809" y="1499"/>
                  </a:cubicBezTo>
                  <a:lnTo>
                    <a:pt x="5809" y="215"/>
                  </a:lnTo>
                  <a:cubicBezTo>
                    <a:pt x="5809" y="97"/>
                    <a:pt x="5713" y="0"/>
                    <a:pt x="5595" y="0"/>
                  </a:cubicBezTo>
                  <a:lnTo>
                    <a:pt x="215" y="0"/>
                  </a:lnTo>
                  <a:close/>
                </a:path>
              </a:pathLst>
            </a:custGeom>
            <a:solidFill>
              <a:srgbClr val="FFFFCC"/>
            </a:solidFill>
            <a:ln w="0">
              <a:solidFill>
                <a:srgbClr val="000000"/>
              </a:solidFill>
              <a:prstDash val="solid"/>
              <a:round/>
              <a:headEnd/>
              <a:tailEnd/>
            </a:ln>
          </p:spPr>
          <p:txBody>
            <a:bodyPr/>
            <a:lstStyle/>
            <a:p>
              <a:pPr fontAlgn="base">
                <a:spcBef>
                  <a:spcPct val="0"/>
                </a:spcBef>
                <a:spcAft>
                  <a:spcPct val="0"/>
                </a:spcAft>
              </a:pPr>
              <a:endParaRPr lang="en-US">
                <a:solidFill>
                  <a:srgbClr val="000000"/>
                </a:solidFill>
              </a:endParaRPr>
            </a:p>
          </p:txBody>
        </p:sp>
        <p:sp>
          <p:nvSpPr>
            <p:cNvPr id="13836" name="Freeform 148"/>
            <p:cNvSpPr>
              <a:spLocks/>
            </p:cNvSpPr>
            <p:nvPr/>
          </p:nvSpPr>
          <p:spPr bwMode="auto">
            <a:xfrm>
              <a:off x="2982" y="2354"/>
              <a:ext cx="640" cy="294"/>
            </a:xfrm>
            <a:custGeom>
              <a:avLst/>
              <a:gdLst>
                <a:gd name="T0" fmla="*/ 24 w 5809"/>
                <a:gd name="T1" fmla="*/ 0 h 1713"/>
                <a:gd name="T2" fmla="*/ 0 w 5809"/>
                <a:gd name="T3" fmla="*/ 37 h 1713"/>
                <a:gd name="T4" fmla="*/ 0 w 5809"/>
                <a:gd name="T5" fmla="*/ 257 h 1713"/>
                <a:gd name="T6" fmla="*/ 24 w 5809"/>
                <a:gd name="T7" fmla="*/ 294 h 1713"/>
                <a:gd name="T8" fmla="*/ 616 w 5809"/>
                <a:gd name="T9" fmla="*/ 294 h 1713"/>
                <a:gd name="T10" fmla="*/ 640 w 5809"/>
                <a:gd name="T11" fmla="*/ 257 h 1713"/>
                <a:gd name="T12" fmla="*/ 640 w 5809"/>
                <a:gd name="T13" fmla="*/ 37 h 1713"/>
                <a:gd name="T14" fmla="*/ 616 w 5809"/>
                <a:gd name="T15" fmla="*/ 0 h 1713"/>
                <a:gd name="T16" fmla="*/ 24 w 5809"/>
                <a:gd name="T17" fmla="*/ 0 h 17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09" h="1713">
                  <a:moveTo>
                    <a:pt x="215" y="0"/>
                  </a:moveTo>
                  <a:cubicBezTo>
                    <a:pt x="97" y="0"/>
                    <a:pt x="0" y="97"/>
                    <a:pt x="0" y="215"/>
                  </a:cubicBezTo>
                  <a:lnTo>
                    <a:pt x="0" y="1499"/>
                  </a:lnTo>
                  <a:cubicBezTo>
                    <a:pt x="0" y="1618"/>
                    <a:pt x="97" y="1713"/>
                    <a:pt x="215" y="1713"/>
                  </a:cubicBezTo>
                  <a:lnTo>
                    <a:pt x="5595" y="1713"/>
                  </a:lnTo>
                  <a:cubicBezTo>
                    <a:pt x="5713" y="1713"/>
                    <a:pt x="5809" y="1618"/>
                    <a:pt x="5809" y="1499"/>
                  </a:cubicBezTo>
                  <a:lnTo>
                    <a:pt x="5809" y="215"/>
                  </a:lnTo>
                  <a:cubicBezTo>
                    <a:pt x="5809" y="97"/>
                    <a:pt x="5713" y="0"/>
                    <a:pt x="5595" y="0"/>
                  </a:cubicBezTo>
                  <a:lnTo>
                    <a:pt x="215" y="0"/>
                  </a:lnTo>
                  <a:close/>
                </a:path>
              </a:pathLst>
            </a:custGeom>
            <a:noFill/>
            <a:ln w="0"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endParaRPr>
            </a:p>
          </p:txBody>
        </p:sp>
      </p:grpSp>
      <p:sp>
        <p:nvSpPr>
          <p:cNvPr id="13422" name="Freeform 150"/>
          <p:cNvSpPr>
            <a:spLocks/>
          </p:cNvSpPr>
          <p:nvPr/>
        </p:nvSpPr>
        <p:spPr bwMode="auto">
          <a:xfrm>
            <a:off x="6257925" y="3736976"/>
            <a:ext cx="1016000" cy="466725"/>
          </a:xfrm>
          <a:custGeom>
            <a:avLst/>
            <a:gdLst>
              <a:gd name="T0" fmla="*/ 37604 w 5809"/>
              <a:gd name="T1" fmla="*/ 0 h 1713"/>
              <a:gd name="T2" fmla="*/ 0 w 5809"/>
              <a:gd name="T3" fmla="*/ 58579 h 1713"/>
              <a:gd name="T4" fmla="*/ 0 w 5809"/>
              <a:gd name="T5" fmla="*/ 408418 h 1713"/>
              <a:gd name="T6" fmla="*/ 37604 w 5809"/>
              <a:gd name="T7" fmla="*/ 466725 h 1713"/>
              <a:gd name="T8" fmla="*/ 978571 w 5809"/>
              <a:gd name="T9" fmla="*/ 466725 h 1713"/>
              <a:gd name="T10" fmla="*/ 1016000 w 5809"/>
              <a:gd name="T11" fmla="*/ 408418 h 1713"/>
              <a:gd name="T12" fmla="*/ 1016000 w 5809"/>
              <a:gd name="T13" fmla="*/ 58579 h 1713"/>
              <a:gd name="T14" fmla="*/ 978571 w 5809"/>
              <a:gd name="T15" fmla="*/ 0 h 1713"/>
              <a:gd name="T16" fmla="*/ 37604 w 5809"/>
              <a:gd name="T17" fmla="*/ 0 h 17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09" h="1713">
                <a:moveTo>
                  <a:pt x="215" y="0"/>
                </a:moveTo>
                <a:cubicBezTo>
                  <a:pt x="97" y="0"/>
                  <a:pt x="0" y="97"/>
                  <a:pt x="0" y="215"/>
                </a:cubicBezTo>
                <a:lnTo>
                  <a:pt x="0" y="1499"/>
                </a:lnTo>
                <a:cubicBezTo>
                  <a:pt x="0" y="1618"/>
                  <a:pt x="97" y="1713"/>
                  <a:pt x="215" y="1713"/>
                </a:cubicBezTo>
                <a:lnTo>
                  <a:pt x="5595" y="1713"/>
                </a:lnTo>
                <a:cubicBezTo>
                  <a:pt x="5713" y="1713"/>
                  <a:pt x="5809" y="1618"/>
                  <a:pt x="5809" y="1499"/>
                </a:cubicBezTo>
                <a:lnTo>
                  <a:pt x="5809" y="215"/>
                </a:lnTo>
                <a:cubicBezTo>
                  <a:pt x="5809" y="97"/>
                  <a:pt x="5713" y="0"/>
                  <a:pt x="5595" y="0"/>
                </a:cubicBezTo>
                <a:lnTo>
                  <a:pt x="215" y="0"/>
                </a:lnTo>
                <a:close/>
              </a:path>
            </a:pathLst>
          </a:custGeom>
          <a:noFill/>
          <a:ln w="9525" cap="rnd">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endParaRPr>
          </a:p>
        </p:txBody>
      </p:sp>
      <p:sp>
        <p:nvSpPr>
          <p:cNvPr id="13423" name="Rectangle 151"/>
          <p:cNvSpPr>
            <a:spLocks noChangeArrowheads="1"/>
          </p:cNvSpPr>
          <p:nvPr/>
        </p:nvSpPr>
        <p:spPr bwMode="auto">
          <a:xfrm>
            <a:off x="6594475" y="3735388"/>
            <a:ext cx="598488"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000" b="1">
                <a:solidFill>
                  <a:srgbClr val="000000"/>
                </a:solidFill>
              </a:rPr>
              <a:t>Impacting</a:t>
            </a:r>
            <a:endParaRPr lang="en-US">
              <a:solidFill>
                <a:srgbClr val="000000"/>
              </a:solidFill>
            </a:endParaRPr>
          </a:p>
        </p:txBody>
      </p:sp>
      <p:sp>
        <p:nvSpPr>
          <p:cNvPr id="13425" name="Rectangle 153"/>
          <p:cNvSpPr>
            <a:spLocks noChangeArrowheads="1"/>
          </p:cNvSpPr>
          <p:nvPr/>
        </p:nvSpPr>
        <p:spPr bwMode="auto">
          <a:xfrm>
            <a:off x="6662738" y="4010026"/>
            <a:ext cx="336550" cy="92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600">
                <a:solidFill>
                  <a:srgbClr val="000000"/>
                </a:solidFill>
              </a:rPr>
              <a:t>Influence)</a:t>
            </a:r>
            <a:endParaRPr lang="en-US">
              <a:solidFill>
                <a:srgbClr val="000000"/>
              </a:solidFill>
            </a:endParaRPr>
          </a:p>
        </p:txBody>
      </p:sp>
      <p:grpSp>
        <p:nvGrpSpPr>
          <p:cNvPr id="13426" name="Group 156"/>
          <p:cNvGrpSpPr>
            <a:grpSpLocks/>
          </p:cNvGrpSpPr>
          <p:nvPr/>
        </p:nvGrpSpPr>
        <p:grpSpPr bwMode="auto">
          <a:xfrm>
            <a:off x="6819901" y="3038476"/>
            <a:ext cx="430213" cy="449263"/>
            <a:chOff x="3336" y="1914"/>
            <a:chExt cx="271" cy="283"/>
          </a:xfrm>
        </p:grpSpPr>
        <p:sp>
          <p:nvSpPr>
            <p:cNvPr id="13833" name="Freeform 154"/>
            <p:cNvSpPr>
              <a:spLocks/>
            </p:cNvSpPr>
            <p:nvPr/>
          </p:nvSpPr>
          <p:spPr bwMode="auto">
            <a:xfrm>
              <a:off x="3336" y="1914"/>
              <a:ext cx="271" cy="283"/>
            </a:xfrm>
            <a:custGeom>
              <a:avLst/>
              <a:gdLst>
                <a:gd name="T0" fmla="*/ 136 w 2462"/>
                <a:gd name="T1" fmla="*/ 0 h 1646"/>
                <a:gd name="T2" fmla="*/ 0 w 2462"/>
                <a:gd name="T3" fmla="*/ 35 h 1646"/>
                <a:gd name="T4" fmla="*/ 0 w 2462"/>
                <a:gd name="T5" fmla="*/ 248 h 1646"/>
                <a:gd name="T6" fmla="*/ 136 w 2462"/>
                <a:gd name="T7" fmla="*/ 283 h 1646"/>
                <a:gd name="T8" fmla="*/ 271 w 2462"/>
                <a:gd name="T9" fmla="*/ 248 h 1646"/>
                <a:gd name="T10" fmla="*/ 271 w 2462"/>
                <a:gd name="T11" fmla="*/ 35 h 1646"/>
                <a:gd name="T12" fmla="*/ 136 w 2462"/>
                <a:gd name="T13" fmla="*/ 0 h 16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62" h="1646">
                  <a:moveTo>
                    <a:pt x="1231" y="0"/>
                  </a:moveTo>
                  <a:cubicBezTo>
                    <a:pt x="551" y="0"/>
                    <a:pt x="0" y="92"/>
                    <a:pt x="0" y="206"/>
                  </a:cubicBezTo>
                  <a:lnTo>
                    <a:pt x="0" y="1440"/>
                  </a:lnTo>
                  <a:cubicBezTo>
                    <a:pt x="0" y="1554"/>
                    <a:pt x="551" y="1646"/>
                    <a:pt x="1231" y="1646"/>
                  </a:cubicBezTo>
                  <a:cubicBezTo>
                    <a:pt x="1911" y="1646"/>
                    <a:pt x="2462" y="1554"/>
                    <a:pt x="2462" y="1440"/>
                  </a:cubicBezTo>
                  <a:lnTo>
                    <a:pt x="2462" y="206"/>
                  </a:lnTo>
                  <a:cubicBezTo>
                    <a:pt x="2462" y="92"/>
                    <a:pt x="1911" y="0"/>
                    <a:pt x="1231" y="0"/>
                  </a:cubicBezTo>
                  <a:close/>
                </a:path>
              </a:pathLst>
            </a:custGeom>
            <a:solidFill>
              <a:srgbClr val="33CCFF"/>
            </a:solidFill>
            <a:ln w="0">
              <a:solidFill>
                <a:srgbClr val="000000"/>
              </a:solidFill>
              <a:prstDash val="solid"/>
              <a:round/>
              <a:headEnd/>
              <a:tailEnd/>
            </a:ln>
          </p:spPr>
          <p:txBody>
            <a:bodyPr/>
            <a:lstStyle/>
            <a:p>
              <a:pPr fontAlgn="base">
                <a:spcBef>
                  <a:spcPct val="0"/>
                </a:spcBef>
                <a:spcAft>
                  <a:spcPct val="0"/>
                </a:spcAft>
              </a:pPr>
              <a:endParaRPr lang="en-US">
                <a:solidFill>
                  <a:srgbClr val="000000"/>
                </a:solidFill>
              </a:endParaRPr>
            </a:p>
          </p:txBody>
        </p:sp>
        <p:sp>
          <p:nvSpPr>
            <p:cNvPr id="13834" name="Freeform 155"/>
            <p:cNvSpPr>
              <a:spLocks/>
            </p:cNvSpPr>
            <p:nvPr/>
          </p:nvSpPr>
          <p:spPr bwMode="auto">
            <a:xfrm>
              <a:off x="3336" y="1914"/>
              <a:ext cx="271" cy="283"/>
            </a:xfrm>
            <a:custGeom>
              <a:avLst/>
              <a:gdLst>
                <a:gd name="T0" fmla="*/ 136 w 2462"/>
                <a:gd name="T1" fmla="*/ 0 h 1646"/>
                <a:gd name="T2" fmla="*/ 0 w 2462"/>
                <a:gd name="T3" fmla="*/ 35 h 1646"/>
                <a:gd name="T4" fmla="*/ 0 w 2462"/>
                <a:gd name="T5" fmla="*/ 248 h 1646"/>
                <a:gd name="T6" fmla="*/ 136 w 2462"/>
                <a:gd name="T7" fmla="*/ 283 h 1646"/>
                <a:gd name="T8" fmla="*/ 271 w 2462"/>
                <a:gd name="T9" fmla="*/ 248 h 1646"/>
                <a:gd name="T10" fmla="*/ 271 w 2462"/>
                <a:gd name="T11" fmla="*/ 35 h 1646"/>
                <a:gd name="T12" fmla="*/ 136 w 2462"/>
                <a:gd name="T13" fmla="*/ 0 h 16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62" h="1646">
                  <a:moveTo>
                    <a:pt x="1231" y="0"/>
                  </a:moveTo>
                  <a:cubicBezTo>
                    <a:pt x="551" y="0"/>
                    <a:pt x="0" y="92"/>
                    <a:pt x="0" y="206"/>
                  </a:cubicBezTo>
                  <a:lnTo>
                    <a:pt x="0" y="1440"/>
                  </a:lnTo>
                  <a:cubicBezTo>
                    <a:pt x="0" y="1554"/>
                    <a:pt x="551" y="1646"/>
                    <a:pt x="1231" y="1646"/>
                  </a:cubicBezTo>
                  <a:cubicBezTo>
                    <a:pt x="1911" y="1646"/>
                    <a:pt x="2462" y="1554"/>
                    <a:pt x="2462" y="1440"/>
                  </a:cubicBezTo>
                  <a:lnTo>
                    <a:pt x="2462" y="206"/>
                  </a:lnTo>
                  <a:cubicBezTo>
                    <a:pt x="2462" y="92"/>
                    <a:pt x="1911" y="0"/>
                    <a:pt x="1231" y="0"/>
                  </a:cubicBezTo>
                  <a:close/>
                </a:path>
              </a:pathLst>
            </a:custGeom>
            <a:noFill/>
            <a:ln w="0"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endParaRPr>
            </a:p>
          </p:txBody>
        </p:sp>
      </p:grpSp>
      <p:grpSp>
        <p:nvGrpSpPr>
          <p:cNvPr id="13427" name="Group 159"/>
          <p:cNvGrpSpPr>
            <a:grpSpLocks/>
          </p:cNvGrpSpPr>
          <p:nvPr/>
        </p:nvGrpSpPr>
        <p:grpSpPr bwMode="auto">
          <a:xfrm>
            <a:off x="6819901" y="3038476"/>
            <a:ext cx="430213" cy="112713"/>
            <a:chOff x="3336" y="1914"/>
            <a:chExt cx="271" cy="71"/>
          </a:xfrm>
        </p:grpSpPr>
        <p:sp>
          <p:nvSpPr>
            <p:cNvPr id="13831" name="Oval 157"/>
            <p:cNvSpPr>
              <a:spLocks noChangeArrowheads="1"/>
            </p:cNvSpPr>
            <p:nvPr/>
          </p:nvSpPr>
          <p:spPr bwMode="auto">
            <a:xfrm>
              <a:off x="3336" y="1914"/>
              <a:ext cx="271" cy="71"/>
            </a:xfrm>
            <a:prstGeom prst="ellipse">
              <a:avLst/>
            </a:prstGeom>
            <a:solidFill>
              <a:srgbClr val="5BD6FF"/>
            </a:solidFill>
            <a:ln w="0">
              <a:solidFill>
                <a:srgbClr val="000000"/>
              </a:solidFill>
              <a:round/>
              <a:headEnd/>
              <a:tailEnd/>
            </a:ln>
          </p:spPr>
          <p:txBody>
            <a:bodyPr/>
            <a:lstStyle/>
            <a:p>
              <a:pPr fontAlgn="base">
                <a:spcBef>
                  <a:spcPct val="0"/>
                </a:spcBef>
                <a:spcAft>
                  <a:spcPct val="0"/>
                </a:spcAft>
              </a:pPr>
              <a:endParaRPr lang="en-US">
                <a:solidFill>
                  <a:srgbClr val="000000"/>
                </a:solidFill>
              </a:endParaRPr>
            </a:p>
          </p:txBody>
        </p:sp>
        <p:sp>
          <p:nvSpPr>
            <p:cNvPr id="13832" name="Oval 158"/>
            <p:cNvSpPr>
              <a:spLocks noChangeArrowheads="1"/>
            </p:cNvSpPr>
            <p:nvPr/>
          </p:nvSpPr>
          <p:spPr bwMode="auto">
            <a:xfrm>
              <a:off x="3336" y="1914"/>
              <a:ext cx="271" cy="71"/>
            </a:xfrm>
            <a:prstGeom prst="ellipse">
              <a:avLst/>
            </a:prstGeom>
            <a:noFill/>
            <a:ln w="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endParaRPr>
            </a:p>
          </p:txBody>
        </p:sp>
      </p:grpSp>
      <p:grpSp>
        <p:nvGrpSpPr>
          <p:cNvPr id="13428" name="Group 168"/>
          <p:cNvGrpSpPr>
            <a:grpSpLocks/>
          </p:cNvGrpSpPr>
          <p:nvPr/>
        </p:nvGrpSpPr>
        <p:grpSpPr bwMode="auto">
          <a:xfrm>
            <a:off x="6751639" y="2927351"/>
            <a:ext cx="28575" cy="803275"/>
            <a:chOff x="3293" y="1844"/>
            <a:chExt cx="18" cy="506"/>
          </a:xfrm>
        </p:grpSpPr>
        <p:sp>
          <p:nvSpPr>
            <p:cNvPr id="13829" name="Freeform 166"/>
            <p:cNvSpPr>
              <a:spLocks noEditPoints="1"/>
            </p:cNvSpPr>
            <p:nvPr/>
          </p:nvSpPr>
          <p:spPr bwMode="auto">
            <a:xfrm>
              <a:off x="3293" y="1844"/>
              <a:ext cx="18" cy="506"/>
            </a:xfrm>
            <a:custGeom>
              <a:avLst/>
              <a:gdLst>
                <a:gd name="T0" fmla="*/ 10 w 167"/>
                <a:gd name="T1" fmla="*/ 2 h 2945"/>
                <a:gd name="T2" fmla="*/ 10 w 167"/>
                <a:gd name="T3" fmla="*/ 483 h 2945"/>
                <a:gd name="T4" fmla="*/ 9 w 167"/>
                <a:gd name="T5" fmla="*/ 485 h 2945"/>
                <a:gd name="T6" fmla="*/ 7 w 167"/>
                <a:gd name="T7" fmla="*/ 483 h 2945"/>
                <a:gd name="T8" fmla="*/ 7 w 167"/>
                <a:gd name="T9" fmla="*/ 2 h 2945"/>
                <a:gd name="T10" fmla="*/ 9 w 167"/>
                <a:gd name="T11" fmla="*/ 0 h 2945"/>
                <a:gd name="T12" fmla="*/ 10 w 167"/>
                <a:gd name="T13" fmla="*/ 2 h 2945"/>
                <a:gd name="T14" fmla="*/ 18 w 167"/>
                <a:gd name="T15" fmla="*/ 478 h 2945"/>
                <a:gd name="T16" fmla="*/ 9 w 167"/>
                <a:gd name="T17" fmla="*/ 506 h 2945"/>
                <a:gd name="T18" fmla="*/ 0 w 167"/>
                <a:gd name="T19" fmla="*/ 478 h 2945"/>
                <a:gd name="T20" fmla="*/ 18 w 167"/>
                <a:gd name="T21" fmla="*/ 478 h 29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7" h="2945">
                  <a:moveTo>
                    <a:pt x="97" y="13"/>
                  </a:moveTo>
                  <a:lnTo>
                    <a:pt x="97" y="2809"/>
                  </a:lnTo>
                  <a:cubicBezTo>
                    <a:pt x="97" y="2817"/>
                    <a:pt x="91" y="2823"/>
                    <a:pt x="84" y="2823"/>
                  </a:cubicBezTo>
                  <a:cubicBezTo>
                    <a:pt x="76" y="2823"/>
                    <a:pt x="69" y="2817"/>
                    <a:pt x="69" y="2809"/>
                  </a:cubicBezTo>
                  <a:lnTo>
                    <a:pt x="69" y="13"/>
                  </a:lnTo>
                  <a:cubicBezTo>
                    <a:pt x="69" y="6"/>
                    <a:pt x="76" y="0"/>
                    <a:pt x="84" y="0"/>
                  </a:cubicBezTo>
                  <a:cubicBezTo>
                    <a:pt x="91" y="0"/>
                    <a:pt x="97" y="6"/>
                    <a:pt x="97" y="13"/>
                  </a:cubicBezTo>
                  <a:close/>
                  <a:moveTo>
                    <a:pt x="167" y="2782"/>
                  </a:moveTo>
                  <a:lnTo>
                    <a:pt x="84" y="2945"/>
                  </a:lnTo>
                  <a:lnTo>
                    <a:pt x="0" y="2782"/>
                  </a:lnTo>
                  <a:lnTo>
                    <a:pt x="167" y="2782"/>
                  </a:lnTo>
                  <a:close/>
                </a:path>
              </a:pathLst>
            </a:custGeom>
            <a:solidFill>
              <a:srgbClr val="000000"/>
            </a:solidFill>
            <a:ln w="0">
              <a:solidFill>
                <a:srgbClr val="000000"/>
              </a:solidFill>
              <a:prstDash val="solid"/>
              <a:round/>
              <a:headEnd/>
              <a:tailEnd/>
            </a:ln>
          </p:spPr>
          <p:txBody>
            <a:bodyPr/>
            <a:lstStyle/>
            <a:p>
              <a:pPr fontAlgn="base">
                <a:spcBef>
                  <a:spcPct val="0"/>
                </a:spcBef>
                <a:spcAft>
                  <a:spcPct val="0"/>
                </a:spcAft>
              </a:pPr>
              <a:endParaRPr lang="en-US">
                <a:solidFill>
                  <a:srgbClr val="000000"/>
                </a:solidFill>
              </a:endParaRPr>
            </a:p>
          </p:txBody>
        </p:sp>
        <p:sp>
          <p:nvSpPr>
            <p:cNvPr id="13830" name="Freeform 167"/>
            <p:cNvSpPr>
              <a:spLocks noEditPoints="1"/>
            </p:cNvSpPr>
            <p:nvPr/>
          </p:nvSpPr>
          <p:spPr bwMode="auto">
            <a:xfrm>
              <a:off x="3293" y="1844"/>
              <a:ext cx="18" cy="506"/>
            </a:xfrm>
            <a:custGeom>
              <a:avLst/>
              <a:gdLst>
                <a:gd name="T0" fmla="*/ 10 w 167"/>
                <a:gd name="T1" fmla="*/ 2 h 2945"/>
                <a:gd name="T2" fmla="*/ 10 w 167"/>
                <a:gd name="T3" fmla="*/ 483 h 2945"/>
                <a:gd name="T4" fmla="*/ 9 w 167"/>
                <a:gd name="T5" fmla="*/ 485 h 2945"/>
                <a:gd name="T6" fmla="*/ 7 w 167"/>
                <a:gd name="T7" fmla="*/ 483 h 2945"/>
                <a:gd name="T8" fmla="*/ 7 w 167"/>
                <a:gd name="T9" fmla="*/ 2 h 2945"/>
                <a:gd name="T10" fmla="*/ 9 w 167"/>
                <a:gd name="T11" fmla="*/ 0 h 2945"/>
                <a:gd name="T12" fmla="*/ 10 w 167"/>
                <a:gd name="T13" fmla="*/ 2 h 2945"/>
                <a:gd name="T14" fmla="*/ 18 w 167"/>
                <a:gd name="T15" fmla="*/ 478 h 2945"/>
                <a:gd name="T16" fmla="*/ 9 w 167"/>
                <a:gd name="T17" fmla="*/ 506 h 2945"/>
                <a:gd name="T18" fmla="*/ 0 w 167"/>
                <a:gd name="T19" fmla="*/ 478 h 2945"/>
                <a:gd name="T20" fmla="*/ 18 w 167"/>
                <a:gd name="T21" fmla="*/ 478 h 29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7" h="2945">
                  <a:moveTo>
                    <a:pt x="97" y="13"/>
                  </a:moveTo>
                  <a:lnTo>
                    <a:pt x="97" y="2809"/>
                  </a:lnTo>
                  <a:cubicBezTo>
                    <a:pt x="97" y="2817"/>
                    <a:pt x="91" y="2823"/>
                    <a:pt x="84" y="2823"/>
                  </a:cubicBezTo>
                  <a:cubicBezTo>
                    <a:pt x="76" y="2823"/>
                    <a:pt x="69" y="2817"/>
                    <a:pt x="69" y="2809"/>
                  </a:cubicBezTo>
                  <a:lnTo>
                    <a:pt x="69" y="13"/>
                  </a:lnTo>
                  <a:cubicBezTo>
                    <a:pt x="69" y="6"/>
                    <a:pt x="76" y="0"/>
                    <a:pt x="84" y="0"/>
                  </a:cubicBezTo>
                  <a:cubicBezTo>
                    <a:pt x="91" y="0"/>
                    <a:pt x="97" y="6"/>
                    <a:pt x="97" y="13"/>
                  </a:cubicBezTo>
                  <a:close/>
                  <a:moveTo>
                    <a:pt x="167" y="2782"/>
                  </a:moveTo>
                  <a:lnTo>
                    <a:pt x="84" y="2945"/>
                  </a:lnTo>
                  <a:lnTo>
                    <a:pt x="0" y="2782"/>
                  </a:lnTo>
                  <a:lnTo>
                    <a:pt x="167" y="2782"/>
                  </a:lnTo>
                  <a:close/>
                </a:path>
              </a:pathLst>
            </a:custGeom>
            <a:noFill/>
            <a:ln w="0"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endParaRPr>
            </a:p>
          </p:txBody>
        </p:sp>
      </p:grpSp>
      <p:grpSp>
        <p:nvGrpSpPr>
          <p:cNvPr id="13429" name="Group 171"/>
          <p:cNvGrpSpPr>
            <a:grpSpLocks/>
          </p:cNvGrpSpPr>
          <p:nvPr/>
        </p:nvGrpSpPr>
        <p:grpSpPr bwMode="auto">
          <a:xfrm>
            <a:off x="5957889" y="4208463"/>
            <a:ext cx="809625" cy="965200"/>
            <a:chOff x="2793" y="2651"/>
            <a:chExt cx="510" cy="608"/>
          </a:xfrm>
        </p:grpSpPr>
        <p:sp>
          <p:nvSpPr>
            <p:cNvPr id="13827" name="Freeform 169"/>
            <p:cNvSpPr>
              <a:spLocks noEditPoints="1"/>
            </p:cNvSpPr>
            <p:nvPr/>
          </p:nvSpPr>
          <p:spPr bwMode="auto">
            <a:xfrm>
              <a:off x="2793" y="2651"/>
              <a:ext cx="510" cy="608"/>
            </a:xfrm>
            <a:custGeom>
              <a:avLst/>
              <a:gdLst>
                <a:gd name="T0" fmla="*/ 510 w 4633"/>
                <a:gd name="T1" fmla="*/ 16 h 3537"/>
                <a:gd name="T2" fmla="*/ 508 w 4633"/>
                <a:gd name="T3" fmla="*/ 44 h 3537"/>
                <a:gd name="T4" fmla="*/ 504 w 4633"/>
                <a:gd name="T5" fmla="*/ 86 h 3537"/>
                <a:gd name="T6" fmla="*/ 492 w 4633"/>
                <a:gd name="T7" fmla="*/ 141 h 3537"/>
                <a:gd name="T8" fmla="*/ 476 w 4633"/>
                <a:gd name="T9" fmla="*/ 195 h 3537"/>
                <a:gd name="T10" fmla="*/ 455 w 4633"/>
                <a:gd name="T11" fmla="*/ 247 h 3537"/>
                <a:gd name="T12" fmla="*/ 430 w 4633"/>
                <a:gd name="T13" fmla="*/ 297 h 3537"/>
                <a:gd name="T14" fmla="*/ 401 w 4633"/>
                <a:gd name="T15" fmla="*/ 345 h 3537"/>
                <a:gd name="T16" fmla="*/ 368 w 4633"/>
                <a:gd name="T17" fmla="*/ 390 h 3537"/>
                <a:gd name="T18" fmla="*/ 332 w 4633"/>
                <a:gd name="T19" fmla="*/ 432 h 3537"/>
                <a:gd name="T20" fmla="*/ 294 w 4633"/>
                <a:gd name="T21" fmla="*/ 470 h 3537"/>
                <a:gd name="T22" fmla="*/ 253 w 4633"/>
                <a:gd name="T23" fmla="*/ 504 h 3537"/>
                <a:gd name="T24" fmla="*/ 209 w 4633"/>
                <a:gd name="T25" fmla="*/ 533 h 3537"/>
                <a:gd name="T26" fmla="*/ 165 w 4633"/>
                <a:gd name="T27" fmla="*/ 557 h 3537"/>
                <a:gd name="T28" fmla="*/ 119 w 4633"/>
                <a:gd name="T29" fmla="*/ 576 h 3537"/>
                <a:gd name="T30" fmla="*/ 71 w 4633"/>
                <a:gd name="T31" fmla="*/ 589 h 3537"/>
                <a:gd name="T32" fmla="*/ 24 w 4633"/>
                <a:gd name="T33" fmla="*/ 596 h 3537"/>
                <a:gd name="T34" fmla="*/ 10 w 4633"/>
                <a:gd name="T35" fmla="*/ 594 h 3537"/>
                <a:gd name="T36" fmla="*/ 24 w 4633"/>
                <a:gd name="T37" fmla="*/ 591 h 3537"/>
                <a:gd name="T38" fmla="*/ 71 w 4633"/>
                <a:gd name="T39" fmla="*/ 585 h 3537"/>
                <a:gd name="T40" fmla="*/ 118 w 4633"/>
                <a:gd name="T41" fmla="*/ 572 h 3537"/>
                <a:gd name="T42" fmla="*/ 164 w 4633"/>
                <a:gd name="T43" fmla="*/ 553 h 3537"/>
                <a:gd name="T44" fmla="*/ 208 w 4633"/>
                <a:gd name="T45" fmla="*/ 529 h 3537"/>
                <a:gd name="T46" fmla="*/ 251 w 4633"/>
                <a:gd name="T47" fmla="*/ 500 h 3537"/>
                <a:gd name="T48" fmla="*/ 292 w 4633"/>
                <a:gd name="T49" fmla="*/ 466 h 3537"/>
                <a:gd name="T50" fmla="*/ 330 w 4633"/>
                <a:gd name="T51" fmla="*/ 428 h 3537"/>
                <a:gd name="T52" fmla="*/ 366 w 4633"/>
                <a:gd name="T53" fmla="*/ 387 h 3537"/>
                <a:gd name="T54" fmla="*/ 399 w 4633"/>
                <a:gd name="T55" fmla="*/ 342 h 3537"/>
                <a:gd name="T56" fmla="*/ 428 w 4633"/>
                <a:gd name="T57" fmla="*/ 294 h 3537"/>
                <a:gd name="T58" fmla="*/ 453 w 4633"/>
                <a:gd name="T59" fmla="*/ 244 h 3537"/>
                <a:gd name="T60" fmla="*/ 473 w 4633"/>
                <a:gd name="T61" fmla="*/ 193 h 3537"/>
                <a:gd name="T62" fmla="*/ 489 w 4633"/>
                <a:gd name="T63" fmla="*/ 139 h 3537"/>
                <a:gd name="T64" fmla="*/ 501 w 4633"/>
                <a:gd name="T65" fmla="*/ 85 h 3537"/>
                <a:gd name="T66" fmla="*/ 505 w 4633"/>
                <a:gd name="T67" fmla="*/ 44 h 3537"/>
                <a:gd name="T68" fmla="*/ 507 w 4633"/>
                <a:gd name="T69" fmla="*/ 16 h 3537"/>
                <a:gd name="T70" fmla="*/ 508 w 4633"/>
                <a:gd name="T71" fmla="*/ 0 h 3537"/>
                <a:gd name="T72" fmla="*/ 12 w 4633"/>
                <a:gd name="T73" fmla="*/ 594 h 3537"/>
                <a:gd name="T74" fmla="*/ 0 w 4633"/>
                <a:gd name="T75" fmla="*/ 595 h 3537"/>
                <a:gd name="T76" fmla="*/ 12 w 4633"/>
                <a:gd name="T77" fmla="*/ 594 h 353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633" h="3537">
                  <a:moveTo>
                    <a:pt x="4633" y="13"/>
                  </a:moveTo>
                  <a:lnTo>
                    <a:pt x="4632" y="94"/>
                  </a:lnTo>
                  <a:lnTo>
                    <a:pt x="4626" y="176"/>
                  </a:lnTo>
                  <a:lnTo>
                    <a:pt x="4618" y="256"/>
                  </a:lnTo>
                  <a:lnTo>
                    <a:pt x="4606" y="338"/>
                  </a:lnTo>
                  <a:lnTo>
                    <a:pt x="4574" y="499"/>
                  </a:lnTo>
                  <a:lnTo>
                    <a:pt x="4529" y="660"/>
                  </a:lnTo>
                  <a:lnTo>
                    <a:pt x="4472" y="819"/>
                  </a:lnTo>
                  <a:lnTo>
                    <a:pt x="4403" y="977"/>
                  </a:lnTo>
                  <a:lnTo>
                    <a:pt x="4324" y="1132"/>
                  </a:lnTo>
                  <a:lnTo>
                    <a:pt x="4234" y="1286"/>
                  </a:lnTo>
                  <a:lnTo>
                    <a:pt x="4134" y="1436"/>
                  </a:lnTo>
                  <a:lnTo>
                    <a:pt x="4024" y="1584"/>
                  </a:lnTo>
                  <a:lnTo>
                    <a:pt x="3905" y="1729"/>
                  </a:lnTo>
                  <a:lnTo>
                    <a:pt x="3776" y="1870"/>
                  </a:lnTo>
                  <a:lnTo>
                    <a:pt x="3640" y="2008"/>
                  </a:lnTo>
                  <a:lnTo>
                    <a:pt x="3496" y="2140"/>
                  </a:lnTo>
                  <a:lnTo>
                    <a:pt x="3344" y="2269"/>
                  </a:lnTo>
                  <a:lnTo>
                    <a:pt x="3184" y="2393"/>
                  </a:lnTo>
                  <a:lnTo>
                    <a:pt x="3018" y="2512"/>
                  </a:lnTo>
                  <a:lnTo>
                    <a:pt x="2846" y="2625"/>
                  </a:lnTo>
                  <a:lnTo>
                    <a:pt x="2667" y="2734"/>
                  </a:lnTo>
                  <a:lnTo>
                    <a:pt x="2483" y="2836"/>
                  </a:lnTo>
                  <a:lnTo>
                    <a:pt x="2294" y="2931"/>
                  </a:lnTo>
                  <a:lnTo>
                    <a:pt x="2100" y="3020"/>
                  </a:lnTo>
                  <a:lnTo>
                    <a:pt x="1902" y="3101"/>
                  </a:lnTo>
                  <a:lnTo>
                    <a:pt x="1701" y="3176"/>
                  </a:lnTo>
                  <a:lnTo>
                    <a:pt x="1496" y="3243"/>
                  </a:lnTo>
                  <a:lnTo>
                    <a:pt x="1288" y="3302"/>
                  </a:lnTo>
                  <a:lnTo>
                    <a:pt x="1077" y="3353"/>
                  </a:lnTo>
                  <a:lnTo>
                    <a:pt x="864" y="3395"/>
                  </a:lnTo>
                  <a:lnTo>
                    <a:pt x="649" y="3429"/>
                  </a:lnTo>
                  <a:lnTo>
                    <a:pt x="434" y="3453"/>
                  </a:lnTo>
                  <a:lnTo>
                    <a:pt x="217" y="3468"/>
                  </a:lnTo>
                  <a:lnTo>
                    <a:pt x="109" y="3470"/>
                  </a:lnTo>
                  <a:cubicBezTo>
                    <a:pt x="102" y="3470"/>
                    <a:pt x="95" y="3465"/>
                    <a:pt x="95" y="3457"/>
                  </a:cubicBezTo>
                  <a:cubicBezTo>
                    <a:pt x="95" y="3450"/>
                    <a:pt x="101" y="3443"/>
                    <a:pt x="108" y="3443"/>
                  </a:cubicBezTo>
                  <a:lnTo>
                    <a:pt x="216" y="3441"/>
                  </a:lnTo>
                  <a:lnTo>
                    <a:pt x="431" y="3426"/>
                  </a:lnTo>
                  <a:lnTo>
                    <a:pt x="645" y="3402"/>
                  </a:lnTo>
                  <a:lnTo>
                    <a:pt x="859" y="3368"/>
                  </a:lnTo>
                  <a:lnTo>
                    <a:pt x="1071" y="3327"/>
                  </a:lnTo>
                  <a:lnTo>
                    <a:pt x="1280" y="3276"/>
                  </a:lnTo>
                  <a:lnTo>
                    <a:pt x="1487" y="3217"/>
                  </a:lnTo>
                  <a:lnTo>
                    <a:pt x="1691" y="3151"/>
                  </a:lnTo>
                  <a:lnTo>
                    <a:pt x="1892" y="3077"/>
                  </a:lnTo>
                  <a:lnTo>
                    <a:pt x="2089" y="2995"/>
                  </a:lnTo>
                  <a:lnTo>
                    <a:pt x="2281" y="2906"/>
                  </a:lnTo>
                  <a:lnTo>
                    <a:pt x="2470" y="2812"/>
                  </a:lnTo>
                  <a:lnTo>
                    <a:pt x="2653" y="2710"/>
                  </a:lnTo>
                  <a:lnTo>
                    <a:pt x="2831" y="2603"/>
                  </a:lnTo>
                  <a:lnTo>
                    <a:pt x="3002" y="2490"/>
                  </a:lnTo>
                  <a:lnTo>
                    <a:pt x="3167" y="2372"/>
                  </a:lnTo>
                  <a:lnTo>
                    <a:pt x="3326" y="2249"/>
                  </a:lnTo>
                  <a:lnTo>
                    <a:pt x="3477" y="2121"/>
                  </a:lnTo>
                  <a:lnTo>
                    <a:pt x="3621" y="1988"/>
                  </a:lnTo>
                  <a:lnTo>
                    <a:pt x="3757" y="1852"/>
                  </a:lnTo>
                  <a:lnTo>
                    <a:pt x="3884" y="1712"/>
                  </a:lnTo>
                  <a:lnTo>
                    <a:pt x="4002" y="1568"/>
                  </a:lnTo>
                  <a:lnTo>
                    <a:pt x="4111" y="1422"/>
                  </a:lnTo>
                  <a:lnTo>
                    <a:pt x="4211" y="1272"/>
                  </a:lnTo>
                  <a:lnTo>
                    <a:pt x="4300" y="1120"/>
                  </a:lnTo>
                  <a:lnTo>
                    <a:pt x="4378" y="965"/>
                  </a:lnTo>
                  <a:lnTo>
                    <a:pt x="4446" y="810"/>
                  </a:lnTo>
                  <a:lnTo>
                    <a:pt x="4503" y="652"/>
                  </a:lnTo>
                  <a:lnTo>
                    <a:pt x="4547" y="493"/>
                  </a:lnTo>
                  <a:lnTo>
                    <a:pt x="4579" y="334"/>
                  </a:lnTo>
                  <a:lnTo>
                    <a:pt x="4591" y="254"/>
                  </a:lnTo>
                  <a:lnTo>
                    <a:pt x="4599" y="174"/>
                  </a:lnTo>
                  <a:lnTo>
                    <a:pt x="4604" y="93"/>
                  </a:lnTo>
                  <a:lnTo>
                    <a:pt x="4605" y="13"/>
                  </a:lnTo>
                  <a:cubicBezTo>
                    <a:pt x="4605" y="5"/>
                    <a:pt x="4612" y="0"/>
                    <a:pt x="4619" y="0"/>
                  </a:cubicBezTo>
                  <a:cubicBezTo>
                    <a:pt x="4627" y="0"/>
                    <a:pt x="4633" y="6"/>
                    <a:pt x="4633" y="13"/>
                  </a:cubicBezTo>
                  <a:close/>
                  <a:moveTo>
                    <a:pt x="109" y="3457"/>
                  </a:moveTo>
                  <a:lnTo>
                    <a:pt x="165" y="3537"/>
                  </a:lnTo>
                  <a:lnTo>
                    <a:pt x="0" y="3460"/>
                  </a:lnTo>
                  <a:lnTo>
                    <a:pt x="161" y="3374"/>
                  </a:lnTo>
                  <a:lnTo>
                    <a:pt x="109" y="3457"/>
                  </a:lnTo>
                  <a:close/>
                </a:path>
              </a:pathLst>
            </a:custGeom>
            <a:solidFill>
              <a:srgbClr val="000000"/>
            </a:solidFill>
            <a:ln w="25400">
              <a:solidFill>
                <a:srgbClr val="FFFF00"/>
              </a:solidFill>
              <a:prstDash val="solid"/>
              <a:round/>
              <a:headEnd/>
              <a:tailEnd/>
            </a:ln>
          </p:spPr>
          <p:txBody>
            <a:bodyPr/>
            <a:lstStyle/>
            <a:p>
              <a:pPr fontAlgn="base">
                <a:spcBef>
                  <a:spcPct val="0"/>
                </a:spcBef>
                <a:spcAft>
                  <a:spcPct val="0"/>
                </a:spcAft>
              </a:pPr>
              <a:endParaRPr lang="en-US">
                <a:solidFill>
                  <a:srgbClr val="000000"/>
                </a:solidFill>
              </a:endParaRPr>
            </a:p>
          </p:txBody>
        </p:sp>
        <p:sp>
          <p:nvSpPr>
            <p:cNvPr id="13828" name="Freeform 170"/>
            <p:cNvSpPr>
              <a:spLocks noEditPoints="1"/>
            </p:cNvSpPr>
            <p:nvPr/>
          </p:nvSpPr>
          <p:spPr bwMode="auto">
            <a:xfrm>
              <a:off x="2793" y="2651"/>
              <a:ext cx="510" cy="608"/>
            </a:xfrm>
            <a:custGeom>
              <a:avLst/>
              <a:gdLst>
                <a:gd name="T0" fmla="*/ 510 w 4633"/>
                <a:gd name="T1" fmla="*/ 16 h 3537"/>
                <a:gd name="T2" fmla="*/ 508 w 4633"/>
                <a:gd name="T3" fmla="*/ 44 h 3537"/>
                <a:gd name="T4" fmla="*/ 504 w 4633"/>
                <a:gd name="T5" fmla="*/ 86 h 3537"/>
                <a:gd name="T6" fmla="*/ 492 w 4633"/>
                <a:gd name="T7" fmla="*/ 141 h 3537"/>
                <a:gd name="T8" fmla="*/ 476 w 4633"/>
                <a:gd name="T9" fmla="*/ 195 h 3537"/>
                <a:gd name="T10" fmla="*/ 455 w 4633"/>
                <a:gd name="T11" fmla="*/ 247 h 3537"/>
                <a:gd name="T12" fmla="*/ 430 w 4633"/>
                <a:gd name="T13" fmla="*/ 297 h 3537"/>
                <a:gd name="T14" fmla="*/ 401 w 4633"/>
                <a:gd name="T15" fmla="*/ 345 h 3537"/>
                <a:gd name="T16" fmla="*/ 368 w 4633"/>
                <a:gd name="T17" fmla="*/ 390 h 3537"/>
                <a:gd name="T18" fmla="*/ 332 w 4633"/>
                <a:gd name="T19" fmla="*/ 432 h 3537"/>
                <a:gd name="T20" fmla="*/ 294 w 4633"/>
                <a:gd name="T21" fmla="*/ 470 h 3537"/>
                <a:gd name="T22" fmla="*/ 253 w 4633"/>
                <a:gd name="T23" fmla="*/ 504 h 3537"/>
                <a:gd name="T24" fmla="*/ 209 w 4633"/>
                <a:gd name="T25" fmla="*/ 533 h 3537"/>
                <a:gd name="T26" fmla="*/ 165 w 4633"/>
                <a:gd name="T27" fmla="*/ 557 h 3537"/>
                <a:gd name="T28" fmla="*/ 119 w 4633"/>
                <a:gd name="T29" fmla="*/ 576 h 3537"/>
                <a:gd name="T30" fmla="*/ 71 w 4633"/>
                <a:gd name="T31" fmla="*/ 589 h 3537"/>
                <a:gd name="T32" fmla="*/ 24 w 4633"/>
                <a:gd name="T33" fmla="*/ 596 h 3537"/>
                <a:gd name="T34" fmla="*/ 10 w 4633"/>
                <a:gd name="T35" fmla="*/ 594 h 3537"/>
                <a:gd name="T36" fmla="*/ 24 w 4633"/>
                <a:gd name="T37" fmla="*/ 591 h 3537"/>
                <a:gd name="T38" fmla="*/ 71 w 4633"/>
                <a:gd name="T39" fmla="*/ 585 h 3537"/>
                <a:gd name="T40" fmla="*/ 118 w 4633"/>
                <a:gd name="T41" fmla="*/ 572 h 3537"/>
                <a:gd name="T42" fmla="*/ 164 w 4633"/>
                <a:gd name="T43" fmla="*/ 553 h 3537"/>
                <a:gd name="T44" fmla="*/ 208 w 4633"/>
                <a:gd name="T45" fmla="*/ 529 h 3537"/>
                <a:gd name="T46" fmla="*/ 251 w 4633"/>
                <a:gd name="T47" fmla="*/ 500 h 3537"/>
                <a:gd name="T48" fmla="*/ 292 w 4633"/>
                <a:gd name="T49" fmla="*/ 466 h 3537"/>
                <a:gd name="T50" fmla="*/ 330 w 4633"/>
                <a:gd name="T51" fmla="*/ 428 h 3537"/>
                <a:gd name="T52" fmla="*/ 366 w 4633"/>
                <a:gd name="T53" fmla="*/ 387 h 3537"/>
                <a:gd name="T54" fmla="*/ 399 w 4633"/>
                <a:gd name="T55" fmla="*/ 342 h 3537"/>
                <a:gd name="T56" fmla="*/ 428 w 4633"/>
                <a:gd name="T57" fmla="*/ 294 h 3537"/>
                <a:gd name="T58" fmla="*/ 453 w 4633"/>
                <a:gd name="T59" fmla="*/ 244 h 3537"/>
                <a:gd name="T60" fmla="*/ 473 w 4633"/>
                <a:gd name="T61" fmla="*/ 193 h 3537"/>
                <a:gd name="T62" fmla="*/ 489 w 4633"/>
                <a:gd name="T63" fmla="*/ 139 h 3537"/>
                <a:gd name="T64" fmla="*/ 501 w 4633"/>
                <a:gd name="T65" fmla="*/ 85 h 3537"/>
                <a:gd name="T66" fmla="*/ 505 w 4633"/>
                <a:gd name="T67" fmla="*/ 44 h 3537"/>
                <a:gd name="T68" fmla="*/ 507 w 4633"/>
                <a:gd name="T69" fmla="*/ 16 h 3537"/>
                <a:gd name="T70" fmla="*/ 508 w 4633"/>
                <a:gd name="T71" fmla="*/ 0 h 3537"/>
                <a:gd name="T72" fmla="*/ 12 w 4633"/>
                <a:gd name="T73" fmla="*/ 594 h 3537"/>
                <a:gd name="T74" fmla="*/ 0 w 4633"/>
                <a:gd name="T75" fmla="*/ 595 h 3537"/>
                <a:gd name="T76" fmla="*/ 12 w 4633"/>
                <a:gd name="T77" fmla="*/ 594 h 353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633" h="3537">
                  <a:moveTo>
                    <a:pt x="4633" y="13"/>
                  </a:moveTo>
                  <a:lnTo>
                    <a:pt x="4632" y="94"/>
                  </a:lnTo>
                  <a:lnTo>
                    <a:pt x="4626" y="176"/>
                  </a:lnTo>
                  <a:lnTo>
                    <a:pt x="4618" y="256"/>
                  </a:lnTo>
                  <a:lnTo>
                    <a:pt x="4606" y="338"/>
                  </a:lnTo>
                  <a:lnTo>
                    <a:pt x="4574" y="499"/>
                  </a:lnTo>
                  <a:lnTo>
                    <a:pt x="4529" y="660"/>
                  </a:lnTo>
                  <a:lnTo>
                    <a:pt x="4472" y="819"/>
                  </a:lnTo>
                  <a:lnTo>
                    <a:pt x="4403" y="977"/>
                  </a:lnTo>
                  <a:lnTo>
                    <a:pt x="4324" y="1132"/>
                  </a:lnTo>
                  <a:lnTo>
                    <a:pt x="4234" y="1286"/>
                  </a:lnTo>
                  <a:lnTo>
                    <a:pt x="4134" y="1436"/>
                  </a:lnTo>
                  <a:lnTo>
                    <a:pt x="4024" y="1584"/>
                  </a:lnTo>
                  <a:lnTo>
                    <a:pt x="3905" y="1729"/>
                  </a:lnTo>
                  <a:lnTo>
                    <a:pt x="3776" y="1870"/>
                  </a:lnTo>
                  <a:lnTo>
                    <a:pt x="3640" y="2008"/>
                  </a:lnTo>
                  <a:lnTo>
                    <a:pt x="3496" y="2140"/>
                  </a:lnTo>
                  <a:lnTo>
                    <a:pt x="3344" y="2269"/>
                  </a:lnTo>
                  <a:lnTo>
                    <a:pt x="3184" y="2393"/>
                  </a:lnTo>
                  <a:lnTo>
                    <a:pt x="3018" y="2512"/>
                  </a:lnTo>
                  <a:lnTo>
                    <a:pt x="2846" y="2625"/>
                  </a:lnTo>
                  <a:lnTo>
                    <a:pt x="2667" y="2734"/>
                  </a:lnTo>
                  <a:lnTo>
                    <a:pt x="2483" y="2836"/>
                  </a:lnTo>
                  <a:lnTo>
                    <a:pt x="2294" y="2931"/>
                  </a:lnTo>
                  <a:lnTo>
                    <a:pt x="2100" y="3020"/>
                  </a:lnTo>
                  <a:lnTo>
                    <a:pt x="1902" y="3101"/>
                  </a:lnTo>
                  <a:lnTo>
                    <a:pt x="1701" y="3176"/>
                  </a:lnTo>
                  <a:lnTo>
                    <a:pt x="1496" y="3243"/>
                  </a:lnTo>
                  <a:lnTo>
                    <a:pt x="1288" y="3302"/>
                  </a:lnTo>
                  <a:lnTo>
                    <a:pt x="1077" y="3353"/>
                  </a:lnTo>
                  <a:lnTo>
                    <a:pt x="864" y="3395"/>
                  </a:lnTo>
                  <a:lnTo>
                    <a:pt x="649" y="3429"/>
                  </a:lnTo>
                  <a:lnTo>
                    <a:pt x="434" y="3453"/>
                  </a:lnTo>
                  <a:lnTo>
                    <a:pt x="217" y="3468"/>
                  </a:lnTo>
                  <a:lnTo>
                    <a:pt x="109" y="3470"/>
                  </a:lnTo>
                  <a:cubicBezTo>
                    <a:pt x="102" y="3470"/>
                    <a:pt x="95" y="3465"/>
                    <a:pt x="95" y="3457"/>
                  </a:cubicBezTo>
                  <a:cubicBezTo>
                    <a:pt x="95" y="3450"/>
                    <a:pt x="101" y="3443"/>
                    <a:pt x="108" y="3443"/>
                  </a:cubicBezTo>
                  <a:lnTo>
                    <a:pt x="216" y="3441"/>
                  </a:lnTo>
                  <a:lnTo>
                    <a:pt x="431" y="3426"/>
                  </a:lnTo>
                  <a:lnTo>
                    <a:pt x="645" y="3402"/>
                  </a:lnTo>
                  <a:lnTo>
                    <a:pt x="859" y="3368"/>
                  </a:lnTo>
                  <a:lnTo>
                    <a:pt x="1071" y="3327"/>
                  </a:lnTo>
                  <a:lnTo>
                    <a:pt x="1280" y="3276"/>
                  </a:lnTo>
                  <a:lnTo>
                    <a:pt x="1487" y="3217"/>
                  </a:lnTo>
                  <a:lnTo>
                    <a:pt x="1691" y="3151"/>
                  </a:lnTo>
                  <a:lnTo>
                    <a:pt x="1892" y="3077"/>
                  </a:lnTo>
                  <a:lnTo>
                    <a:pt x="2089" y="2995"/>
                  </a:lnTo>
                  <a:lnTo>
                    <a:pt x="2281" y="2906"/>
                  </a:lnTo>
                  <a:lnTo>
                    <a:pt x="2470" y="2812"/>
                  </a:lnTo>
                  <a:lnTo>
                    <a:pt x="2653" y="2710"/>
                  </a:lnTo>
                  <a:lnTo>
                    <a:pt x="2831" y="2603"/>
                  </a:lnTo>
                  <a:lnTo>
                    <a:pt x="3002" y="2490"/>
                  </a:lnTo>
                  <a:lnTo>
                    <a:pt x="3167" y="2372"/>
                  </a:lnTo>
                  <a:lnTo>
                    <a:pt x="3326" y="2249"/>
                  </a:lnTo>
                  <a:lnTo>
                    <a:pt x="3477" y="2121"/>
                  </a:lnTo>
                  <a:lnTo>
                    <a:pt x="3621" y="1988"/>
                  </a:lnTo>
                  <a:lnTo>
                    <a:pt x="3757" y="1852"/>
                  </a:lnTo>
                  <a:lnTo>
                    <a:pt x="3884" y="1712"/>
                  </a:lnTo>
                  <a:lnTo>
                    <a:pt x="4002" y="1568"/>
                  </a:lnTo>
                  <a:lnTo>
                    <a:pt x="4111" y="1422"/>
                  </a:lnTo>
                  <a:lnTo>
                    <a:pt x="4211" y="1272"/>
                  </a:lnTo>
                  <a:lnTo>
                    <a:pt x="4300" y="1120"/>
                  </a:lnTo>
                  <a:lnTo>
                    <a:pt x="4378" y="965"/>
                  </a:lnTo>
                  <a:lnTo>
                    <a:pt x="4446" y="810"/>
                  </a:lnTo>
                  <a:lnTo>
                    <a:pt x="4503" y="652"/>
                  </a:lnTo>
                  <a:lnTo>
                    <a:pt x="4547" y="493"/>
                  </a:lnTo>
                  <a:lnTo>
                    <a:pt x="4579" y="334"/>
                  </a:lnTo>
                  <a:lnTo>
                    <a:pt x="4591" y="254"/>
                  </a:lnTo>
                  <a:lnTo>
                    <a:pt x="4599" y="174"/>
                  </a:lnTo>
                  <a:lnTo>
                    <a:pt x="4604" y="93"/>
                  </a:lnTo>
                  <a:lnTo>
                    <a:pt x="4605" y="13"/>
                  </a:lnTo>
                  <a:cubicBezTo>
                    <a:pt x="4605" y="5"/>
                    <a:pt x="4612" y="0"/>
                    <a:pt x="4619" y="0"/>
                  </a:cubicBezTo>
                  <a:cubicBezTo>
                    <a:pt x="4627" y="0"/>
                    <a:pt x="4633" y="6"/>
                    <a:pt x="4633" y="13"/>
                  </a:cubicBezTo>
                  <a:close/>
                  <a:moveTo>
                    <a:pt x="109" y="3457"/>
                  </a:moveTo>
                  <a:lnTo>
                    <a:pt x="165" y="3537"/>
                  </a:lnTo>
                  <a:lnTo>
                    <a:pt x="0" y="3460"/>
                  </a:lnTo>
                  <a:lnTo>
                    <a:pt x="161" y="3374"/>
                  </a:lnTo>
                  <a:lnTo>
                    <a:pt x="109" y="3457"/>
                  </a:lnTo>
                  <a:close/>
                </a:path>
              </a:pathLst>
            </a:custGeom>
            <a:noFill/>
            <a:ln w="25400" cap="rnd">
              <a:solidFill>
                <a:srgbClr val="FFFF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endParaRPr>
            </a:p>
          </p:txBody>
        </p:sp>
      </p:grpSp>
      <p:grpSp>
        <p:nvGrpSpPr>
          <p:cNvPr id="13430" name="Group 174"/>
          <p:cNvGrpSpPr>
            <a:grpSpLocks/>
          </p:cNvGrpSpPr>
          <p:nvPr/>
        </p:nvGrpSpPr>
        <p:grpSpPr bwMode="auto">
          <a:xfrm>
            <a:off x="4840289" y="1757364"/>
            <a:ext cx="1938337" cy="695325"/>
            <a:chOff x="2089" y="1107"/>
            <a:chExt cx="1221" cy="438"/>
          </a:xfrm>
        </p:grpSpPr>
        <p:sp>
          <p:nvSpPr>
            <p:cNvPr id="13825" name="Freeform 172"/>
            <p:cNvSpPr>
              <a:spLocks noEditPoints="1"/>
            </p:cNvSpPr>
            <p:nvPr/>
          </p:nvSpPr>
          <p:spPr bwMode="auto">
            <a:xfrm>
              <a:off x="2089" y="1107"/>
              <a:ext cx="1221" cy="438"/>
            </a:xfrm>
            <a:custGeom>
              <a:avLst/>
              <a:gdLst>
                <a:gd name="T0" fmla="*/ 1 w 11079"/>
                <a:gd name="T1" fmla="*/ 415 h 2546"/>
                <a:gd name="T2" fmla="*/ 6 w 11079"/>
                <a:gd name="T3" fmla="*/ 384 h 2546"/>
                <a:gd name="T4" fmla="*/ 14 w 11079"/>
                <a:gd name="T5" fmla="*/ 354 h 2546"/>
                <a:gd name="T6" fmla="*/ 26 w 11079"/>
                <a:gd name="T7" fmla="*/ 324 h 2546"/>
                <a:gd name="T8" fmla="*/ 41 w 11079"/>
                <a:gd name="T9" fmla="*/ 294 h 2546"/>
                <a:gd name="T10" fmla="*/ 80 w 11079"/>
                <a:gd name="T11" fmla="*/ 237 h 2546"/>
                <a:gd name="T12" fmla="*/ 130 w 11079"/>
                <a:gd name="T13" fmla="*/ 184 h 2546"/>
                <a:gd name="T14" fmla="*/ 190 w 11079"/>
                <a:gd name="T15" fmla="*/ 136 h 2546"/>
                <a:gd name="T16" fmla="*/ 258 w 11079"/>
                <a:gd name="T17" fmla="*/ 93 h 2546"/>
                <a:gd name="T18" fmla="*/ 332 w 11079"/>
                <a:gd name="T19" fmla="*/ 57 h 2546"/>
                <a:gd name="T20" fmla="*/ 412 w 11079"/>
                <a:gd name="T21" fmla="*/ 29 h 2546"/>
                <a:gd name="T22" fmla="*/ 494 w 11079"/>
                <a:gd name="T23" fmla="*/ 10 h 2546"/>
                <a:gd name="T24" fmla="*/ 579 w 11079"/>
                <a:gd name="T25" fmla="*/ 1 h 2546"/>
                <a:gd name="T26" fmla="*/ 664 w 11079"/>
                <a:gd name="T27" fmla="*/ 3 h 2546"/>
                <a:gd name="T28" fmla="*/ 748 w 11079"/>
                <a:gd name="T29" fmla="*/ 15 h 2546"/>
                <a:gd name="T30" fmla="*/ 830 w 11079"/>
                <a:gd name="T31" fmla="*/ 37 h 2546"/>
                <a:gd name="T32" fmla="*/ 908 w 11079"/>
                <a:gd name="T33" fmla="*/ 68 h 2546"/>
                <a:gd name="T34" fmla="*/ 980 w 11079"/>
                <a:gd name="T35" fmla="*/ 107 h 2546"/>
                <a:gd name="T36" fmla="*/ 1045 w 11079"/>
                <a:gd name="T37" fmla="*/ 151 h 2546"/>
                <a:gd name="T38" fmla="*/ 1102 w 11079"/>
                <a:gd name="T39" fmla="*/ 202 h 2546"/>
                <a:gd name="T40" fmla="*/ 1149 w 11079"/>
                <a:gd name="T41" fmla="*/ 256 h 2546"/>
                <a:gd name="T42" fmla="*/ 1179 w 11079"/>
                <a:gd name="T43" fmla="*/ 304 h 2546"/>
                <a:gd name="T44" fmla="*/ 1193 w 11079"/>
                <a:gd name="T45" fmla="*/ 334 h 2546"/>
                <a:gd name="T46" fmla="*/ 1204 w 11079"/>
                <a:gd name="T47" fmla="*/ 364 h 2546"/>
                <a:gd name="T48" fmla="*/ 1211 w 11079"/>
                <a:gd name="T49" fmla="*/ 395 h 2546"/>
                <a:gd name="T50" fmla="*/ 1214 w 11079"/>
                <a:gd name="T51" fmla="*/ 417 h 2546"/>
                <a:gd name="T52" fmla="*/ 1211 w 11079"/>
                <a:gd name="T53" fmla="*/ 416 h 2546"/>
                <a:gd name="T54" fmla="*/ 1206 w 11079"/>
                <a:gd name="T55" fmla="*/ 386 h 2546"/>
                <a:gd name="T56" fmla="*/ 1198 w 11079"/>
                <a:gd name="T57" fmla="*/ 356 h 2546"/>
                <a:gd name="T58" fmla="*/ 1187 w 11079"/>
                <a:gd name="T59" fmla="*/ 327 h 2546"/>
                <a:gd name="T60" fmla="*/ 1172 w 11079"/>
                <a:gd name="T61" fmla="*/ 298 h 2546"/>
                <a:gd name="T62" fmla="*/ 1133 w 11079"/>
                <a:gd name="T63" fmla="*/ 241 h 2546"/>
                <a:gd name="T64" fmla="*/ 1083 w 11079"/>
                <a:gd name="T65" fmla="*/ 189 h 2546"/>
                <a:gd name="T66" fmla="*/ 1023 w 11079"/>
                <a:gd name="T67" fmla="*/ 140 h 2546"/>
                <a:gd name="T68" fmla="*/ 956 w 11079"/>
                <a:gd name="T69" fmla="*/ 97 h 2546"/>
                <a:gd name="T70" fmla="*/ 882 w 11079"/>
                <a:gd name="T71" fmla="*/ 62 h 2546"/>
                <a:gd name="T72" fmla="*/ 803 w 11079"/>
                <a:gd name="T73" fmla="*/ 34 h 2546"/>
                <a:gd name="T74" fmla="*/ 720 w 11079"/>
                <a:gd name="T75" fmla="*/ 14 h 2546"/>
                <a:gd name="T76" fmla="*/ 636 w 11079"/>
                <a:gd name="T77" fmla="*/ 5 h 2546"/>
                <a:gd name="T78" fmla="*/ 551 w 11079"/>
                <a:gd name="T79" fmla="*/ 7 h 2546"/>
                <a:gd name="T80" fmla="*/ 467 w 11079"/>
                <a:gd name="T81" fmla="*/ 20 h 2546"/>
                <a:gd name="T82" fmla="*/ 385 w 11079"/>
                <a:gd name="T83" fmla="*/ 42 h 2546"/>
                <a:gd name="T84" fmla="*/ 308 w 11079"/>
                <a:gd name="T85" fmla="*/ 73 h 2546"/>
                <a:gd name="T86" fmla="*/ 236 w 11079"/>
                <a:gd name="T87" fmla="*/ 111 h 2546"/>
                <a:gd name="T88" fmla="*/ 171 w 11079"/>
                <a:gd name="T89" fmla="*/ 155 h 2546"/>
                <a:gd name="T90" fmla="*/ 114 w 11079"/>
                <a:gd name="T91" fmla="*/ 205 h 2546"/>
                <a:gd name="T92" fmla="*/ 68 w 11079"/>
                <a:gd name="T93" fmla="*/ 259 h 2546"/>
                <a:gd name="T94" fmla="*/ 38 w 11079"/>
                <a:gd name="T95" fmla="*/ 307 h 2546"/>
                <a:gd name="T96" fmla="*/ 24 w 11079"/>
                <a:gd name="T97" fmla="*/ 336 h 2546"/>
                <a:gd name="T98" fmla="*/ 13 w 11079"/>
                <a:gd name="T99" fmla="*/ 366 h 2546"/>
                <a:gd name="T100" fmla="*/ 7 w 11079"/>
                <a:gd name="T101" fmla="*/ 396 h 2546"/>
                <a:gd name="T102" fmla="*/ 3 w 11079"/>
                <a:gd name="T103" fmla="*/ 426 h 2546"/>
                <a:gd name="T104" fmla="*/ 0 w 11079"/>
                <a:gd name="T105" fmla="*/ 436 h 2546"/>
                <a:gd name="T106" fmla="*/ 1213 w 11079"/>
                <a:gd name="T107" fmla="*/ 436 h 254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079" h="2546">
                  <a:moveTo>
                    <a:pt x="0" y="2532"/>
                  </a:moveTo>
                  <a:lnTo>
                    <a:pt x="3" y="2473"/>
                  </a:lnTo>
                  <a:lnTo>
                    <a:pt x="8" y="2413"/>
                  </a:lnTo>
                  <a:lnTo>
                    <a:pt x="18" y="2353"/>
                  </a:lnTo>
                  <a:lnTo>
                    <a:pt x="32" y="2294"/>
                  </a:lnTo>
                  <a:lnTo>
                    <a:pt x="50" y="2234"/>
                  </a:lnTo>
                  <a:lnTo>
                    <a:pt x="71" y="2175"/>
                  </a:lnTo>
                  <a:lnTo>
                    <a:pt x="97" y="2115"/>
                  </a:lnTo>
                  <a:lnTo>
                    <a:pt x="125" y="2057"/>
                  </a:lnTo>
                  <a:lnTo>
                    <a:pt x="158" y="1998"/>
                  </a:lnTo>
                  <a:lnTo>
                    <a:pt x="194" y="1940"/>
                  </a:lnTo>
                  <a:lnTo>
                    <a:pt x="232" y="1882"/>
                  </a:lnTo>
                  <a:lnTo>
                    <a:pt x="275" y="1824"/>
                  </a:lnTo>
                  <a:lnTo>
                    <a:pt x="320" y="1767"/>
                  </a:lnTo>
                  <a:lnTo>
                    <a:pt x="370" y="1711"/>
                  </a:lnTo>
                  <a:lnTo>
                    <a:pt x="477" y="1598"/>
                  </a:lnTo>
                  <a:lnTo>
                    <a:pt x="596" y="1488"/>
                  </a:lnTo>
                  <a:lnTo>
                    <a:pt x="727" y="1380"/>
                  </a:lnTo>
                  <a:lnTo>
                    <a:pt x="869" y="1274"/>
                  </a:lnTo>
                  <a:lnTo>
                    <a:pt x="1021" y="1171"/>
                  </a:lnTo>
                  <a:lnTo>
                    <a:pt x="1183" y="1070"/>
                  </a:lnTo>
                  <a:lnTo>
                    <a:pt x="1355" y="973"/>
                  </a:lnTo>
                  <a:lnTo>
                    <a:pt x="1536" y="879"/>
                  </a:lnTo>
                  <a:lnTo>
                    <a:pt x="1726" y="789"/>
                  </a:lnTo>
                  <a:lnTo>
                    <a:pt x="1924" y="702"/>
                  </a:lnTo>
                  <a:lnTo>
                    <a:pt x="2128" y="619"/>
                  </a:lnTo>
                  <a:lnTo>
                    <a:pt x="2340" y="540"/>
                  </a:lnTo>
                  <a:lnTo>
                    <a:pt x="2560" y="466"/>
                  </a:lnTo>
                  <a:lnTo>
                    <a:pt x="2784" y="397"/>
                  </a:lnTo>
                  <a:lnTo>
                    <a:pt x="3014" y="331"/>
                  </a:lnTo>
                  <a:lnTo>
                    <a:pt x="3250" y="272"/>
                  </a:lnTo>
                  <a:lnTo>
                    <a:pt x="3490" y="217"/>
                  </a:lnTo>
                  <a:lnTo>
                    <a:pt x="3734" y="168"/>
                  </a:lnTo>
                  <a:lnTo>
                    <a:pt x="3981" y="125"/>
                  </a:lnTo>
                  <a:lnTo>
                    <a:pt x="4231" y="88"/>
                  </a:lnTo>
                  <a:lnTo>
                    <a:pt x="4484" y="57"/>
                  </a:lnTo>
                  <a:lnTo>
                    <a:pt x="4739" y="33"/>
                  </a:lnTo>
                  <a:lnTo>
                    <a:pt x="4995" y="15"/>
                  </a:lnTo>
                  <a:lnTo>
                    <a:pt x="5253" y="4"/>
                  </a:lnTo>
                  <a:lnTo>
                    <a:pt x="5511" y="0"/>
                  </a:lnTo>
                  <a:lnTo>
                    <a:pt x="5769" y="4"/>
                  </a:lnTo>
                  <a:lnTo>
                    <a:pt x="6026" y="15"/>
                  </a:lnTo>
                  <a:lnTo>
                    <a:pt x="6283" y="33"/>
                  </a:lnTo>
                  <a:lnTo>
                    <a:pt x="6538" y="57"/>
                  </a:lnTo>
                  <a:lnTo>
                    <a:pt x="6791" y="88"/>
                  </a:lnTo>
                  <a:lnTo>
                    <a:pt x="7041" y="125"/>
                  </a:lnTo>
                  <a:lnTo>
                    <a:pt x="7288" y="168"/>
                  </a:lnTo>
                  <a:lnTo>
                    <a:pt x="7532" y="217"/>
                  </a:lnTo>
                  <a:lnTo>
                    <a:pt x="7772" y="272"/>
                  </a:lnTo>
                  <a:lnTo>
                    <a:pt x="8008" y="332"/>
                  </a:lnTo>
                  <a:lnTo>
                    <a:pt x="8238" y="397"/>
                  </a:lnTo>
                  <a:lnTo>
                    <a:pt x="8463" y="467"/>
                  </a:lnTo>
                  <a:lnTo>
                    <a:pt x="8681" y="541"/>
                  </a:lnTo>
                  <a:lnTo>
                    <a:pt x="8893" y="620"/>
                  </a:lnTo>
                  <a:lnTo>
                    <a:pt x="9098" y="702"/>
                  </a:lnTo>
                  <a:lnTo>
                    <a:pt x="9296" y="790"/>
                  </a:lnTo>
                  <a:lnTo>
                    <a:pt x="9486" y="880"/>
                  </a:lnTo>
                  <a:lnTo>
                    <a:pt x="9667" y="974"/>
                  </a:lnTo>
                  <a:lnTo>
                    <a:pt x="9839" y="1072"/>
                  </a:lnTo>
                  <a:lnTo>
                    <a:pt x="10001" y="1172"/>
                  </a:lnTo>
                  <a:lnTo>
                    <a:pt x="10154" y="1275"/>
                  </a:lnTo>
                  <a:lnTo>
                    <a:pt x="10295" y="1381"/>
                  </a:lnTo>
                  <a:lnTo>
                    <a:pt x="10426" y="1490"/>
                  </a:lnTo>
                  <a:lnTo>
                    <a:pt x="10545" y="1600"/>
                  </a:lnTo>
                  <a:lnTo>
                    <a:pt x="10653" y="1712"/>
                  </a:lnTo>
                  <a:lnTo>
                    <a:pt x="10702" y="1769"/>
                  </a:lnTo>
                  <a:lnTo>
                    <a:pt x="10747" y="1827"/>
                  </a:lnTo>
                  <a:lnTo>
                    <a:pt x="10790" y="1884"/>
                  </a:lnTo>
                  <a:lnTo>
                    <a:pt x="10829" y="1942"/>
                  </a:lnTo>
                  <a:lnTo>
                    <a:pt x="10865" y="2000"/>
                  </a:lnTo>
                  <a:lnTo>
                    <a:pt x="10897" y="2059"/>
                  </a:lnTo>
                  <a:lnTo>
                    <a:pt x="10925" y="2118"/>
                  </a:lnTo>
                  <a:lnTo>
                    <a:pt x="10951" y="2176"/>
                  </a:lnTo>
                  <a:lnTo>
                    <a:pt x="10973" y="2236"/>
                  </a:lnTo>
                  <a:lnTo>
                    <a:pt x="10990" y="2296"/>
                  </a:lnTo>
                  <a:lnTo>
                    <a:pt x="11004" y="2355"/>
                  </a:lnTo>
                  <a:lnTo>
                    <a:pt x="11014" y="2415"/>
                  </a:lnTo>
                  <a:lnTo>
                    <a:pt x="11015" y="2426"/>
                  </a:lnTo>
                  <a:cubicBezTo>
                    <a:pt x="11016" y="2433"/>
                    <a:pt x="11010" y="2440"/>
                    <a:pt x="11003" y="2441"/>
                  </a:cubicBezTo>
                  <a:cubicBezTo>
                    <a:pt x="10995" y="2442"/>
                    <a:pt x="10989" y="2436"/>
                    <a:pt x="10988" y="2429"/>
                  </a:cubicBezTo>
                  <a:lnTo>
                    <a:pt x="10987" y="2420"/>
                  </a:lnTo>
                  <a:lnTo>
                    <a:pt x="10978" y="2362"/>
                  </a:lnTo>
                  <a:lnTo>
                    <a:pt x="10964" y="2304"/>
                  </a:lnTo>
                  <a:lnTo>
                    <a:pt x="10947" y="2246"/>
                  </a:lnTo>
                  <a:lnTo>
                    <a:pt x="10926" y="2187"/>
                  </a:lnTo>
                  <a:lnTo>
                    <a:pt x="10901" y="2130"/>
                  </a:lnTo>
                  <a:lnTo>
                    <a:pt x="10873" y="2072"/>
                  </a:lnTo>
                  <a:lnTo>
                    <a:pt x="10841" y="2014"/>
                  </a:lnTo>
                  <a:lnTo>
                    <a:pt x="10806" y="1957"/>
                  </a:lnTo>
                  <a:lnTo>
                    <a:pt x="10768" y="1900"/>
                  </a:lnTo>
                  <a:lnTo>
                    <a:pt x="10726" y="1844"/>
                  </a:lnTo>
                  <a:lnTo>
                    <a:pt x="10681" y="1787"/>
                  </a:lnTo>
                  <a:lnTo>
                    <a:pt x="10632" y="1731"/>
                  </a:lnTo>
                  <a:lnTo>
                    <a:pt x="10526" y="1619"/>
                  </a:lnTo>
                  <a:lnTo>
                    <a:pt x="10409" y="1511"/>
                  </a:lnTo>
                  <a:lnTo>
                    <a:pt x="10279" y="1403"/>
                  </a:lnTo>
                  <a:lnTo>
                    <a:pt x="10138" y="1298"/>
                  </a:lnTo>
                  <a:lnTo>
                    <a:pt x="9986" y="1195"/>
                  </a:lnTo>
                  <a:lnTo>
                    <a:pt x="9825" y="1096"/>
                  </a:lnTo>
                  <a:lnTo>
                    <a:pt x="9655" y="999"/>
                  </a:lnTo>
                  <a:lnTo>
                    <a:pt x="9474" y="905"/>
                  </a:lnTo>
                  <a:lnTo>
                    <a:pt x="9285" y="814"/>
                  </a:lnTo>
                  <a:lnTo>
                    <a:pt x="9088" y="728"/>
                  </a:lnTo>
                  <a:lnTo>
                    <a:pt x="8884" y="645"/>
                  </a:lnTo>
                  <a:lnTo>
                    <a:pt x="8672" y="566"/>
                  </a:lnTo>
                  <a:lnTo>
                    <a:pt x="8455" y="492"/>
                  </a:lnTo>
                  <a:lnTo>
                    <a:pt x="8230" y="423"/>
                  </a:lnTo>
                  <a:lnTo>
                    <a:pt x="8001" y="358"/>
                  </a:lnTo>
                  <a:lnTo>
                    <a:pt x="7766" y="299"/>
                  </a:lnTo>
                  <a:lnTo>
                    <a:pt x="7527" y="244"/>
                  </a:lnTo>
                  <a:lnTo>
                    <a:pt x="7284" y="195"/>
                  </a:lnTo>
                  <a:lnTo>
                    <a:pt x="7037" y="152"/>
                  </a:lnTo>
                  <a:lnTo>
                    <a:pt x="6787" y="115"/>
                  </a:lnTo>
                  <a:lnTo>
                    <a:pt x="6535" y="84"/>
                  </a:lnTo>
                  <a:lnTo>
                    <a:pt x="6281" y="60"/>
                  </a:lnTo>
                  <a:lnTo>
                    <a:pt x="6026" y="42"/>
                  </a:lnTo>
                  <a:lnTo>
                    <a:pt x="5769" y="31"/>
                  </a:lnTo>
                  <a:lnTo>
                    <a:pt x="5511" y="28"/>
                  </a:lnTo>
                  <a:lnTo>
                    <a:pt x="5254" y="31"/>
                  </a:lnTo>
                  <a:lnTo>
                    <a:pt x="4997" y="42"/>
                  </a:lnTo>
                  <a:lnTo>
                    <a:pt x="4742" y="60"/>
                  </a:lnTo>
                  <a:lnTo>
                    <a:pt x="4487" y="84"/>
                  </a:lnTo>
                  <a:lnTo>
                    <a:pt x="4235" y="115"/>
                  </a:lnTo>
                  <a:lnTo>
                    <a:pt x="3986" y="152"/>
                  </a:lnTo>
                  <a:lnTo>
                    <a:pt x="3738" y="195"/>
                  </a:lnTo>
                  <a:lnTo>
                    <a:pt x="3495" y="243"/>
                  </a:lnTo>
                  <a:lnTo>
                    <a:pt x="3256" y="298"/>
                  </a:lnTo>
                  <a:lnTo>
                    <a:pt x="3022" y="357"/>
                  </a:lnTo>
                  <a:lnTo>
                    <a:pt x="2792" y="422"/>
                  </a:lnTo>
                  <a:lnTo>
                    <a:pt x="2568" y="491"/>
                  </a:lnTo>
                  <a:lnTo>
                    <a:pt x="2350" y="565"/>
                  </a:lnTo>
                  <a:lnTo>
                    <a:pt x="2139" y="645"/>
                  </a:lnTo>
                  <a:lnTo>
                    <a:pt x="1934" y="727"/>
                  </a:lnTo>
                  <a:lnTo>
                    <a:pt x="1738" y="813"/>
                  </a:lnTo>
                  <a:lnTo>
                    <a:pt x="1549" y="903"/>
                  </a:lnTo>
                  <a:lnTo>
                    <a:pt x="1369" y="997"/>
                  </a:lnTo>
                  <a:lnTo>
                    <a:pt x="1198" y="1094"/>
                  </a:lnTo>
                  <a:lnTo>
                    <a:pt x="1036" y="1194"/>
                  </a:lnTo>
                  <a:lnTo>
                    <a:pt x="884" y="1296"/>
                  </a:lnTo>
                  <a:lnTo>
                    <a:pt x="744" y="1401"/>
                  </a:lnTo>
                  <a:lnTo>
                    <a:pt x="614" y="1508"/>
                  </a:lnTo>
                  <a:lnTo>
                    <a:pt x="496" y="1617"/>
                  </a:lnTo>
                  <a:lnTo>
                    <a:pt x="390" y="1728"/>
                  </a:lnTo>
                  <a:lnTo>
                    <a:pt x="341" y="1784"/>
                  </a:lnTo>
                  <a:lnTo>
                    <a:pt x="296" y="1840"/>
                  </a:lnTo>
                  <a:lnTo>
                    <a:pt x="255" y="1897"/>
                  </a:lnTo>
                  <a:lnTo>
                    <a:pt x="216" y="1954"/>
                  </a:lnTo>
                  <a:lnTo>
                    <a:pt x="181" y="2011"/>
                  </a:lnTo>
                  <a:lnTo>
                    <a:pt x="150" y="2069"/>
                  </a:lnTo>
                  <a:lnTo>
                    <a:pt x="122" y="2127"/>
                  </a:lnTo>
                  <a:lnTo>
                    <a:pt x="97" y="2184"/>
                  </a:lnTo>
                  <a:lnTo>
                    <a:pt x="76" y="2242"/>
                  </a:lnTo>
                  <a:lnTo>
                    <a:pt x="59" y="2300"/>
                  </a:lnTo>
                  <a:lnTo>
                    <a:pt x="45" y="2358"/>
                  </a:lnTo>
                  <a:lnTo>
                    <a:pt x="35" y="2415"/>
                  </a:lnTo>
                  <a:lnTo>
                    <a:pt x="30" y="2474"/>
                  </a:lnTo>
                  <a:lnTo>
                    <a:pt x="27" y="2533"/>
                  </a:lnTo>
                  <a:cubicBezTo>
                    <a:pt x="27" y="2540"/>
                    <a:pt x="21" y="2546"/>
                    <a:pt x="13" y="2546"/>
                  </a:cubicBezTo>
                  <a:cubicBezTo>
                    <a:pt x="6" y="2546"/>
                    <a:pt x="0" y="2539"/>
                    <a:pt x="0" y="2532"/>
                  </a:cubicBezTo>
                  <a:close/>
                  <a:moveTo>
                    <a:pt x="11001" y="2427"/>
                  </a:moveTo>
                  <a:lnTo>
                    <a:pt x="11079" y="2367"/>
                  </a:lnTo>
                  <a:lnTo>
                    <a:pt x="11009" y="2535"/>
                  </a:lnTo>
                  <a:lnTo>
                    <a:pt x="10916" y="2378"/>
                  </a:lnTo>
                  <a:lnTo>
                    <a:pt x="11001" y="2427"/>
                  </a:lnTo>
                  <a:close/>
                </a:path>
              </a:pathLst>
            </a:custGeom>
            <a:solidFill>
              <a:srgbClr val="000000"/>
            </a:solidFill>
            <a:ln w="0">
              <a:solidFill>
                <a:srgbClr val="000000"/>
              </a:solidFill>
              <a:prstDash val="solid"/>
              <a:round/>
              <a:headEnd/>
              <a:tailEnd/>
            </a:ln>
          </p:spPr>
          <p:txBody>
            <a:bodyPr/>
            <a:lstStyle/>
            <a:p>
              <a:pPr fontAlgn="base">
                <a:spcBef>
                  <a:spcPct val="0"/>
                </a:spcBef>
                <a:spcAft>
                  <a:spcPct val="0"/>
                </a:spcAft>
              </a:pPr>
              <a:endParaRPr lang="en-US">
                <a:solidFill>
                  <a:srgbClr val="000000"/>
                </a:solidFill>
              </a:endParaRPr>
            </a:p>
          </p:txBody>
        </p:sp>
        <p:sp>
          <p:nvSpPr>
            <p:cNvPr id="13826" name="Freeform 173"/>
            <p:cNvSpPr>
              <a:spLocks noEditPoints="1"/>
            </p:cNvSpPr>
            <p:nvPr/>
          </p:nvSpPr>
          <p:spPr bwMode="auto">
            <a:xfrm>
              <a:off x="2089" y="1107"/>
              <a:ext cx="1221" cy="438"/>
            </a:xfrm>
            <a:custGeom>
              <a:avLst/>
              <a:gdLst>
                <a:gd name="T0" fmla="*/ 1 w 11079"/>
                <a:gd name="T1" fmla="*/ 415 h 2546"/>
                <a:gd name="T2" fmla="*/ 6 w 11079"/>
                <a:gd name="T3" fmla="*/ 384 h 2546"/>
                <a:gd name="T4" fmla="*/ 14 w 11079"/>
                <a:gd name="T5" fmla="*/ 354 h 2546"/>
                <a:gd name="T6" fmla="*/ 26 w 11079"/>
                <a:gd name="T7" fmla="*/ 324 h 2546"/>
                <a:gd name="T8" fmla="*/ 41 w 11079"/>
                <a:gd name="T9" fmla="*/ 294 h 2546"/>
                <a:gd name="T10" fmla="*/ 80 w 11079"/>
                <a:gd name="T11" fmla="*/ 237 h 2546"/>
                <a:gd name="T12" fmla="*/ 130 w 11079"/>
                <a:gd name="T13" fmla="*/ 184 h 2546"/>
                <a:gd name="T14" fmla="*/ 190 w 11079"/>
                <a:gd name="T15" fmla="*/ 136 h 2546"/>
                <a:gd name="T16" fmla="*/ 258 w 11079"/>
                <a:gd name="T17" fmla="*/ 93 h 2546"/>
                <a:gd name="T18" fmla="*/ 332 w 11079"/>
                <a:gd name="T19" fmla="*/ 57 h 2546"/>
                <a:gd name="T20" fmla="*/ 412 w 11079"/>
                <a:gd name="T21" fmla="*/ 29 h 2546"/>
                <a:gd name="T22" fmla="*/ 494 w 11079"/>
                <a:gd name="T23" fmla="*/ 10 h 2546"/>
                <a:gd name="T24" fmla="*/ 579 w 11079"/>
                <a:gd name="T25" fmla="*/ 1 h 2546"/>
                <a:gd name="T26" fmla="*/ 664 w 11079"/>
                <a:gd name="T27" fmla="*/ 3 h 2546"/>
                <a:gd name="T28" fmla="*/ 748 w 11079"/>
                <a:gd name="T29" fmla="*/ 15 h 2546"/>
                <a:gd name="T30" fmla="*/ 830 w 11079"/>
                <a:gd name="T31" fmla="*/ 37 h 2546"/>
                <a:gd name="T32" fmla="*/ 908 w 11079"/>
                <a:gd name="T33" fmla="*/ 68 h 2546"/>
                <a:gd name="T34" fmla="*/ 980 w 11079"/>
                <a:gd name="T35" fmla="*/ 107 h 2546"/>
                <a:gd name="T36" fmla="*/ 1045 w 11079"/>
                <a:gd name="T37" fmla="*/ 151 h 2546"/>
                <a:gd name="T38" fmla="*/ 1102 w 11079"/>
                <a:gd name="T39" fmla="*/ 202 h 2546"/>
                <a:gd name="T40" fmla="*/ 1149 w 11079"/>
                <a:gd name="T41" fmla="*/ 256 h 2546"/>
                <a:gd name="T42" fmla="*/ 1179 w 11079"/>
                <a:gd name="T43" fmla="*/ 304 h 2546"/>
                <a:gd name="T44" fmla="*/ 1193 w 11079"/>
                <a:gd name="T45" fmla="*/ 334 h 2546"/>
                <a:gd name="T46" fmla="*/ 1204 w 11079"/>
                <a:gd name="T47" fmla="*/ 364 h 2546"/>
                <a:gd name="T48" fmla="*/ 1211 w 11079"/>
                <a:gd name="T49" fmla="*/ 395 h 2546"/>
                <a:gd name="T50" fmla="*/ 1214 w 11079"/>
                <a:gd name="T51" fmla="*/ 417 h 2546"/>
                <a:gd name="T52" fmla="*/ 1211 w 11079"/>
                <a:gd name="T53" fmla="*/ 416 h 2546"/>
                <a:gd name="T54" fmla="*/ 1206 w 11079"/>
                <a:gd name="T55" fmla="*/ 386 h 2546"/>
                <a:gd name="T56" fmla="*/ 1198 w 11079"/>
                <a:gd name="T57" fmla="*/ 356 h 2546"/>
                <a:gd name="T58" fmla="*/ 1187 w 11079"/>
                <a:gd name="T59" fmla="*/ 327 h 2546"/>
                <a:gd name="T60" fmla="*/ 1172 w 11079"/>
                <a:gd name="T61" fmla="*/ 298 h 2546"/>
                <a:gd name="T62" fmla="*/ 1133 w 11079"/>
                <a:gd name="T63" fmla="*/ 241 h 2546"/>
                <a:gd name="T64" fmla="*/ 1083 w 11079"/>
                <a:gd name="T65" fmla="*/ 189 h 2546"/>
                <a:gd name="T66" fmla="*/ 1023 w 11079"/>
                <a:gd name="T67" fmla="*/ 140 h 2546"/>
                <a:gd name="T68" fmla="*/ 956 w 11079"/>
                <a:gd name="T69" fmla="*/ 97 h 2546"/>
                <a:gd name="T70" fmla="*/ 882 w 11079"/>
                <a:gd name="T71" fmla="*/ 62 h 2546"/>
                <a:gd name="T72" fmla="*/ 803 w 11079"/>
                <a:gd name="T73" fmla="*/ 34 h 2546"/>
                <a:gd name="T74" fmla="*/ 720 w 11079"/>
                <a:gd name="T75" fmla="*/ 14 h 2546"/>
                <a:gd name="T76" fmla="*/ 636 w 11079"/>
                <a:gd name="T77" fmla="*/ 5 h 2546"/>
                <a:gd name="T78" fmla="*/ 551 w 11079"/>
                <a:gd name="T79" fmla="*/ 7 h 2546"/>
                <a:gd name="T80" fmla="*/ 467 w 11079"/>
                <a:gd name="T81" fmla="*/ 20 h 2546"/>
                <a:gd name="T82" fmla="*/ 385 w 11079"/>
                <a:gd name="T83" fmla="*/ 42 h 2546"/>
                <a:gd name="T84" fmla="*/ 308 w 11079"/>
                <a:gd name="T85" fmla="*/ 73 h 2546"/>
                <a:gd name="T86" fmla="*/ 236 w 11079"/>
                <a:gd name="T87" fmla="*/ 111 h 2546"/>
                <a:gd name="T88" fmla="*/ 171 w 11079"/>
                <a:gd name="T89" fmla="*/ 155 h 2546"/>
                <a:gd name="T90" fmla="*/ 114 w 11079"/>
                <a:gd name="T91" fmla="*/ 205 h 2546"/>
                <a:gd name="T92" fmla="*/ 68 w 11079"/>
                <a:gd name="T93" fmla="*/ 259 h 2546"/>
                <a:gd name="T94" fmla="*/ 38 w 11079"/>
                <a:gd name="T95" fmla="*/ 307 h 2546"/>
                <a:gd name="T96" fmla="*/ 24 w 11079"/>
                <a:gd name="T97" fmla="*/ 336 h 2546"/>
                <a:gd name="T98" fmla="*/ 13 w 11079"/>
                <a:gd name="T99" fmla="*/ 366 h 2546"/>
                <a:gd name="T100" fmla="*/ 7 w 11079"/>
                <a:gd name="T101" fmla="*/ 396 h 2546"/>
                <a:gd name="T102" fmla="*/ 3 w 11079"/>
                <a:gd name="T103" fmla="*/ 426 h 2546"/>
                <a:gd name="T104" fmla="*/ 0 w 11079"/>
                <a:gd name="T105" fmla="*/ 436 h 2546"/>
                <a:gd name="T106" fmla="*/ 1213 w 11079"/>
                <a:gd name="T107" fmla="*/ 436 h 254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079" h="2546">
                  <a:moveTo>
                    <a:pt x="0" y="2532"/>
                  </a:moveTo>
                  <a:lnTo>
                    <a:pt x="3" y="2473"/>
                  </a:lnTo>
                  <a:lnTo>
                    <a:pt x="8" y="2413"/>
                  </a:lnTo>
                  <a:lnTo>
                    <a:pt x="18" y="2353"/>
                  </a:lnTo>
                  <a:lnTo>
                    <a:pt x="32" y="2294"/>
                  </a:lnTo>
                  <a:lnTo>
                    <a:pt x="50" y="2234"/>
                  </a:lnTo>
                  <a:lnTo>
                    <a:pt x="71" y="2175"/>
                  </a:lnTo>
                  <a:lnTo>
                    <a:pt x="97" y="2115"/>
                  </a:lnTo>
                  <a:lnTo>
                    <a:pt x="125" y="2057"/>
                  </a:lnTo>
                  <a:lnTo>
                    <a:pt x="158" y="1998"/>
                  </a:lnTo>
                  <a:lnTo>
                    <a:pt x="194" y="1940"/>
                  </a:lnTo>
                  <a:lnTo>
                    <a:pt x="232" y="1882"/>
                  </a:lnTo>
                  <a:lnTo>
                    <a:pt x="275" y="1824"/>
                  </a:lnTo>
                  <a:lnTo>
                    <a:pt x="320" y="1767"/>
                  </a:lnTo>
                  <a:lnTo>
                    <a:pt x="370" y="1711"/>
                  </a:lnTo>
                  <a:lnTo>
                    <a:pt x="477" y="1598"/>
                  </a:lnTo>
                  <a:lnTo>
                    <a:pt x="596" y="1488"/>
                  </a:lnTo>
                  <a:lnTo>
                    <a:pt x="727" y="1380"/>
                  </a:lnTo>
                  <a:lnTo>
                    <a:pt x="869" y="1274"/>
                  </a:lnTo>
                  <a:lnTo>
                    <a:pt x="1021" y="1171"/>
                  </a:lnTo>
                  <a:lnTo>
                    <a:pt x="1183" y="1070"/>
                  </a:lnTo>
                  <a:lnTo>
                    <a:pt x="1355" y="973"/>
                  </a:lnTo>
                  <a:lnTo>
                    <a:pt x="1536" y="879"/>
                  </a:lnTo>
                  <a:lnTo>
                    <a:pt x="1726" y="789"/>
                  </a:lnTo>
                  <a:lnTo>
                    <a:pt x="1924" y="702"/>
                  </a:lnTo>
                  <a:lnTo>
                    <a:pt x="2128" y="619"/>
                  </a:lnTo>
                  <a:lnTo>
                    <a:pt x="2340" y="540"/>
                  </a:lnTo>
                  <a:lnTo>
                    <a:pt x="2560" y="466"/>
                  </a:lnTo>
                  <a:lnTo>
                    <a:pt x="2784" y="397"/>
                  </a:lnTo>
                  <a:lnTo>
                    <a:pt x="3014" y="331"/>
                  </a:lnTo>
                  <a:lnTo>
                    <a:pt x="3250" y="272"/>
                  </a:lnTo>
                  <a:lnTo>
                    <a:pt x="3490" y="217"/>
                  </a:lnTo>
                  <a:lnTo>
                    <a:pt x="3734" y="168"/>
                  </a:lnTo>
                  <a:lnTo>
                    <a:pt x="3981" y="125"/>
                  </a:lnTo>
                  <a:lnTo>
                    <a:pt x="4231" y="88"/>
                  </a:lnTo>
                  <a:lnTo>
                    <a:pt x="4484" y="57"/>
                  </a:lnTo>
                  <a:lnTo>
                    <a:pt x="4739" y="33"/>
                  </a:lnTo>
                  <a:lnTo>
                    <a:pt x="4995" y="15"/>
                  </a:lnTo>
                  <a:lnTo>
                    <a:pt x="5253" y="4"/>
                  </a:lnTo>
                  <a:lnTo>
                    <a:pt x="5511" y="0"/>
                  </a:lnTo>
                  <a:lnTo>
                    <a:pt x="5769" y="4"/>
                  </a:lnTo>
                  <a:lnTo>
                    <a:pt x="6026" y="15"/>
                  </a:lnTo>
                  <a:lnTo>
                    <a:pt x="6283" y="33"/>
                  </a:lnTo>
                  <a:lnTo>
                    <a:pt x="6538" y="57"/>
                  </a:lnTo>
                  <a:lnTo>
                    <a:pt x="6791" y="88"/>
                  </a:lnTo>
                  <a:lnTo>
                    <a:pt x="7041" y="125"/>
                  </a:lnTo>
                  <a:lnTo>
                    <a:pt x="7288" y="168"/>
                  </a:lnTo>
                  <a:lnTo>
                    <a:pt x="7532" y="217"/>
                  </a:lnTo>
                  <a:lnTo>
                    <a:pt x="7772" y="272"/>
                  </a:lnTo>
                  <a:lnTo>
                    <a:pt x="8008" y="332"/>
                  </a:lnTo>
                  <a:lnTo>
                    <a:pt x="8238" y="397"/>
                  </a:lnTo>
                  <a:lnTo>
                    <a:pt x="8463" y="467"/>
                  </a:lnTo>
                  <a:lnTo>
                    <a:pt x="8681" y="541"/>
                  </a:lnTo>
                  <a:lnTo>
                    <a:pt x="8893" y="620"/>
                  </a:lnTo>
                  <a:lnTo>
                    <a:pt x="9098" y="702"/>
                  </a:lnTo>
                  <a:lnTo>
                    <a:pt x="9296" y="790"/>
                  </a:lnTo>
                  <a:lnTo>
                    <a:pt x="9486" y="880"/>
                  </a:lnTo>
                  <a:lnTo>
                    <a:pt x="9667" y="974"/>
                  </a:lnTo>
                  <a:lnTo>
                    <a:pt x="9839" y="1072"/>
                  </a:lnTo>
                  <a:lnTo>
                    <a:pt x="10001" y="1172"/>
                  </a:lnTo>
                  <a:lnTo>
                    <a:pt x="10154" y="1275"/>
                  </a:lnTo>
                  <a:lnTo>
                    <a:pt x="10295" y="1381"/>
                  </a:lnTo>
                  <a:lnTo>
                    <a:pt x="10426" y="1490"/>
                  </a:lnTo>
                  <a:lnTo>
                    <a:pt x="10545" y="1600"/>
                  </a:lnTo>
                  <a:lnTo>
                    <a:pt x="10653" y="1712"/>
                  </a:lnTo>
                  <a:lnTo>
                    <a:pt x="10702" y="1769"/>
                  </a:lnTo>
                  <a:lnTo>
                    <a:pt x="10747" y="1827"/>
                  </a:lnTo>
                  <a:lnTo>
                    <a:pt x="10790" y="1884"/>
                  </a:lnTo>
                  <a:lnTo>
                    <a:pt x="10829" y="1942"/>
                  </a:lnTo>
                  <a:lnTo>
                    <a:pt x="10865" y="2000"/>
                  </a:lnTo>
                  <a:lnTo>
                    <a:pt x="10897" y="2059"/>
                  </a:lnTo>
                  <a:lnTo>
                    <a:pt x="10925" y="2118"/>
                  </a:lnTo>
                  <a:lnTo>
                    <a:pt x="10951" y="2176"/>
                  </a:lnTo>
                  <a:lnTo>
                    <a:pt x="10973" y="2236"/>
                  </a:lnTo>
                  <a:lnTo>
                    <a:pt x="10990" y="2296"/>
                  </a:lnTo>
                  <a:lnTo>
                    <a:pt x="11004" y="2355"/>
                  </a:lnTo>
                  <a:lnTo>
                    <a:pt x="11014" y="2415"/>
                  </a:lnTo>
                  <a:lnTo>
                    <a:pt x="11015" y="2426"/>
                  </a:lnTo>
                  <a:cubicBezTo>
                    <a:pt x="11016" y="2433"/>
                    <a:pt x="11010" y="2440"/>
                    <a:pt x="11003" y="2441"/>
                  </a:cubicBezTo>
                  <a:cubicBezTo>
                    <a:pt x="10995" y="2442"/>
                    <a:pt x="10989" y="2436"/>
                    <a:pt x="10988" y="2429"/>
                  </a:cubicBezTo>
                  <a:lnTo>
                    <a:pt x="10987" y="2420"/>
                  </a:lnTo>
                  <a:lnTo>
                    <a:pt x="10978" y="2362"/>
                  </a:lnTo>
                  <a:lnTo>
                    <a:pt x="10964" y="2304"/>
                  </a:lnTo>
                  <a:lnTo>
                    <a:pt x="10947" y="2246"/>
                  </a:lnTo>
                  <a:lnTo>
                    <a:pt x="10926" y="2187"/>
                  </a:lnTo>
                  <a:lnTo>
                    <a:pt x="10901" y="2130"/>
                  </a:lnTo>
                  <a:lnTo>
                    <a:pt x="10873" y="2072"/>
                  </a:lnTo>
                  <a:lnTo>
                    <a:pt x="10841" y="2014"/>
                  </a:lnTo>
                  <a:lnTo>
                    <a:pt x="10806" y="1957"/>
                  </a:lnTo>
                  <a:lnTo>
                    <a:pt x="10768" y="1900"/>
                  </a:lnTo>
                  <a:lnTo>
                    <a:pt x="10726" y="1844"/>
                  </a:lnTo>
                  <a:lnTo>
                    <a:pt x="10681" y="1787"/>
                  </a:lnTo>
                  <a:lnTo>
                    <a:pt x="10632" y="1731"/>
                  </a:lnTo>
                  <a:lnTo>
                    <a:pt x="10526" y="1619"/>
                  </a:lnTo>
                  <a:lnTo>
                    <a:pt x="10409" y="1511"/>
                  </a:lnTo>
                  <a:lnTo>
                    <a:pt x="10279" y="1403"/>
                  </a:lnTo>
                  <a:lnTo>
                    <a:pt x="10138" y="1298"/>
                  </a:lnTo>
                  <a:lnTo>
                    <a:pt x="9986" y="1195"/>
                  </a:lnTo>
                  <a:lnTo>
                    <a:pt x="9825" y="1096"/>
                  </a:lnTo>
                  <a:lnTo>
                    <a:pt x="9655" y="999"/>
                  </a:lnTo>
                  <a:lnTo>
                    <a:pt x="9474" y="905"/>
                  </a:lnTo>
                  <a:lnTo>
                    <a:pt x="9285" y="814"/>
                  </a:lnTo>
                  <a:lnTo>
                    <a:pt x="9088" y="728"/>
                  </a:lnTo>
                  <a:lnTo>
                    <a:pt x="8884" y="645"/>
                  </a:lnTo>
                  <a:lnTo>
                    <a:pt x="8672" y="566"/>
                  </a:lnTo>
                  <a:lnTo>
                    <a:pt x="8455" y="492"/>
                  </a:lnTo>
                  <a:lnTo>
                    <a:pt x="8230" y="423"/>
                  </a:lnTo>
                  <a:lnTo>
                    <a:pt x="8001" y="358"/>
                  </a:lnTo>
                  <a:lnTo>
                    <a:pt x="7766" y="299"/>
                  </a:lnTo>
                  <a:lnTo>
                    <a:pt x="7527" y="244"/>
                  </a:lnTo>
                  <a:lnTo>
                    <a:pt x="7284" y="195"/>
                  </a:lnTo>
                  <a:lnTo>
                    <a:pt x="7037" y="152"/>
                  </a:lnTo>
                  <a:lnTo>
                    <a:pt x="6787" y="115"/>
                  </a:lnTo>
                  <a:lnTo>
                    <a:pt x="6535" y="84"/>
                  </a:lnTo>
                  <a:lnTo>
                    <a:pt x="6281" y="60"/>
                  </a:lnTo>
                  <a:lnTo>
                    <a:pt x="6026" y="42"/>
                  </a:lnTo>
                  <a:lnTo>
                    <a:pt x="5769" y="31"/>
                  </a:lnTo>
                  <a:lnTo>
                    <a:pt x="5511" y="28"/>
                  </a:lnTo>
                  <a:lnTo>
                    <a:pt x="5254" y="31"/>
                  </a:lnTo>
                  <a:lnTo>
                    <a:pt x="4997" y="42"/>
                  </a:lnTo>
                  <a:lnTo>
                    <a:pt x="4742" y="60"/>
                  </a:lnTo>
                  <a:lnTo>
                    <a:pt x="4487" y="84"/>
                  </a:lnTo>
                  <a:lnTo>
                    <a:pt x="4235" y="115"/>
                  </a:lnTo>
                  <a:lnTo>
                    <a:pt x="3986" y="152"/>
                  </a:lnTo>
                  <a:lnTo>
                    <a:pt x="3738" y="195"/>
                  </a:lnTo>
                  <a:lnTo>
                    <a:pt x="3495" y="243"/>
                  </a:lnTo>
                  <a:lnTo>
                    <a:pt x="3256" y="298"/>
                  </a:lnTo>
                  <a:lnTo>
                    <a:pt x="3022" y="357"/>
                  </a:lnTo>
                  <a:lnTo>
                    <a:pt x="2792" y="422"/>
                  </a:lnTo>
                  <a:lnTo>
                    <a:pt x="2568" y="491"/>
                  </a:lnTo>
                  <a:lnTo>
                    <a:pt x="2350" y="565"/>
                  </a:lnTo>
                  <a:lnTo>
                    <a:pt x="2139" y="645"/>
                  </a:lnTo>
                  <a:lnTo>
                    <a:pt x="1934" y="727"/>
                  </a:lnTo>
                  <a:lnTo>
                    <a:pt x="1738" y="813"/>
                  </a:lnTo>
                  <a:lnTo>
                    <a:pt x="1549" y="903"/>
                  </a:lnTo>
                  <a:lnTo>
                    <a:pt x="1369" y="997"/>
                  </a:lnTo>
                  <a:lnTo>
                    <a:pt x="1198" y="1094"/>
                  </a:lnTo>
                  <a:lnTo>
                    <a:pt x="1036" y="1194"/>
                  </a:lnTo>
                  <a:lnTo>
                    <a:pt x="884" y="1296"/>
                  </a:lnTo>
                  <a:lnTo>
                    <a:pt x="744" y="1401"/>
                  </a:lnTo>
                  <a:lnTo>
                    <a:pt x="614" y="1508"/>
                  </a:lnTo>
                  <a:lnTo>
                    <a:pt x="496" y="1617"/>
                  </a:lnTo>
                  <a:lnTo>
                    <a:pt x="390" y="1728"/>
                  </a:lnTo>
                  <a:lnTo>
                    <a:pt x="341" y="1784"/>
                  </a:lnTo>
                  <a:lnTo>
                    <a:pt x="296" y="1840"/>
                  </a:lnTo>
                  <a:lnTo>
                    <a:pt x="255" y="1897"/>
                  </a:lnTo>
                  <a:lnTo>
                    <a:pt x="216" y="1954"/>
                  </a:lnTo>
                  <a:lnTo>
                    <a:pt x="181" y="2011"/>
                  </a:lnTo>
                  <a:lnTo>
                    <a:pt x="150" y="2069"/>
                  </a:lnTo>
                  <a:lnTo>
                    <a:pt x="122" y="2127"/>
                  </a:lnTo>
                  <a:lnTo>
                    <a:pt x="97" y="2184"/>
                  </a:lnTo>
                  <a:lnTo>
                    <a:pt x="76" y="2242"/>
                  </a:lnTo>
                  <a:lnTo>
                    <a:pt x="59" y="2300"/>
                  </a:lnTo>
                  <a:lnTo>
                    <a:pt x="45" y="2358"/>
                  </a:lnTo>
                  <a:lnTo>
                    <a:pt x="35" y="2415"/>
                  </a:lnTo>
                  <a:lnTo>
                    <a:pt x="30" y="2474"/>
                  </a:lnTo>
                  <a:lnTo>
                    <a:pt x="27" y="2533"/>
                  </a:lnTo>
                  <a:cubicBezTo>
                    <a:pt x="27" y="2540"/>
                    <a:pt x="21" y="2546"/>
                    <a:pt x="13" y="2546"/>
                  </a:cubicBezTo>
                  <a:cubicBezTo>
                    <a:pt x="6" y="2546"/>
                    <a:pt x="0" y="2539"/>
                    <a:pt x="0" y="2532"/>
                  </a:cubicBezTo>
                  <a:close/>
                  <a:moveTo>
                    <a:pt x="11001" y="2427"/>
                  </a:moveTo>
                  <a:lnTo>
                    <a:pt x="11079" y="2367"/>
                  </a:lnTo>
                  <a:lnTo>
                    <a:pt x="11009" y="2535"/>
                  </a:lnTo>
                  <a:lnTo>
                    <a:pt x="10916" y="2378"/>
                  </a:lnTo>
                  <a:lnTo>
                    <a:pt x="11001" y="2427"/>
                  </a:lnTo>
                  <a:close/>
                </a:path>
              </a:pathLst>
            </a:custGeom>
            <a:noFill/>
            <a:ln w="0"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endParaRPr>
            </a:p>
          </p:txBody>
        </p:sp>
      </p:grpSp>
      <p:sp>
        <p:nvSpPr>
          <p:cNvPr id="13431" name="Freeform 175"/>
          <p:cNvSpPr>
            <a:spLocks/>
          </p:cNvSpPr>
          <p:nvPr/>
        </p:nvSpPr>
        <p:spPr bwMode="auto">
          <a:xfrm>
            <a:off x="6827838" y="4897439"/>
            <a:ext cx="207962" cy="371475"/>
          </a:xfrm>
          <a:custGeom>
            <a:avLst/>
            <a:gdLst>
              <a:gd name="T0" fmla="*/ 207962 w 131"/>
              <a:gd name="T1" fmla="*/ 39688 h 234"/>
              <a:gd name="T2" fmla="*/ 207962 w 131"/>
              <a:gd name="T3" fmla="*/ 61913 h 234"/>
              <a:gd name="T4" fmla="*/ 207962 w 131"/>
              <a:gd name="T5" fmla="*/ 85725 h 234"/>
              <a:gd name="T6" fmla="*/ 207962 w 131"/>
              <a:gd name="T7" fmla="*/ 112713 h 234"/>
              <a:gd name="T8" fmla="*/ 207962 w 131"/>
              <a:gd name="T9" fmla="*/ 141288 h 234"/>
              <a:gd name="T10" fmla="*/ 207962 w 131"/>
              <a:gd name="T11" fmla="*/ 169863 h 234"/>
              <a:gd name="T12" fmla="*/ 207962 w 131"/>
              <a:gd name="T13" fmla="*/ 200025 h 234"/>
              <a:gd name="T14" fmla="*/ 207962 w 131"/>
              <a:gd name="T15" fmla="*/ 227013 h 234"/>
              <a:gd name="T16" fmla="*/ 207962 w 131"/>
              <a:gd name="T17" fmla="*/ 255588 h 234"/>
              <a:gd name="T18" fmla="*/ 207962 w 131"/>
              <a:gd name="T19" fmla="*/ 282575 h 234"/>
              <a:gd name="T20" fmla="*/ 207962 w 131"/>
              <a:gd name="T21" fmla="*/ 306388 h 234"/>
              <a:gd name="T22" fmla="*/ 207962 w 131"/>
              <a:gd name="T23" fmla="*/ 327025 h 234"/>
              <a:gd name="T24" fmla="*/ 207962 w 131"/>
              <a:gd name="T25" fmla="*/ 344488 h 234"/>
              <a:gd name="T26" fmla="*/ 207962 w 131"/>
              <a:gd name="T27" fmla="*/ 358775 h 234"/>
              <a:gd name="T28" fmla="*/ 207962 w 131"/>
              <a:gd name="T29" fmla="*/ 368300 h 234"/>
              <a:gd name="T30" fmla="*/ 0 w 131"/>
              <a:gd name="T31" fmla="*/ 371475 h 234"/>
              <a:gd name="T32" fmla="*/ 1587 w 131"/>
              <a:gd name="T33" fmla="*/ 268288 h 234"/>
              <a:gd name="T34" fmla="*/ 3175 w 131"/>
              <a:gd name="T35" fmla="*/ 236538 h 234"/>
              <a:gd name="T36" fmla="*/ 6350 w 131"/>
              <a:gd name="T37" fmla="*/ 207963 h 234"/>
              <a:gd name="T38" fmla="*/ 11112 w 131"/>
              <a:gd name="T39" fmla="*/ 180975 h 234"/>
              <a:gd name="T40" fmla="*/ 17462 w 131"/>
              <a:gd name="T41" fmla="*/ 155575 h 234"/>
              <a:gd name="T42" fmla="*/ 23812 w 131"/>
              <a:gd name="T43" fmla="*/ 130175 h 234"/>
              <a:gd name="T44" fmla="*/ 33337 w 131"/>
              <a:gd name="T45" fmla="*/ 107950 h 234"/>
              <a:gd name="T46" fmla="*/ 42862 w 131"/>
              <a:gd name="T47" fmla="*/ 87313 h 234"/>
              <a:gd name="T48" fmla="*/ 52387 w 131"/>
              <a:gd name="T49" fmla="*/ 68263 h 234"/>
              <a:gd name="T50" fmla="*/ 63500 w 131"/>
              <a:gd name="T51" fmla="*/ 52388 h 234"/>
              <a:gd name="T52" fmla="*/ 76200 w 131"/>
              <a:gd name="T53" fmla="*/ 36513 h 234"/>
              <a:gd name="T54" fmla="*/ 88900 w 131"/>
              <a:gd name="T55" fmla="*/ 23813 h 234"/>
              <a:gd name="T56" fmla="*/ 101600 w 131"/>
              <a:gd name="T57" fmla="*/ 14288 h 234"/>
              <a:gd name="T58" fmla="*/ 115887 w 131"/>
              <a:gd name="T59" fmla="*/ 7938 h 234"/>
              <a:gd name="T60" fmla="*/ 130175 w 131"/>
              <a:gd name="T61" fmla="*/ 3175 h 234"/>
              <a:gd name="T62" fmla="*/ 144462 w 131"/>
              <a:gd name="T63" fmla="*/ 0 h 234"/>
              <a:gd name="T64" fmla="*/ 150812 w 131"/>
              <a:gd name="T65" fmla="*/ 0 h 234"/>
              <a:gd name="T66" fmla="*/ 155575 w 131"/>
              <a:gd name="T67" fmla="*/ 0 h 234"/>
              <a:gd name="T68" fmla="*/ 158750 w 131"/>
              <a:gd name="T69" fmla="*/ 1588 h 234"/>
              <a:gd name="T70" fmla="*/ 163512 w 131"/>
              <a:gd name="T71" fmla="*/ 1588 h 234"/>
              <a:gd name="T72" fmla="*/ 166687 w 131"/>
              <a:gd name="T73" fmla="*/ 3175 h 234"/>
              <a:gd name="T74" fmla="*/ 171450 w 131"/>
              <a:gd name="T75" fmla="*/ 3175 h 234"/>
              <a:gd name="T76" fmla="*/ 174625 w 131"/>
              <a:gd name="T77" fmla="*/ 4763 h 234"/>
              <a:gd name="T78" fmla="*/ 179387 w 131"/>
              <a:gd name="T79" fmla="*/ 6350 h 234"/>
              <a:gd name="T80" fmla="*/ 182562 w 131"/>
              <a:gd name="T81" fmla="*/ 7938 h 234"/>
              <a:gd name="T82" fmla="*/ 185737 w 131"/>
              <a:gd name="T83" fmla="*/ 9525 h 234"/>
              <a:gd name="T84" fmla="*/ 188912 w 131"/>
              <a:gd name="T85" fmla="*/ 11113 h 234"/>
              <a:gd name="T86" fmla="*/ 193675 w 131"/>
              <a:gd name="T87" fmla="*/ 12700 h 234"/>
              <a:gd name="T88" fmla="*/ 196850 w 131"/>
              <a:gd name="T89" fmla="*/ 15875 h 234"/>
              <a:gd name="T90" fmla="*/ 200025 w 131"/>
              <a:gd name="T91" fmla="*/ 19050 h 234"/>
              <a:gd name="T92" fmla="*/ 204787 w 131"/>
              <a:gd name="T93" fmla="*/ 20638 h 234"/>
              <a:gd name="T94" fmla="*/ 207962 w 131"/>
              <a:gd name="T95" fmla="*/ 23813 h 23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31" h="234">
                <a:moveTo>
                  <a:pt x="131" y="15"/>
                </a:moveTo>
                <a:lnTo>
                  <a:pt x="131" y="18"/>
                </a:lnTo>
                <a:lnTo>
                  <a:pt x="131" y="21"/>
                </a:lnTo>
                <a:lnTo>
                  <a:pt x="131" y="25"/>
                </a:lnTo>
                <a:lnTo>
                  <a:pt x="131" y="28"/>
                </a:lnTo>
                <a:lnTo>
                  <a:pt x="131" y="31"/>
                </a:lnTo>
                <a:lnTo>
                  <a:pt x="131" y="35"/>
                </a:lnTo>
                <a:lnTo>
                  <a:pt x="131" y="39"/>
                </a:lnTo>
                <a:lnTo>
                  <a:pt x="131" y="43"/>
                </a:lnTo>
                <a:lnTo>
                  <a:pt x="131" y="46"/>
                </a:lnTo>
                <a:lnTo>
                  <a:pt x="131" y="50"/>
                </a:lnTo>
                <a:lnTo>
                  <a:pt x="131" y="54"/>
                </a:lnTo>
                <a:lnTo>
                  <a:pt x="131" y="58"/>
                </a:lnTo>
                <a:lnTo>
                  <a:pt x="131" y="63"/>
                </a:lnTo>
                <a:lnTo>
                  <a:pt x="131" y="67"/>
                </a:lnTo>
                <a:lnTo>
                  <a:pt x="131" y="71"/>
                </a:lnTo>
                <a:lnTo>
                  <a:pt x="131" y="75"/>
                </a:lnTo>
                <a:lnTo>
                  <a:pt x="131" y="80"/>
                </a:lnTo>
                <a:lnTo>
                  <a:pt x="131" y="85"/>
                </a:lnTo>
                <a:lnTo>
                  <a:pt x="131" y="89"/>
                </a:lnTo>
                <a:lnTo>
                  <a:pt x="131" y="93"/>
                </a:lnTo>
                <a:lnTo>
                  <a:pt x="131" y="98"/>
                </a:lnTo>
                <a:lnTo>
                  <a:pt x="131" y="103"/>
                </a:lnTo>
                <a:lnTo>
                  <a:pt x="131" y="107"/>
                </a:lnTo>
                <a:lnTo>
                  <a:pt x="131" y="112"/>
                </a:lnTo>
                <a:lnTo>
                  <a:pt x="131" y="116"/>
                </a:lnTo>
                <a:lnTo>
                  <a:pt x="131" y="121"/>
                </a:lnTo>
                <a:lnTo>
                  <a:pt x="131" y="126"/>
                </a:lnTo>
                <a:lnTo>
                  <a:pt x="131" y="130"/>
                </a:lnTo>
                <a:lnTo>
                  <a:pt x="131" y="135"/>
                </a:lnTo>
                <a:lnTo>
                  <a:pt x="131" y="139"/>
                </a:lnTo>
                <a:lnTo>
                  <a:pt x="131" y="143"/>
                </a:lnTo>
                <a:lnTo>
                  <a:pt x="131" y="148"/>
                </a:lnTo>
                <a:lnTo>
                  <a:pt x="131" y="152"/>
                </a:lnTo>
                <a:lnTo>
                  <a:pt x="131" y="157"/>
                </a:lnTo>
                <a:lnTo>
                  <a:pt x="131" y="161"/>
                </a:lnTo>
                <a:lnTo>
                  <a:pt x="131" y="165"/>
                </a:lnTo>
                <a:lnTo>
                  <a:pt x="131" y="169"/>
                </a:lnTo>
                <a:lnTo>
                  <a:pt x="131" y="174"/>
                </a:lnTo>
                <a:lnTo>
                  <a:pt x="131" y="178"/>
                </a:lnTo>
                <a:lnTo>
                  <a:pt x="131" y="181"/>
                </a:lnTo>
                <a:lnTo>
                  <a:pt x="131" y="185"/>
                </a:lnTo>
                <a:lnTo>
                  <a:pt x="131" y="189"/>
                </a:lnTo>
                <a:lnTo>
                  <a:pt x="131" y="193"/>
                </a:lnTo>
                <a:lnTo>
                  <a:pt x="131" y="196"/>
                </a:lnTo>
                <a:lnTo>
                  <a:pt x="131" y="199"/>
                </a:lnTo>
                <a:lnTo>
                  <a:pt x="131" y="203"/>
                </a:lnTo>
                <a:lnTo>
                  <a:pt x="131" y="206"/>
                </a:lnTo>
                <a:lnTo>
                  <a:pt x="131" y="209"/>
                </a:lnTo>
                <a:lnTo>
                  <a:pt x="131" y="211"/>
                </a:lnTo>
                <a:lnTo>
                  <a:pt x="131" y="214"/>
                </a:lnTo>
                <a:lnTo>
                  <a:pt x="131" y="217"/>
                </a:lnTo>
                <a:lnTo>
                  <a:pt x="131" y="219"/>
                </a:lnTo>
                <a:lnTo>
                  <a:pt x="131" y="221"/>
                </a:lnTo>
                <a:lnTo>
                  <a:pt x="131" y="224"/>
                </a:lnTo>
                <a:lnTo>
                  <a:pt x="131" y="226"/>
                </a:lnTo>
                <a:lnTo>
                  <a:pt x="131" y="227"/>
                </a:lnTo>
                <a:lnTo>
                  <a:pt x="131" y="229"/>
                </a:lnTo>
                <a:lnTo>
                  <a:pt x="131" y="231"/>
                </a:lnTo>
                <a:lnTo>
                  <a:pt x="131" y="232"/>
                </a:lnTo>
                <a:lnTo>
                  <a:pt x="131" y="233"/>
                </a:lnTo>
                <a:lnTo>
                  <a:pt x="131" y="234"/>
                </a:lnTo>
                <a:lnTo>
                  <a:pt x="0" y="234"/>
                </a:lnTo>
                <a:lnTo>
                  <a:pt x="0" y="183"/>
                </a:lnTo>
                <a:lnTo>
                  <a:pt x="0" y="178"/>
                </a:lnTo>
                <a:lnTo>
                  <a:pt x="1" y="174"/>
                </a:lnTo>
                <a:lnTo>
                  <a:pt x="1" y="169"/>
                </a:lnTo>
                <a:lnTo>
                  <a:pt x="1" y="164"/>
                </a:lnTo>
                <a:lnTo>
                  <a:pt x="1" y="159"/>
                </a:lnTo>
                <a:lnTo>
                  <a:pt x="1" y="154"/>
                </a:lnTo>
                <a:lnTo>
                  <a:pt x="2" y="149"/>
                </a:lnTo>
                <a:lnTo>
                  <a:pt x="2" y="145"/>
                </a:lnTo>
                <a:lnTo>
                  <a:pt x="3" y="140"/>
                </a:lnTo>
                <a:lnTo>
                  <a:pt x="3" y="136"/>
                </a:lnTo>
                <a:lnTo>
                  <a:pt x="4" y="131"/>
                </a:lnTo>
                <a:lnTo>
                  <a:pt x="5" y="127"/>
                </a:lnTo>
                <a:lnTo>
                  <a:pt x="5" y="123"/>
                </a:lnTo>
                <a:lnTo>
                  <a:pt x="6" y="118"/>
                </a:lnTo>
                <a:lnTo>
                  <a:pt x="7" y="114"/>
                </a:lnTo>
                <a:lnTo>
                  <a:pt x="8" y="110"/>
                </a:lnTo>
                <a:lnTo>
                  <a:pt x="9" y="105"/>
                </a:lnTo>
                <a:lnTo>
                  <a:pt x="10" y="101"/>
                </a:lnTo>
                <a:lnTo>
                  <a:pt x="11" y="98"/>
                </a:lnTo>
                <a:lnTo>
                  <a:pt x="12" y="93"/>
                </a:lnTo>
                <a:lnTo>
                  <a:pt x="13" y="90"/>
                </a:lnTo>
                <a:lnTo>
                  <a:pt x="14" y="86"/>
                </a:lnTo>
                <a:lnTo>
                  <a:pt x="15" y="82"/>
                </a:lnTo>
                <a:lnTo>
                  <a:pt x="17" y="78"/>
                </a:lnTo>
                <a:lnTo>
                  <a:pt x="18" y="75"/>
                </a:lnTo>
                <a:lnTo>
                  <a:pt x="19" y="71"/>
                </a:lnTo>
                <a:lnTo>
                  <a:pt x="21" y="68"/>
                </a:lnTo>
                <a:lnTo>
                  <a:pt x="22" y="64"/>
                </a:lnTo>
                <a:lnTo>
                  <a:pt x="23" y="61"/>
                </a:lnTo>
                <a:lnTo>
                  <a:pt x="25" y="58"/>
                </a:lnTo>
                <a:lnTo>
                  <a:pt x="27" y="55"/>
                </a:lnTo>
                <a:lnTo>
                  <a:pt x="29" y="52"/>
                </a:lnTo>
                <a:lnTo>
                  <a:pt x="30" y="49"/>
                </a:lnTo>
                <a:lnTo>
                  <a:pt x="32" y="45"/>
                </a:lnTo>
                <a:lnTo>
                  <a:pt x="33" y="43"/>
                </a:lnTo>
                <a:lnTo>
                  <a:pt x="35" y="40"/>
                </a:lnTo>
                <a:lnTo>
                  <a:pt x="37" y="37"/>
                </a:lnTo>
                <a:lnTo>
                  <a:pt x="39" y="35"/>
                </a:lnTo>
                <a:lnTo>
                  <a:pt x="40" y="33"/>
                </a:lnTo>
                <a:lnTo>
                  <a:pt x="42" y="30"/>
                </a:lnTo>
                <a:lnTo>
                  <a:pt x="44" y="28"/>
                </a:lnTo>
                <a:lnTo>
                  <a:pt x="46" y="25"/>
                </a:lnTo>
                <a:lnTo>
                  <a:pt x="48" y="23"/>
                </a:lnTo>
                <a:lnTo>
                  <a:pt x="50" y="21"/>
                </a:lnTo>
                <a:lnTo>
                  <a:pt x="52" y="19"/>
                </a:lnTo>
                <a:lnTo>
                  <a:pt x="54" y="18"/>
                </a:lnTo>
                <a:lnTo>
                  <a:pt x="56" y="15"/>
                </a:lnTo>
                <a:lnTo>
                  <a:pt x="58" y="14"/>
                </a:lnTo>
                <a:lnTo>
                  <a:pt x="60" y="13"/>
                </a:lnTo>
                <a:lnTo>
                  <a:pt x="62" y="11"/>
                </a:lnTo>
                <a:lnTo>
                  <a:pt x="64" y="9"/>
                </a:lnTo>
                <a:lnTo>
                  <a:pt x="67" y="8"/>
                </a:lnTo>
                <a:lnTo>
                  <a:pt x="69" y="7"/>
                </a:lnTo>
                <a:lnTo>
                  <a:pt x="71" y="5"/>
                </a:lnTo>
                <a:lnTo>
                  <a:pt x="73" y="5"/>
                </a:lnTo>
                <a:lnTo>
                  <a:pt x="75" y="4"/>
                </a:lnTo>
                <a:lnTo>
                  <a:pt x="78" y="3"/>
                </a:lnTo>
                <a:lnTo>
                  <a:pt x="80" y="2"/>
                </a:lnTo>
                <a:lnTo>
                  <a:pt x="82" y="2"/>
                </a:lnTo>
                <a:lnTo>
                  <a:pt x="84" y="1"/>
                </a:lnTo>
                <a:lnTo>
                  <a:pt x="86" y="1"/>
                </a:lnTo>
                <a:lnTo>
                  <a:pt x="89" y="0"/>
                </a:lnTo>
                <a:lnTo>
                  <a:pt x="91" y="0"/>
                </a:lnTo>
                <a:lnTo>
                  <a:pt x="93" y="0"/>
                </a:lnTo>
                <a:lnTo>
                  <a:pt x="94" y="0"/>
                </a:lnTo>
                <a:lnTo>
                  <a:pt x="95" y="0"/>
                </a:lnTo>
                <a:lnTo>
                  <a:pt x="96" y="0"/>
                </a:lnTo>
                <a:lnTo>
                  <a:pt x="97" y="0"/>
                </a:lnTo>
                <a:lnTo>
                  <a:pt x="98" y="0"/>
                </a:lnTo>
                <a:lnTo>
                  <a:pt x="99" y="0"/>
                </a:lnTo>
                <a:lnTo>
                  <a:pt x="100" y="0"/>
                </a:lnTo>
                <a:lnTo>
                  <a:pt x="100" y="1"/>
                </a:lnTo>
                <a:lnTo>
                  <a:pt x="101" y="1"/>
                </a:lnTo>
                <a:lnTo>
                  <a:pt x="102" y="1"/>
                </a:lnTo>
                <a:lnTo>
                  <a:pt x="103" y="1"/>
                </a:lnTo>
                <a:lnTo>
                  <a:pt x="104" y="1"/>
                </a:lnTo>
                <a:lnTo>
                  <a:pt x="105" y="2"/>
                </a:lnTo>
                <a:lnTo>
                  <a:pt x="106" y="2"/>
                </a:lnTo>
                <a:lnTo>
                  <a:pt x="107" y="2"/>
                </a:lnTo>
                <a:lnTo>
                  <a:pt x="108" y="2"/>
                </a:lnTo>
                <a:lnTo>
                  <a:pt x="109" y="2"/>
                </a:lnTo>
                <a:lnTo>
                  <a:pt x="110" y="3"/>
                </a:lnTo>
                <a:lnTo>
                  <a:pt x="111" y="3"/>
                </a:lnTo>
                <a:lnTo>
                  <a:pt x="112" y="4"/>
                </a:lnTo>
                <a:lnTo>
                  <a:pt x="113" y="4"/>
                </a:lnTo>
                <a:lnTo>
                  <a:pt x="114" y="5"/>
                </a:lnTo>
                <a:lnTo>
                  <a:pt x="115" y="5"/>
                </a:lnTo>
                <a:lnTo>
                  <a:pt x="116" y="5"/>
                </a:lnTo>
                <a:lnTo>
                  <a:pt x="117" y="6"/>
                </a:lnTo>
                <a:lnTo>
                  <a:pt x="118" y="6"/>
                </a:lnTo>
                <a:lnTo>
                  <a:pt x="119" y="7"/>
                </a:lnTo>
                <a:lnTo>
                  <a:pt x="120" y="7"/>
                </a:lnTo>
                <a:lnTo>
                  <a:pt x="121" y="8"/>
                </a:lnTo>
                <a:lnTo>
                  <a:pt x="122" y="8"/>
                </a:lnTo>
                <a:lnTo>
                  <a:pt x="123" y="9"/>
                </a:lnTo>
                <a:lnTo>
                  <a:pt x="124" y="10"/>
                </a:lnTo>
                <a:lnTo>
                  <a:pt x="125" y="10"/>
                </a:lnTo>
                <a:lnTo>
                  <a:pt x="125" y="11"/>
                </a:lnTo>
                <a:lnTo>
                  <a:pt x="126" y="11"/>
                </a:lnTo>
                <a:lnTo>
                  <a:pt x="126" y="12"/>
                </a:lnTo>
                <a:lnTo>
                  <a:pt x="127" y="12"/>
                </a:lnTo>
                <a:lnTo>
                  <a:pt x="128" y="13"/>
                </a:lnTo>
                <a:lnTo>
                  <a:pt x="129" y="13"/>
                </a:lnTo>
                <a:lnTo>
                  <a:pt x="130" y="14"/>
                </a:lnTo>
                <a:lnTo>
                  <a:pt x="130" y="15"/>
                </a:lnTo>
                <a:lnTo>
                  <a:pt x="131" y="15"/>
                </a:lnTo>
                <a:close/>
              </a:path>
            </a:pathLst>
          </a:custGeom>
          <a:solidFill>
            <a:srgbClr val="78BDE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432" name="Freeform 176"/>
          <p:cNvSpPr>
            <a:spLocks/>
          </p:cNvSpPr>
          <p:nvPr/>
        </p:nvSpPr>
        <p:spPr bwMode="auto">
          <a:xfrm>
            <a:off x="6829426" y="4994275"/>
            <a:ext cx="206375" cy="274638"/>
          </a:xfrm>
          <a:custGeom>
            <a:avLst/>
            <a:gdLst>
              <a:gd name="T0" fmla="*/ 206375 w 130"/>
              <a:gd name="T1" fmla="*/ 225425 h 173"/>
              <a:gd name="T2" fmla="*/ 203200 w 130"/>
              <a:gd name="T3" fmla="*/ 209550 h 173"/>
              <a:gd name="T4" fmla="*/ 198438 w 130"/>
              <a:gd name="T5" fmla="*/ 192088 h 173"/>
              <a:gd name="T6" fmla="*/ 193675 w 130"/>
              <a:gd name="T7" fmla="*/ 176213 h 173"/>
              <a:gd name="T8" fmla="*/ 188913 w 130"/>
              <a:gd name="T9" fmla="*/ 160338 h 173"/>
              <a:gd name="T10" fmla="*/ 182563 w 130"/>
              <a:gd name="T11" fmla="*/ 146050 h 173"/>
              <a:gd name="T12" fmla="*/ 176213 w 130"/>
              <a:gd name="T13" fmla="*/ 130175 h 173"/>
              <a:gd name="T14" fmla="*/ 169863 w 130"/>
              <a:gd name="T15" fmla="*/ 115888 h 173"/>
              <a:gd name="T16" fmla="*/ 161925 w 130"/>
              <a:gd name="T17" fmla="*/ 103188 h 173"/>
              <a:gd name="T18" fmla="*/ 153988 w 130"/>
              <a:gd name="T19" fmla="*/ 88900 h 173"/>
              <a:gd name="T20" fmla="*/ 146050 w 130"/>
              <a:gd name="T21" fmla="*/ 76200 h 173"/>
              <a:gd name="T22" fmla="*/ 138113 w 130"/>
              <a:gd name="T23" fmla="*/ 65088 h 173"/>
              <a:gd name="T24" fmla="*/ 130175 w 130"/>
              <a:gd name="T25" fmla="*/ 53975 h 173"/>
              <a:gd name="T26" fmla="*/ 120650 w 130"/>
              <a:gd name="T27" fmla="*/ 42863 h 173"/>
              <a:gd name="T28" fmla="*/ 111125 w 130"/>
              <a:gd name="T29" fmla="*/ 34925 h 173"/>
              <a:gd name="T30" fmla="*/ 101600 w 130"/>
              <a:gd name="T31" fmla="*/ 26988 h 173"/>
              <a:gd name="T32" fmla="*/ 90488 w 130"/>
              <a:gd name="T33" fmla="*/ 19050 h 173"/>
              <a:gd name="T34" fmla="*/ 80963 w 130"/>
              <a:gd name="T35" fmla="*/ 12700 h 173"/>
              <a:gd name="T36" fmla="*/ 71438 w 130"/>
              <a:gd name="T37" fmla="*/ 7938 h 173"/>
              <a:gd name="T38" fmla="*/ 61913 w 130"/>
              <a:gd name="T39" fmla="*/ 3175 h 173"/>
              <a:gd name="T40" fmla="*/ 50800 w 130"/>
              <a:gd name="T41" fmla="*/ 1588 h 173"/>
              <a:gd name="T42" fmla="*/ 39688 w 130"/>
              <a:gd name="T43" fmla="*/ 0 h 173"/>
              <a:gd name="T44" fmla="*/ 34925 w 130"/>
              <a:gd name="T45" fmla="*/ 6350 h 173"/>
              <a:gd name="T46" fmla="*/ 30163 w 130"/>
              <a:gd name="T47" fmla="*/ 14288 h 173"/>
              <a:gd name="T48" fmla="*/ 26988 w 130"/>
              <a:gd name="T49" fmla="*/ 22225 h 173"/>
              <a:gd name="T50" fmla="*/ 23813 w 130"/>
              <a:gd name="T51" fmla="*/ 30163 h 173"/>
              <a:gd name="T52" fmla="*/ 20638 w 130"/>
              <a:gd name="T53" fmla="*/ 39688 h 173"/>
              <a:gd name="T54" fmla="*/ 17463 w 130"/>
              <a:gd name="T55" fmla="*/ 47625 h 173"/>
              <a:gd name="T56" fmla="*/ 15875 w 130"/>
              <a:gd name="T57" fmla="*/ 55563 h 173"/>
              <a:gd name="T58" fmla="*/ 14288 w 130"/>
              <a:gd name="T59" fmla="*/ 63500 h 173"/>
              <a:gd name="T60" fmla="*/ 11113 w 130"/>
              <a:gd name="T61" fmla="*/ 71438 h 173"/>
              <a:gd name="T62" fmla="*/ 9525 w 130"/>
              <a:gd name="T63" fmla="*/ 79375 h 173"/>
              <a:gd name="T64" fmla="*/ 7938 w 130"/>
              <a:gd name="T65" fmla="*/ 87313 h 173"/>
              <a:gd name="T66" fmla="*/ 6350 w 130"/>
              <a:gd name="T67" fmla="*/ 96838 h 173"/>
              <a:gd name="T68" fmla="*/ 4763 w 130"/>
              <a:gd name="T69" fmla="*/ 104775 h 173"/>
              <a:gd name="T70" fmla="*/ 3175 w 130"/>
              <a:gd name="T71" fmla="*/ 114300 h 173"/>
              <a:gd name="T72" fmla="*/ 3175 w 130"/>
              <a:gd name="T73" fmla="*/ 122238 h 173"/>
              <a:gd name="T74" fmla="*/ 1588 w 130"/>
              <a:gd name="T75" fmla="*/ 130175 h 173"/>
              <a:gd name="T76" fmla="*/ 1588 w 130"/>
              <a:gd name="T77" fmla="*/ 139700 h 173"/>
              <a:gd name="T78" fmla="*/ 0 w 130"/>
              <a:gd name="T79" fmla="*/ 150813 h 173"/>
              <a:gd name="T80" fmla="*/ 0 w 130"/>
              <a:gd name="T81" fmla="*/ 158750 h 173"/>
              <a:gd name="T82" fmla="*/ 0 w 130"/>
              <a:gd name="T83" fmla="*/ 168275 h 173"/>
              <a:gd name="T84" fmla="*/ 0 w 130"/>
              <a:gd name="T85" fmla="*/ 179388 h 173"/>
              <a:gd name="T86" fmla="*/ 0 w 130"/>
              <a:gd name="T87" fmla="*/ 274638 h 1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30" h="173">
                <a:moveTo>
                  <a:pt x="0" y="173"/>
                </a:moveTo>
                <a:lnTo>
                  <a:pt x="130" y="173"/>
                </a:lnTo>
                <a:lnTo>
                  <a:pt x="130" y="142"/>
                </a:lnTo>
                <a:lnTo>
                  <a:pt x="129" y="138"/>
                </a:lnTo>
                <a:lnTo>
                  <a:pt x="129" y="135"/>
                </a:lnTo>
                <a:lnTo>
                  <a:pt x="128" y="132"/>
                </a:lnTo>
                <a:lnTo>
                  <a:pt x="127" y="128"/>
                </a:lnTo>
                <a:lnTo>
                  <a:pt x="126" y="125"/>
                </a:lnTo>
                <a:lnTo>
                  <a:pt x="125" y="121"/>
                </a:lnTo>
                <a:lnTo>
                  <a:pt x="124" y="118"/>
                </a:lnTo>
                <a:lnTo>
                  <a:pt x="123" y="115"/>
                </a:lnTo>
                <a:lnTo>
                  <a:pt x="122" y="111"/>
                </a:lnTo>
                <a:lnTo>
                  <a:pt x="121" y="108"/>
                </a:lnTo>
                <a:lnTo>
                  <a:pt x="120" y="105"/>
                </a:lnTo>
                <a:lnTo>
                  <a:pt x="119" y="101"/>
                </a:lnTo>
                <a:lnTo>
                  <a:pt x="118" y="98"/>
                </a:lnTo>
                <a:lnTo>
                  <a:pt x="117" y="95"/>
                </a:lnTo>
                <a:lnTo>
                  <a:pt x="115" y="92"/>
                </a:lnTo>
                <a:lnTo>
                  <a:pt x="114" y="88"/>
                </a:lnTo>
                <a:lnTo>
                  <a:pt x="112" y="85"/>
                </a:lnTo>
                <a:lnTo>
                  <a:pt x="111" y="82"/>
                </a:lnTo>
                <a:lnTo>
                  <a:pt x="110" y="79"/>
                </a:lnTo>
                <a:lnTo>
                  <a:pt x="108" y="76"/>
                </a:lnTo>
                <a:lnTo>
                  <a:pt x="107" y="73"/>
                </a:lnTo>
                <a:lnTo>
                  <a:pt x="106" y="70"/>
                </a:lnTo>
                <a:lnTo>
                  <a:pt x="104" y="68"/>
                </a:lnTo>
                <a:lnTo>
                  <a:pt x="102" y="65"/>
                </a:lnTo>
                <a:lnTo>
                  <a:pt x="101" y="62"/>
                </a:lnTo>
                <a:lnTo>
                  <a:pt x="99" y="59"/>
                </a:lnTo>
                <a:lnTo>
                  <a:pt x="97" y="56"/>
                </a:lnTo>
                <a:lnTo>
                  <a:pt x="96" y="53"/>
                </a:lnTo>
                <a:lnTo>
                  <a:pt x="94" y="51"/>
                </a:lnTo>
                <a:lnTo>
                  <a:pt x="92" y="48"/>
                </a:lnTo>
                <a:lnTo>
                  <a:pt x="90" y="46"/>
                </a:lnTo>
                <a:lnTo>
                  <a:pt x="89" y="43"/>
                </a:lnTo>
                <a:lnTo>
                  <a:pt x="87" y="41"/>
                </a:lnTo>
                <a:lnTo>
                  <a:pt x="85" y="38"/>
                </a:lnTo>
                <a:lnTo>
                  <a:pt x="83" y="36"/>
                </a:lnTo>
                <a:lnTo>
                  <a:pt x="82" y="34"/>
                </a:lnTo>
                <a:lnTo>
                  <a:pt x="79" y="32"/>
                </a:lnTo>
                <a:lnTo>
                  <a:pt x="78" y="30"/>
                </a:lnTo>
                <a:lnTo>
                  <a:pt x="76" y="27"/>
                </a:lnTo>
                <a:lnTo>
                  <a:pt x="74" y="25"/>
                </a:lnTo>
                <a:lnTo>
                  <a:pt x="72" y="24"/>
                </a:lnTo>
                <a:lnTo>
                  <a:pt x="70" y="22"/>
                </a:lnTo>
                <a:lnTo>
                  <a:pt x="68" y="19"/>
                </a:lnTo>
                <a:lnTo>
                  <a:pt x="66" y="18"/>
                </a:lnTo>
                <a:lnTo>
                  <a:pt x="64" y="17"/>
                </a:lnTo>
                <a:lnTo>
                  <a:pt x="61" y="14"/>
                </a:lnTo>
                <a:lnTo>
                  <a:pt x="60" y="13"/>
                </a:lnTo>
                <a:lnTo>
                  <a:pt x="57" y="12"/>
                </a:lnTo>
                <a:lnTo>
                  <a:pt x="55" y="10"/>
                </a:lnTo>
                <a:lnTo>
                  <a:pt x="53" y="9"/>
                </a:lnTo>
                <a:lnTo>
                  <a:pt x="51" y="8"/>
                </a:lnTo>
                <a:lnTo>
                  <a:pt x="49" y="7"/>
                </a:lnTo>
                <a:lnTo>
                  <a:pt x="47" y="6"/>
                </a:lnTo>
                <a:lnTo>
                  <a:pt x="45" y="5"/>
                </a:lnTo>
                <a:lnTo>
                  <a:pt x="43" y="4"/>
                </a:lnTo>
                <a:lnTo>
                  <a:pt x="40" y="3"/>
                </a:lnTo>
                <a:lnTo>
                  <a:pt x="39" y="2"/>
                </a:lnTo>
                <a:lnTo>
                  <a:pt x="36" y="2"/>
                </a:lnTo>
                <a:lnTo>
                  <a:pt x="34" y="1"/>
                </a:lnTo>
                <a:lnTo>
                  <a:pt x="32" y="1"/>
                </a:lnTo>
                <a:lnTo>
                  <a:pt x="29" y="1"/>
                </a:lnTo>
                <a:lnTo>
                  <a:pt x="28" y="0"/>
                </a:lnTo>
                <a:lnTo>
                  <a:pt x="25" y="0"/>
                </a:lnTo>
                <a:lnTo>
                  <a:pt x="23" y="0"/>
                </a:lnTo>
                <a:lnTo>
                  <a:pt x="22" y="2"/>
                </a:lnTo>
                <a:lnTo>
                  <a:pt x="22" y="4"/>
                </a:lnTo>
                <a:lnTo>
                  <a:pt x="21" y="5"/>
                </a:lnTo>
                <a:lnTo>
                  <a:pt x="20" y="7"/>
                </a:lnTo>
                <a:lnTo>
                  <a:pt x="19" y="9"/>
                </a:lnTo>
                <a:lnTo>
                  <a:pt x="18" y="10"/>
                </a:lnTo>
                <a:lnTo>
                  <a:pt x="17" y="12"/>
                </a:lnTo>
                <a:lnTo>
                  <a:pt x="17" y="14"/>
                </a:lnTo>
                <a:lnTo>
                  <a:pt x="16" y="16"/>
                </a:lnTo>
                <a:lnTo>
                  <a:pt x="16" y="17"/>
                </a:lnTo>
                <a:lnTo>
                  <a:pt x="15" y="19"/>
                </a:lnTo>
                <a:lnTo>
                  <a:pt x="14" y="21"/>
                </a:lnTo>
                <a:lnTo>
                  <a:pt x="14" y="22"/>
                </a:lnTo>
                <a:lnTo>
                  <a:pt x="13" y="25"/>
                </a:lnTo>
                <a:lnTo>
                  <a:pt x="13" y="26"/>
                </a:lnTo>
                <a:lnTo>
                  <a:pt x="12" y="28"/>
                </a:lnTo>
                <a:lnTo>
                  <a:pt x="11" y="30"/>
                </a:lnTo>
                <a:lnTo>
                  <a:pt x="11" y="31"/>
                </a:lnTo>
                <a:lnTo>
                  <a:pt x="11" y="33"/>
                </a:lnTo>
                <a:lnTo>
                  <a:pt x="10" y="35"/>
                </a:lnTo>
                <a:lnTo>
                  <a:pt x="9" y="36"/>
                </a:lnTo>
                <a:lnTo>
                  <a:pt x="9" y="38"/>
                </a:lnTo>
                <a:lnTo>
                  <a:pt x="9" y="40"/>
                </a:lnTo>
                <a:lnTo>
                  <a:pt x="8" y="42"/>
                </a:lnTo>
                <a:lnTo>
                  <a:pt x="8" y="43"/>
                </a:lnTo>
                <a:lnTo>
                  <a:pt x="7" y="45"/>
                </a:lnTo>
                <a:lnTo>
                  <a:pt x="7" y="47"/>
                </a:lnTo>
                <a:lnTo>
                  <a:pt x="6" y="49"/>
                </a:lnTo>
                <a:lnTo>
                  <a:pt x="6" y="50"/>
                </a:lnTo>
                <a:lnTo>
                  <a:pt x="5" y="52"/>
                </a:lnTo>
                <a:lnTo>
                  <a:pt x="5" y="54"/>
                </a:lnTo>
                <a:lnTo>
                  <a:pt x="5" y="55"/>
                </a:lnTo>
                <a:lnTo>
                  <a:pt x="5" y="57"/>
                </a:lnTo>
                <a:lnTo>
                  <a:pt x="4" y="59"/>
                </a:lnTo>
                <a:lnTo>
                  <a:pt x="4" y="61"/>
                </a:lnTo>
                <a:lnTo>
                  <a:pt x="4" y="62"/>
                </a:lnTo>
                <a:lnTo>
                  <a:pt x="4" y="65"/>
                </a:lnTo>
                <a:lnTo>
                  <a:pt x="3" y="66"/>
                </a:lnTo>
                <a:lnTo>
                  <a:pt x="3" y="68"/>
                </a:lnTo>
                <a:lnTo>
                  <a:pt x="3" y="70"/>
                </a:lnTo>
                <a:lnTo>
                  <a:pt x="2" y="72"/>
                </a:lnTo>
                <a:lnTo>
                  <a:pt x="2" y="73"/>
                </a:lnTo>
                <a:lnTo>
                  <a:pt x="2" y="75"/>
                </a:lnTo>
                <a:lnTo>
                  <a:pt x="2" y="77"/>
                </a:lnTo>
                <a:lnTo>
                  <a:pt x="1" y="79"/>
                </a:lnTo>
                <a:lnTo>
                  <a:pt x="1" y="81"/>
                </a:lnTo>
                <a:lnTo>
                  <a:pt x="1" y="82"/>
                </a:lnTo>
                <a:lnTo>
                  <a:pt x="1" y="85"/>
                </a:lnTo>
                <a:lnTo>
                  <a:pt x="1" y="87"/>
                </a:lnTo>
                <a:lnTo>
                  <a:pt x="1" y="88"/>
                </a:lnTo>
                <a:lnTo>
                  <a:pt x="0" y="90"/>
                </a:lnTo>
                <a:lnTo>
                  <a:pt x="0" y="92"/>
                </a:lnTo>
                <a:lnTo>
                  <a:pt x="0" y="95"/>
                </a:lnTo>
                <a:lnTo>
                  <a:pt x="0" y="96"/>
                </a:lnTo>
                <a:lnTo>
                  <a:pt x="0" y="98"/>
                </a:lnTo>
                <a:lnTo>
                  <a:pt x="0" y="100"/>
                </a:lnTo>
                <a:lnTo>
                  <a:pt x="0" y="102"/>
                </a:lnTo>
                <a:lnTo>
                  <a:pt x="0" y="104"/>
                </a:lnTo>
                <a:lnTo>
                  <a:pt x="0" y="106"/>
                </a:lnTo>
                <a:lnTo>
                  <a:pt x="0" y="108"/>
                </a:lnTo>
                <a:lnTo>
                  <a:pt x="0" y="110"/>
                </a:lnTo>
                <a:lnTo>
                  <a:pt x="0" y="113"/>
                </a:lnTo>
                <a:lnTo>
                  <a:pt x="0" y="115"/>
                </a:lnTo>
                <a:lnTo>
                  <a:pt x="0" y="117"/>
                </a:lnTo>
                <a:lnTo>
                  <a:pt x="0" y="173"/>
                </a:lnTo>
                <a:close/>
              </a:path>
            </a:pathLst>
          </a:custGeom>
          <a:solidFill>
            <a:srgbClr val="59A6D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433" name="Freeform 177"/>
          <p:cNvSpPr>
            <a:spLocks/>
          </p:cNvSpPr>
          <p:nvPr/>
        </p:nvSpPr>
        <p:spPr bwMode="auto">
          <a:xfrm>
            <a:off x="6883401" y="5013326"/>
            <a:ext cx="15875" cy="30163"/>
          </a:xfrm>
          <a:custGeom>
            <a:avLst/>
            <a:gdLst>
              <a:gd name="T0" fmla="*/ 7938 w 10"/>
              <a:gd name="T1" fmla="*/ 0 h 19"/>
              <a:gd name="T2" fmla="*/ 6350 w 10"/>
              <a:gd name="T3" fmla="*/ 0 h 19"/>
              <a:gd name="T4" fmla="*/ 4763 w 10"/>
              <a:gd name="T5" fmla="*/ 1588 h 19"/>
              <a:gd name="T6" fmla="*/ 3175 w 10"/>
              <a:gd name="T7" fmla="*/ 3175 h 19"/>
              <a:gd name="T8" fmla="*/ 1588 w 10"/>
              <a:gd name="T9" fmla="*/ 6350 h 19"/>
              <a:gd name="T10" fmla="*/ 1588 w 10"/>
              <a:gd name="T11" fmla="*/ 7938 h 19"/>
              <a:gd name="T12" fmla="*/ 1588 w 10"/>
              <a:gd name="T13" fmla="*/ 11113 h 19"/>
              <a:gd name="T14" fmla="*/ 0 w 10"/>
              <a:gd name="T15" fmla="*/ 14288 h 19"/>
              <a:gd name="T16" fmla="*/ 0 w 10"/>
              <a:gd name="T17" fmla="*/ 15875 h 19"/>
              <a:gd name="T18" fmla="*/ 1588 w 10"/>
              <a:gd name="T19" fmla="*/ 20638 h 19"/>
              <a:gd name="T20" fmla="*/ 1588 w 10"/>
              <a:gd name="T21" fmla="*/ 22225 h 19"/>
              <a:gd name="T22" fmla="*/ 1588 w 10"/>
              <a:gd name="T23" fmla="*/ 25400 h 19"/>
              <a:gd name="T24" fmla="*/ 3175 w 10"/>
              <a:gd name="T25" fmla="*/ 26988 h 19"/>
              <a:gd name="T26" fmla="*/ 4763 w 10"/>
              <a:gd name="T27" fmla="*/ 28575 h 19"/>
              <a:gd name="T28" fmla="*/ 6350 w 10"/>
              <a:gd name="T29" fmla="*/ 30163 h 19"/>
              <a:gd name="T30" fmla="*/ 7938 w 10"/>
              <a:gd name="T31" fmla="*/ 30163 h 19"/>
              <a:gd name="T32" fmla="*/ 7938 w 10"/>
              <a:gd name="T33" fmla="*/ 30163 h 19"/>
              <a:gd name="T34" fmla="*/ 9525 w 10"/>
              <a:gd name="T35" fmla="*/ 30163 h 19"/>
              <a:gd name="T36" fmla="*/ 11113 w 10"/>
              <a:gd name="T37" fmla="*/ 28575 h 19"/>
              <a:gd name="T38" fmla="*/ 12700 w 10"/>
              <a:gd name="T39" fmla="*/ 26988 h 19"/>
              <a:gd name="T40" fmla="*/ 14288 w 10"/>
              <a:gd name="T41" fmla="*/ 23813 h 19"/>
              <a:gd name="T42" fmla="*/ 14288 w 10"/>
              <a:gd name="T43" fmla="*/ 20638 h 19"/>
              <a:gd name="T44" fmla="*/ 15875 w 10"/>
              <a:gd name="T45" fmla="*/ 19050 h 19"/>
              <a:gd name="T46" fmla="*/ 15875 w 10"/>
              <a:gd name="T47" fmla="*/ 15875 h 19"/>
              <a:gd name="T48" fmla="*/ 15875 w 10"/>
              <a:gd name="T49" fmla="*/ 11113 h 19"/>
              <a:gd name="T50" fmla="*/ 14288 w 10"/>
              <a:gd name="T51" fmla="*/ 9525 h 19"/>
              <a:gd name="T52" fmla="*/ 14288 w 10"/>
              <a:gd name="T53" fmla="*/ 7938 h 19"/>
              <a:gd name="T54" fmla="*/ 12700 w 10"/>
              <a:gd name="T55" fmla="*/ 4763 h 19"/>
              <a:gd name="T56" fmla="*/ 12700 w 10"/>
              <a:gd name="T57" fmla="*/ 3175 h 19"/>
              <a:gd name="T58" fmla="*/ 11113 w 10"/>
              <a:gd name="T59" fmla="*/ 1588 h 19"/>
              <a:gd name="T60" fmla="*/ 9525 w 10"/>
              <a:gd name="T61" fmla="*/ 0 h 19"/>
              <a:gd name="T62" fmla="*/ 7938 w 10"/>
              <a:gd name="T63" fmla="*/ 0 h 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 h="19">
                <a:moveTo>
                  <a:pt x="5" y="0"/>
                </a:moveTo>
                <a:lnTo>
                  <a:pt x="5" y="0"/>
                </a:lnTo>
                <a:lnTo>
                  <a:pt x="4" y="0"/>
                </a:lnTo>
                <a:lnTo>
                  <a:pt x="4" y="1"/>
                </a:lnTo>
                <a:lnTo>
                  <a:pt x="3" y="1"/>
                </a:lnTo>
                <a:lnTo>
                  <a:pt x="3" y="2"/>
                </a:lnTo>
                <a:lnTo>
                  <a:pt x="2" y="2"/>
                </a:lnTo>
                <a:lnTo>
                  <a:pt x="2" y="3"/>
                </a:lnTo>
                <a:lnTo>
                  <a:pt x="1" y="4"/>
                </a:lnTo>
                <a:lnTo>
                  <a:pt x="1" y="5"/>
                </a:lnTo>
                <a:lnTo>
                  <a:pt x="1" y="6"/>
                </a:lnTo>
                <a:lnTo>
                  <a:pt x="1" y="7"/>
                </a:lnTo>
                <a:lnTo>
                  <a:pt x="0" y="7"/>
                </a:lnTo>
                <a:lnTo>
                  <a:pt x="0" y="9"/>
                </a:lnTo>
                <a:lnTo>
                  <a:pt x="0" y="10"/>
                </a:lnTo>
                <a:lnTo>
                  <a:pt x="0" y="12"/>
                </a:lnTo>
                <a:lnTo>
                  <a:pt x="1" y="13"/>
                </a:lnTo>
                <a:lnTo>
                  <a:pt x="1" y="14"/>
                </a:lnTo>
                <a:lnTo>
                  <a:pt x="1" y="15"/>
                </a:lnTo>
                <a:lnTo>
                  <a:pt x="1" y="16"/>
                </a:lnTo>
                <a:lnTo>
                  <a:pt x="2" y="17"/>
                </a:lnTo>
                <a:lnTo>
                  <a:pt x="3" y="18"/>
                </a:lnTo>
                <a:lnTo>
                  <a:pt x="4" y="18"/>
                </a:lnTo>
                <a:lnTo>
                  <a:pt x="4" y="19"/>
                </a:lnTo>
                <a:lnTo>
                  <a:pt x="5" y="19"/>
                </a:lnTo>
                <a:lnTo>
                  <a:pt x="6" y="19"/>
                </a:lnTo>
                <a:lnTo>
                  <a:pt x="7" y="18"/>
                </a:lnTo>
                <a:lnTo>
                  <a:pt x="8" y="18"/>
                </a:lnTo>
                <a:lnTo>
                  <a:pt x="8" y="17"/>
                </a:lnTo>
                <a:lnTo>
                  <a:pt x="9" y="16"/>
                </a:lnTo>
                <a:lnTo>
                  <a:pt x="9" y="15"/>
                </a:lnTo>
                <a:lnTo>
                  <a:pt x="9" y="14"/>
                </a:lnTo>
                <a:lnTo>
                  <a:pt x="9" y="13"/>
                </a:lnTo>
                <a:lnTo>
                  <a:pt x="10" y="13"/>
                </a:lnTo>
                <a:lnTo>
                  <a:pt x="10" y="12"/>
                </a:lnTo>
                <a:lnTo>
                  <a:pt x="10" y="10"/>
                </a:lnTo>
                <a:lnTo>
                  <a:pt x="10" y="9"/>
                </a:lnTo>
                <a:lnTo>
                  <a:pt x="10" y="7"/>
                </a:lnTo>
                <a:lnTo>
                  <a:pt x="9" y="6"/>
                </a:lnTo>
                <a:lnTo>
                  <a:pt x="9" y="5"/>
                </a:lnTo>
                <a:lnTo>
                  <a:pt x="9" y="4"/>
                </a:lnTo>
                <a:lnTo>
                  <a:pt x="8" y="3"/>
                </a:lnTo>
                <a:lnTo>
                  <a:pt x="8" y="2"/>
                </a:lnTo>
                <a:lnTo>
                  <a:pt x="7" y="1"/>
                </a:lnTo>
                <a:lnTo>
                  <a:pt x="6" y="0"/>
                </a:lnTo>
                <a:lnTo>
                  <a:pt x="5" y="0"/>
                </a:lnTo>
                <a:close/>
              </a:path>
            </a:pathLst>
          </a:custGeom>
          <a:solidFill>
            <a:srgbClr val="78BDE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434" name="Freeform 178"/>
          <p:cNvSpPr>
            <a:spLocks/>
          </p:cNvSpPr>
          <p:nvPr/>
        </p:nvSpPr>
        <p:spPr bwMode="auto">
          <a:xfrm>
            <a:off x="6865939" y="5013326"/>
            <a:ext cx="14287" cy="30163"/>
          </a:xfrm>
          <a:custGeom>
            <a:avLst/>
            <a:gdLst>
              <a:gd name="T0" fmla="*/ 6350 w 9"/>
              <a:gd name="T1" fmla="*/ 0 h 19"/>
              <a:gd name="T2" fmla="*/ 4762 w 9"/>
              <a:gd name="T3" fmla="*/ 0 h 19"/>
              <a:gd name="T4" fmla="*/ 3175 w 9"/>
              <a:gd name="T5" fmla="*/ 1588 h 19"/>
              <a:gd name="T6" fmla="*/ 3175 w 9"/>
              <a:gd name="T7" fmla="*/ 3175 h 19"/>
              <a:gd name="T8" fmla="*/ 1587 w 9"/>
              <a:gd name="T9" fmla="*/ 6350 h 19"/>
              <a:gd name="T10" fmla="*/ 0 w 9"/>
              <a:gd name="T11" fmla="*/ 7938 h 19"/>
              <a:gd name="T12" fmla="*/ 0 w 9"/>
              <a:gd name="T13" fmla="*/ 11113 h 19"/>
              <a:gd name="T14" fmla="*/ 0 w 9"/>
              <a:gd name="T15" fmla="*/ 14288 h 19"/>
              <a:gd name="T16" fmla="*/ 0 w 9"/>
              <a:gd name="T17" fmla="*/ 15875 h 19"/>
              <a:gd name="T18" fmla="*/ 0 w 9"/>
              <a:gd name="T19" fmla="*/ 20638 h 19"/>
              <a:gd name="T20" fmla="*/ 0 w 9"/>
              <a:gd name="T21" fmla="*/ 22225 h 19"/>
              <a:gd name="T22" fmla="*/ 1587 w 9"/>
              <a:gd name="T23" fmla="*/ 25400 h 19"/>
              <a:gd name="T24" fmla="*/ 3175 w 9"/>
              <a:gd name="T25" fmla="*/ 26988 h 19"/>
              <a:gd name="T26" fmla="*/ 3175 w 9"/>
              <a:gd name="T27" fmla="*/ 28575 h 19"/>
              <a:gd name="T28" fmla="*/ 4762 w 9"/>
              <a:gd name="T29" fmla="*/ 30163 h 19"/>
              <a:gd name="T30" fmla="*/ 6350 w 9"/>
              <a:gd name="T31" fmla="*/ 30163 h 19"/>
              <a:gd name="T32" fmla="*/ 7937 w 9"/>
              <a:gd name="T33" fmla="*/ 30163 h 19"/>
              <a:gd name="T34" fmla="*/ 9525 w 9"/>
              <a:gd name="T35" fmla="*/ 30163 h 19"/>
              <a:gd name="T36" fmla="*/ 11112 w 9"/>
              <a:gd name="T37" fmla="*/ 28575 h 19"/>
              <a:gd name="T38" fmla="*/ 11112 w 9"/>
              <a:gd name="T39" fmla="*/ 26988 h 19"/>
              <a:gd name="T40" fmla="*/ 12700 w 9"/>
              <a:gd name="T41" fmla="*/ 25400 h 19"/>
              <a:gd name="T42" fmla="*/ 14287 w 9"/>
              <a:gd name="T43" fmla="*/ 22225 h 19"/>
              <a:gd name="T44" fmla="*/ 14287 w 9"/>
              <a:gd name="T45" fmla="*/ 20638 h 19"/>
              <a:gd name="T46" fmla="*/ 14287 w 9"/>
              <a:gd name="T47" fmla="*/ 15875 h 19"/>
              <a:gd name="T48" fmla="*/ 14287 w 9"/>
              <a:gd name="T49" fmla="*/ 14288 h 19"/>
              <a:gd name="T50" fmla="*/ 14287 w 9"/>
              <a:gd name="T51" fmla="*/ 11113 h 19"/>
              <a:gd name="T52" fmla="*/ 14287 w 9"/>
              <a:gd name="T53" fmla="*/ 7938 h 19"/>
              <a:gd name="T54" fmla="*/ 12700 w 9"/>
              <a:gd name="T55" fmla="*/ 6350 h 19"/>
              <a:gd name="T56" fmla="*/ 11112 w 9"/>
              <a:gd name="T57" fmla="*/ 3175 h 19"/>
              <a:gd name="T58" fmla="*/ 11112 w 9"/>
              <a:gd name="T59" fmla="*/ 1588 h 19"/>
              <a:gd name="T60" fmla="*/ 9525 w 9"/>
              <a:gd name="T61" fmla="*/ 0 h 19"/>
              <a:gd name="T62" fmla="*/ 7937 w 9"/>
              <a:gd name="T63" fmla="*/ 0 h 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 h="19">
                <a:moveTo>
                  <a:pt x="5" y="0"/>
                </a:moveTo>
                <a:lnTo>
                  <a:pt x="4" y="0"/>
                </a:lnTo>
                <a:lnTo>
                  <a:pt x="3" y="0"/>
                </a:lnTo>
                <a:lnTo>
                  <a:pt x="3" y="1"/>
                </a:lnTo>
                <a:lnTo>
                  <a:pt x="2" y="1"/>
                </a:lnTo>
                <a:lnTo>
                  <a:pt x="2" y="2"/>
                </a:lnTo>
                <a:lnTo>
                  <a:pt x="1" y="3"/>
                </a:lnTo>
                <a:lnTo>
                  <a:pt x="1" y="4"/>
                </a:lnTo>
                <a:lnTo>
                  <a:pt x="1" y="5"/>
                </a:lnTo>
                <a:lnTo>
                  <a:pt x="0" y="5"/>
                </a:lnTo>
                <a:lnTo>
                  <a:pt x="0" y="6"/>
                </a:lnTo>
                <a:lnTo>
                  <a:pt x="0" y="7"/>
                </a:lnTo>
                <a:lnTo>
                  <a:pt x="0" y="9"/>
                </a:lnTo>
                <a:lnTo>
                  <a:pt x="0" y="10"/>
                </a:lnTo>
                <a:lnTo>
                  <a:pt x="0" y="12"/>
                </a:lnTo>
                <a:lnTo>
                  <a:pt x="0" y="13"/>
                </a:lnTo>
                <a:lnTo>
                  <a:pt x="0" y="14"/>
                </a:lnTo>
                <a:lnTo>
                  <a:pt x="1" y="15"/>
                </a:lnTo>
                <a:lnTo>
                  <a:pt x="1" y="16"/>
                </a:lnTo>
                <a:lnTo>
                  <a:pt x="1" y="17"/>
                </a:lnTo>
                <a:lnTo>
                  <a:pt x="2" y="17"/>
                </a:lnTo>
                <a:lnTo>
                  <a:pt x="2" y="18"/>
                </a:lnTo>
                <a:lnTo>
                  <a:pt x="3" y="18"/>
                </a:lnTo>
                <a:lnTo>
                  <a:pt x="3" y="19"/>
                </a:lnTo>
                <a:lnTo>
                  <a:pt x="4" y="19"/>
                </a:lnTo>
                <a:lnTo>
                  <a:pt x="5" y="19"/>
                </a:lnTo>
                <a:lnTo>
                  <a:pt x="6" y="19"/>
                </a:lnTo>
                <a:lnTo>
                  <a:pt x="6" y="18"/>
                </a:lnTo>
                <a:lnTo>
                  <a:pt x="7" y="18"/>
                </a:lnTo>
                <a:lnTo>
                  <a:pt x="7" y="17"/>
                </a:lnTo>
                <a:lnTo>
                  <a:pt x="8" y="17"/>
                </a:lnTo>
                <a:lnTo>
                  <a:pt x="8" y="16"/>
                </a:lnTo>
                <a:lnTo>
                  <a:pt x="8" y="15"/>
                </a:lnTo>
                <a:lnTo>
                  <a:pt x="9" y="14"/>
                </a:lnTo>
                <a:lnTo>
                  <a:pt x="9" y="13"/>
                </a:lnTo>
                <a:lnTo>
                  <a:pt x="9" y="12"/>
                </a:lnTo>
                <a:lnTo>
                  <a:pt x="9" y="10"/>
                </a:lnTo>
                <a:lnTo>
                  <a:pt x="9" y="9"/>
                </a:lnTo>
                <a:lnTo>
                  <a:pt x="9" y="7"/>
                </a:lnTo>
                <a:lnTo>
                  <a:pt x="9" y="6"/>
                </a:lnTo>
                <a:lnTo>
                  <a:pt x="9" y="5"/>
                </a:lnTo>
                <a:lnTo>
                  <a:pt x="8" y="5"/>
                </a:lnTo>
                <a:lnTo>
                  <a:pt x="8" y="4"/>
                </a:lnTo>
                <a:lnTo>
                  <a:pt x="8" y="3"/>
                </a:lnTo>
                <a:lnTo>
                  <a:pt x="7" y="2"/>
                </a:lnTo>
                <a:lnTo>
                  <a:pt x="7" y="1"/>
                </a:lnTo>
                <a:lnTo>
                  <a:pt x="6" y="1"/>
                </a:lnTo>
                <a:lnTo>
                  <a:pt x="6" y="0"/>
                </a:lnTo>
                <a:lnTo>
                  <a:pt x="5" y="0"/>
                </a:lnTo>
                <a:close/>
              </a:path>
            </a:pathLst>
          </a:custGeom>
          <a:solidFill>
            <a:srgbClr val="78BDE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435" name="Freeform 179"/>
          <p:cNvSpPr>
            <a:spLocks/>
          </p:cNvSpPr>
          <p:nvPr/>
        </p:nvSpPr>
        <p:spPr bwMode="auto">
          <a:xfrm>
            <a:off x="6865939" y="5048251"/>
            <a:ext cx="15875" cy="28575"/>
          </a:xfrm>
          <a:custGeom>
            <a:avLst/>
            <a:gdLst>
              <a:gd name="T0" fmla="*/ 7938 w 10"/>
              <a:gd name="T1" fmla="*/ 0 h 18"/>
              <a:gd name="T2" fmla="*/ 6350 w 10"/>
              <a:gd name="T3" fmla="*/ 0 h 18"/>
              <a:gd name="T4" fmla="*/ 4763 w 10"/>
              <a:gd name="T5" fmla="*/ 1588 h 18"/>
              <a:gd name="T6" fmla="*/ 3175 w 10"/>
              <a:gd name="T7" fmla="*/ 1588 h 18"/>
              <a:gd name="T8" fmla="*/ 3175 w 10"/>
              <a:gd name="T9" fmla="*/ 4763 h 18"/>
              <a:gd name="T10" fmla="*/ 1588 w 10"/>
              <a:gd name="T11" fmla="*/ 4763 h 18"/>
              <a:gd name="T12" fmla="*/ 1588 w 10"/>
              <a:gd name="T13" fmla="*/ 9525 h 18"/>
              <a:gd name="T14" fmla="*/ 0 w 10"/>
              <a:gd name="T15" fmla="*/ 11113 h 18"/>
              <a:gd name="T16" fmla="*/ 0 w 10"/>
              <a:gd name="T17" fmla="*/ 14288 h 18"/>
              <a:gd name="T18" fmla="*/ 0 w 10"/>
              <a:gd name="T19" fmla="*/ 17463 h 18"/>
              <a:gd name="T20" fmla="*/ 1588 w 10"/>
              <a:gd name="T21" fmla="*/ 20638 h 18"/>
              <a:gd name="T22" fmla="*/ 1588 w 10"/>
              <a:gd name="T23" fmla="*/ 22225 h 18"/>
              <a:gd name="T24" fmla="*/ 3175 w 10"/>
              <a:gd name="T25" fmla="*/ 23813 h 18"/>
              <a:gd name="T26" fmla="*/ 3175 w 10"/>
              <a:gd name="T27" fmla="*/ 26988 h 18"/>
              <a:gd name="T28" fmla="*/ 4763 w 10"/>
              <a:gd name="T29" fmla="*/ 28575 h 18"/>
              <a:gd name="T30" fmla="*/ 6350 w 10"/>
              <a:gd name="T31" fmla="*/ 28575 h 18"/>
              <a:gd name="T32" fmla="*/ 7938 w 10"/>
              <a:gd name="T33" fmla="*/ 28575 h 18"/>
              <a:gd name="T34" fmla="*/ 9525 w 10"/>
              <a:gd name="T35" fmla="*/ 28575 h 18"/>
              <a:gd name="T36" fmla="*/ 11113 w 10"/>
              <a:gd name="T37" fmla="*/ 28575 h 18"/>
              <a:gd name="T38" fmla="*/ 12700 w 10"/>
              <a:gd name="T39" fmla="*/ 26988 h 18"/>
              <a:gd name="T40" fmla="*/ 12700 w 10"/>
              <a:gd name="T41" fmla="*/ 23813 h 18"/>
              <a:gd name="T42" fmla="*/ 14288 w 10"/>
              <a:gd name="T43" fmla="*/ 22225 h 18"/>
              <a:gd name="T44" fmla="*/ 14288 w 10"/>
              <a:gd name="T45" fmla="*/ 20638 h 18"/>
              <a:gd name="T46" fmla="*/ 15875 w 10"/>
              <a:gd name="T47" fmla="*/ 17463 h 18"/>
              <a:gd name="T48" fmla="*/ 15875 w 10"/>
              <a:gd name="T49" fmla="*/ 14288 h 18"/>
              <a:gd name="T50" fmla="*/ 15875 w 10"/>
              <a:gd name="T51" fmla="*/ 11113 h 18"/>
              <a:gd name="T52" fmla="*/ 14288 w 10"/>
              <a:gd name="T53" fmla="*/ 9525 h 18"/>
              <a:gd name="T54" fmla="*/ 14288 w 10"/>
              <a:gd name="T55" fmla="*/ 4763 h 18"/>
              <a:gd name="T56" fmla="*/ 12700 w 10"/>
              <a:gd name="T57" fmla="*/ 4763 h 18"/>
              <a:gd name="T58" fmla="*/ 12700 w 10"/>
              <a:gd name="T59" fmla="*/ 1588 h 18"/>
              <a:gd name="T60" fmla="*/ 11113 w 10"/>
              <a:gd name="T61" fmla="*/ 1588 h 18"/>
              <a:gd name="T62" fmla="*/ 9525 w 10"/>
              <a:gd name="T63" fmla="*/ 0 h 18"/>
              <a:gd name="T64" fmla="*/ 7938 w 10"/>
              <a:gd name="T65" fmla="*/ 0 h 1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 h="18">
                <a:moveTo>
                  <a:pt x="5" y="0"/>
                </a:moveTo>
                <a:lnTo>
                  <a:pt x="5" y="0"/>
                </a:lnTo>
                <a:lnTo>
                  <a:pt x="4" y="0"/>
                </a:lnTo>
                <a:lnTo>
                  <a:pt x="3" y="1"/>
                </a:lnTo>
                <a:lnTo>
                  <a:pt x="2" y="1"/>
                </a:lnTo>
                <a:lnTo>
                  <a:pt x="2" y="2"/>
                </a:lnTo>
                <a:lnTo>
                  <a:pt x="2" y="3"/>
                </a:lnTo>
                <a:lnTo>
                  <a:pt x="1" y="3"/>
                </a:lnTo>
                <a:lnTo>
                  <a:pt x="1" y="5"/>
                </a:lnTo>
                <a:lnTo>
                  <a:pt x="1" y="6"/>
                </a:lnTo>
                <a:lnTo>
                  <a:pt x="0" y="6"/>
                </a:lnTo>
                <a:lnTo>
                  <a:pt x="0" y="7"/>
                </a:lnTo>
                <a:lnTo>
                  <a:pt x="0" y="8"/>
                </a:lnTo>
                <a:lnTo>
                  <a:pt x="0" y="9"/>
                </a:lnTo>
                <a:lnTo>
                  <a:pt x="0" y="10"/>
                </a:lnTo>
                <a:lnTo>
                  <a:pt x="0" y="11"/>
                </a:lnTo>
                <a:lnTo>
                  <a:pt x="0" y="12"/>
                </a:lnTo>
                <a:lnTo>
                  <a:pt x="1" y="13"/>
                </a:lnTo>
                <a:lnTo>
                  <a:pt x="1" y="14"/>
                </a:lnTo>
                <a:lnTo>
                  <a:pt x="1" y="15"/>
                </a:lnTo>
                <a:lnTo>
                  <a:pt x="2" y="15"/>
                </a:lnTo>
                <a:lnTo>
                  <a:pt x="2" y="16"/>
                </a:lnTo>
                <a:lnTo>
                  <a:pt x="2" y="17"/>
                </a:lnTo>
                <a:lnTo>
                  <a:pt x="3" y="17"/>
                </a:lnTo>
                <a:lnTo>
                  <a:pt x="3" y="18"/>
                </a:lnTo>
                <a:lnTo>
                  <a:pt x="4" y="18"/>
                </a:lnTo>
                <a:lnTo>
                  <a:pt x="5" y="18"/>
                </a:lnTo>
                <a:lnTo>
                  <a:pt x="6" y="18"/>
                </a:lnTo>
                <a:lnTo>
                  <a:pt x="7" y="18"/>
                </a:lnTo>
                <a:lnTo>
                  <a:pt x="7" y="17"/>
                </a:lnTo>
                <a:lnTo>
                  <a:pt x="8" y="17"/>
                </a:lnTo>
                <a:lnTo>
                  <a:pt x="8" y="16"/>
                </a:lnTo>
                <a:lnTo>
                  <a:pt x="8" y="15"/>
                </a:lnTo>
                <a:lnTo>
                  <a:pt x="9" y="15"/>
                </a:lnTo>
                <a:lnTo>
                  <a:pt x="9" y="14"/>
                </a:lnTo>
                <a:lnTo>
                  <a:pt x="9" y="13"/>
                </a:lnTo>
                <a:lnTo>
                  <a:pt x="10" y="12"/>
                </a:lnTo>
                <a:lnTo>
                  <a:pt x="10" y="11"/>
                </a:lnTo>
                <a:lnTo>
                  <a:pt x="10" y="10"/>
                </a:lnTo>
                <a:lnTo>
                  <a:pt x="10" y="9"/>
                </a:lnTo>
                <a:lnTo>
                  <a:pt x="10" y="8"/>
                </a:lnTo>
                <a:lnTo>
                  <a:pt x="10" y="7"/>
                </a:lnTo>
                <a:lnTo>
                  <a:pt x="10" y="6"/>
                </a:lnTo>
                <a:lnTo>
                  <a:pt x="9" y="6"/>
                </a:lnTo>
                <a:lnTo>
                  <a:pt x="9" y="5"/>
                </a:lnTo>
                <a:lnTo>
                  <a:pt x="9" y="3"/>
                </a:lnTo>
                <a:lnTo>
                  <a:pt x="8" y="3"/>
                </a:lnTo>
                <a:lnTo>
                  <a:pt x="8" y="2"/>
                </a:lnTo>
                <a:lnTo>
                  <a:pt x="8" y="1"/>
                </a:lnTo>
                <a:lnTo>
                  <a:pt x="7" y="1"/>
                </a:lnTo>
                <a:lnTo>
                  <a:pt x="6" y="0"/>
                </a:lnTo>
                <a:lnTo>
                  <a:pt x="5" y="0"/>
                </a:lnTo>
                <a:close/>
              </a:path>
            </a:pathLst>
          </a:custGeom>
          <a:solidFill>
            <a:srgbClr val="78BDE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436" name="Freeform 180"/>
          <p:cNvSpPr>
            <a:spLocks/>
          </p:cNvSpPr>
          <p:nvPr/>
        </p:nvSpPr>
        <p:spPr bwMode="auto">
          <a:xfrm>
            <a:off x="6848476" y="5048251"/>
            <a:ext cx="15875" cy="28575"/>
          </a:xfrm>
          <a:custGeom>
            <a:avLst/>
            <a:gdLst>
              <a:gd name="T0" fmla="*/ 6350 w 10"/>
              <a:gd name="T1" fmla="*/ 0 h 18"/>
              <a:gd name="T2" fmla="*/ 6350 w 10"/>
              <a:gd name="T3" fmla="*/ 0 h 18"/>
              <a:gd name="T4" fmla="*/ 4763 w 10"/>
              <a:gd name="T5" fmla="*/ 1588 h 18"/>
              <a:gd name="T6" fmla="*/ 3175 w 10"/>
              <a:gd name="T7" fmla="*/ 3175 h 18"/>
              <a:gd name="T8" fmla="*/ 1588 w 10"/>
              <a:gd name="T9" fmla="*/ 4763 h 18"/>
              <a:gd name="T10" fmla="*/ 1588 w 10"/>
              <a:gd name="T11" fmla="*/ 7938 h 18"/>
              <a:gd name="T12" fmla="*/ 0 w 10"/>
              <a:gd name="T13" fmla="*/ 9525 h 18"/>
              <a:gd name="T14" fmla="*/ 0 w 10"/>
              <a:gd name="T15" fmla="*/ 12700 h 18"/>
              <a:gd name="T16" fmla="*/ 0 w 10"/>
              <a:gd name="T17" fmla="*/ 15875 h 18"/>
              <a:gd name="T18" fmla="*/ 0 w 10"/>
              <a:gd name="T19" fmla="*/ 19050 h 18"/>
              <a:gd name="T20" fmla="*/ 1588 w 10"/>
              <a:gd name="T21" fmla="*/ 20638 h 18"/>
              <a:gd name="T22" fmla="*/ 1588 w 10"/>
              <a:gd name="T23" fmla="*/ 23813 h 18"/>
              <a:gd name="T24" fmla="*/ 3175 w 10"/>
              <a:gd name="T25" fmla="*/ 25400 h 18"/>
              <a:gd name="T26" fmla="*/ 4763 w 10"/>
              <a:gd name="T27" fmla="*/ 26988 h 18"/>
              <a:gd name="T28" fmla="*/ 6350 w 10"/>
              <a:gd name="T29" fmla="*/ 28575 h 18"/>
              <a:gd name="T30" fmla="*/ 6350 w 10"/>
              <a:gd name="T31" fmla="*/ 28575 h 18"/>
              <a:gd name="T32" fmla="*/ 7938 w 10"/>
              <a:gd name="T33" fmla="*/ 28575 h 18"/>
              <a:gd name="T34" fmla="*/ 9525 w 10"/>
              <a:gd name="T35" fmla="*/ 28575 h 18"/>
              <a:gd name="T36" fmla="*/ 11113 w 10"/>
              <a:gd name="T37" fmla="*/ 26988 h 18"/>
              <a:gd name="T38" fmla="*/ 12700 w 10"/>
              <a:gd name="T39" fmla="*/ 25400 h 18"/>
              <a:gd name="T40" fmla="*/ 14288 w 10"/>
              <a:gd name="T41" fmla="*/ 23813 h 18"/>
              <a:gd name="T42" fmla="*/ 14288 w 10"/>
              <a:gd name="T43" fmla="*/ 20638 h 18"/>
              <a:gd name="T44" fmla="*/ 14288 w 10"/>
              <a:gd name="T45" fmla="*/ 19050 h 18"/>
              <a:gd name="T46" fmla="*/ 15875 w 10"/>
              <a:gd name="T47" fmla="*/ 15875 h 18"/>
              <a:gd name="T48" fmla="*/ 15875 w 10"/>
              <a:gd name="T49" fmla="*/ 12700 h 18"/>
              <a:gd name="T50" fmla="*/ 14288 w 10"/>
              <a:gd name="T51" fmla="*/ 9525 h 18"/>
              <a:gd name="T52" fmla="*/ 14288 w 10"/>
              <a:gd name="T53" fmla="*/ 7938 h 18"/>
              <a:gd name="T54" fmla="*/ 14288 w 10"/>
              <a:gd name="T55" fmla="*/ 4763 h 18"/>
              <a:gd name="T56" fmla="*/ 12700 w 10"/>
              <a:gd name="T57" fmla="*/ 3175 h 18"/>
              <a:gd name="T58" fmla="*/ 11113 w 10"/>
              <a:gd name="T59" fmla="*/ 1588 h 18"/>
              <a:gd name="T60" fmla="*/ 9525 w 10"/>
              <a:gd name="T61" fmla="*/ 0 h 18"/>
              <a:gd name="T62" fmla="*/ 7938 w 10"/>
              <a:gd name="T63" fmla="*/ 0 h 1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 h="18">
                <a:moveTo>
                  <a:pt x="5" y="0"/>
                </a:moveTo>
                <a:lnTo>
                  <a:pt x="4" y="0"/>
                </a:lnTo>
                <a:lnTo>
                  <a:pt x="3" y="1"/>
                </a:lnTo>
                <a:lnTo>
                  <a:pt x="2" y="1"/>
                </a:lnTo>
                <a:lnTo>
                  <a:pt x="2" y="2"/>
                </a:lnTo>
                <a:lnTo>
                  <a:pt x="2" y="3"/>
                </a:lnTo>
                <a:lnTo>
                  <a:pt x="1" y="3"/>
                </a:lnTo>
                <a:lnTo>
                  <a:pt x="1" y="5"/>
                </a:lnTo>
                <a:lnTo>
                  <a:pt x="1" y="6"/>
                </a:lnTo>
                <a:lnTo>
                  <a:pt x="0" y="6"/>
                </a:lnTo>
                <a:lnTo>
                  <a:pt x="0" y="7"/>
                </a:lnTo>
                <a:lnTo>
                  <a:pt x="0" y="8"/>
                </a:lnTo>
                <a:lnTo>
                  <a:pt x="0" y="9"/>
                </a:lnTo>
                <a:lnTo>
                  <a:pt x="0" y="10"/>
                </a:lnTo>
                <a:lnTo>
                  <a:pt x="0" y="11"/>
                </a:lnTo>
                <a:lnTo>
                  <a:pt x="0" y="12"/>
                </a:lnTo>
                <a:lnTo>
                  <a:pt x="1" y="13"/>
                </a:lnTo>
                <a:lnTo>
                  <a:pt x="1" y="14"/>
                </a:lnTo>
                <a:lnTo>
                  <a:pt x="1" y="15"/>
                </a:lnTo>
                <a:lnTo>
                  <a:pt x="2" y="15"/>
                </a:lnTo>
                <a:lnTo>
                  <a:pt x="2" y="16"/>
                </a:lnTo>
                <a:lnTo>
                  <a:pt x="2" y="17"/>
                </a:lnTo>
                <a:lnTo>
                  <a:pt x="3" y="17"/>
                </a:lnTo>
                <a:lnTo>
                  <a:pt x="3" y="18"/>
                </a:lnTo>
                <a:lnTo>
                  <a:pt x="4" y="18"/>
                </a:lnTo>
                <a:lnTo>
                  <a:pt x="5" y="18"/>
                </a:lnTo>
                <a:lnTo>
                  <a:pt x="6" y="18"/>
                </a:lnTo>
                <a:lnTo>
                  <a:pt x="7" y="18"/>
                </a:lnTo>
                <a:lnTo>
                  <a:pt x="7" y="17"/>
                </a:lnTo>
                <a:lnTo>
                  <a:pt x="8" y="17"/>
                </a:lnTo>
                <a:lnTo>
                  <a:pt x="8" y="16"/>
                </a:lnTo>
                <a:lnTo>
                  <a:pt x="8" y="15"/>
                </a:lnTo>
                <a:lnTo>
                  <a:pt x="9" y="15"/>
                </a:lnTo>
                <a:lnTo>
                  <a:pt x="9" y="14"/>
                </a:lnTo>
                <a:lnTo>
                  <a:pt x="9" y="13"/>
                </a:lnTo>
                <a:lnTo>
                  <a:pt x="9" y="12"/>
                </a:lnTo>
                <a:lnTo>
                  <a:pt x="10" y="11"/>
                </a:lnTo>
                <a:lnTo>
                  <a:pt x="10" y="10"/>
                </a:lnTo>
                <a:lnTo>
                  <a:pt x="10" y="9"/>
                </a:lnTo>
                <a:lnTo>
                  <a:pt x="10" y="8"/>
                </a:lnTo>
                <a:lnTo>
                  <a:pt x="10" y="7"/>
                </a:lnTo>
                <a:lnTo>
                  <a:pt x="9" y="6"/>
                </a:lnTo>
                <a:lnTo>
                  <a:pt x="9" y="5"/>
                </a:lnTo>
                <a:lnTo>
                  <a:pt x="9" y="3"/>
                </a:lnTo>
                <a:lnTo>
                  <a:pt x="8" y="3"/>
                </a:lnTo>
                <a:lnTo>
                  <a:pt x="8" y="2"/>
                </a:lnTo>
                <a:lnTo>
                  <a:pt x="8" y="1"/>
                </a:lnTo>
                <a:lnTo>
                  <a:pt x="7" y="1"/>
                </a:lnTo>
                <a:lnTo>
                  <a:pt x="6" y="0"/>
                </a:lnTo>
                <a:lnTo>
                  <a:pt x="5" y="0"/>
                </a:lnTo>
                <a:close/>
              </a:path>
            </a:pathLst>
          </a:custGeom>
          <a:solidFill>
            <a:srgbClr val="78BDE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437" name="Freeform 181"/>
          <p:cNvSpPr>
            <a:spLocks/>
          </p:cNvSpPr>
          <p:nvPr/>
        </p:nvSpPr>
        <p:spPr bwMode="auto">
          <a:xfrm>
            <a:off x="6883401" y="5048251"/>
            <a:ext cx="15875" cy="28575"/>
          </a:xfrm>
          <a:custGeom>
            <a:avLst/>
            <a:gdLst>
              <a:gd name="T0" fmla="*/ 7938 w 10"/>
              <a:gd name="T1" fmla="*/ 0 h 18"/>
              <a:gd name="T2" fmla="*/ 6350 w 10"/>
              <a:gd name="T3" fmla="*/ 0 h 18"/>
              <a:gd name="T4" fmla="*/ 4763 w 10"/>
              <a:gd name="T5" fmla="*/ 1588 h 18"/>
              <a:gd name="T6" fmla="*/ 3175 w 10"/>
              <a:gd name="T7" fmla="*/ 3175 h 18"/>
              <a:gd name="T8" fmla="*/ 1588 w 10"/>
              <a:gd name="T9" fmla="*/ 4763 h 18"/>
              <a:gd name="T10" fmla="*/ 1588 w 10"/>
              <a:gd name="T11" fmla="*/ 7938 h 18"/>
              <a:gd name="T12" fmla="*/ 1588 w 10"/>
              <a:gd name="T13" fmla="*/ 9525 h 18"/>
              <a:gd name="T14" fmla="*/ 0 w 10"/>
              <a:gd name="T15" fmla="*/ 12700 h 18"/>
              <a:gd name="T16" fmla="*/ 0 w 10"/>
              <a:gd name="T17" fmla="*/ 15875 h 18"/>
              <a:gd name="T18" fmla="*/ 1588 w 10"/>
              <a:gd name="T19" fmla="*/ 19050 h 18"/>
              <a:gd name="T20" fmla="*/ 1588 w 10"/>
              <a:gd name="T21" fmla="*/ 20638 h 18"/>
              <a:gd name="T22" fmla="*/ 1588 w 10"/>
              <a:gd name="T23" fmla="*/ 23813 h 18"/>
              <a:gd name="T24" fmla="*/ 3175 w 10"/>
              <a:gd name="T25" fmla="*/ 25400 h 18"/>
              <a:gd name="T26" fmla="*/ 4763 w 10"/>
              <a:gd name="T27" fmla="*/ 26988 h 18"/>
              <a:gd name="T28" fmla="*/ 6350 w 10"/>
              <a:gd name="T29" fmla="*/ 28575 h 18"/>
              <a:gd name="T30" fmla="*/ 7938 w 10"/>
              <a:gd name="T31" fmla="*/ 28575 h 18"/>
              <a:gd name="T32" fmla="*/ 7938 w 10"/>
              <a:gd name="T33" fmla="*/ 28575 h 18"/>
              <a:gd name="T34" fmla="*/ 9525 w 10"/>
              <a:gd name="T35" fmla="*/ 28575 h 18"/>
              <a:gd name="T36" fmla="*/ 11113 w 10"/>
              <a:gd name="T37" fmla="*/ 26988 h 18"/>
              <a:gd name="T38" fmla="*/ 12700 w 10"/>
              <a:gd name="T39" fmla="*/ 25400 h 18"/>
              <a:gd name="T40" fmla="*/ 14288 w 10"/>
              <a:gd name="T41" fmla="*/ 23813 h 18"/>
              <a:gd name="T42" fmla="*/ 14288 w 10"/>
              <a:gd name="T43" fmla="*/ 20638 h 18"/>
              <a:gd name="T44" fmla="*/ 15875 w 10"/>
              <a:gd name="T45" fmla="*/ 19050 h 18"/>
              <a:gd name="T46" fmla="*/ 15875 w 10"/>
              <a:gd name="T47" fmla="*/ 15875 h 18"/>
              <a:gd name="T48" fmla="*/ 15875 w 10"/>
              <a:gd name="T49" fmla="*/ 12700 h 18"/>
              <a:gd name="T50" fmla="*/ 15875 w 10"/>
              <a:gd name="T51" fmla="*/ 9525 h 18"/>
              <a:gd name="T52" fmla="*/ 14288 w 10"/>
              <a:gd name="T53" fmla="*/ 7938 h 18"/>
              <a:gd name="T54" fmla="*/ 14288 w 10"/>
              <a:gd name="T55" fmla="*/ 4763 h 18"/>
              <a:gd name="T56" fmla="*/ 12700 w 10"/>
              <a:gd name="T57" fmla="*/ 3175 h 18"/>
              <a:gd name="T58" fmla="*/ 11113 w 10"/>
              <a:gd name="T59" fmla="*/ 1588 h 18"/>
              <a:gd name="T60" fmla="*/ 9525 w 10"/>
              <a:gd name="T61" fmla="*/ 0 h 18"/>
              <a:gd name="T62" fmla="*/ 7938 w 10"/>
              <a:gd name="T63" fmla="*/ 0 h 1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 h="18">
                <a:moveTo>
                  <a:pt x="5" y="0"/>
                </a:moveTo>
                <a:lnTo>
                  <a:pt x="5" y="0"/>
                </a:lnTo>
                <a:lnTo>
                  <a:pt x="4" y="0"/>
                </a:lnTo>
                <a:lnTo>
                  <a:pt x="3" y="1"/>
                </a:lnTo>
                <a:lnTo>
                  <a:pt x="2" y="1"/>
                </a:lnTo>
                <a:lnTo>
                  <a:pt x="2" y="2"/>
                </a:lnTo>
                <a:lnTo>
                  <a:pt x="2" y="3"/>
                </a:lnTo>
                <a:lnTo>
                  <a:pt x="1" y="3"/>
                </a:lnTo>
                <a:lnTo>
                  <a:pt x="1" y="4"/>
                </a:lnTo>
                <a:lnTo>
                  <a:pt x="1" y="5"/>
                </a:lnTo>
                <a:lnTo>
                  <a:pt x="1" y="6"/>
                </a:lnTo>
                <a:lnTo>
                  <a:pt x="0" y="7"/>
                </a:lnTo>
                <a:lnTo>
                  <a:pt x="0" y="8"/>
                </a:lnTo>
                <a:lnTo>
                  <a:pt x="0" y="9"/>
                </a:lnTo>
                <a:lnTo>
                  <a:pt x="0" y="10"/>
                </a:lnTo>
                <a:lnTo>
                  <a:pt x="0" y="11"/>
                </a:lnTo>
                <a:lnTo>
                  <a:pt x="1" y="12"/>
                </a:lnTo>
                <a:lnTo>
                  <a:pt x="1" y="13"/>
                </a:lnTo>
                <a:lnTo>
                  <a:pt x="1" y="14"/>
                </a:lnTo>
                <a:lnTo>
                  <a:pt x="1" y="15"/>
                </a:lnTo>
                <a:lnTo>
                  <a:pt x="2" y="15"/>
                </a:lnTo>
                <a:lnTo>
                  <a:pt x="2" y="16"/>
                </a:lnTo>
                <a:lnTo>
                  <a:pt x="2" y="17"/>
                </a:lnTo>
                <a:lnTo>
                  <a:pt x="3" y="17"/>
                </a:lnTo>
                <a:lnTo>
                  <a:pt x="3" y="18"/>
                </a:lnTo>
                <a:lnTo>
                  <a:pt x="4" y="18"/>
                </a:lnTo>
                <a:lnTo>
                  <a:pt x="5" y="18"/>
                </a:lnTo>
                <a:lnTo>
                  <a:pt x="6" y="18"/>
                </a:lnTo>
                <a:lnTo>
                  <a:pt x="7" y="18"/>
                </a:lnTo>
                <a:lnTo>
                  <a:pt x="7" y="17"/>
                </a:lnTo>
                <a:lnTo>
                  <a:pt x="8" y="17"/>
                </a:lnTo>
                <a:lnTo>
                  <a:pt x="8" y="16"/>
                </a:lnTo>
                <a:lnTo>
                  <a:pt x="8" y="15"/>
                </a:lnTo>
                <a:lnTo>
                  <a:pt x="9" y="15"/>
                </a:lnTo>
                <a:lnTo>
                  <a:pt x="9" y="14"/>
                </a:lnTo>
                <a:lnTo>
                  <a:pt x="9" y="13"/>
                </a:lnTo>
                <a:lnTo>
                  <a:pt x="10" y="12"/>
                </a:lnTo>
                <a:lnTo>
                  <a:pt x="10" y="11"/>
                </a:lnTo>
                <a:lnTo>
                  <a:pt x="10" y="10"/>
                </a:lnTo>
                <a:lnTo>
                  <a:pt x="10" y="9"/>
                </a:lnTo>
                <a:lnTo>
                  <a:pt x="10" y="8"/>
                </a:lnTo>
                <a:lnTo>
                  <a:pt x="10" y="7"/>
                </a:lnTo>
                <a:lnTo>
                  <a:pt x="10" y="6"/>
                </a:lnTo>
                <a:lnTo>
                  <a:pt x="9" y="6"/>
                </a:lnTo>
                <a:lnTo>
                  <a:pt x="9" y="5"/>
                </a:lnTo>
                <a:lnTo>
                  <a:pt x="9" y="4"/>
                </a:lnTo>
                <a:lnTo>
                  <a:pt x="9" y="3"/>
                </a:lnTo>
                <a:lnTo>
                  <a:pt x="8" y="3"/>
                </a:lnTo>
                <a:lnTo>
                  <a:pt x="8" y="2"/>
                </a:lnTo>
                <a:lnTo>
                  <a:pt x="8" y="1"/>
                </a:lnTo>
                <a:lnTo>
                  <a:pt x="7" y="1"/>
                </a:lnTo>
                <a:lnTo>
                  <a:pt x="6" y="0"/>
                </a:lnTo>
                <a:lnTo>
                  <a:pt x="5" y="0"/>
                </a:lnTo>
                <a:close/>
              </a:path>
            </a:pathLst>
          </a:custGeom>
          <a:solidFill>
            <a:srgbClr val="78BDE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438" name="Freeform 182"/>
          <p:cNvSpPr>
            <a:spLocks/>
          </p:cNvSpPr>
          <p:nvPr/>
        </p:nvSpPr>
        <p:spPr bwMode="auto">
          <a:xfrm>
            <a:off x="6994526" y="5232401"/>
            <a:ext cx="15875" cy="30163"/>
          </a:xfrm>
          <a:custGeom>
            <a:avLst/>
            <a:gdLst>
              <a:gd name="T0" fmla="*/ 6350 w 10"/>
              <a:gd name="T1" fmla="*/ 0 h 19"/>
              <a:gd name="T2" fmla="*/ 4763 w 10"/>
              <a:gd name="T3" fmla="*/ 0 h 19"/>
              <a:gd name="T4" fmla="*/ 4763 w 10"/>
              <a:gd name="T5" fmla="*/ 1588 h 19"/>
              <a:gd name="T6" fmla="*/ 3175 w 10"/>
              <a:gd name="T7" fmla="*/ 4763 h 19"/>
              <a:gd name="T8" fmla="*/ 1588 w 10"/>
              <a:gd name="T9" fmla="*/ 6350 h 19"/>
              <a:gd name="T10" fmla="*/ 1588 w 10"/>
              <a:gd name="T11" fmla="*/ 7938 h 19"/>
              <a:gd name="T12" fmla="*/ 1588 w 10"/>
              <a:gd name="T13" fmla="*/ 11113 h 19"/>
              <a:gd name="T14" fmla="*/ 0 w 10"/>
              <a:gd name="T15" fmla="*/ 12700 h 19"/>
              <a:gd name="T16" fmla="*/ 0 w 10"/>
              <a:gd name="T17" fmla="*/ 15875 h 19"/>
              <a:gd name="T18" fmla="*/ 1588 w 10"/>
              <a:gd name="T19" fmla="*/ 19050 h 19"/>
              <a:gd name="T20" fmla="*/ 1588 w 10"/>
              <a:gd name="T21" fmla="*/ 20638 h 19"/>
              <a:gd name="T22" fmla="*/ 3175 w 10"/>
              <a:gd name="T23" fmla="*/ 23813 h 19"/>
              <a:gd name="T24" fmla="*/ 3175 w 10"/>
              <a:gd name="T25" fmla="*/ 25400 h 19"/>
              <a:gd name="T26" fmla="*/ 4763 w 10"/>
              <a:gd name="T27" fmla="*/ 28575 h 19"/>
              <a:gd name="T28" fmla="*/ 4763 w 10"/>
              <a:gd name="T29" fmla="*/ 28575 h 19"/>
              <a:gd name="T30" fmla="*/ 6350 w 10"/>
              <a:gd name="T31" fmla="*/ 28575 h 19"/>
              <a:gd name="T32" fmla="*/ 7938 w 10"/>
              <a:gd name="T33" fmla="*/ 28575 h 19"/>
              <a:gd name="T34" fmla="*/ 9525 w 10"/>
              <a:gd name="T35" fmla="*/ 28575 h 19"/>
              <a:gd name="T36" fmla="*/ 11113 w 10"/>
              <a:gd name="T37" fmla="*/ 28575 h 19"/>
              <a:gd name="T38" fmla="*/ 12700 w 10"/>
              <a:gd name="T39" fmla="*/ 25400 h 19"/>
              <a:gd name="T40" fmla="*/ 12700 w 10"/>
              <a:gd name="T41" fmla="*/ 23813 h 19"/>
              <a:gd name="T42" fmla="*/ 14288 w 10"/>
              <a:gd name="T43" fmla="*/ 20638 h 19"/>
              <a:gd name="T44" fmla="*/ 14288 w 10"/>
              <a:gd name="T45" fmla="*/ 19050 h 19"/>
              <a:gd name="T46" fmla="*/ 14288 w 10"/>
              <a:gd name="T47" fmla="*/ 15875 h 19"/>
              <a:gd name="T48" fmla="*/ 14288 w 10"/>
              <a:gd name="T49" fmla="*/ 14288 h 19"/>
              <a:gd name="T50" fmla="*/ 14288 w 10"/>
              <a:gd name="T51" fmla="*/ 12700 h 19"/>
              <a:gd name="T52" fmla="*/ 14288 w 10"/>
              <a:gd name="T53" fmla="*/ 9525 h 19"/>
              <a:gd name="T54" fmla="*/ 14288 w 10"/>
              <a:gd name="T55" fmla="*/ 7938 h 19"/>
              <a:gd name="T56" fmla="*/ 12700 w 10"/>
              <a:gd name="T57" fmla="*/ 4763 h 19"/>
              <a:gd name="T58" fmla="*/ 12700 w 10"/>
              <a:gd name="T59" fmla="*/ 3175 h 19"/>
              <a:gd name="T60" fmla="*/ 11113 w 10"/>
              <a:gd name="T61" fmla="*/ 0 h 19"/>
              <a:gd name="T62" fmla="*/ 9525 w 10"/>
              <a:gd name="T63" fmla="*/ 0 h 19"/>
              <a:gd name="T64" fmla="*/ 7938 w 10"/>
              <a:gd name="T65" fmla="*/ 0 h 1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 h="19">
                <a:moveTo>
                  <a:pt x="5" y="0"/>
                </a:moveTo>
                <a:lnTo>
                  <a:pt x="4" y="0"/>
                </a:lnTo>
                <a:lnTo>
                  <a:pt x="3" y="0"/>
                </a:lnTo>
                <a:lnTo>
                  <a:pt x="3" y="1"/>
                </a:lnTo>
                <a:lnTo>
                  <a:pt x="2" y="2"/>
                </a:lnTo>
                <a:lnTo>
                  <a:pt x="2" y="3"/>
                </a:lnTo>
                <a:lnTo>
                  <a:pt x="1" y="4"/>
                </a:lnTo>
                <a:lnTo>
                  <a:pt x="1" y="5"/>
                </a:lnTo>
                <a:lnTo>
                  <a:pt x="1" y="6"/>
                </a:lnTo>
                <a:lnTo>
                  <a:pt x="1" y="7"/>
                </a:lnTo>
                <a:lnTo>
                  <a:pt x="0" y="8"/>
                </a:lnTo>
                <a:lnTo>
                  <a:pt x="0" y="9"/>
                </a:lnTo>
                <a:lnTo>
                  <a:pt x="0" y="10"/>
                </a:lnTo>
                <a:lnTo>
                  <a:pt x="1" y="11"/>
                </a:lnTo>
                <a:lnTo>
                  <a:pt x="1" y="12"/>
                </a:lnTo>
                <a:lnTo>
                  <a:pt x="1" y="13"/>
                </a:lnTo>
                <a:lnTo>
                  <a:pt x="1" y="15"/>
                </a:lnTo>
                <a:lnTo>
                  <a:pt x="2" y="15"/>
                </a:lnTo>
                <a:lnTo>
                  <a:pt x="2" y="16"/>
                </a:lnTo>
                <a:lnTo>
                  <a:pt x="3" y="17"/>
                </a:lnTo>
                <a:lnTo>
                  <a:pt x="3" y="18"/>
                </a:lnTo>
                <a:lnTo>
                  <a:pt x="4" y="18"/>
                </a:lnTo>
                <a:lnTo>
                  <a:pt x="5" y="19"/>
                </a:lnTo>
                <a:lnTo>
                  <a:pt x="5" y="18"/>
                </a:lnTo>
                <a:lnTo>
                  <a:pt x="6" y="18"/>
                </a:lnTo>
                <a:lnTo>
                  <a:pt x="7" y="18"/>
                </a:lnTo>
                <a:lnTo>
                  <a:pt x="8" y="17"/>
                </a:lnTo>
                <a:lnTo>
                  <a:pt x="8" y="16"/>
                </a:lnTo>
                <a:lnTo>
                  <a:pt x="8" y="15"/>
                </a:lnTo>
                <a:lnTo>
                  <a:pt x="9" y="15"/>
                </a:lnTo>
                <a:lnTo>
                  <a:pt x="9" y="13"/>
                </a:lnTo>
                <a:lnTo>
                  <a:pt x="9" y="12"/>
                </a:lnTo>
                <a:lnTo>
                  <a:pt x="9" y="11"/>
                </a:lnTo>
                <a:lnTo>
                  <a:pt x="9" y="10"/>
                </a:lnTo>
                <a:lnTo>
                  <a:pt x="10" y="9"/>
                </a:lnTo>
                <a:lnTo>
                  <a:pt x="9" y="9"/>
                </a:lnTo>
                <a:lnTo>
                  <a:pt x="9" y="8"/>
                </a:lnTo>
                <a:lnTo>
                  <a:pt x="9" y="7"/>
                </a:lnTo>
                <a:lnTo>
                  <a:pt x="9" y="6"/>
                </a:lnTo>
                <a:lnTo>
                  <a:pt x="9" y="5"/>
                </a:lnTo>
                <a:lnTo>
                  <a:pt x="9" y="4"/>
                </a:lnTo>
                <a:lnTo>
                  <a:pt x="8" y="3"/>
                </a:lnTo>
                <a:lnTo>
                  <a:pt x="8" y="2"/>
                </a:lnTo>
                <a:lnTo>
                  <a:pt x="8" y="1"/>
                </a:lnTo>
                <a:lnTo>
                  <a:pt x="7" y="0"/>
                </a:lnTo>
                <a:lnTo>
                  <a:pt x="6" y="0"/>
                </a:lnTo>
                <a:lnTo>
                  <a:pt x="5" y="0"/>
                </a:lnTo>
                <a:close/>
              </a:path>
            </a:pathLst>
          </a:custGeom>
          <a:solidFill>
            <a:srgbClr val="78BDE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439" name="Freeform 183"/>
          <p:cNvSpPr>
            <a:spLocks/>
          </p:cNvSpPr>
          <p:nvPr/>
        </p:nvSpPr>
        <p:spPr bwMode="auto">
          <a:xfrm>
            <a:off x="7011989" y="5232401"/>
            <a:ext cx="15875" cy="30163"/>
          </a:xfrm>
          <a:custGeom>
            <a:avLst/>
            <a:gdLst>
              <a:gd name="T0" fmla="*/ 7938 w 10"/>
              <a:gd name="T1" fmla="*/ 0 h 19"/>
              <a:gd name="T2" fmla="*/ 6350 w 10"/>
              <a:gd name="T3" fmla="*/ 0 h 19"/>
              <a:gd name="T4" fmla="*/ 4763 w 10"/>
              <a:gd name="T5" fmla="*/ 0 h 19"/>
              <a:gd name="T6" fmla="*/ 3175 w 10"/>
              <a:gd name="T7" fmla="*/ 3175 h 19"/>
              <a:gd name="T8" fmla="*/ 3175 w 10"/>
              <a:gd name="T9" fmla="*/ 4763 h 19"/>
              <a:gd name="T10" fmla="*/ 1588 w 10"/>
              <a:gd name="T11" fmla="*/ 7938 h 19"/>
              <a:gd name="T12" fmla="*/ 1588 w 10"/>
              <a:gd name="T13" fmla="*/ 9525 h 19"/>
              <a:gd name="T14" fmla="*/ 0 w 10"/>
              <a:gd name="T15" fmla="*/ 12700 h 19"/>
              <a:gd name="T16" fmla="*/ 0 w 10"/>
              <a:gd name="T17" fmla="*/ 14288 h 19"/>
              <a:gd name="T18" fmla="*/ 1588 w 10"/>
              <a:gd name="T19" fmla="*/ 17463 h 19"/>
              <a:gd name="T20" fmla="*/ 1588 w 10"/>
              <a:gd name="T21" fmla="*/ 20638 h 19"/>
              <a:gd name="T22" fmla="*/ 1588 w 10"/>
              <a:gd name="T23" fmla="*/ 23813 h 19"/>
              <a:gd name="T24" fmla="*/ 3175 w 10"/>
              <a:gd name="T25" fmla="*/ 25400 h 19"/>
              <a:gd name="T26" fmla="*/ 4763 w 10"/>
              <a:gd name="T27" fmla="*/ 28575 h 19"/>
              <a:gd name="T28" fmla="*/ 6350 w 10"/>
              <a:gd name="T29" fmla="*/ 28575 h 19"/>
              <a:gd name="T30" fmla="*/ 7938 w 10"/>
              <a:gd name="T31" fmla="*/ 28575 h 19"/>
              <a:gd name="T32" fmla="*/ 9525 w 10"/>
              <a:gd name="T33" fmla="*/ 28575 h 19"/>
              <a:gd name="T34" fmla="*/ 11113 w 10"/>
              <a:gd name="T35" fmla="*/ 28575 h 19"/>
              <a:gd name="T36" fmla="*/ 12700 w 10"/>
              <a:gd name="T37" fmla="*/ 26988 h 19"/>
              <a:gd name="T38" fmla="*/ 12700 w 10"/>
              <a:gd name="T39" fmla="*/ 25400 h 19"/>
              <a:gd name="T40" fmla="*/ 14288 w 10"/>
              <a:gd name="T41" fmla="*/ 23813 h 19"/>
              <a:gd name="T42" fmla="*/ 14288 w 10"/>
              <a:gd name="T43" fmla="*/ 20638 h 19"/>
              <a:gd name="T44" fmla="*/ 14288 w 10"/>
              <a:gd name="T45" fmla="*/ 17463 h 19"/>
              <a:gd name="T46" fmla="*/ 15875 w 10"/>
              <a:gd name="T47" fmla="*/ 14288 h 19"/>
              <a:gd name="T48" fmla="*/ 15875 w 10"/>
              <a:gd name="T49" fmla="*/ 12700 h 19"/>
              <a:gd name="T50" fmla="*/ 14288 w 10"/>
              <a:gd name="T51" fmla="*/ 9525 h 19"/>
              <a:gd name="T52" fmla="*/ 14288 w 10"/>
              <a:gd name="T53" fmla="*/ 7938 h 19"/>
              <a:gd name="T54" fmla="*/ 12700 w 10"/>
              <a:gd name="T55" fmla="*/ 4763 h 19"/>
              <a:gd name="T56" fmla="*/ 12700 w 10"/>
              <a:gd name="T57" fmla="*/ 3175 h 19"/>
              <a:gd name="T58" fmla="*/ 11113 w 10"/>
              <a:gd name="T59" fmla="*/ 0 h 19"/>
              <a:gd name="T60" fmla="*/ 9525 w 10"/>
              <a:gd name="T61" fmla="*/ 0 h 19"/>
              <a:gd name="T62" fmla="*/ 7938 w 10"/>
              <a:gd name="T63" fmla="*/ 0 h 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 h="19">
                <a:moveTo>
                  <a:pt x="5" y="0"/>
                </a:moveTo>
                <a:lnTo>
                  <a:pt x="5" y="0"/>
                </a:lnTo>
                <a:lnTo>
                  <a:pt x="4" y="0"/>
                </a:lnTo>
                <a:lnTo>
                  <a:pt x="3" y="0"/>
                </a:lnTo>
                <a:lnTo>
                  <a:pt x="3" y="1"/>
                </a:lnTo>
                <a:lnTo>
                  <a:pt x="2" y="2"/>
                </a:lnTo>
                <a:lnTo>
                  <a:pt x="2" y="3"/>
                </a:lnTo>
                <a:lnTo>
                  <a:pt x="1" y="4"/>
                </a:lnTo>
                <a:lnTo>
                  <a:pt x="1" y="5"/>
                </a:lnTo>
                <a:lnTo>
                  <a:pt x="1" y="6"/>
                </a:lnTo>
                <a:lnTo>
                  <a:pt x="1" y="7"/>
                </a:lnTo>
                <a:lnTo>
                  <a:pt x="0" y="8"/>
                </a:lnTo>
                <a:lnTo>
                  <a:pt x="0" y="9"/>
                </a:lnTo>
                <a:lnTo>
                  <a:pt x="0" y="10"/>
                </a:lnTo>
                <a:lnTo>
                  <a:pt x="1" y="11"/>
                </a:lnTo>
                <a:lnTo>
                  <a:pt x="1" y="12"/>
                </a:lnTo>
                <a:lnTo>
                  <a:pt x="1" y="13"/>
                </a:lnTo>
                <a:lnTo>
                  <a:pt x="1" y="15"/>
                </a:lnTo>
                <a:lnTo>
                  <a:pt x="2" y="15"/>
                </a:lnTo>
                <a:lnTo>
                  <a:pt x="2" y="16"/>
                </a:lnTo>
                <a:lnTo>
                  <a:pt x="3" y="17"/>
                </a:lnTo>
                <a:lnTo>
                  <a:pt x="3" y="18"/>
                </a:lnTo>
                <a:lnTo>
                  <a:pt x="4" y="18"/>
                </a:lnTo>
                <a:lnTo>
                  <a:pt x="5" y="18"/>
                </a:lnTo>
                <a:lnTo>
                  <a:pt x="5" y="19"/>
                </a:lnTo>
                <a:lnTo>
                  <a:pt x="6" y="18"/>
                </a:lnTo>
                <a:lnTo>
                  <a:pt x="7" y="18"/>
                </a:lnTo>
                <a:lnTo>
                  <a:pt x="8" y="17"/>
                </a:lnTo>
                <a:lnTo>
                  <a:pt x="8" y="16"/>
                </a:lnTo>
                <a:lnTo>
                  <a:pt x="8" y="15"/>
                </a:lnTo>
                <a:lnTo>
                  <a:pt x="9" y="15"/>
                </a:lnTo>
                <a:lnTo>
                  <a:pt x="9" y="13"/>
                </a:lnTo>
                <a:lnTo>
                  <a:pt x="9" y="12"/>
                </a:lnTo>
                <a:lnTo>
                  <a:pt x="9" y="11"/>
                </a:lnTo>
                <a:lnTo>
                  <a:pt x="10" y="10"/>
                </a:lnTo>
                <a:lnTo>
                  <a:pt x="10" y="9"/>
                </a:lnTo>
                <a:lnTo>
                  <a:pt x="10" y="8"/>
                </a:lnTo>
                <a:lnTo>
                  <a:pt x="9" y="7"/>
                </a:lnTo>
                <a:lnTo>
                  <a:pt x="9" y="6"/>
                </a:lnTo>
                <a:lnTo>
                  <a:pt x="9" y="5"/>
                </a:lnTo>
                <a:lnTo>
                  <a:pt x="9" y="4"/>
                </a:lnTo>
                <a:lnTo>
                  <a:pt x="8" y="3"/>
                </a:lnTo>
                <a:lnTo>
                  <a:pt x="8" y="2"/>
                </a:lnTo>
                <a:lnTo>
                  <a:pt x="8" y="1"/>
                </a:lnTo>
                <a:lnTo>
                  <a:pt x="7" y="0"/>
                </a:lnTo>
                <a:lnTo>
                  <a:pt x="6" y="0"/>
                </a:lnTo>
                <a:lnTo>
                  <a:pt x="5" y="0"/>
                </a:lnTo>
                <a:close/>
              </a:path>
            </a:pathLst>
          </a:custGeom>
          <a:solidFill>
            <a:srgbClr val="78BDE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440" name="Freeform 184"/>
          <p:cNvSpPr>
            <a:spLocks/>
          </p:cNvSpPr>
          <p:nvPr/>
        </p:nvSpPr>
        <p:spPr bwMode="auto">
          <a:xfrm>
            <a:off x="6902450" y="5013326"/>
            <a:ext cx="14288" cy="30163"/>
          </a:xfrm>
          <a:custGeom>
            <a:avLst/>
            <a:gdLst>
              <a:gd name="T0" fmla="*/ 6350 w 9"/>
              <a:gd name="T1" fmla="*/ 0 h 19"/>
              <a:gd name="T2" fmla="*/ 6350 w 9"/>
              <a:gd name="T3" fmla="*/ 0 h 19"/>
              <a:gd name="T4" fmla="*/ 6350 w 9"/>
              <a:gd name="T5" fmla="*/ 0 h 19"/>
              <a:gd name="T6" fmla="*/ 4763 w 9"/>
              <a:gd name="T7" fmla="*/ 0 h 19"/>
              <a:gd name="T8" fmla="*/ 4763 w 9"/>
              <a:gd name="T9" fmla="*/ 1588 h 19"/>
              <a:gd name="T10" fmla="*/ 3175 w 9"/>
              <a:gd name="T11" fmla="*/ 1588 h 19"/>
              <a:gd name="T12" fmla="*/ 3175 w 9"/>
              <a:gd name="T13" fmla="*/ 3175 h 19"/>
              <a:gd name="T14" fmla="*/ 1588 w 9"/>
              <a:gd name="T15" fmla="*/ 3175 h 19"/>
              <a:gd name="T16" fmla="*/ 1588 w 9"/>
              <a:gd name="T17" fmla="*/ 4763 h 19"/>
              <a:gd name="T18" fmla="*/ 1588 w 9"/>
              <a:gd name="T19" fmla="*/ 6350 h 19"/>
              <a:gd name="T20" fmla="*/ 0 w 9"/>
              <a:gd name="T21" fmla="*/ 7938 h 19"/>
              <a:gd name="T22" fmla="*/ 0 w 9"/>
              <a:gd name="T23" fmla="*/ 7938 h 19"/>
              <a:gd name="T24" fmla="*/ 0 w 9"/>
              <a:gd name="T25" fmla="*/ 9525 h 19"/>
              <a:gd name="T26" fmla="*/ 0 w 9"/>
              <a:gd name="T27" fmla="*/ 11113 h 19"/>
              <a:gd name="T28" fmla="*/ 0 w 9"/>
              <a:gd name="T29" fmla="*/ 11113 h 19"/>
              <a:gd name="T30" fmla="*/ 0 w 9"/>
              <a:gd name="T31" fmla="*/ 14288 h 19"/>
              <a:gd name="T32" fmla="*/ 0 w 9"/>
              <a:gd name="T33" fmla="*/ 15875 h 19"/>
              <a:gd name="T34" fmla="*/ 0 w 9"/>
              <a:gd name="T35" fmla="*/ 15875 h 19"/>
              <a:gd name="T36" fmla="*/ 0 w 9"/>
              <a:gd name="T37" fmla="*/ 19050 h 19"/>
              <a:gd name="T38" fmla="*/ 0 w 9"/>
              <a:gd name="T39" fmla="*/ 20638 h 19"/>
              <a:gd name="T40" fmla="*/ 0 w 9"/>
              <a:gd name="T41" fmla="*/ 20638 h 19"/>
              <a:gd name="T42" fmla="*/ 0 w 9"/>
              <a:gd name="T43" fmla="*/ 22225 h 19"/>
              <a:gd name="T44" fmla="*/ 0 w 9"/>
              <a:gd name="T45" fmla="*/ 23813 h 19"/>
              <a:gd name="T46" fmla="*/ 1588 w 9"/>
              <a:gd name="T47" fmla="*/ 25400 h 19"/>
              <a:gd name="T48" fmla="*/ 1588 w 9"/>
              <a:gd name="T49" fmla="*/ 26988 h 19"/>
              <a:gd name="T50" fmla="*/ 1588 w 9"/>
              <a:gd name="T51" fmla="*/ 26988 h 19"/>
              <a:gd name="T52" fmla="*/ 3175 w 9"/>
              <a:gd name="T53" fmla="*/ 28575 h 19"/>
              <a:gd name="T54" fmla="*/ 3175 w 9"/>
              <a:gd name="T55" fmla="*/ 28575 h 19"/>
              <a:gd name="T56" fmla="*/ 4763 w 9"/>
              <a:gd name="T57" fmla="*/ 28575 h 19"/>
              <a:gd name="T58" fmla="*/ 4763 w 9"/>
              <a:gd name="T59" fmla="*/ 30163 h 19"/>
              <a:gd name="T60" fmla="*/ 6350 w 9"/>
              <a:gd name="T61" fmla="*/ 30163 h 19"/>
              <a:gd name="T62" fmla="*/ 6350 w 9"/>
              <a:gd name="T63" fmla="*/ 30163 h 19"/>
              <a:gd name="T64" fmla="*/ 6350 w 9"/>
              <a:gd name="T65" fmla="*/ 30163 h 19"/>
              <a:gd name="T66" fmla="*/ 7938 w 9"/>
              <a:gd name="T67" fmla="*/ 30163 h 19"/>
              <a:gd name="T68" fmla="*/ 7938 w 9"/>
              <a:gd name="T69" fmla="*/ 30163 h 19"/>
              <a:gd name="T70" fmla="*/ 9525 w 9"/>
              <a:gd name="T71" fmla="*/ 28575 h 19"/>
              <a:gd name="T72" fmla="*/ 9525 w 9"/>
              <a:gd name="T73" fmla="*/ 28575 h 19"/>
              <a:gd name="T74" fmla="*/ 11113 w 9"/>
              <a:gd name="T75" fmla="*/ 28575 h 19"/>
              <a:gd name="T76" fmla="*/ 11113 w 9"/>
              <a:gd name="T77" fmla="*/ 26988 h 19"/>
              <a:gd name="T78" fmla="*/ 12700 w 9"/>
              <a:gd name="T79" fmla="*/ 26988 h 19"/>
              <a:gd name="T80" fmla="*/ 12700 w 9"/>
              <a:gd name="T81" fmla="*/ 25400 h 19"/>
              <a:gd name="T82" fmla="*/ 12700 w 9"/>
              <a:gd name="T83" fmla="*/ 23813 h 19"/>
              <a:gd name="T84" fmla="*/ 12700 w 9"/>
              <a:gd name="T85" fmla="*/ 22225 h 19"/>
              <a:gd name="T86" fmla="*/ 14288 w 9"/>
              <a:gd name="T87" fmla="*/ 20638 h 19"/>
              <a:gd name="T88" fmla="*/ 14288 w 9"/>
              <a:gd name="T89" fmla="*/ 20638 h 19"/>
              <a:gd name="T90" fmla="*/ 14288 w 9"/>
              <a:gd name="T91" fmla="*/ 19050 h 19"/>
              <a:gd name="T92" fmla="*/ 14288 w 9"/>
              <a:gd name="T93" fmla="*/ 15875 h 19"/>
              <a:gd name="T94" fmla="*/ 14288 w 9"/>
              <a:gd name="T95" fmla="*/ 15875 h 19"/>
              <a:gd name="T96" fmla="*/ 14288 w 9"/>
              <a:gd name="T97" fmla="*/ 14288 h 19"/>
              <a:gd name="T98" fmla="*/ 14288 w 9"/>
              <a:gd name="T99" fmla="*/ 11113 h 19"/>
              <a:gd name="T100" fmla="*/ 14288 w 9"/>
              <a:gd name="T101" fmla="*/ 11113 h 19"/>
              <a:gd name="T102" fmla="*/ 14288 w 9"/>
              <a:gd name="T103" fmla="*/ 9525 h 19"/>
              <a:gd name="T104" fmla="*/ 12700 w 9"/>
              <a:gd name="T105" fmla="*/ 7938 h 19"/>
              <a:gd name="T106" fmla="*/ 12700 w 9"/>
              <a:gd name="T107" fmla="*/ 7938 h 19"/>
              <a:gd name="T108" fmla="*/ 12700 w 9"/>
              <a:gd name="T109" fmla="*/ 6350 h 19"/>
              <a:gd name="T110" fmla="*/ 12700 w 9"/>
              <a:gd name="T111" fmla="*/ 4763 h 19"/>
              <a:gd name="T112" fmla="*/ 11113 w 9"/>
              <a:gd name="T113" fmla="*/ 3175 h 19"/>
              <a:gd name="T114" fmla="*/ 11113 w 9"/>
              <a:gd name="T115" fmla="*/ 3175 h 19"/>
              <a:gd name="T116" fmla="*/ 9525 w 9"/>
              <a:gd name="T117" fmla="*/ 1588 h 19"/>
              <a:gd name="T118" fmla="*/ 9525 w 9"/>
              <a:gd name="T119" fmla="*/ 1588 h 19"/>
              <a:gd name="T120" fmla="*/ 7938 w 9"/>
              <a:gd name="T121" fmla="*/ 0 h 19"/>
              <a:gd name="T122" fmla="*/ 7938 w 9"/>
              <a:gd name="T123" fmla="*/ 0 h 19"/>
              <a:gd name="T124" fmla="*/ 6350 w 9"/>
              <a:gd name="T125" fmla="*/ 0 h 1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9" h="19">
                <a:moveTo>
                  <a:pt x="4" y="0"/>
                </a:moveTo>
                <a:lnTo>
                  <a:pt x="4" y="0"/>
                </a:lnTo>
                <a:lnTo>
                  <a:pt x="3" y="0"/>
                </a:lnTo>
                <a:lnTo>
                  <a:pt x="3" y="1"/>
                </a:lnTo>
                <a:lnTo>
                  <a:pt x="2" y="1"/>
                </a:lnTo>
                <a:lnTo>
                  <a:pt x="2" y="2"/>
                </a:lnTo>
                <a:lnTo>
                  <a:pt x="1" y="2"/>
                </a:lnTo>
                <a:lnTo>
                  <a:pt x="1" y="3"/>
                </a:lnTo>
                <a:lnTo>
                  <a:pt x="1" y="4"/>
                </a:lnTo>
                <a:lnTo>
                  <a:pt x="0" y="5"/>
                </a:lnTo>
                <a:lnTo>
                  <a:pt x="0" y="6"/>
                </a:lnTo>
                <a:lnTo>
                  <a:pt x="0" y="7"/>
                </a:lnTo>
                <a:lnTo>
                  <a:pt x="0" y="9"/>
                </a:lnTo>
                <a:lnTo>
                  <a:pt x="0" y="10"/>
                </a:lnTo>
                <a:lnTo>
                  <a:pt x="0" y="12"/>
                </a:lnTo>
                <a:lnTo>
                  <a:pt x="0" y="13"/>
                </a:lnTo>
                <a:lnTo>
                  <a:pt x="0" y="14"/>
                </a:lnTo>
                <a:lnTo>
                  <a:pt x="0" y="15"/>
                </a:lnTo>
                <a:lnTo>
                  <a:pt x="1" y="16"/>
                </a:lnTo>
                <a:lnTo>
                  <a:pt x="1" y="17"/>
                </a:lnTo>
                <a:lnTo>
                  <a:pt x="2" y="18"/>
                </a:lnTo>
                <a:lnTo>
                  <a:pt x="3" y="18"/>
                </a:lnTo>
                <a:lnTo>
                  <a:pt x="3" y="19"/>
                </a:lnTo>
                <a:lnTo>
                  <a:pt x="4" y="19"/>
                </a:lnTo>
                <a:lnTo>
                  <a:pt x="5" y="19"/>
                </a:lnTo>
                <a:lnTo>
                  <a:pt x="6" y="18"/>
                </a:lnTo>
                <a:lnTo>
                  <a:pt x="7" y="18"/>
                </a:lnTo>
                <a:lnTo>
                  <a:pt x="7" y="17"/>
                </a:lnTo>
                <a:lnTo>
                  <a:pt x="8" y="17"/>
                </a:lnTo>
                <a:lnTo>
                  <a:pt x="8" y="16"/>
                </a:lnTo>
                <a:lnTo>
                  <a:pt x="8" y="15"/>
                </a:lnTo>
                <a:lnTo>
                  <a:pt x="8" y="14"/>
                </a:lnTo>
                <a:lnTo>
                  <a:pt x="9" y="13"/>
                </a:lnTo>
                <a:lnTo>
                  <a:pt x="9" y="12"/>
                </a:lnTo>
                <a:lnTo>
                  <a:pt x="9" y="10"/>
                </a:lnTo>
                <a:lnTo>
                  <a:pt x="9" y="9"/>
                </a:lnTo>
                <a:lnTo>
                  <a:pt x="9" y="7"/>
                </a:lnTo>
                <a:lnTo>
                  <a:pt x="9" y="6"/>
                </a:lnTo>
                <a:lnTo>
                  <a:pt x="8" y="5"/>
                </a:lnTo>
                <a:lnTo>
                  <a:pt x="8" y="4"/>
                </a:lnTo>
                <a:lnTo>
                  <a:pt x="8" y="3"/>
                </a:lnTo>
                <a:lnTo>
                  <a:pt x="7" y="2"/>
                </a:lnTo>
                <a:lnTo>
                  <a:pt x="6" y="1"/>
                </a:lnTo>
                <a:lnTo>
                  <a:pt x="5" y="0"/>
                </a:lnTo>
                <a:lnTo>
                  <a:pt x="4" y="0"/>
                </a:lnTo>
                <a:close/>
              </a:path>
            </a:pathLst>
          </a:custGeom>
          <a:solidFill>
            <a:srgbClr val="78BDE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441" name="Freeform 185"/>
          <p:cNvSpPr>
            <a:spLocks/>
          </p:cNvSpPr>
          <p:nvPr/>
        </p:nvSpPr>
        <p:spPr bwMode="auto">
          <a:xfrm>
            <a:off x="6854825" y="5026026"/>
            <a:ext cx="179388" cy="244475"/>
          </a:xfrm>
          <a:custGeom>
            <a:avLst/>
            <a:gdLst>
              <a:gd name="T0" fmla="*/ 138113 w 113"/>
              <a:gd name="T1" fmla="*/ 33338 h 154"/>
              <a:gd name="T2" fmla="*/ 133350 w 113"/>
              <a:gd name="T3" fmla="*/ 23813 h 154"/>
              <a:gd name="T4" fmla="*/ 128588 w 113"/>
              <a:gd name="T5" fmla="*/ 14288 h 154"/>
              <a:gd name="T6" fmla="*/ 122238 w 113"/>
              <a:gd name="T7" fmla="*/ 7938 h 154"/>
              <a:gd name="T8" fmla="*/ 115888 w 113"/>
              <a:gd name="T9" fmla="*/ 3175 h 154"/>
              <a:gd name="T10" fmla="*/ 109538 w 113"/>
              <a:gd name="T11" fmla="*/ 0 h 154"/>
              <a:gd name="T12" fmla="*/ 101600 w 113"/>
              <a:gd name="T13" fmla="*/ 0 h 154"/>
              <a:gd name="T14" fmla="*/ 93663 w 113"/>
              <a:gd name="T15" fmla="*/ 3175 h 154"/>
              <a:gd name="T16" fmla="*/ 85725 w 113"/>
              <a:gd name="T17" fmla="*/ 9525 h 154"/>
              <a:gd name="T18" fmla="*/ 74613 w 113"/>
              <a:gd name="T19" fmla="*/ 19050 h 154"/>
              <a:gd name="T20" fmla="*/ 65088 w 113"/>
              <a:gd name="T21" fmla="*/ 33338 h 154"/>
              <a:gd name="T22" fmla="*/ 57150 w 113"/>
              <a:gd name="T23" fmla="*/ 50800 h 154"/>
              <a:gd name="T24" fmla="*/ 50800 w 113"/>
              <a:gd name="T25" fmla="*/ 71438 h 154"/>
              <a:gd name="T26" fmla="*/ 44450 w 113"/>
              <a:gd name="T27" fmla="*/ 90488 h 154"/>
              <a:gd name="T28" fmla="*/ 39688 w 113"/>
              <a:gd name="T29" fmla="*/ 109538 h 154"/>
              <a:gd name="T30" fmla="*/ 36513 w 113"/>
              <a:gd name="T31" fmla="*/ 125413 h 154"/>
              <a:gd name="T32" fmla="*/ 34925 w 113"/>
              <a:gd name="T33" fmla="*/ 138113 h 154"/>
              <a:gd name="T34" fmla="*/ 33338 w 113"/>
              <a:gd name="T35" fmla="*/ 147638 h 154"/>
              <a:gd name="T36" fmla="*/ 6350 w 113"/>
              <a:gd name="T37" fmla="*/ 222250 h 154"/>
              <a:gd name="T38" fmla="*/ 11113 w 113"/>
              <a:gd name="T39" fmla="*/ 220663 h 154"/>
              <a:gd name="T40" fmla="*/ 15875 w 113"/>
              <a:gd name="T41" fmla="*/ 217488 h 154"/>
              <a:gd name="T42" fmla="*/ 22225 w 113"/>
              <a:gd name="T43" fmla="*/ 214313 h 154"/>
              <a:gd name="T44" fmla="*/ 26988 w 113"/>
              <a:gd name="T45" fmla="*/ 209550 h 154"/>
              <a:gd name="T46" fmla="*/ 33338 w 113"/>
              <a:gd name="T47" fmla="*/ 203200 h 154"/>
              <a:gd name="T48" fmla="*/ 39688 w 113"/>
              <a:gd name="T49" fmla="*/ 196850 h 154"/>
              <a:gd name="T50" fmla="*/ 44450 w 113"/>
              <a:gd name="T51" fmla="*/ 190500 h 154"/>
              <a:gd name="T52" fmla="*/ 47625 w 113"/>
              <a:gd name="T53" fmla="*/ 182563 h 154"/>
              <a:gd name="T54" fmla="*/ 52388 w 113"/>
              <a:gd name="T55" fmla="*/ 171450 h 154"/>
              <a:gd name="T56" fmla="*/ 53975 w 113"/>
              <a:gd name="T57" fmla="*/ 161925 h 154"/>
              <a:gd name="T58" fmla="*/ 57150 w 113"/>
              <a:gd name="T59" fmla="*/ 152400 h 154"/>
              <a:gd name="T60" fmla="*/ 60325 w 113"/>
              <a:gd name="T61" fmla="*/ 142875 h 154"/>
              <a:gd name="T62" fmla="*/ 61913 w 113"/>
              <a:gd name="T63" fmla="*/ 133350 h 154"/>
              <a:gd name="T64" fmla="*/ 63500 w 113"/>
              <a:gd name="T65" fmla="*/ 127000 h 154"/>
              <a:gd name="T66" fmla="*/ 65088 w 113"/>
              <a:gd name="T67" fmla="*/ 122238 h 154"/>
              <a:gd name="T68" fmla="*/ 65088 w 113"/>
              <a:gd name="T69" fmla="*/ 130175 h 154"/>
              <a:gd name="T70" fmla="*/ 63500 w 113"/>
              <a:gd name="T71" fmla="*/ 139700 h 154"/>
              <a:gd name="T72" fmla="*/ 63500 w 113"/>
              <a:gd name="T73" fmla="*/ 149225 h 154"/>
              <a:gd name="T74" fmla="*/ 61913 w 113"/>
              <a:gd name="T75" fmla="*/ 160338 h 154"/>
              <a:gd name="T76" fmla="*/ 61913 w 113"/>
              <a:gd name="T77" fmla="*/ 173038 h 154"/>
              <a:gd name="T78" fmla="*/ 60325 w 113"/>
              <a:gd name="T79" fmla="*/ 184150 h 154"/>
              <a:gd name="T80" fmla="*/ 60325 w 113"/>
              <a:gd name="T81" fmla="*/ 195263 h 154"/>
              <a:gd name="T82" fmla="*/ 58738 w 113"/>
              <a:gd name="T83" fmla="*/ 203200 h 154"/>
              <a:gd name="T84" fmla="*/ 58738 w 113"/>
              <a:gd name="T85" fmla="*/ 211138 h 154"/>
              <a:gd name="T86" fmla="*/ 57150 w 113"/>
              <a:gd name="T87" fmla="*/ 219075 h 154"/>
              <a:gd name="T88" fmla="*/ 55563 w 113"/>
              <a:gd name="T89" fmla="*/ 230188 h 154"/>
              <a:gd name="T90" fmla="*/ 53975 w 113"/>
              <a:gd name="T91" fmla="*/ 236538 h 154"/>
              <a:gd name="T92" fmla="*/ 134938 w 113"/>
              <a:gd name="T93" fmla="*/ 244475 h 154"/>
              <a:gd name="T94" fmla="*/ 139700 w 113"/>
              <a:gd name="T95" fmla="*/ 147638 h 154"/>
              <a:gd name="T96" fmla="*/ 144463 w 113"/>
              <a:gd name="T97" fmla="*/ 150813 h 154"/>
              <a:gd name="T98" fmla="*/ 150813 w 113"/>
              <a:gd name="T99" fmla="*/ 153988 h 154"/>
              <a:gd name="T100" fmla="*/ 157163 w 113"/>
              <a:gd name="T101" fmla="*/ 157163 h 154"/>
              <a:gd name="T102" fmla="*/ 163513 w 113"/>
              <a:gd name="T103" fmla="*/ 158750 h 154"/>
              <a:gd name="T104" fmla="*/ 169863 w 113"/>
              <a:gd name="T105" fmla="*/ 155575 h 154"/>
              <a:gd name="T106" fmla="*/ 174625 w 113"/>
              <a:gd name="T107" fmla="*/ 150813 h 154"/>
              <a:gd name="T108" fmla="*/ 179388 w 113"/>
              <a:gd name="T109" fmla="*/ 139700 h 154"/>
              <a:gd name="T110" fmla="*/ 179388 w 113"/>
              <a:gd name="T111" fmla="*/ 119063 h 154"/>
              <a:gd name="T112" fmla="*/ 179388 w 113"/>
              <a:gd name="T113" fmla="*/ 98425 h 154"/>
              <a:gd name="T114" fmla="*/ 174625 w 113"/>
              <a:gd name="T115" fmla="*/ 79375 h 154"/>
              <a:gd name="T116" fmla="*/ 169863 w 113"/>
              <a:gd name="T117" fmla="*/ 60325 h 154"/>
              <a:gd name="T118" fmla="*/ 163513 w 113"/>
              <a:gd name="T119" fmla="*/ 44450 h 154"/>
              <a:gd name="T120" fmla="*/ 157163 w 113"/>
              <a:gd name="T121" fmla="*/ 30163 h 154"/>
              <a:gd name="T122" fmla="*/ 152400 w 113"/>
              <a:gd name="T123" fmla="*/ 19050 h 154"/>
              <a:gd name="T124" fmla="*/ 147638 w 113"/>
              <a:gd name="T125" fmla="*/ 11113 h 15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13" h="154">
                <a:moveTo>
                  <a:pt x="91" y="5"/>
                </a:moveTo>
                <a:lnTo>
                  <a:pt x="86" y="13"/>
                </a:lnTo>
                <a:lnTo>
                  <a:pt x="88" y="25"/>
                </a:lnTo>
                <a:lnTo>
                  <a:pt x="88" y="24"/>
                </a:lnTo>
                <a:lnTo>
                  <a:pt x="87" y="23"/>
                </a:lnTo>
                <a:lnTo>
                  <a:pt x="87" y="22"/>
                </a:lnTo>
                <a:lnTo>
                  <a:pt x="87" y="21"/>
                </a:lnTo>
                <a:lnTo>
                  <a:pt x="86" y="20"/>
                </a:lnTo>
                <a:lnTo>
                  <a:pt x="85" y="18"/>
                </a:lnTo>
                <a:lnTo>
                  <a:pt x="85" y="17"/>
                </a:lnTo>
                <a:lnTo>
                  <a:pt x="84" y="15"/>
                </a:lnTo>
                <a:lnTo>
                  <a:pt x="84" y="14"/>
                </a:lnTo>
                <a:lnTo>
                  <a:pt x="83" y="13"/>
                </a:lnTo>
                <a:lnTo>
                  <a:pt x="83" y="12"/>
                </a:lnTo>
                <a:lnTo>
                  <a:pt x="82" y="11"/>
                </a:lnTo>
                <a:lnTo>
                  <a:pt x="81" y="10"/>
                </a:lnTo>
                <a:lnTo>
                  <a:pt x="81" y="9"/>
                </a:lnTo>
                <a:lnTo>
                  <a:pt x="80" y="8"/>
                </a:lnTo>
                <a:lnTo>
                  <a:pt x="79" y="8"/>
                </a:lnTo>
                <a:lnTo>
                  <a:pt x="79" y="7"/>
                </a:lnTo>
                <a:lnTo>
                  <a:pt x="78" y="6"/>
                </a:lnTo>
                <a:lnTo>
                  <a:pt x="78" y="5"/>
                </a:lnTo>
                <a:lnTo>
                  <a:pt x="77" y="5"/>
                </a:lnTo>
                <a:lnTo>
                  <a:pt x="76" y="4"/>
                </a:lnTo>
                <a:lnTo>
                  <a:pt x="75" y="3"/>
                </a:lnTo>
                <a:lnTo>
                  <a:pt x="74" y="2"/>
                </a:lnTo>
                <a:lnTo>
                  <a:pt x="73" y="2"/>
                </a:lnTo>
                <a:lnTo>
                  <a:pt x="72" y="1"/>
                </a:lnTo>
                <a:lnTo>
                  <a:pt x="71" y="1"/>
                </a:lnTo>
                <a:lnTo>
                  <a:pt x="70" y="1"/>
                </a:lnTo>
                <a:lnTo>
                  <a:pt x="69" y="0"/>
                </a:lnTo>
                <a:lnTo>
                  <a:pt x="68" y="0"/>
                </a:lnTo>
                <a:lnTo>
                  <a:pt x="67" y="0"/>
                </a:lnTo>
                <a:lnTo>
                  <a:pt x="66" y="0"/>
                </a:lnTo>
                <a:lnTo>
                  <a:pt x="65" y="0"/>
                </a:lnTo>
                <a:lnTo>
                  <a:pt x="64" y="0"/>
                </a:lnTo>
                <a:lnTo>
                  <a:pt x="63" y="0"/>
                </a:lnTo>
                <a:lnTo>
                  <a:pt x="63" y="1"/>
                </a:lnTo>
                <a:lnTo>
                  <a:pt x="62" y="1"/>
                </a:lnTo>
                <a:lnTo>
                  <a:pt x="61" y="2"/>
                </a:lnTo>
                <a:lnTo>
                  <a:pt x="60" y="2"/>
                </a:lnTo>
                <a:lnTo>
                  <a:pt x="59" y="2"/>
                </a:lnTo>
                <a:lnTo>
                  <a:pt x="58" y="2"/>
                </a:lnTo>
                <a:lnTo>
                  <a:pt x="57" y="3"/>
                </a:lnTo>
                <a:lnTo>
                  <a:pt x="57" y="4"/>
                </a:lnTo>
                <a:lnTo>
                  <a:pt x="56" y="4"/>
                </a:lnTo>
                <a:lnTo>
                  <a:pt x="55" y="5"/>
                </a:lnTo>
                <a:lnTo>
                  <a:pt x="54" y="5"/>
                </a:lnTo>
                <a:lnTo>
                  <a:pt x="54" y="6"/>
                </a:lnTo>
                <a:lnTo>
                  <a:pt x="53" y="7"/>
                </a:lnTo>
                <a:lnTo>
                  <a:pt x="52" y="7"/>
                </a:lnTo>
                <a:lnTo>
                  <a:pt x="51" y="8"/>
                </a:lnTo>
                <a:lnTo>
                  <a:pt x="51" y="9"/>
                </a:lnTo>
                <a:lnTo>
                  <a:pt x="49" y="10"/>
                </a:lnTo>
                <a:lnTo>
                  <a:pt x="48" y="11"/>
                </a:lnTo>
                <a:lnTo>
                  <a:pt x="47" y="12"/>
                </a:lnTo>
                <a:lnTo>
                  <a:pt x="46" y="13"/>
                </a:lnTo>
                <a:lnTo>
                  <a:pt x="45" y="15"/>
                </a:lnTo>
                <a:lnTo>
                  <a:pt x="45" y="16"/>
                </a:lnTo>
                <a:lnTo>
                  <a:pt x="44" y="17"/>
                </a:lnTo>
                <a:lnTo>
                  <a:pt x="43" y="19"/>
                </a:lnTo>
                <a:lnTo>
                  <a:pt x="42" y="20"/>
                </a:lnTo>
                <a:lnTo>
                  <a:pt x="41" y="21"/>
                </a:lnTo>
                <a:lnTo>
                  <a:pt x="40" y="23"/>
                </a:lnTo>
                <a:lnTo>
                  <a:pt x="39" y="24"/>
                </a:lnTo>
                <a:lnTo>
                  <a:pt x="39" y="26"/>
                </a:lnTo>
                <a:lnTo>
                  <a:pt x="38" y="27"/>
                </a:lnTo>
                <a:lnTo>
                  <a:pt x="38" y="29"/>
                </a:lnTo>
                <a:lnTo>
                  <a:pt x="37" y="31"/>
                </a:lnTo>
                <a:lnTo>
                  <a:pt x="36" y="32"/>
                </a:lnTo>
                <a:lnTo>
                  <a:pt x="35" y="35"/>
                </a:lnTo>
                <a:lnTo>
                  <a:pt x="35" y="36"/>
                </a:lnTo>
                <a:lnTo>
                  <a:pt x="34" y="37"/>
                </a:lnTo>
                <a:lnTo>
                  <a:pt x="34" y="40"/>
                </a:lnTo>
                <a:lnTo>
                  <a:pt x="33" y="41"/>
                </a:lnTo>
                <a:lnTo>
                  <a:pt x="32" y="42"/>
                </a:lnTo>
                <a:lnTo>
                  <a:pt x="32" y="45"/>
                </a:lnTo>
                <a:lnTo>
                  <a:pt x="31" y="47"/>
                </a:lnTo>
                <a:lnTo>
                  <a:pt x="31" y="48"/>
                </a:lnTo>
                <a:lnTo>
                  <a:pt x="30" y="50"/>
                </a:lnTo>
                <a:lnTo>
                  <a:pt x="30" y="52"/>
                </a:lnTo>
                <a:lnTo>
                  <a:pt x="29" y="53"/>
                </a:lnTo>
                <a:lnTo>
                  <a:pt x="28" y="55"/>
                </a:lnTo>
                <a:lnTo>
                  <a:pt x="28" y="57"/>
                </a:lnTo>
                <a:lnTo>
                  <a:pt x="28" y="59"/>
                </a:lnTo>
                <a:lnTo>
                  <a:pt x="28" y="60"/>
                </a:lnTo>
                <a:lnTo>
                  <a:pt x="27" y="62"/>
                </a:lnTo>
                <a:lnTo>
                  <a:pt x="27" y="64"/>
                </a:lnTo>
                <a:lnTo>
                  <a:pt x="26" y="65"/>
                </a:lnTo>
                <a:lnTo>
                  <a:pt x="26" y="67"/>
                </a:lnTo>
                <a:lnTo>
                  <a:pt x="25" y="69"/>
                </a:lnTo>
                <a:lnTo>
                  <a:pt x="25" y="70"/>
                </a:lnTo>
                <a:lnTo>
                  <a:pt x="25" y="72"/>
                </a:lnTo>
                <a:lnTo>
                  <a:pt x="24" y="73"/>
                </a:lnTo>
                <a:lnTo>
                  <a:pt x="24" y="75"/>
                </a:lnTo>
                <a:lnTo>
                  <a:pt x="24" y="76"/>
                </a:lnTo>
                <a:lnTo>
                  <a:pt x="24" y="78"/>
                </a:lnTo>
                <a:lnTo>
                  <a:pt x="23" y="79"/>
                </a:lnTo>
                <a:lnTo>
                  <a:pt x="23" y="80"/>
                </a:lnTo>
                <a:lnTo>
                  <a:pt x="23" y="81"/>
                </a:lnTo>
                <a:lnTo>
                  <a:pt x="23" y="83"/>
                </a:lnTo>
                <a:lnTo>
                  <a:pt x="23" y="84"/>
                </a:lnTo>
                <a:lnTo>
                  <a:pt x="23" y="85"/>
                </a:lnTo>
                <a:lnTo>
                  <a:pt x="22" y="86"/>
                </a:lnTo>
                <a:lnTo>
                  <a:pt x="22" y="87"/>
                </a:lnTo>
                <a:lnTo>
                  <a:pt x="22" y="88"/>
                </a:lnTo>
                <a:lnTo>
                  <a:pt x="22" y="90"/>
                </a:lnTo>
                <a:lnTo>
                  <a:pt x="22" y="91"/>
                </a:lnTo>
                <a:lnTo>
                  <a:pt x="22" y="92"/>
                </a:lnTo>
                <a:lnTo>
                  <a:pt x="21" y="93"/>
                </a:lnTo>
                <a:lnTo>
                  <a:pt x="0" y="125"/>
                </a:lnTo>
                <a:lnTo>
                  <a:pt x="3" y="142"/>
                </a:lnTo>
                <a:lnTo>
                  <a:pt x="3" y="141"/>
                </a:lnTo>
                <a:lnTo>
                  <a:pt x="4" y="141"/>
                </a:lnTo>
                <a:lnTo>
                  <a:pt x="4" y="140"/>
                </a:lnTo>
                <a:lnTo>
                  <a:pt x="5" y="140"/>
                </a:lnTo>
                <a:lnTo>
                  <a:pt x="6" y="140"/>
                </a:lnTo>
                <a:lnTo>
                  <a:pt x="7" y="139"/>
                </a:lnTo>
                <a:lnTo>
                  <a:pt x="8" y="139"/>
                </a:lnTo>
                <a:lnTo>
                  <a:pt x="8" y="138"/>
                </a:lnTo>
                <a:lnTo>
                  <a:pt x="9" y="138"/>
                </a:lnTo>
                <a:lnTo>
                  <a:pt x="10" y="138"/>
                </a:lnTo>
                <a:lnTo>
                  <a:pt x="10" y="137"/>
                </a:lnTo>
                <a:lnTo>
                  <a:pt x="11" y="137"/>
                </a:lnTo>
                <a:lnTo>
                  <a:pt x="12" y="136"/>
                </a:lnTo>
                <a:lnTo>
                  <a:pt x="13" y="135"/>
                </a:lnTo>
                <a:lnTo>
                  <a:pt x="14" y="135"/>
                </a:lnTo>
                <a:lnTo>
                  <a:pt x="14" y="134"/>
                </a:lnTo>
                <a:lnTo>
                  <a:pt x="15" y="134"/>
                </a:lnTo>
                <a:lnTo>
                  <a:pt x="16" y="133"/>
                </a:lnTo>
                <a:lnTo>
                  <a:pt x="17" y="133"/>
                </a:lnTo>
                <a:lnTo>
                  <a:pt x="17" y="132"/>
                </a:lnTo>
                <a:lnTo>
                  <a:pt x="18" y="131"/>
                </a:lnTo>
                <a:lnTo>
                  <a:pt x="19" y="130"/>
                </a:lnTo>
                <a:lnTo>
                  <a:pt x="20" y="130"/>
                </a:lnTo>
                <a:lnTo>
                  <a:pt x="20" y="129"/>
                </a:lnTo>
                <a:lnTo>
                  <a:pt x="21" y="129"/>
                </a:lnTo>
                <a:lnTo>
                  <a:pt x="21" y="128"/>
                </a:lnTo>
                <a:lnTo>
                  <a:pt x="22" y="128"/>
                </a:lnTo>
                <a:lnTo>
                  <a:pt x="22" y="127"/>
                </a:lnTo>
                <a:lnTo>
                  <a:pt x="23" y="127"/>
                </a:lnTo>
                <a:lnTo>
                  <a:pt x="23" y="126"/>
                </a:lnTo>
                <a:lnTo>
                  <a:pt x="24" y="125"/>
                </a:lnTo>
                <a:lnTo>
                  <a:pt x="25" y="124"/>
                </a:lnTo>
                <a:lnTo>
                  <a:pt x="26" y="123"/>
                </a:lnTo>
                <a:lnTo>
                  <a:pt x="26" y="122"/>
                </a:lnTo>
                <a:lnTo>
                  <a:pt x="27" y="121"/>
                </a:lnTo>
                <a:lnTo>
                  <a:pt x="28" y="120"/>
                </a:lnTo>
                <a:lnTo>
                  <a:pt x="28" y="119"/>
                </a:lnTo>
                <a:lnTo>
                  <a:pt x="28" y="118"/>
                </a:lnTo>
                <a:lnTo>
                  <a:pt x="29" y="117"/>
                </a:lnTo>
                <a:lnTo>
                  <a:pt x="29" y="116"/>
                </a:lnTo>
                <a:lnTo>
                  <a:pt x="30" y="115"/>
                </a:lnTo>
                <a:lnTo>
                  <a:pt x="30" y="113"/>
                </a:lnTo>
                <a:lnTo>
                  <a:pt x="31" y="113"/>
                </a:lnTo>
                <a:lnTo>
                  <a:pt x="31" y="112"/>
                </a:lnTo>
                <a:lnTo>
                  <a:pt x="31" y="111"/>
                </a:lnTo>
                <a:lnTo>
                  <a:pt x="32" y="110"/>
                </a:lnTo>
                <a:lnTo>
                  <a:pt x="32" y="109"/>
                </a:lnTo>
                <a:lnTo>
                  <a:pt x="33" y="108"/>
                </a:lnTo>
                <a:lnTo>
                  <a:pt x="33" y="107"/>
                </a:lnTo>
                <a:lnTo>
                  <a:pt x="34" y="105"/>
                </a:lnTo>
                <a:lnTo>
                  <a:pt x="34" y="104"/>
                </a:lnTo>
                <a:lnTo>
                  <a:pt x="34" y="103"/>
                </a:lnTo>
                <a:lnTo>
                  <a:pt x="34" y="102"/>
                </a:lnTo>
                <a:lnTo>
                  <a:pt x="35" y="101"/>
                </a:lnTo>
                <a:lnTo>
                  <a:pt x="35" y="100"/>
                </a:lnTo>
                <a:lnTo>
                  <a:pt x="35" y="99"/>
                </a:lnTo>
                <a:lnTo>
                  <a:pt x="36" y="97"/>
                </a:lnTo>
                <a:lnTo>
                  <a:pt x="36" y="96"/>
                </a:lnTo>
                <a:lnTo>
                  <a:pt x="37" y="95"/>
                </a:lnTo>
                <a:lnTo>
                  <a:pt x="37" y="93"/>
                </a:lnTo>
                <a:lnTo>
                  <a:pt x="38" y="92"/>
                </a:lnTo>
                <a:lnTo>
                  <a:pt x="38" y="91"/>
                </a:lnTo>
                <a:lnTo>
                  <a:pt x="38" y="90"/>
                </a:lnTo>
                <a:lnTo>
                  <a:pt x="38" y="88"/>
                </a:lnTo>
                <a:lnTo>
                  <a:pt x="39" y="88"/>
                </a:lnTo>
                <a:lnTo>
                  <a:pt x="39" y="87"/>
                </a:lnTo>
                <a:lnTo>
                  <a:pt x="39" y="86"/>
                </a:lnTo>
                <a:lnTo>
                  <a:pt x="39" y="85"/>
                </a:lnTo>
                <a:lnTo>
                  <a:pt x="39" y="84"/>
                </a:lnTo>
                <a:lnTo>
                  <a:pt x="39" y="83"/>
                </a:lnTo>
                <a:lnTo>
                  <a:pt x="40" y="83"/>
                </a:lnTo>
                <a:lnTo>
                  <a:pt x="40" y="82"/>
                </a:lnTo>
                <a:lnTo>
                  <a:pt x="40" y="81"/>
                </a:lnTo>
                <a:lnTo>
                  <a:pt x="40" y="80"/>
                </a:lnTo>
                <a:lnTo>
                  <a:pt x="40" y="79"/>
                </a:lnTo>
                <a:lnTo>
                  <a:pt x="41" y="78"/>
                </a:lnTo>
                <a:lnTo>
                  <a:pt x="41" y="77"/>
                </a:lnTo>
                <a:lnTo>
                  <a:pt x="41" y="76"/>
                </a:lnTo>
                <a:lnTo>
                  <a:pt x="41" y="77"/>
                </a:lnTo>
                <a:lnTo>
                  <a:pt x="41" y="78"/>
                </a:lnTo>
                <a:lnTo>
                  <a:pt x="41" y="79"/>
                </a:lnTo>
                <a:lnTo>
                  <a:pt x="41" y="80"/>
                </a:lnTo>
                <a:lnTo>
                  <a:pt x="41" y="81"/>
                </a:lnTo>
                <a:lnTo>
                  <a:pt x="41" y="82"/>
                </a:lnTo>
                <a:lnTo>
                  <a:pt x="41" y="83"/>
                </a:lnTo>
                <a:lnTo>
                  <a:pt x="41" y="84"/>
                </a:lnTo>
                <a:lnTo>
                  <a:pt x="40" y="85"/>
                </a:lnTo>
                <a:lnTo>
                  <a:pt x="40" y="86"/>
                </a:lnTo>
                <a:lnTo>
                  <a:pt x="40" y="87"/>
                </a:lnTo>
                <a:lnTo>
                  <a:pt x="40" y="88"/>
                </a:lnTo>
                <a:lnTo>
                  <a:pt x="40" y="90"/>
                </a:lnTo>
                <a:lnTo>
                  <a:pt x="40" y="91"/>
                </a:lnTo>
                <a:lnTo>
                  <a:pt x="40" y="93"/>
                </a:lnTo>
                <a:lnTo>
                  <a:pt x="40" y="94"/>
                </a:lnTo>
                <a:lnTo>
                  <a:pt x="40" y="95"/>
                </a:lnTo>
                <a:lnTo>
                  <a:pt x="40" y="96"/>
                </a:lnTo>
                <a:lnTo>
                  <a:pt x="39" y="97"/>
                </a:lnTo>
                <a:lnTo>
                  <a:pt x="39" y="98"/>
                </a:lnTo>
                <a:lnTo>
                  <a:pt x="39" y="99"/>
                </a:lnTo>
                <a:lnTo>
                  <a:pt x="39" y="100"/>
                </a:lnTo>
                <a:lnTo>
                  <a:pt x="39" y="101"/>
                </a:lnTo>
                <a:lnTo>
                  <a:pt x="39" y="102"/>
                </a:lnTo>
                <a:lnTo>
                  <a:pt x="39" y="103"/>
                </a:lnTo>
                <a:lnTo>
                  <a:pt x="39" y="105"/>
                </a:lnTo>
                <a:lnTo>
                  <a:pt x="39" y="107"/>
                </a:lnTo>
                <a:lnTo>
                  <a:pt x="39" y="108"/>
                </a:lnTo>
                <a:lnTo>
                  <a:pt x="39" y="109"/>
                </a:lnTo>
                <a:lnTo>
                  <a:pt x="39" y="110"/>
                </a:lnTo>
                <a:lnTo>
                  <a:pt x="39" y="111"/>
                </a:lnTo>
                <a:lnTo>
                  <a:pt x="39" y="113"/>
                </a:lnTo>
                <a:lnTo>
                  <a:pt x="39" y="114"/>
                </a:lnTo>
                <a:lnTo>
                  <a:pt x="38" y="115"/>
                </a:lnTo>
                <a:lnTo>
                  <a:pt x="38" y="116"/>
                </a:lnTo>
                <a:lnTo>
                  <a:pt x="38" y="118"/>
                </a:lnTo>
                <a:lnTo>
                  <a:pt x="38" y="119"/>
                </a:lnTo>
                <a:lnTo>
                  <a:pt x="38" y="121"/>
                </a:lnTo>
                <a:lnTo>
                  <a:pt x="38" y="122"/>
                </a:lnTo>
                <a:lnTo>
                  <a:pt x="38" y="123"/>
                </a:lnTo>
                <a:lnTo>
                  <a:pt x="38" y="125"/>
                </a:lnTo>
                <a:lnTo>
                  <a:pt x="37" y="125"/>
                </a:lnTo>
                <a:lnTo>
                  <a:pt x="37" y="126"/>
                </a:lnTo>
                <a:lnTo>
                  <a:pt x="37" y="127"/>
                </a:lnTo>
                <a:lnTo>
                  <a:pt x="37" y="128"/>
                </a:lnTo>
                <a:lnTo>
                  <a:pt x="37" y="129"/>
                </a:lnTo>
                <a:lnTo>
                  <a:pt x="37" y="130"/>
                </a:lnTo>
                <a:lnTo>
                  <a:pt x="37" y="131"/>
                </a:lnTo>
                <a:lnTo>
                  <a:pt x="37" y="132"/>
                </a:lnTo>
                <a:lnTo>
                  <a:pt x="37" y="133"/>
                </a:lnTo>
                <a:lnTo>
                  <a:pt x="37" y="134"/>
                </a:lnTo>
                <a:lnTo>
                  <a:pt x="36" y="135"/>
                </a:lnTo>
                <a:lnTo>
                  <a:pt x="36" y="136"/>
                </a:lnTo>
                <a:lnTo>
                  <a:pt x="36" y="137"/>
                </a:lnTo>
                <a:lnTo>
                  <a:pt x="36" y="138"/>
                </a:lnTo>
                <a:lnTo>
                  <a:pt x="36" y="139"/>
                </a:lnTo>
                <a:lnTo>
                  <a:pt x="36" y="140"/>
                </a:lnTo>
                <a:lnTo>
                  <a:pt x="36" y="141"/>
                </a:lnTo>
                <a:lnTo>
                  <a:pt x="35" y="142"/>
                </a:lnTo>
                <a:lnTo>
                  <a:pt x="35" y="143"/>
                </a:lnTo>
                <a:lnTo>
                  <a:pt x="35" y="145"/>
                </a:lnTo>
                <a:lnTo>
                  <a:pt x="35" y="146"/>
                </a:lnTo>
                <a:lnTo>
                  <a:pt x="35" y="147"/>
                </a:lnTo>
                <a:lnTo>
                  <a:pt x="34" y="148"/>
                </a:lnTo>
                <a:lnTo>
                  <a:pt x="34" y="149"/>
                </a:lnTo>
                <a:lnTo>
                  <a:pt x="34" y="150"/>
                </a:lnTo>
                <a:lnTo>
                  <a:pt x="34" y="151"/>
                </a:lnTo>
                <a:lnTo>
                  <a:pt x="34" y="152"/>
                </a:lnTo>
                <a:lnTo>
                  <a:pt x="34" y="153"/>
                </a:lnTo>
                <a:lnTo>
                  <a:pt x="85" y="154"/>
                </a:lnTo>
                <a:lnTo>
                  <a:pt x="85" y="91"/>
                </a:lnTo>
                <a:lnTo>
                  <a:pt x="86" y="91"/>
                </a:lnTo>
                <a:lnTo>
                  <a:pt x="86" y="92"/>
                </a:lnTo>
                <a:lnTo>
                  <a:pt x="87" y="92"/>
                </a:lnTo>
                <a:lnTo>
                  <a:pt x="87" y="93"/>
                </a:lnTo>
                <a:lnTo>
                  <a:pt x="88" y="93"/>
                </a:lnTo>
                <a:lnTo>
                  <a:pt x="89" y="93"/>
                </a:lnTo>
                <a:lnTo>
                  <a:pt x="89" y="94"/>
                </a:lnTo>
                <a:lnTo>
                  <a:pt x="90" y="95"/>
                </a:lnTo>
                <a:lnTo>
                  <a:pt x="91" y="95"/>
                </a:lnTo>
                <a:lnTo>
                  <a:pt x="92" y="96"/>
                </a:lnTo>
                <a:lnTo>
                  <a:pt x="93" y="97"/>
                </a:lnTo>
                <a:lnTo>
                  <a:pt x="94" y="97"/>
                </a:lnTo>
                <a:lnTo>
                  <a:pt x="95" y="97"/>
                </a:lnTo>
                <a:lnTo>
                  <a:pt x="96" y="98"/>
                </a:lnTo>
                <a:lnTo>
                  <a:pt x="97" y="98"/>
                </a:lnTo>
                <a:lnTo>
                  <a:pt x="97" y="99"/>
                </a:lnTo>
                <a:lnTo>
                  <a:pt x="98" y="99"/>
                </a:lnTo>
                <a:lnTo>
                  <a:pt x="99" y="99"/>
                </a:lnTo>
                <a:lnTo>
                  <a:pt x="100" y="100"/>
                </a:lnTo>
                <a:lnTo>
                  <a:pt x="101" y="100"/>
                </a:lnTo>
                <a:lnTo>
                  <a:pt x="102" y="100"/>
                </a:lnTo>
                <a:lnTo>
                  <a:pt x="103" y="100"/>
                </a:lnTo>
                <a:lnTo>
                  <a:pt x="104" y="100"/>
                </a:lnTo>
                <a:lnTo>
                  <a:pt x="105" y="99"/>
                </a:lnTo>
                <a:lnTo>
                  <a:pt x="106" y="99"/>
                </a:lnTo>
                <a:lnTo>
                  <a:pt x="107" y="98"/>
                </a:lnTo>
                <a:lnTo>
                  <a:pt x="107" y="97"/>
                </a:lnTo>
                <a:lnTo>
                  <a:pt x="108" y="97"/>
                </a:lnTo>
                <a:lnTo>
                  <a:pt x="109" y="96"/>
                </a:lnTo>
                <a:lnTo>
                  <a:pt x="109" y="95"/>
                </a:lnTo>
                <a:lnTo>
                  <a:pt x="110" y="95"/>
                </a:lnTo>
                <a:lnTo>
                  <a:pt x="110" y="93"/>
                </a:lnTo>
                <a:lnTo>
                  <a:pt x="111" y="93"/>
                </a:lnTo>
                <a:lnTo>
                  <a:pt x="111" y="92"/>
                </a:lnTo>
                <a:lnTo>
                  <a:pt x="112" y="91"/>
                </a:lnTo>
                <a:lnTo>
                  <a:pt x="112" y="90"/>
                </a:lnTo>
                <a:lnTo>
                  <a:pt x="112" y="89"/>
                </a:lnTo>
                <a:lnTo>
                  <a:pt x="113" y="88"/>
                </a:lnTo>
                <a:lnTo>
                  <a:pt x="113" y="87"/>
                </a:lnTo>
                <a:lnTo>
                  <a:pt x="113" y="85"/>
                </a:lnTo>
                <a:lnTo>
                  <a:pt x="113" y="83"/>
                </a:lnTo>
                <a:lnTo>
                  <a:pt x="113" y="80"/>
                </a:lnTo>
                <a:lnTo>
                  <a:pt x="113" y="79"/>
                </a:lnTo>
                <a:lnTo>
                  <a:pt x="113" y="77"/>
                </a:lnTo>
                <a:lnTo>
                  <a:pt x="113" y="75"/>
                </a:lnTo>
                <a:lnTo>
                  <a:pt x="113" y="73"/>
                </a:lnTo>
                <a:lnTo>
                  <a:pt x="113" y="71"/>
                </a:lnTo>
                <a:lnTo>
                  <a:pt x="113" y="70"/>
                </a:lnTo>
                <a:lnTo>
                  <a:pt x="113" y="67"/>
                </a:lnTo>
                <a:lnTo>
                  <a:pt x="113" y="65"/>
                </a:lnTo>
                <a:lnTo>
                  <a:pt x="113" y="64"/>
                </a:lnTo>
                <a:lnTo>
                  <a:pt x="113" y="62"/>
                </a:lnTo>
                <a:lnTo>
                  <a:pt x="113" y="60"/>
                </a:lnTo>
                <a:lnTo>
                  <a:pt x="112" y="58"/>
                </a:lnTo>
                <a:lnTo>
                  <a:pt x="112" y="57"/>
                </a:lnTo>
                <a:lnTo>
                  <a:pt x="112" y="55"/>
                </a:lnTo>
                <a:lnTo>
                  <a:pt x="111" y="53"/>
                </a:lnTo>
                <a:lnTo>
                  <a:pt x="111" y="51"/>
                </a:lnTo>
                <a:lnTo>
                  <a:pt x="110" y="50"/>
                </a:lnTo>
                <a:lnTo>
                  <a:pt x="110" y="48"/>
                </a:lnTo>
                <a:lnTo>
                  <a:pt x="109" y="46"/>
                </a:lnTo>
                <a:lnTo>
                  <a:pt x="109" y="45"/>
                </a:lnTo>
                <a:lnTo>
                  <a:pt x="108" y="43"/>
                </a:lnTo>
                <a:lnTo>
                  <a:pt x="108" y="41"/>
                </a:lnTo>
                <a:lnTo>
                  <a:pt x="107" y="40"/>
                </a:lnTo>
                <a:lnTo>
                  <a:pt x="107" y="38"/>
                </a:lnTo>
                <a:lnTo>
                  <a:pt x="107" y="37"/>
                </a:lnTo>
                <a:lnTo>
                  <a:pt x="106" y="35"/>
                </a:lnTo>
                <a:lnTo>
                  <a:pt x="105" y="33"/>
                </a:lnTo>
                <a:lnTo>
                  <a:pt x="105" y="32"/>
                </a:lnTo>
                <a:lnTo>
                  <a:pt x="104" y="31"/>
                </a:lnTo>
                <a:lnTo>
                  <a:pt x="104" y="29"/>
                </a:lnTo>
                <a:lnTo>
                  <a:pt x="103" y="28"/>
                </a:lnTo>
                <a:lnTo>
                  <a:pt x="102" y="27"/>
                </a:lnTo>
                <a:lnTo>
                  <a:pt x="102" y="25"/>
                </a:lnTo>
                <a:lnTo>
                  <a:pt x="102" y="24"/>
                </a:lnTo>
                <a:lnTo>
                  <a:pt x="101" y="22"/>
                </a:lnTo>
                <a:lnTo>
                  <a:pt x="100" y="21"/>
                </a:lnTo>
                <a:lnTo>
                  <a:pt x="100" y="20"/>
                </a:lnTo>
                <a:lnTo>
                  <a:pt x="99" y="19"/>
                </a:lnTo>
                <a:lnTo>
                  <a:pt x="99" y="17"/>
                </a:lnTo>
                <a:lnTo>
                  <a:pt x="98" y="17"/>
                </a:lnTo>
                <a:lnTo>
                  <a:pt x="97" y="16"/>
                </a:lnTo>
                <a:lnTo>
                  <a:pt x="97" y="15"/>
                </a:lnTo>
                <a:lnTo>
                  <a:pt x="96" y="14"/>
                </a:lnTo>
                <a:lnTo>
                  <a:pt x="96" y="13"/>
                </a:lnTo>
                <a:lnTo>
                  <a:pt x="96" y="12"/>
                </a:lnTo>
                <a:lnTo>
                  <a:pt x="95" y="11"/>
                </a:lnTo>
                <a:lnTo>
                  <a:pt x="95" y="10"/>
                </a:lnTo>
                <a:lnTo>
                  <a:pt x="94" y="10"/>
                </a:lnTo>
                <a:lnTo>
                  <a:pt x="94" y="9"/>
                </a:lnTo>
                <a:lnTo>
                  <a:pt x="93" y="8"/>
                </a:lnTo>
                <a:lnTo>
                  <a:pt x="93" y="7"/>
                </a:lnTo>
                <a:lnTo>
                  <a:pt x="92" y="7"/>
                </a:lnTo>
                <a:lnTo>
                  <a:pt x="92" y="6"/>
                </a:lnTo>
                <a:lnTo>
                  <a:pt x="92" y="5"/>
                </a:lnTo>
                <a:lnTo>
                  <a:pt x="91" y="5"/>
                </a:lnTo>
                <a:close/>
              </a:path>
            </a:pathLst>
          </a:custGeom>
          <a:solidFill>
            <a:srgbClr val="F0FFC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442" name="Freeform 186"/>
          <p:cNvSpPr>
            <a:spLocks/>
          </p:cNvSpPr>
          <p:nvPr/>
        </p:nvSpPr>
        <p:spPr bwMode="auto">
          <a:xfrm>
            <a:off x="6937375" y="5057776"/>
            <a:ext cx="33338" cy="201613"/>
          </a:xfrm>
          <a:custGeom>
            <a:avLst/>
            <a:gdLst>
              <a:gd name="T0" fmla="*/ 23813 w 21"/>
              <a:gd name="T1" fmla="*/ 0 h 127"/>
              <a:gd name="T2" fmla="*/ 23813 w 21"/>
              <a:gd name="T3" fmla="*/ 17463 h 127"/>
              <a:gd name="T4" fmla="*/ 0 w 21"/>
              <a:gd name="T5" fmla="*/ 171450 h 127"/>
              <a:gd name="T6" fmla="*/ 6350 w 21"/>
              <a:gd name="T7" fmla="*/ 201613 h 127"/>
              <a:gd name="T8" fmla="*/ 15875 w 21"/>
              <a:gd name="T9" fmla="*/ 174625 h 127"/>
              <a:gd name="T10" fmla="*/ 26988 w 21"/>
              <a:gd name="T11" fmla="*/ 19050 h 127"/>
              <a:gd name="T12" fmla="*/ 33338 w 21"/>
              <a:gd name="T13" fmla="*/ 6350 h 127"/>
              <a:gd name="T14" fmla="*/ 28575 w 21"/>
              <a:gd name="T15" fmla="*/ 0 h 127"/>
              <a:gd name="T16" fmla="*/ 23813 w 21"/>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 h="127">
                <a:moveTo>
                  <a:pt x="15" y="0"/>
                </a:moveTo>
                <a:lnTo>
                  <a:pt x="15" y="11"/>
                </a:lnTo>
                <a:lnTo>
                  <a:pt x="0" y="108"/>
                </a:lnTo>
                <a:lnTo>
                  <a:pt x="4" y="127"/>
                </a:lnTo>
                <a:lnTo>
                  <a:pt x="10" y="110"/>
                </a:lnTo>
                <a:lnTo>
                  <a:pt x="17" y="12"/>
                </a:lnTo>
                <a:lnTo>
                  <a:pt x="21" y="4"/>
                </a:lnTo>
                <a:lnTo>
                  <a:pt x="18" y="0"/>
                </a:lnTo>
                <a:lnTo>
                  <a:pt x="15" y="0"/>
                </a:lnTo>
                <a:close/>
              </a:path>
            </a:pathLst>
          </a:custGeom>
          <a:solidFill>
            <a:srgbClr val="F28A6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443" name="Freeform 187"/>
          <p:cNvSpPr>
            <a:spLocks/>
          </p:cNvSpPr>
          <p:nvPr/>
        </p:nvSpPr>
        <p:spPr bwMode="auto">
          <a:xfrm>
            <a:off x="6994525" y="5064126"/>
            <a:ext cx="14288" cy="74613"/>
          </a:xfrm>
          <a:custGeom>
            <a:avLst/>
            <a:gdLst>
              <a:gd name="T0" fmla="*/ 0 w 9"/>
              <a:gd name="T1" fmla="*/ 0 h 47"/>
              <a:gd name="T2" fmla="*/ 14288 w 9"/>
              <a:gd name="T3" fmla="*/ 74613 h 47"/>
              <a:gd name="T4" fmla="*/ 4763 w 9"/>
              <a:gd name="T5" fmla="*/ 68263 h 47"/>
              <a:gd name="T6" fmla="*/ 0 w 9"/>
              <a:gd name="T7" fmla="*/ 0 h 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47">
                <a:moveTo>
                  <a:pt x="0" y="0"/>
                </a:moveTo>
                <a:lnTo>
                  <a:pt x="9" y="47"/>
                </a:lnTo>
                <a:lnTo>
                  <a:pt x="3" y="43"/>
                </a:lnTo>
                <a:lnTo>
                  <a:pt x="0" y="0"/>
                </a:lnTo>
                <a:close/>
              </a:path>
            </a:pathLst>
          </a:custGeom>
          <a:solidFill>
            <a:srgbClr val="C9D49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444" name="Freeform 188"/>
          <p:cNvSpPr>
            <a:spLocks/>
          </p:cNvSpPr>
          <p:nvPr/>
        </p:nvSpPr>
        <p:spPr bwMode="auto">
          <a:xfrm>
            <a:off x="6829425" y="5221289"/>
            <a:ext cx="31750" cy="39687"/>
          </a:xfrm>
          <a:custGeom>
            <a:avLst/>
            <a:gdLst>
              <a:gd name="T0" fmla="*/ 30163 w 20"/>
              <a:gd name="T1" fmla="*/ 7937 h 25"/>
              <a:gd name="T2" fmla="*/ 30163 w 20"/>
              <a:gd name="T3" fmla="*/ 6350 h 25"/>
              <a:gd name="T4" fmla="*/ 28575 w 20"/>
              <a:gd name="T5" fmla="*/ 4762 h 25"/>
              <a:gd name="T6" fmla="*/ 26988 w 20"/>
              <a:gd name="T7" fmla="*/ 4762 h 25"/>
              <a:gd name="T8" fmla="*/ 26988 w 20"/>
              <a:gd name="T9" fmla="*/ 3175 h 25"/>
              <a:gd name="T10" fmla="*/ 25400 w 20"/>
              <a:gd name="T11" fmla="*/ 3175 h 25"/>
              <a:gd name="T12" fmla="*/ 23813 w 20"/>
              <a:gd name="T13" fmla="*/ 1587 h 25"/>
              <a:gd name="T14" fmla="*/ 22225 w 20"/>
              <a:gd name="T15" fmla="*/ 0 h 25"/>
              <a:gd name="T16" fmla="*/ 20638 w 20"/>
              <a:gd name="T17" fmla="*/ 0 h 25"/>
              <a:gd name="T18" fmla="*/ 19050 w 20"/>
              <a:gd name="T19" fmla="*/ 0 h 25"/>
              <a:gd name="T20" fmla="*/ 17463 w 20"/>
              <a:gd name="T21" fmla="*/ 0 h 25"/>
              <a:gd name="T22" fmla="*/ 15875 w 20"/>
              <a:gd name="T23" fmla="*/ 0 h 25"/>
              <a:gd name="T24" fmla="*/ 4763 w 20"/>
              <a:gd name="T25" fmla="*/ 6350 h 25"/>
              <a:gd name="T26" fmla="*/ 6350 w 20"/>
              <a:gd name="T27" fmla="*/ 7937 h 25"/>
              <a:gd name="T28" fmla="*/ 7938 w 20"/>
              <a:gd name="T29" fmla="*/ 9525 h 25"/>
              <a:gd name="T30" fmla="*/ 9525 w 20"/>
              <a:gd name="T31" fmla="*/ 9525 h 25"/>
              <a:gd name="T32" fmla="*/ 15875 w 20"/>
              <a:gd name="T33" fmla="*/ 9525 h 25"/>
              <a:gd name="T34" fmla="*/ 0 w 20"/>
              <a:gd name="T35" fmla="*/ 25400 h 25"/>
              <a:gd name="T36" fmla="*/ 0 w 20"/>
              <a:gd name="T37" fmla="*/ 26987 h 25"/>
              <a:gd name="T38" fmla="*/ 0 w 20"/>
              <a:gd name="T39" fmla="*/ 30162 h 25"/>
              <a:gd name="T40" fmla="*/ 0 w 20"/>
              <a:gd name="T41" fmla="*/ 31750 h 25"/>
              <a:gd name="T42" fmla="*/ 0 w 20"/>
              <a:gd name="T43" fmla="*/ 34925 h 25"/>
              <a:gd name="T44" fmla="*/ 1588 w 20"/>
              <a:gd name="T45" fmla="*/ 34925 h 25"/>
              <a:gd name="T46" fmla="*/ 3175 w 20"/>
              <a:gd name="T47" fmla="*/ 36512 h 25"/>
              <a:gd name="T48" fmla="*/ 4763 w 20"/>
              <a:gd name="T49" fmla="*/ 36512 h 25"/>
              <a:gd name="T50" fmla="*/ 6350 w 20"/>
              <a:gd name="T51" fmla="*/ 38100 h 25"/>
              <a:gd name="T52" fmla="*/ 7938 w 20"/>
              <a:gd name="T53" fmla="*/ 38100 h 25"/>
              <a:gd name="T54" fmla="*/ 9525 w 20"/>
              <a:gd name="T55" fmla="*/ 39687 h 25"/>
              <a:gd name="T56" fmla="*/ 11113 w 20"/>
              <a:gd name="T57" fmla="*/ 38100 h 25"/>
              <a:gd name="T58" fmla="*/ 12700 w 20"/>
              <a:gd name="T59" fmla="*/ 38100 h 25"/>
              <a:gd name="T60" fmla="*/ 14288 w 20"/>
              <a:gd name="T61" fmla="*/ 38100 h 25"/>
              <a:gd name="T62" fmla="*/ 15875 w 20"/>
              <a:gd name="T63" fmla="*/ 36512 h 25"/>
              <a:gd name="T64" fmla="*/ 17463 w 20"/>
              <a:gd name="T65" fmla="*/ 36512 h 25"/>
              <a:gd name="T66" fmla="*/ 17463 w 20"/>
              <a:gd name="T67" fmla="*/ 34925 h 25"/>
              <a:gd name="T68" fmla="*/ 19050 w 20"/>
              <a:gd name="T69" fmla="*/ 34925 h 25"/>
              <a:gd name="T70" fmla="*/ 20638 w 20"/>
              <a:gd name="T71" fmla="*/ 34925 h 25"/>
              <a:gd name="T72" fmla="*/ 20638 w 20"/>
              <a:gd name="T73" fmla="*/ 33337 h 25"/>
              <a:gd name="T74" fmla="*/ 22225 w 20"/>
              <a:gd name="T75" fmla="*/ 31750 h 25"/>
              <a:gd name="T76" fmla="*/ 23813 w 20"/>
              <a:gd name="T77" fmla="*/ 31750 h 25"/>
              <a:gd name="T78" fmla="*/ 25400 w 20"/>
              <a:gd name="T79" fmla="*/ 30162 h 25"/>
              <a:gd name="T80" fmla="*/ 25400 w 20"/>
              <a:gd name="T81" fmla="*/ 28575 h 25"/>
              <a:gd name="T82" fmla="*/ 26988 w 20"/>
              <a:gd name="T83" fmla="*/ 26987 h 25"/>
              <a:gd name="T84" fmla="*/ 28575 w 20"/>
              <a:gd name="T85" fmla="*/ 25400 h 25"/>
              <a:gd name="T86" fmla="*/ 30163 w 20"/>
              <a:gd name="T87" fmla="*/ 23812 h 25"/>
              <a:gd name="T88" fmla="*/ 31750 w 20"/>
              <a:gd name="T89" fmla="*/ 23812 h 25"/>
              <a:gd name="T90" fmla="*/ 30163 w 20"/>
              <a:gd name="T91" fmla="*/ 7937 h 2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0" h="25">
                <a:moveTo>
                  <a:pt x="19" y="5"/>
                </a:moveTo>
                <a:lnTo>
                  <a:pt x="19" y="5"/>
                </a:lnTo>
                <a:lnTo>
                  <a:pt x="19" y="4"/>
                </a:lnTo>
                <a:lnTo>
                  <a:pt x="18" y="4"/>
                </a:lnTo>
                <a:lnTo>
                  <a:pt x="18" y="3"/>
                </a:lnTo>
                <a:lnTo>
                  <a:pt x="17" y="3"/>
                </a:lnTo>
                <a:lnTo>
                  <a:pt x="17" y="2"/>
                </a:lnTo>
                <a:lnTo>
                  <a:pt x="16" y="2"/>
                </a:lnTo>
                <a:lnTo>
                  <a:pt x="16" y="1"/>
                </a:lnTo>
                <a:lnTo>
                  <a:pt x="15" y="1"/>
                </a:lnTo>
                <a:lnTo>
                  <a:pt x="14" y="0"/>
                </a:lnTo>
                <a:lnTo>
                  <a:pt x="13" y="0"/>
                </a:lnTo>
                <a:lnTo>
                  <a:pt x="12" y="0"/>
                </a:lnTo>
                <a:lnTo>
                  <a:pt x="11" y="0"/>
                </a:lnTo>
                <a:lnTo>
                  <a:pt x="10" y="0"/>
                </a:lnTo>
                <a:lnTo>
                  <a:pt x="3" y="3"/>
                </a:lnTo>
                <a:lnTo>
                  <a:pt x="3" y="4"/>
                </a:lnTo>
                <a:lnTo>
                  <a:pt x="4" y="4"/>
                </a:lnTo>
                <a:lnTo>
                  <a:pt x="4" y="5"/>
                </a:lnTo>
                <a:lnTo>
                  <a:pt x="5" y="5"/>
                </a:lnTo>
                <a:lnTo>
                  <a:pt x="5" y="6"/>
                </a:lnTo>
                <a:lnTo>
                  <a:pt x="6" y="6"/>
                </a:lnTo>
                <a:lnTo>
                  <a:pt x="10" y="6"/>
                </a:lnTo>
                <a:lnTo>
                  <a:pt x="6" y="11"/>
                </a:lnTo>
                <a:lnTo>
                  <a:pt x="0" y="16"/>
                </a:lnTo>
                <a:lnTo>
                  <a:pt x="0" y="17"/>
                </a:lnTo>
                <a:lnTo>
                  <a:pt x="0" y="18"/>
                </a:lnTo>
                <a:lnTo>
                  <a:pt x="0" y="19"/>
                </a:lnTo>
                <a:lnTo>
                  <a:pt x="0" y="20"/>
                </a:lnTo>
                <a:lnTo>
                  <a:pt x="0" y="21"/>
                </a:lnTo>
                <a:lnTo>
                  <a:pt x="0" y="22"/>
                </a:lnTo>
                <a:lnTo>
                  <a:pt x="1" y="22"/>
                </a:lnTo>
                <a:lnTo>
                  <a:pt x="2" y="23"/>
                </a:lnTo>
                <a:lnTo>
                  <a:pt x="3" y="23"/>
                </a:lnTo>
                <a:lnTo>
                  <a:pt x="3" y="24"/>
                </a:lnTo>
                <a:lnTo>
                  <a:pt x="4" y="24"/>
                </a:lnTo>
                <a:lnTo>
                  <a:pt x="5" y="24"/>
                </a:lnTo>
                <a:lnTo>
                  <a:pt x="6" y="25"/>
                </a:lnTo>
                <a:lnTo>
                  <a:pt x="6" y="24"/>
                </a:lnTo>
                <a:lnTo>
                  <a:pt x="7" y="24"/>
                </a:lnTo>
                <a:lnTo>
                  <a:pt x="8" y="24"/>
                </a:lnTo>
                <a:lnTo>
                  <a:pt x="9" y="24"/>
                </a:lnTo>
                <a:lnTo>
                  <a:pt x="9" y="23"/>
                </a:lnTo>
                <a:lnTo>
                  <a:pt x="10" y="23"/>
                </a:lnTo>
                <a:lnTo>
                  <a:pt x="11" y="23"/>
                </a:lnTo>
                <a:lnTo>
                  <a:pt x="11" y="22"/>
                </a:lnTo>
                <a:lnTo>
                  <a:pt x="12" y="22"/>
                </a:lnTo>
                <a:lnTo>
                  <a:pt x="13" y="22"/>
                </a:lnTo>
                <a:lnTo>
                  <a:pt x="13" y="21"/>
                </a:lnTo>
                <a:lnTo>
                  <a:pt x="13" y="20"/>
                </a:lnTo>
                <a:lnTo>
                  <a:pt x="14" y="20"/>
                </a:lnTo>
                <a:lnTo>
                  <a:pt x="15" y="20"/>
                </a:lnTo>
                <a:lnTo>
                  <a:pt x="15" y="19"/>
                </a:lnTo>
                <a:lnTo>
                  <a:pt x="16" y="19"/>
                </a:lnTo>
                <a:lnTo>
                  <a:pt x="16" y="18"/>
                </a:lnTo>
                <a:lnTo>
                  <a:pt x="16" y="17"/>
                </a:lnTo>
                <a:lnTo>
                  <a:pt x="17" y="17"/>
                </a:lnTo>
                <a:lnTo>
                  <a:pt x="17" y="16"/>
                </a:lnTo>
                <a:lnTo>
                  <a:pt x="18" y="16"/>
                </a:lnTo>
                <a:lnTo>
                  <a:pt x="18" y="15"/>
                </a:lnTo>
                <a:lnTo>
                  <a:pt x="19" y="15"/>
                </a:lnTo>
                <a:lnTo>
                  <a:pt x="20" y="15"/>
                </a:lnTo>
                <a:lnTo>
                  <a:pt x="19" y="5"/>
                </a:lnTo>
                <a:close/>
              </a:path>
            </a:pathLst>
          </a:custGeom>
          <a:solidFill>
            <a:srgbClr val="FFE6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445" name="Freeform 189"/>
          <p:cNvSpPr>
            <a:spLocks/>
          </p:cNvSpPr>
          <p:nvPr/>
        </p:nvSpPr>
        <p:spPr bwMode="auto">
          <a:xfrm>
            <a:off x="6956425" y="4933951"/>
            <a:ext cx="44450" cy="73025"/>
          </a:xfrm>
          <a:custGeom>
            <a:avLst/>
            <a:gdLst>
              <a:gd name="T0" fmla="*/ 38100 w 28"/>
              <a:gd name="T1" fmla="*/ 68263 h 46"/>
              <a:gd name="T2" fmla="*/ 38100 w 28"/>
              <a:gd name="T3" fmla="*/ 65088 h 46"/>
              <a:gd name="T4" fmla="*/ 39688 w 28"/>
              <a:gd name="T5" fmla="*/ 63500 h 46"/>
              <a:gd name="T6" fmla="*/ 41275 w 28"/>
              <a:gd name="T7" fmla="*/ 60325 h 46"/>
              <a:gd name="T8" fmla="*/ 41275 w 28"/>
              <a:gd name="T9" fmla="*/ 57150 h 46"/>
              <a:gd name="T10" fmla="*/ 42863 w 28"/>
              <a:gd name="T11" fmla="*/ 55563 h 46"/>
              <a:gd name="T12" fmla="*/ 42863 w 28"/>
              <a:gd name="T13" fmla="*/ 52388 h 46"/>
              <a:gd name="T14" fmla="*/ 42863 w 28"/>
              <a:gd name="T15" fmla="*/ 50800 h 46"/>
              <a:gd name="T16" fmla="*/ 42863 w 28"/>
              <a:gd name="T17" fmla="*/ 47625 h 46"/>
              <a:gd name="T18" fmla="*/ 42863 w 28"/>
              <a:gd name="T19" fmla="*/ 46038 h 46"/>
              <a:gd name="T20" fmla="*/ 44450 w 28"/>
              <a:gd name="T21" fmla="*/ 42863 h 46"/>
              <a:gd name="T22" fmla="*/ 44450 w 28"/>
              <a:gd name="T23" fmla="*/ 39688 h 46"/>
              <a:gd name="T24" fmla="*/ 44450 w 28"/>
              <a:gd name="T25" fmla="*/ 38100 h 46"/>
              <a:gd name="T26" fmla="*/ 42863 w 28"/>
              <a:gd name="T27" fmla="*/ 34925 h 46"/>
              <a:gd name="T28" fmla="*/ 42863 w 28"/>
              <a:gd name="T29" fmla="*/ 33338 h 46"/>
              <a:gd name="T30" fmla="*/ 42863 w 28"/>
              <a:gd name="T31" fmla="*/ 31750 h 46"/>
              <a:gd name="T32" fmla="*/ 41275 w 28"/>
              <a:gd name="T33" fmla="*/ 30163 h 46"/>
              <a:gd name="T34" fmla="*/ 41275 w 28"/>
              <a:gd name="T35" fmla="*/ 26988 h 46"/>
              <a:gd name="T36" fmla="*/ 41275 w 28"/>
              <a:gd name="T37" fmla="*/ 25400 h 46"/>
              <a:gd name="T38" fmla="*/ 39688 w 28"/>
              <a:gd name="T39" fmla="*/ 22225 h 46"/>
              <a:gd name="T40" fmla="*/ 39688 w 28"/>
              <a:gd name="T41" fmla="*/ 20638 h 46"/>
              <a:gd name="T42" fmla="*/ 39688 w 28"/>
              <a:gd name="T43" fmla="*/ 19050 h 46"/>
              <a:gd name="T44" fmla="*/ 38100 w 28"/>
              <a:gd name="T45" fmla="*/ 15875 h 46"/>
              <a:gd name="T46" fmla="*/ 36513 w 28"/>
              <a:gd name="T47" fmla="*/ 14288 h 46"/>
              <a:gd name="T48" fmla="*/ 36513 w 28"/>
              <a:gd name="T49" fmla="*/ 12700 h 46"/>
              <a:gd name="T50" fmla="*/ 34925 w 28"/>
              <a:gd name="T51" fmla="*/ 11113 h 46"/>
              <a:gd name="T52" fmla="*/ 33338 w 28"/>
              <a:gd name="T53" fmla="*/ 9525 h 46"/>
              <a:gd name="T54" fmla="*/ 31750 w 28"/>
              <a:gd name="T55" fmla="*/ 7938 h 46"/>
              <a:gd name="T56" fmla="*/ 30163 w 28"/>
              <a:gd name="T57" fmla="*/ 6350 h 46"/>
              <a:gd name="T58" fmla="*/ 28575 w 28"/>
              <a:gd name="T59" fmla="*/ 6350 h 46"/>
              <a:gd name="T60" fmla="*/ 28575 w 28"/>
              <a:gd name="T61" fmla="*/ 4763 h 46"/>
              <a:gd name="T62" fmla="*/ 26988 w 28"/>
              <a:gd name="T63" fmla="*/ 3175 h 46"/>
              <a:gd name="T64" fmla="*/ 25400 w 28"/>
              <a:gd name="T65" fmla="*/ 3175 h 46"/>
              <a:gd name="T66" fmla="*/ 23813 w 28"/>
              <a:gd name="T67" fmla="*/ 1588 h 46"/>
              <a:gd name="T68" fmla="*/ 22225 w 28"/>
              <a:gd name="T69" fmla="*/ 0 h 46"/>
              <a:gd name="T70" fmla="*/ 20638 w 28"/>
              <a:gd name="T71" fmla="*/ 0 h 46"/>
              <a:gd name="T72" fmla="*/ 19050 w 28"/>
              <a:gd name="T73" fmla="*/ 0 h 46"/>
              <a:gd name="T74" fmla="*/ 6350 w 28"/>
              <a:gd name="T75" fmla="*/ 4763 h 46"/>
              <a:gd name="T76" fmla="*/ 0 w 28"/>
              <a:gd name="T77" fmla="*/ 12700 h 46"/>
              <a:gd name="T78" fmla="*/ 1588 w 28"/>
              <a:gd name="T79" fmla="*/ 12700 h 46"/>
              <a:gd name="T80" fmla="*/ 3175 w 28"/>
              <a:gd name="T81" fmla="*/ 14288 h 46"/>
              <a:gd name="T82" fmla="*/ 4763 w 28"/>
              <a:gd name="T83" fmla="*/ 15875 h 46"/>
              <a:gd name="T84" fmla="*/ 4763 w 28"/>
              <a:gd name="T85" fmla="*/ 15875 h 46"/>
              <a:gd name="T86" fmla="*/ 6350 w 28"/>
              <a:gd name="T87" fmla="*/ 17463 h 46"/>
              <a:gd name="T88" fmla="*/ 7938 w 28"/>
              <a:gd name="T89" fmla="*/ 19050 h 46"/>
              <a:gd name="T90" fmla="*/ 9525 w 28"/>
              <a:gd name="T91" fmla="*/ 22225 h 46"/>
              <a:gd name="T92" fmla="*/ 9525 w 28"/>
              <a:gd name="T93" fmla="*/ 23813 h 46"/>
              <a:gd name="T94" fmla="*/ 31750 w 28"/>
              <a:gd name="T95" fmla="*/ 41275 h 46"/>
              <a:gd name="T96" fmla="*/ 36513 w 28"/>
              <a:gd name="T97" fmla="*/ 69850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8" h="46">
                <a:moveTo>
                  <a:pt x="23" y="44"/>
                </a:moveTo>
                <a:lnTo>
                  <a:pt x="24" y="43"/>
                </a:lnTo>
                <a:lnTo>
                  <a:pt x="24" y="42"/>
                </a:lnTo>
                <a:lnTo>
                  <a:pt x="24" y="41"/>
                </a:lnTo>
                <a:lnTo>
                  <a:pt x="25" y="40"/>
                </a:lnTo>
                <a:lnTo>
                  <a:pt x="25" y="39"/>
                </a:lnTo>
                <a:lnTo>
                  <a:pt x="26" y="38"/>
                </a:lnTo>
                <a:lnTo>
                  <a:pt x="26" y="37"/>
                </a:lnTo>
                <a:lnTo>
                  <a:pt x="26" y="36"/>
                </a:lnTo>
                <a:lnTo>
                  <a:pt x="26" y="35"/>
                </a:lnTo>
                <a:lnTo>
                  <a:pt x="27" y="35"/>
                </a:lnTo>
                <a:lnTo>
                  <a:pt x="27" y="34"/>
                </a:lnTo>
                <a:lnTo>
                  <a:pt x="27" y="33"/>
                </a:lnTo>
                <a:lnTo>
                  <a:pt x="27" y="32"/>
                </a:lnTo>
                <a:lnTo>
                  <a:pt x="27" y="31"/>
                </a:lnTo>
                <a:lnTo>
                  <a:pt x="27" y="30"/>
                </a:lnTo>
                <a:lnTo>
                  <a:pt x="27" y="29"/>
                </a:lnTo>
                <a:lnTo>
                  <a:pt x="28" y="28"/>
                </a:lnTo>
                <a:lnTo>
                  <a:pt x="28" y="27"/>
                </a:lnTo>
                <a:lnTo>
                  <a:pt x="28" y="26"/>
                </a:lnTo>
                <a:lnTo>
                  <a:pt x="28" y="25"/>
                </a:lnTo>
                <a:lnTo>
                  <a:pt x="28" y="24"/>
                </a:lnTo>
                <a:lnTo>
                  <a:pt x="27" y="23"/>
                </a:lnTo>
                <a:lnTo>
                  <a:pt x="27" y="22"/>
                </a:lnTo>
                <a:lnTo>
                  <a:pt x="27" y="21"/>
                </a:lnTo>
                <a:lnTo>
                  <a:pt x="27" y="20"/>
                </a:lnTo>
                <a:lnTo>
                  <a:pt x="26" y="20"/>
                </a:lnTo>
                <a:lnTo>
                  <a:pt x="26" y="19"/>
                </a:lnTo>
                <a:lnTo>
                  <a:pt x="26" y="18"/>
                </a:lnTo>
                <a:lnTo>
                  <a:pt x="26" y="17"/>
                </a:lnTo>
                <a:lnTo>
                  <a:pt x="26" y="16"/>
                </a:lnTo>
                <a:lnTo>
                  <a:pt x="26" y="15"/>
                </a:lnTo>
                <a:lnTo>
                  <a:pt x="25" y="14"/>
                </a:lnTo>
                <a:lnTo>
                  <a:pt x="25" y="13"/>
                </a:lnTo>
                <a:lnTo>
                  <a:pt x="25" y="12"/>
                </a:lnTo>
                <a:lnTo>
                  <a:pt x="24" y="11"/>
                </a:lnTo>
                <a:lnTo>
                  <a:pt x="24" y="10"/>
                </a:lnTo>
                <a:lnTo>
                  <a:pt x="23" y="10"/>
                </a:lnTo>
                <a:lnTo>
                  <a:pt x="23" y="9"/>
                </a:lnTo>
                <a:lnTo>
                  <a:pt x="23" y="8"/>
                </a:lnTo>
                <a:lnTo>
                  <a:pt x="22" y="8"/>
                </a:lnTo>
                <a:lnTo>
                  <a:pt x="22" y="7"/>
                </a:lnTo>
                <a:lnTo>
                  <a:pt x="21" y="7"/>
                </a:lnTo>
                <a:lnTo>
                  <a:pt x="21" y="6"/>
                </a:lnTo>
                <a:lnTo>
                  <a:pt x="21" y="5"/>
                </a:lnTo>
                <a:lnTo>
                  <a:pt x="20" y="5"/>
                </a:lnTo>
                <a:lnTo>
                  <a:pt x="19" y="4"/>
                </a:lnTo>
                <a:lnTo>
                  <a:pt x="18" y="4"/>
                </a:lnTo>
                <a:lnTo>
                  <a:pt x="18" y="3"/>
                </a:lnTo>
                <a:lnTo>
                  <a:pt x="17" y="2"/>
                </a:lnTo>
                <a:lnTo>
                  <a:pt x="16" y="2"/>
                </a:lnTo>
                <a:lnTo>
                  <a:pt x="15" y="1"/>
                </a:lnTo>
                <a:lnTo>
                  <a:pt x="15" y="0"/>
                </a:lnTo>
                <a:lnTo>
                  <a:pt x="14" y="0"/>
                </a:lnTo>
                <a:lnTo>
                  <a:pt x="13" y="0"/>
                </a:lnTo>
                <a:lnTo>
                  <a:pt x="12" y="0"/>
                </a:lnTo>
                <a:lnTo>
                  <a:pt x="12" y="5"/>
                </a:lnTo>
                <a:lnTo>
                  <a:pt x="4" y="3"/>
                </a:lnTo>
                <a:lnTo>
                  <a:pt x="6" y="7"/>
                </a:lnTo>
                <a:lnTo>
                  <a:pt x="0" y="8"/>
                </a:lnTo>
                <a:lnTo>
                  <a:pt x="1" y="8"/>
                </a:lnTo>
                <a:lnTo>
                  <a:pt x="2" y="9"/>
                </a:lnTo>
                <a:lnTo>
                  <a:pt x="3" y="10"/>
                </a:lnTo>
                <a:lnTo>
                  <a:pt x="4" y="11"/>
                </a:lnTo>
                <a:lnTo>
                  <a:pt x="4" y="12"/>
                </a:lnTo>
                <a:lnTo>
                  <a:pt x="5" y="12"/>
                </a:lnTo>
                <a:lnTo>
                  <a:pt x="5" y="13"/>
                </a:lnTo>
                <a:lnTo>
                  <a:pt x="6" y="14"/>
                </a:lnTo>
                <a:lnTo>
                  <a:pt x="6" y="15"/>
                </a:lnTo>
                <a:lnTo>
                  <a:pt x="6" y="16"/>
                </a:lnTo>
                <a:lnTo>
                  <a:pt x="20" y="26"/>
                </a:lnTo>
                <a:lnTo>
                  <a:pt x="15" y="46"/>
                </a:lnTo>
                <a:lnTo>
                  <a:pt x="23" y="44"/>
                </a:lnTo>
                <a:close/>
              </a:path>
            </a:pathLst>
          </a:custGeom>
          <a:solidFill>
            <a:srgbClr val="54423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446" name="Freeform 190"/>
          <p:cNvSpPr>
            <a:spLocks/>
          </p:cNvSpPr>
          <p:nvPr/>
        </p:nvSpPr>
        <p:spPr bwMode="auto">
          <a:xfrm>
            <a:off x="6946900" y="5016501"/>
            <a:ext cx="39688" cy="74613"/>
          </a:xfrm>
          <a:custGeom>
            <a:avLst/>
            <a:gdLst>
              <a:gd name="T0" fmla="*/ 39688 w 25"/>
              <a:gd name="T1" fmla="*/ 28575 h 47"/>
              <a:gd name="T2" fmla="*/ 30163 w 25"/>
              <a:gd name="T3" fmla="*/ 74613 h 47"/>
              <a:gd name="T4" fmla="*/ 19050 w 25"/>
              <a:gd name="T5" fmla="*/ 41275 h 47"/>
              <a:gd name="T6" fmla="*/ 0 w 25"/>
              <a:gd name="T7" fmla="*/ 47625 h 47"/>
              <a:gd name="T8" fmla="*/ 15875 w 25"/>
              <a:gd name="T9" fmla="*/ 12700 h 47"/>
              <a:gd name="T10" fmla="*/ 25400 w 25"/>
              <a:gd name="T11" fmla="*/ 0 h 47"/>
              <a:gd name="T12" fmla="*/ 39688 w 25"/>
              <a:gd name="T13" fmla="*/ 28575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47">
                <a:moveTo>
                  <a:pt x="25" y="18"/>
                </a:moveTo>
                <a:lnTo>
                  <a:pt x="19" y="47"/>
                </a:lnTo>
                <a:lnTo>
                  <a:pt x="12" y="26"/>
                </a:lnTo>
                <a:lnTo>
                  <a:pt x="0" y="30"/>
                </a:lnTo>
                <a:lnTo>
                  <a:pt x="10" y="8"/>
                </a:lnTo>
                <a:lnTo>
                  <a:pt x="16" y="0"/>
                </a:lnTo>
                <a:lnTo>
                  <a:pt x="25" y="18"/>
                </a:lnTo>
                <a:close/>
              </a:path>
            </a:pathLst>
          </a:custGeom>
          <a:solidFill>
            <a:srgbClr val="CCCC9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447" name="Freeform 191"/>
          <p:cNvSpPr>
            <a:spLocks/>
          </p:cNvSpPr>
          <p:nvPr/>
        </p:nvSpPr>
        <p:spPr bwMode="auto">
          <a:xfrm>
            <a:off x="6959601" y="4956175"/>
            <a:ext cx="34925" cy="101600"/>
          </a:xfrm>
          <a:custGeom>
            <a:avLst/>
            <a:gdLst>
              <a:gd name="T0" fmla="*/ 28575 w 22"/>
              <a:gd name="T1" fmla="*/ 58738 h 64"/>
              <a:gd name="T2" fmla="*/ 30163 w 22"/>
              <a:gd name="T3" fmla="*/ 57150 h 64"/>
              <a:gd name="T4" fmla="*/ 31750 w 22"/>
              <a:gd name="T5" fmla="*/ 55563 h 64"/>
              <a:gd name="T6" fmla="*/ 31750 w 22"/>
              <a:gd name="T7" fmla="*/ 52388 h 64"/>
              <a:gd name="T8" fmla="*/ 33338 w 22"/>
              <a:gd name="T9" fmla="*/ 49213 h 64"/>
              <a:gd name="T10" fmla="*/ 33338 w 22"/>
              <a:gd name="T11" fmla="*/ 47625 h 64"/>
              <a:gd name="T12" fmla="*/ 33338 w 22"/>
              <a:gd name="T13" fmla="*/ 44450 h 64"/>
              <a:gd name="T14" fmla="*/ 34925 w 22"/>
              <a:gd name="T15" fmla="*/ 44450 h 64"/>
              <a:gd name="T16" fmla="*/ 33338 w 22"/>
              <a:gd name="T17" fmla="*/ 41275 h 64"/>
              <a:gd name="T18" fmla="*/ 33338 w 22"/>
              <a:gd name="T19" fmla="*/ 39688 h 64"/>
              <a:gd name="T20" fmla="*/ 31750 w 22"/>
              <a:gd name="T21" fmla="*/ 39688 h 64"/>
              <a:gd name="T22" fmla="*/ 31750 w 22"/>
              <a:gd name="T23" fmla="*/ 41275 h 64"/>
              <a:gd name="T24" fmla="*/ 30163 w 22"/>
              <a:gd name="T25" fmla="*/ 41275 h 64"/>
              <a:gd name="T26" fmla="*/ 30163 w 22"/>
              <a:gd name="T27" fmla="*/ 44450 h 64"/>
              <a:gd name="T28" fmla="*/ 28575 w 22"/>
              <a:gd name="T29" fmla="*/ 44450 h 64"/>
              <a:gd name="T30" fmla="*/ 28575 w 22"/>
              <a:gd name="T31" fmla="*/ 17463 h 64"/>
              <a:gd name="T32" fmla="*/ 4763 w 22"/>
              <a:gd name="T33" fmla="*/ 17463 h 64"/>
              <a:gd name="T34" fmla="*/ 0 w 22"/>
              <a:gd name="T35" fmla="*/ 68263 h 64"/>
              <a:gd name="T36" fmla="*/ 3175 w 22"/>
              <a:gd name="T37" fmla="*/ 84138 h 64"/>
              <a:gd name="T38" fmla="*/ 6350 w 22"/>
              <a:gd name="T39" fmla="*/ 101600 h 64"/>
              <a:gd name="T40" fmla="*/ 7938 w 22"/>
              <a:gd name="T41" fmla="*/ 101600 h 64"/>
              <a:gd name="T42" fmla="*/ 9525 w 22"/>
              <a:gd name="T43" fmla="*/ 100013 h 64"/>
              <a:gd name="T44" fmla="*/ 11113 w 22"/>
              <a:gd name="T45" fmla="*/ 100013 h 64"/>
              <a:gd name="T46" fmla="*/ 12700 w 22"/>
              <a:gd name="T47" fmla="*/ 100013 h 64"/>
              <a:gd name="T48" fmla="*/ 12700 w 22"/>
              <a:gd name="T49" fmla="*/ 98425 h 64"/>
              <a:gd name="T50" fmla="*/ 14288 w 22"/>
              <a:gd name="T51" fmla="*/ 98425 h 64"/>
              <a:gd name="T52" fmla="*/ 15875 w 22"/>
              <a:gd name="T53" fmla="*/ 96838 h 64"/>
              <a:gd name="T54" fmla="*/ 17463 w 22"/>
              <a:gd name="T55" fmla="*/ 96838 h 64"/>
              <a:gd name="T56" fmla="*/ 17463 w 22"/>
              <a:gd name="T57" fmla="*/ 95250 h 64"/>
              <a:gd name="T58" fmla="*/ 19050 w 22"/>
              <a:gd name="T59" fmla="*/ 95250 h 64"/>
              <a:gd name="T60" fmla="*/ 20638 w 22"/>
              <a:gd name="T61" fmla="*/ 93663 h 64"/>
              <a:gd name="T62" fmla="*/ 20638 w 22"/>
              <a:gd name="T63" fmla="*/ 92075 h 64"/>
              <a:gd name="T64" fmla="*/ 22225 w 22"/>
              <a:gd name="T65" fmla="*/ 90488 h 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2" h="64">
                <a:moveTo>
                  <a:pt x="14" y="56"/>
                </a:moveTo>
                <a:lnTo>
                  <a:pt x="18" y="37"/>
                </a:lnTo>
                <a:lnTo>
                  <a:pt x="19" y="36"/>
                </a:lnTo>
                <a:lnTo>
                  <a:pt x="20" y="35"/>
                </a:lnTo>
                <a:lnTo>
                  <a:pt x="20" y="34"/>
                </a:lnTo>
                <a:lnTo>
                  <a:pt x="20" y="33"/>
                </a:lnTo>
                <a:lnTo>
                  <a:pt x="21" y="31"/>
                </a:lnTo>
                <a:lnTo>
                  <a:pt x="21" y="30"/>
                </a:lnTo>
                <a:lnTo>
                  <a:pt x="21" y="29"/>
                </a:lnTo>
                <a:lnTo>
                  <a:pt x="21" y="28"/>
                </a:lnTo>
                <a:lnTo>
                  <a:pt x="22" y="28"/>
                </a:lnTo>
                <a:lnTo>
                  <a:pt x="21" y="27"/>
                </a:lnTo>
                <a:lnTo>
                  <a:pt x="21" y="26"/>
                </a:lnTo>
                <a:lnTo>
                  <a:pt x="21" y="25"/>
                </a:lnTo>
                <a:lnTo>
                  <a:pt x="20" y="25"/>
                </a:lnTo>
                <a:lnTo>
                  <a:pt x="20" y="26"/>
                </a:lnTo>
                <a:lnTo>
                  <a:pt x="19" y="26"/>
                </a:lnTo>
                <a:lnTo>
                  <a:pt x="19" y="27"/>
                </a:lnTo>
                <a:lnTo>
                  <a:pt x="19" y="28"/>
                </a:lnTo>
                <a:lnTo>
                  <a:pt x="18" y="28"/>
                </a:lnTo>
                <a:lnTo>
                  <a:pt x="16" y="28"/>
                </a:lnTo>
                <a:lnTo>
                  <a:pt x="18" y="11"/>
                </a:lnTo>
                <a:lnTo>
                  <a:pt x="5" y="0"/>
                </a:lnTo>
                <a:lnTo>
                  <a:pt x="3" y="11"/>
                </a:lnTo>
                <a:lnTo>
                  <a:pt x="3" y="18"/>
                </a:lnTo>
                <a:lnTo>
                  <a:pt x="0" y="43"/>
                </a:lnTo>
                <a:lnTo>
                  <a:pt x="4" y="46"/>
                </a:lnTo>
                <a:lnTo>
                  <a:pt x="2" y="53"/>
                </a:lnTo>
                <a:lnTo>
                  <a:pt x="4" y="64"/>
                </a:lnTo>
                <a:lnTo>
                  <a:pt x="5" y="64"/>
                </a:lnTo>
                <a:lnTo>
                  <a:pt x="6" y="64"/>
                </a:lnTo>
                <a:lnTo>
                  <a:pt x="6" y="63"/>
                </a:lnTo>
                <a:lnTo>
                  <a:pt x="7" y="63"/>
                </a:lnTo>
                <a:lnTo>
                  <a:pt x="8" y="63"/>
                </a:lnTo>
                <a:lnTo>
                  <a:pt x="8" y="62"/>
                </a:lnTo>
                <a:lnTo>
                  <a:pt x="9" y="62"/>
                </a:lnTo>
                <a:lnTo>
                  <a:pt x="9" y="61"/>
                </a:lnTo>
                <a:lnTo>
                  <a:pt x="10" y="61"/>
                </a:lnTo>
                <a:lnTo>
                  <a:pt x="11" y="61"/>
                </a:lnTo>
                <a:lnTo>
                  <a:pt x="11" y="60"/>
                </a:lnTo>
                <a:lnTo>
                  <a:pt x="12" y="60"/>
                </a:lnTo>
                <a:lnTo>
                  <a:pt x="12" y="59"/>
                </a:lnTo>
                <a:lnTo>
                  <a:pt x="13" y="59"/>
                </a:lnTo>
                <a:lnTo>
                  <a:pt x="13" y="58"/>
                </a:lnTo>
                <a:lnTo>
                  <a:pt x="14" y="57"/>
                </a:lnTo>
                <a:lnTo>
                  <a:pt x="14" y="56"/>
                </a:lnTo>
                <a:close/>
              </a:path>
            </a:pathLst>
          </a:custGeom>
          <a:solidFill>
            <a:srgbClr val="FFE3D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448" name="Freeform 192"/>
          <p:cNvSpPr>
            <a:spLocks/>
          </p:cNvSpPr>
          <p:nvPr/>
        </p:nvSpPr>
        <p:spPr bwMode="auto">
          <a:xfrm>
            <a:off x="6965951" y="4981576"/>
            <a:ext cx="17463" cy="23813"/>
          </a:xfrm>
          <a:custGeom>
            <a:avLst/>
            <a:gdLst>
              <a:gd name="T0" fmla="*/ 17463 w 11"/>
              <a:gd name="T1" fmla="*/ 1588 h 15"/>
              <a:gd name="T2" fmla="*/ 17463 w 11"/>
              <a:gd name="T3" fmla="*/ 11113 h 15"/>
              <a:gd name="T4" fmla="*/ 17463 w 11"/>
              <a:gd name="T5" fmla="*/ 11113 h 15"/>
              <a:gd name="T6" fmla="*/ 17463 w 11"/>
              <a:gd name="T7" fmla="*/ 11113 h 15"/>
              <a:gd name="T8" fmla="*/ 15875 w 11"/>
              <a:gd name="T9" fmla="*/ 9525 h 15"/>
              <a:gd name="T10" fmla="*/ 15875 w 11"/>
              <a:gd name="T11" fmla="*/ 9525 h 15"/>
              <a:gd name="T12" fmla="*/ 14288 w 11"/>
              <a:gd name="T13" fmla="*/ 7938 h 15"/>
              <a:gd name="T14" fmla="*/ 14288 w 11"/>
              <a:gd name="T15" fmla="*/ 7938 h 15"/>
              <a:gd name="T16" fmla="*/ 14288 w 11"/>
              <a:gd name="T17" fmla="*/ 7938 h 15"/>
              <a:gd name="T18" fmla="*/ 12700 w 11"/>
              <a:gd name="T19" fmla="*/ 7938 h 15"/>
              <a:gd name="T20" fmla="*/ 12700 w 11"/>
              <a:gd name="T21" fmla="*/ 7938 h 15"/>
              <a:gd name="T22" fmla="*/ 11113 w 11"/>
              <a:gd name="T23" fmla="*/ 7938 h 15"/>
              <a:gd name="T24" fmla="*/ 11113 w 11"/>
              <a:gd name="T25" fmla="*/ 7938 h 15"/>
              <a:gd name="T26" fmla="*/ 9525 w 11"/>
              <a:gd name="T27" fmla="*/ 7938 h 15"/>
              <a:gd name="T28" fmla="*/ 9525 w 11"/>
              <a:gd name="T29" fmla="*/ 7938 h 15"/>
              <a:gd name="T30" fmla="*/ 9525 w 11"/>
              <a:gd name="T31" fmla="*/ 9525 h 15"/>
              <a:gd name="T32" fmla="*/ 7938 w 11"/>
              <a:gd name="T33" fmla="*/ 9525 h 15"/>
              <a:gd name="T34" fmla="*/ 7938 w 11"/>
              <a:gd name="T35" fmla="*/ 11113 h 15"/>
              <a:gd name="T36" fmla="*/ 6350 w 11"/>
              <a:gd name="T37" fmla="*/ 11113 h 15"/>
              <a:gd name="T38" fmla="*/ 6350 w 11"/>
              <a:gd name="T39" fmla="*/ 14288 h 15"/>
              <a:gd name="T40" fmla="*/ 6350 w 11"/>
              <a:gd name="T41" fmla="*/ 15875 h 15"/>
              <a:gd name="T42" fmla="*/ 6350 w 11"/>
              <a:gd name="T43" fmla="*/ 15875 h 15"/>
              <a:gd name="T44" fmla="*/ 4763 w 11"/>
              <a:gd name="T45" fmla="*/ 17463 h 15"/>
              <a:gd name="T46" fmla="*/ 4763 w 11"/>
              <a:gd name="T47" fmla="*/ 19050 h 15"/>
              <a:gd name="T48" fmla="*/ 4763 w 11"/>
              <a:gd name="T49" fmla="*/ 20638 h 15"/>
              <a:gd name="T50" fmla="*/ 4763 w 11"/>
              <a:gd name="T51" fmla="*/ 22225 h 15"/>
              <a:gd name="T52" fmla="*/ 3175 w 11"/>
              <a:gd name="T53" fmla="*/ 22225 h 15"/>
              <a:gd name="T54" fmla="*/ 3175 w 11"/>
              <a:gd name="T55" fmla="*/ 23813 h 15"/>
              <a:gd name="T56" fmla="*/ 3175 w 11"/>
              <a:gd name="T57" fmla="*/ 23813 h 15"/>
              <a:gd name="T58" fmla="*/ 0 w 11"/>
              <a:gd name="T59" fmla="*/ 22225 h 15"/>
              <a:gd name="T60" fmla="*/ 7938 w 11"/>
              <a:gd name="T61" fmla="*/ 0 h 15"/>
              <a:gd name="T62" fmla="*/ 7938 w 11"/>
              <a:gd name="T63" fmla="*/ 0 h 15"/>
              <a:gd name="T64" fmla="*/ 7938 w 11"/>
              <a:gd name="T65" fmla="*/ 0 h 15"/>
              <a:gd name="T66" fmla="*/ 9525 w 11"/>
              <a:gd name="T67" fmla="*/ 0 h 15"/>
              <a:gd name="T68" fmla="*/ 9525 w 11"/>
              <a:gd name="T69" fmla="*/ 0 h 15"/>
              <a:gd name="T70" fmla="*/ 9525 w 11"/>
              <a:gd name="T71" fmla="*/ 0 h 15"/>
              <a:gd name="T72" fmla="*/ 11113 w 11"/>
              <a:gd name="T73" fmla="*/ 0 h 15"/>
              <a:gd name="T74" fmla="*/ 11113 w 11"/>
              <a:gd name="T75" fmla="*/ 0 h 15"/>
              <a:gd name="T76" fmla="*/ 12700 w 11"/>
              <a:gd name="T77" fmla="*/ 0 h 15"/>
              <a:gd name="T78" fmla="*/ 12700 w 11"/>
              <a:gd name="T79" fmla="*/ 0 h 15"/>
              <a:gd name="T80" fmla="*/ 14288 w 11"/>
              <a:gd name="T81" fmla="*/ 0 h 15"/>
              <a:gd name="T82" fmla="*/ 14288 w 11"/>
              <a:gd name="T83" fmla="*/ 0 h 15"/>
              <a:gd name="T84" fmla="*/ 14288 w 11"/>
              <a:gd name="T85" fmla="*/ 1588 h 15"/>
              <a:gd name="T86" fmla="*/ 15875 w 11"/>
              <a:gd name="T87" fmla="*/ 1588 h 15"/>
              <a:gd name="T88" fmla="*/ 15875 w 11"/>
              <a:gd name="T89" fmla="*/ 1588 h 15"/>
              <a:gd name="T90" fmla="*/ 17463 w 11"/>
              <a:gd name="T91" fmla="*/ 1588 h 1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 h="15">
                <a:moveTo>
                  <a:pt x="11" y="1"/>
                </a:moveTo>
                <a:lnTo>
                  <a:pt x="11" y="7"/>
                </a:lnTo>
                <a:lnTo>
                  <a:pt x="10" y="6"/>
                </a:lnTo>
                <a:lnTo>
                  <a:pt x="9" y="5"/>
                </a:lnTo>
                <a:lnTo>
                  <a:pt x="8" y="5"/>
                </a:lnTo>
                <a:lnTo>
                  <a:pt x="7" y="5"/>
                </a:lnTo>
                <a:lnTo>
                  <a:pt x="6" y="5"/>
                </a:lnTo>
                <a:lnTo>
                  <a:pt x="6" y="6"/>
                </a:lnTo>
                <a:lnTo>
                  <a:pt x="5" y="6"/>
                </a:lnTo>
                <a:lnTo>
                  <a:pt x="5" y="7"/>
                </a:lnTo>
                <a:lnTo>
                  <a:pt x="4" y="7"/>
                </a:lnTo>
                <a:lnTo>
                  <a:pt x="4" y="9"/>
                </a:lnTo>
                <a:lnTo>
                  <a:pt x="4" y="10"/>
                </a:lnTo>
                <a:lnTo>
                  <a:pt x="3" y="11"/>
                </a:lnTo>
                <a:lnTo>
                  <a:pt x="3" y="12"/>
                </a:lnTo>
                <a:lnTo>
                  <a:pt x="3" y="13"/>
                </a:lnTo>
                <a:lnTo>
                  <a:pt x="3" y="14"/>
                </a:lnTo>
                <a:lnTo>
                  <a:pt x="2" y="14"/>
                </a:lnTo>
                <a:lnTo>
                  <a:pt x="2" y="15"/>
                </a:lnTo>
                <a:lnTo>
                  <a:pt x="0" y="14"/>
                </a:lnTo>
                <a:lnTo>
                  <a:pt x="5" y="0"/>
                </a:lnTo>
                <a:lnTo>
                  <a:pt x="6" y="0"/>
                </a:lnTo>
                <a:lnTo>
                  <a:pt x="7" y="0"/>
                </a:lnTo>
                <a:lnTo>
                  <a:pt x="8" y="0"/>
                </a:lnTo>
                <a:lnTo>
                  <a:pt x="9" y="0"/>
                </a:lnTo>
                <a:lnTo>
                  <a:pt x="9" y="1"/>
                </a:lnTo>
                <a:lnTo>
                  <a:pt x="10" y="1"/>
                </a:lnTo>
                <a:lnTo>
                  <a:pt x="11" y="1"/>
                </a:lnTo>
                <a:close/>
              </a:path>
            </a:pathLst>
          </a:custGeom>
          <a:solidFill>
            <a:srgbClr val="F59E9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449" name="Freeform 193"/>
          <p:cNvSpPr>
            <a:spLocks/>
          </p:cNvSpPr>
          <p:nvPr/>
        </p:nvSpPr>
        <p:spPr bwMode="auto">
          <a:xfrm>
            <a:off x="6964364" y="4972050"/>
            <a:ext cx="3175" cy="14288"/>
          </a:xfrm>
          <a:custGeom>
            <a:avLst/>
            <a:gdLst>
              <a:gd name="T0" fmla="*/ 0 w 2"/>
              <a:gd name="T1" fmla="*/ 0 h 9"/>
              <a:gd name="T2" fmla="*/ 3175 w 2"/>
              <a:gd name="T3" fmla="*/ 7938 h 9"/>
              <a:gd name="T4" fmla="*/ 3175 w 2"/>
              <a:gd name="T5" fmla="*/ 14288 h 9"/>
              <a:gd name="T6" fmla="*/ 0 w 2"/>
              <a:gd name="T7" fmla="*/ 12700 h 9"/>
              <a:gd name="T8" fmla="*/ 0 w 2"/>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9">
                <a:moveTo>
                  <a:pt x="0" y="0"/>
                </a:moveTo>
                <a:lnTo>
                  <a:pt x="2" y="5"/>
                </a:lnTo>
                <a:lnTo>
                  <a:pt x="2" y="9"/>
                </a:lnTo>
                <a:lnTo>
                  <a:pt x="0" y="8"/>
                </a:lnTo>
                <a:lnTo>
                  <a:pt x="0" y="0"/>
                </a:lnTo>
                <a:close/>
              </a:path>
            </a:pathLst>
          </a:custGeom>
          <a:solidFill>
            <a:srgbClr val="F59E9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450" name="Freeform 194"/>
          <p:cNvSpPr>
            <a:spLocks/>
          </p:cNvSpPr>
          <p:nvPr/>
        </p:nvSpPr>
        <p:spPr bwMode="auto">
          <a:xfrm>
            <a:off x="6965951" y="5013326"/>
            <a:ext cx="22225" cy="22225"/>
          </a:xfrm>
          <a:custGeom>
            <a:avLst/>
            <a:gdLst>
              <a:gd name="T0" fmla="*/ 9525 w 14"/>
              <a:gd name="T1" fmla="*/ 22225 h 14"/>
              <a:gd name="T2" fmla="*/ 0 w 14"/>
              <a:gd name="T3" fmla="*/ 15875 h 14"/>
              <a:gd name="T4" fmla="*/ 9525 w 14"/>
              <a:gd name="T5" fmla="*/ 11113 h 14"/>
              <a:gd name="T6" fmla="*/ 22225 w 14"/>
              <a:gd name="T7" fmla="*/ 0 h 14"/>
              <a:gd name="T8" fmla="*/ 20638 w 14"/>
              <a:gd name="T9" fmla="*/ 11113 h 14"/>
              <a:gd name="T10" fmla="*/ 9525 w 14"/>
              <a:gd name="T11" fmla="*/ 22225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4">
                <a:moveTo>
                  <a:pt x="6" y="14"/>
                </a:moveTo>
                <a:lnTo>
                  <a:pt x="0" y="10"/>
                </a:lnTo>
                <a:lnTo>
                  <a:pt x="6" y="7"/>
                </a:lnTo>
                <a:lnTo>
                  <a:pt x="14" y="0"/>
                </a:lnTo>
                <a:lnTo>
                  <a:pt x="13" y="7"/>
                </a:lnTo>
                <a:lnTo>
                  <a:pt x="6" y="14"/>
                </a:lnTo>
                <a:close/>
              </a:path>
            </a:pathLst>
          </a:custGeom>
          <a:solidFill>
            <a:srgbClr val="FFC4B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451" name="Freeform 195"/>
          <p:cNvSpPr>
            <a:spLocks/>
          </p:cNvSpPr>
          <p:nvPr/>
        </p:nvSpPr>
        <p:spPr bwMode="auto">
          <a:xfrm>
            <a:off x="6956426" y="4943475"/>
            <a:ext cx="36513" cy="57150"/>
          </a:xfrm>
          <a:custGeom>
            <a:avLst/>
            <a:gdLst>
              <a:gd name="T0" fmla="*/ 31750 w 23"/>
              <a:gd name="T1" fmla="*/ 57150 h 36"/>
              <a:gd name="T2" fmla="*/ 31750 w 23"/>
              <a:gd name="T3" fmla="*/ 57150 h 36"/>
              <a:gd name="T4" fmla="*/ 33338 w 23"/>
              <a:gd name="T5" fmla="*/ 55563 h 36"/>
              <a:gd name="T6" fmla="*/ 33338 w 23"/>
              <a:gd name="T7" fmla="*/ 53975 h 36"/>
              <a:gd name="T8" fmla="*/ 33338 w 23"/>
              <a:gd name="T9" fmla="*/ 50800 h 36"/>
              <a:gd name="T10" fmla="*/ 34925 w 23"/>
              <a:gd name="T11" fmla="*/ 49213 h 36"/>
              <a:gd name="T12" fmla="*/ 34925 w 23"/>
              <a:gd name="T13" fmla="*/ 46038 h 36"/>
              <a:gd name="T14" fmla="*/ 34925 w 23"/>
              <a:gd name="T15" fmla="*/ 46038 h 36"/>
              <a:gd name="T16" fmla="*/ 34925 w 23"/>
              <a:gd name="T17" fmla="*/ 41275 h 36"/>
              <a:gd name="T18" fmla="*/ 36513 w 23"/>
              <a:gd name="T19" fmla="*/ 39688 h 36"/>
              <a:gd name="T20" fmla="*/ 36513 w 23"/>
              <a:gd name="T21" fmla="*/ 38100 h 36"/>
              <a:gd name="T22" fmla="*/ 34925 w 23"/>
              <a:gd name="T23" fmla="*/ 34925 h 36"/>
              <a:gd name="T24" fmla="*/ 34925 w 23"/>
              <a:gd name="T25" fmla="*/ 33338 h 36"/>
              <a:gd name="T26" fmla="*/ 33338 w 23"/>
              <a:gd name="T27" fmla="*/ 31750 h 36"/>
              <a:gd name="T28" fmla="*/ 33338 w 23"/>
              <a:gd name="T29" fmla="*/ 30163 h 36"/>
              <a:gd name="T30" fmla="*/ 31750 w 23"/>
              <a:gd name="T31" fmla="*/ 30163 h 36"/>
              <a:gd name="T32" fmla="*/ 31750 w 23"/>
              <a:gd name="T33" fmla="*/ 26988 h 36"/>
              <a:gd name="T34" fmla="*/ 31750 w 23"/>
              <a:gd name="T35" fmla="*/ 25400 h 36"/>
              <a:gd name="T36" fmla="*/ 31750 w 23"/>
              <a:gd name="T37" fmla="*/ 22225 h 36"/>
              <a:gd name="T38" fmla="*/ 31750 w 23"/>
              <a:gd name="T39" fmla="*/ 20638 h 36"/>
              <a:gd name="T40" fmla="*/ 31750 w 23"/>
              <a:gd name="T41" fmla="*/ 17463 h 36"/>
              <a:gd name="T42" fmla="*/ 30163 w 23"/>
              <a:gd name="T43" fmla="*/ 14288 h 36"/>
              <a:gd name="T44" fmla="*/ 28575 w 23"/>
              <a:gd name="T45" fmla="*/ 12700 h 36"/>
              <a:gd name="T46" fmla="*/ 26988 w 23"/>
              <a:gd name="T47" fmla="*/ 9525 h 36"/>
              <a:gd name="T48" fmla="*/ 25400 w 23"/>
              <a:gd name="T49" fmla="*/ 7938 h 36"/>
              <a:gd name="T50" fmla="*/ 25400 w 23"/>
              <a:gd name="T51" fmla="*/ 6350 h 36"/>
              <a:gd name="T52" fmla="*/ 23813 w 23"/>
              <a:gd name="T53" fmla="*/ 6350 h 36"/>
              <a:gd name="T54" fmla="*/ 22225 w 23"/>
              <a:gd name="T55" fmla="*/ 4763 h 36"/>
              <a:gd name="T56" fmla="*/ 20638 w 23"/>
              <a:gd name="T57" fmla="*/ 3175 h 36"/>
              <a:gd name="T58" fmla="*/ 19050 w 23"/>
              <a:gd name="T59" fmla="*/ 1588 h 36"/>
              <a:gd name="T60" fmla="*/ 17463 w 23"/>
              <a:gd name="T61" fmla="*/ 1588 h 36"/>
              <a:gd name="T62" fmla="*/ 15875 w 23"/>
              <a:gd name="T63" fmla="*/ 1588 h 36"/>
              <a:gd name="T64" fmla="*/ 14288 w 23"/>
              <a:gd name="T65" fmla="*/ 1588 h 36"/>
              <a:gd name="T66" fmla="*/ 12700 w 23"/>
              <a:gd name="T67" fmla="*/ 0 h 36"/>
              <a:gd name="T68" fmla="*/ 9525 w 23"/>
              <a:gd name="T69" fmla="*/ 0 h 36"/>
              <a:gd name="T70" fmla="*/ 0 w 23"/>
              <a:gd name="T71" fmla="*/ 3175 h 36"/>
              <a:gd name="T72" fmla="*/ 1588 w 23"/>
              <a:gd name="T73" fmla="*/ 6350 h 36"/>
              <a:gd name="T74" fmla="*/ 1588 w 23"/>
              <a:gd name="T75" fmla="*/ 7938 h 36"/>
              <a:gd name="T76" fmla="*/ 3175 w 23"/>
              <a:gd name="T77" fmla="*/ 9525 h 36"/>
              <a:gd name="T78" fmla="*/ 4763 w 23"/>
              <a:gd name="T79" fmla="*/ 11113 h 36"/>
              <a:gd name="T80" fmla="*/ 4763 w 23"/>
              <a:gd name="T81" fmla="*/ 12700 h 36"/>
              <a:gd name="T82" fmla="*/ 4763 w 23"/>
              <a:gd name="T83" fmla="*/ 15875 h 36"/>
              <a:gd name="T84" fmla="*/ 6350 w 23"/>
              <a:gd name="T85" fmla="*/ 17463 h 36"/>
              <a:gd name="T86" fmla="*/ 7938 w 23"/>
              <a:gd name="T87" fmla="*/ 17463 h 36"/>
              <a:gd name="T88" fmla="*/ 9525 w 23"/>
              <a:gd name="T89" fmla="*/ 20638 h 36"/>
              <a:gd name="T90" fmla="*/ 11113 w 23"/>
              <a:gd name="T91" fmla="*/ 20638 h 36"/>
              <a:gd name="T92" fmla="*/ 12700 w 23"/>
              <a:gd name="T93" fmla="*/ 22225 h 36"/>
              <a:gd name="T94" fmla="*/ 14288 w 23"/>
              <a:gd name="T95" fmla="*/ 22225 h 36"/>
              <a:gd name="T96" fmla="*/ 15875 w 23"/>
              <a:gd name="T97" fmla="*/ 22225 h 36"/>
              <a:gd name="T98" fmla="*/ 17463 w 23"/>
              <a:gd name="T99" fmla="*/ 22225 h 36"/>
              <a:gd name="T100" fmla="*/ 19050 w 23"/>
              <a:gd name="T101" fmla="*/ 22225 h 36"/>
              <a:gd name="T102" fmla="*/ 20638 w 23"/>
              <a:gd name="T103" fmla="*/ 22225 h 36"/>
              <a:gd name="T104" fmla="*/ 22225 w 23"/>
              <a:gd name="T105" fmla="*/ 22225 h 36"/>
              <a:gd name="T106" fmla="*/ 22225 w 23"/>
              <a:gd name="T107" fmla="*/ 23813 h 36"/>
              <a:gd name="T108" fmla="*/ 23813 w 23"/>
              <a:gd name="T109" fmla="*/ 25400 h 36"/>
              <a:gd name="T110" fmla="*/ 23813 w 23"/>
              <a:gd name="T111" fmla="*/ 25400 h 36"/>
              <a:gd name="T112" fmla="*/ 25400 w 23"/>
              <a:gd name="T113" fmla="*/ 25400 h 36"/>
              <a:gd name="T114" fmla="*/ 26988 w 23"/>
              <a:gd name="T115" fmla="*/ 26988 h 36"/>
              <a:gd name="T116" fmla="*/ 28575 w 23"/>
              <a:gd name="T117" fmla="*/ 28575 h 36"/>
              <a:gd name="T118" fmla="*/ 30163 w 23"/>
              <a:gd name="T119" fmla="*/ 30163 h 36"/>
              <a:gd name="T120" fmla="*/ 31750 w 23"/>
              <a:gd name="T121" fmla="*/ 31750 h 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3" h="36">
                <a:moveTo>
                  <a:pt x="18" y="36"/>
                </a:moveTo>
                <a:lnTo>
                  <a:pt x="20" y="36"/>
                </a:lnTo>
                <a:lnTo>
                  <a:pt x="20" y="35"/>
                </a:lnTo>
                <a:lnTo>
                  <a:pt x="21" y="35"/>
                </a:lnTo>
                <a:lnTo>
                  <a:pt x="21" y="34"/>
                </a:lnTo>
                <a:lnTo>
                  <a:pt x="21" y="33"/>
                </a:lnTo>
                <a:lnTo>
                  <a:pt x="21" y="32"/>
                </a:lnTo>
                <a:lnTo>
                  <a:pt x="21" y="31"/>
                </a:lnTo>
                <a:lnTo>
                  <a:pt x="22" y="31"/>
                </a:lnTo>
                <a:lnTo>
                  <a:pt x="22" y="30"/>
                </a:lnTo>
                <a:lnTo>
                  <a:pt x="22" y="29"/>
                </a:lnTo>
                <a:lnTo>
                  <a:pt x="22" y="27"/>
                </a:lnTo>
                <a:lnTo>
                  <a:pt x="22" y="26"/>
                </a:lnTo>
                <a:lnTo>
                  <a:pt x="23" y="26"/>
                </a:lnTo>
                <a:lnTo>
                  <a:pt x="23" y="25"/>
                </a:lnTo>
                <a:lnTo>
                  <a:pt x="23" y="24"/>
                </a:lnTo>
                <a:lnTo>
                  <a:pt x="23" y="23"/>
                </a:lnTo>
                <a:lnTo>
                  <a:pt x="22" y="22"/>
                </a:lnTo>
                <a:lnTo>
                  <a:pt x="22" y="21"/>
                </a:lnTo>
                <a:lnTo>
                  <a:pt x="22" y="20"/>
                </a:lnTo>
                <a:lnTo>
                  <a:pt x="21" y="20"/>
                </a:lnTo>
                <a:lnTo>
                  <a:pt x="21" y="19"/>
                </a:lnTo>
                <a:lnTo>
                  <a:pt x="20" y="19"/>
                </a:lnTo>
                <a:lnTo>
                  <a:pt x="20" y="18"/>
                </a:lnTo>
                <a:lnTo>
                  <a:pt x="20" y="17"/>
                </a:lnTo>
                <a:lnTo>
                  <a:pt x="20" y="16"/>
                </a:lnTo>
                <a:lnTo>
                  <a:pt x="20" y="15"/>
                </a:lnTo>
                <a:lnTo>
                  <a:pt x="20" y="14"/>
                </a:lnTo>
                <a:lnTo>
                  <a:pt x="20" y="13"/>
                </a:lnTo>
                <a:lnTo>
                  <a:pt x="20" y="12"/>
                </a:lnTo>
                <a:lnTo>
                  <a:pt x="20" y="11"/>
                </a:lnTo>
                <a:lnTo>
                  <a:pt x="19" y="10"/>
                </a:lnTo>
                <a:lnTo>
                  <a:pt x="19" y="9"/>
                </a:lnTo>
                <a:lnTo>
                  <a:pt x="18" y="8"/>
                </a:lnTo>
                <a:lnTo>
                  <a:pt x="18" y="7"/>
                </a:lnTo>
                <a:lnTo>
                  <a:pt x="17" y="6"/>
                </a:lnTo>
                <a:lnTo>
                  <a:pt x="16" y="5"/>
                </a:lnTo>
                <a:lnTo>
                  <a:pt x="16" y="4"/>
                </a:lnTo>
                <a:lnTo>
                  <a:pt x="15" y="4"/>
                </a:lnTo>
                <a:lnTo>
                  <a:pt x="14" y="3"/>
                </a:lnTo>
                <a:lnTo>
                  <a:pt x="14" y="2"/>
                </a:lnTo>
                <a:lnTo>
                  <a:pt x="13" y="2"/>
                </a:lnTo>
                <a:lnTo>
                  <a:pt x="12" y="1"/>
                </a:lnTo>
                <a:lnTo>
                  <a:pt x="11" y="1"/>
                </a:lnTo>
                <a:lnTo>
                  <a:pt x="10" y="1"/>
                </a:lnTo>
                <a:lnTo>
                  <a:pt x="9" y="1"/>
                </a:lnTo>
                <a:lnTo>
                  <a:pt x="9" y="0"/>
                </a:lnTo>
                <a:lnTo>
                  <a:pt x="8" y="0"/>
                </a:lnTo>
                <a:lnTo>
                  <a:pt x="7" y="0"/>
                </a:lnTo>
                <a:lnTo>
                  <a:pt x="6" y="0"/>
                </a:lnTo>
                <a:lnTo>
                  <a:pt x="9" y="4"/>
                </a:lnTo>
                <a:lnTo>
                  <a:pt x="0" y="2"/>
                </a:lnTo>
                <a:lnTo>
                  <a:pt x="0" y="3"/>
                </a:lnTo>
                <a:lnTo>
                  <a:pt x="1" y="4"/>
                </a:lnTo>
                <a:lnTo>
                  <a:pt x="1" y="5"/>
                </a:lnTo>
                <a:lnTo>
                  <a:pt x="2" y="6"/>
                </a:lnTo>
                <a:lnTo>
                  <a:pt x="2" y="7"/>
                </a:lnTo>
                <a:lnTo>
                  <a:pt x="3" y="7"/>
                </a:lnTo>
                <a:lnTo>
                  <a:pt x="3" y="8"/>
                </a:lnTo>
                <a:lnTo>
                  <a:pt x="3" y="9"/>
                </a:lnTo>
                <a:lnTo>
                  <a:pt x="3" y="10"/>
                </a:lnTo>
                <a:lnTo>
                  <a:pt x="4" y="10"/>
                </a:lnTo>
                <a:lnTo>
                  <a:pt x="4" y="11"/>
                </a:lnTo>
                <a:lnTo>
                  <a:pt x="5" y="11"/>
                </a:lnTo>
                <a:lnTo>
                  <a:pt x="6" y="12"/>
                </a:lnTo>
                <a:lnTo>
                  <a:pt x="6" y="13"/>
                </a:lnTo>
                <a:lnTo>
                  <a:pt x="7" y="13"/>
                </a:lnTo>
                <a:lnTo>
                  <a:pt x="8" y="14"/>
                </a:lnTo>
                <a:lnTo>
                  <a:pt x="9" y="14"/>
                </a:lnTo>
                <a:lnTo>
                  <a:pt x="10" y="14"/>
                </a:lnTo>
                <a:lnTo>
                  <a:pt x="11" y="14"/>
                </a:lnTo>
                <a:lnTo>
                  <a:pt x="12" y="14"/>
                </a:lnTo>
                <a:lnTo>
                  <a:pt x="13" y="14"/>
                </a:lnTo>
                <a:lnTo>
                  <a:pt x="14" y="14"/>
                </a:lnTo>
                <a:lnTo>
                  <a:pt x="14" y="15"/>
                </a:lnTo>
                <a:lnTo>
                  <a:pt x="15" y="15"/>
                </a:lnTo>
                <a:lnTo>
                  <a:pt x="15" y="16"/>
                </a:lnTo>
                <a:lnTo>
                  <a:pt x="16" y="16"/>
                </a:lnTo>
                <a:lnTo>
                  <a:pt x="17" y="17"/>
                </a:lnTo>
                <a:lnTo>
                  <a:pt x="17" y="18"/>
                </a:lnTo>
                <a:lnTo>
                  <a:pt x="18" y="18"/>
                </a:lnTo>
                <a:lnTo>
                  <a:pt x="18" y="19"/>
                </a:lnTo>
                <a:lnTo>
                  <a:pt x="19" y="19"/>
                </a:lnTo>
                <a:lnTo>
                  <a:pt x="20" y="20"/>
                </a:lnTo>
                <a:lnTo>
                  <a:pt x="18" y="36"/>
                </a:lnTo>
                <a:close/>
              </a:path>
            </a:pathLst>
          </a:custGeom>
          <a:solidFill>
            <a:srgbClr val="78695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452" name="Freeform 196"/>
          <p:cNvSpPr>
            <a:spLocks/>
          </p:cNvSpPr>
          <p:nvPr/>
        </p:nvSpPr>
        <p:spPr bwMode="auto">
          <a:xfrm>
            <a:off x="6969126" y="4987926"/>
            <a:ext cx="34925" cy="41275"/>
          </a:xfrm>
          <a:custGeom>
            <a:avLst/>
            <a:gdLst>
              <a:gd name="T0" fmla="*/ 28575 w 22"/>
              <a:gd name="T1" fmla="*/ 0 h 26"/>
              <a:gd name="T2" fmla="*/ 30163 w 22"/>
              <a:gd name="T3" fmla="*/ 1588 h 26"/>
              <a:gd name="T4" fmla="*/ 30163 w 22"/>
              <a:gd name="T5" fmla="*/ 1588 h 26"/>
              <a:gd name="T6" fmla="*/ 31750 w 22"/>
              <a:gd name="T7" fmla="*/ 3175 h 26"/>
              <a:gd name="T8" fmla="*/ 33338 w 22"/>
              <a:gd name="T9" fmla="*/ 4763 h 26"/>
              <a:gd name="T10" fmla="*/ 33338 w 22"/>
              <a:gd name="T11" fmla="*/ 7938 h 26"/>
              <a:gd name="T12" fmla="*/ 34925 w 22"/>
              <a:gd name="T13" fmla="*/ 9525 h 26"/>
              <a:gd name="T14" fmla="*/ 34925 w 22"/>
              <a:gd name="T15" fmla="*/ 12700 h 26"/>
              <a:gd name="T16" fmla="*/ 33338 w 22"/>
              <a:gd name="T17" fmla="*/ 14288 h 26"/>
              <a:gd name="T18" fmla="*/ 33338 w 22"/>
              <a:gd name="T19" fmla="*/ 17463 h 26"/>
              <a:gd name="T20" fmla="*/ 31750 w 22"/>
              <a:gd name="T21" fmla="*/ 19050 h 26"/>
              <a:gd name="T22" fmla="*/ 30163 w 22"/>
              <a:gd name="T23" fmla="*/ 20638 h 26"/>
              <a:gd name="T24" fmla="*/ 30163 w 22"/>
              <a:gd name="T25" fmla="*/ 22225 h 26"/>
              <a:gd name="T26" fmla="*/ 28575 w 22"/>
              <a:gd name="T27" fmla="*/ 23813 h 26"/>
              <a:gd name="T28" fmla="*/ 26988 w 22"/>
              <a:gd name="T29" fmla="*/ 25400 h 26"/>
              <a:gd name="T30" fmla="*/ 25400 w 22"/>
              <a:gd name="T31" fmla="*/ 25400 h 26"/>
              <a:gd name="T32" fmla="*/ 25400 w 22"/>
              <a:gd name="T33" fmla="*/ 26988 h 26"/>
              <a:gd name="T34" fmla="*/ 23813 w 22"/>
              <a:gd name="T35" fmla="*/ 28575 h 26"/>
              <a:gd name="T36" fmla="*/ 22225 w 22"/>
              <a:gd name="T37" fmla="*/ 28575 h 26"/>
              <a:gd name="T38" fmla="*/ 20638 w 22"/>
              <a:gd name="T39" fmla="*/ 30163 h 26"/>
              <a:gd name="T40" fmla="*/ 20638 w 22"/>
              <a:gd name="T41" fmla="*/ 31750 h 26"/>
              <a:gd name="T42" fmla="*/ 19050 w 22"/>
              <a:gd name="T43" fmla="*/ 33338 h 26"/>
              <a:gd name="T44" fmla="*/ 17463 w 22"/>
              <a:gd name="T45" fmla="*/ 33338 h 26"/>
              <a:gd name="T46" fmla="*/ 15875 w 22"/>
              <a:gd name="T47" fmla="*/ 34925 h 26"/>
              <a:gd name="T48" fmla="*/ 14288 w 22"/>
              <a:gd name="T49" fmla="*/ 36513 h 26"/>
              <a:gd name="T50" fmla="*/ 12700 w 22"/>
              <a:gd name="T51" fmla="*/ 36513 h 26"/>
              <a:gd name="T52" fmla="*/ 11113 w 22"/>
              <a:gd name="T53" fmla="*/ 36513 h 26"/>
              <a:gd name="T54" fmla="*/ 9525 w 22"/>
              <a:gd name="T55" fmla="*/ 38100 h 26"/>
              <a:gd name="T56" fmla="*/ 9525 w 22"/>
              <a:gd name="T57" fmla="*/ 39688 h 26"/>
              <a:gd name="T58" fmla="*/ 7938 w 22"/>
              <a:gd name="T59" fmla="*/ 39688 h 26"/>
              <a:gd name="T60" fmla="*/ 6350 w 22"/>
              <a:gd name="T61" fmla="*/ 41275 h 26"/>
              <a:gd name="T62" fmla="*/ 4763 w 22"/>
              <a:gd name="T63" fmla="*/ 41275 h 26"/>
              <a:gd name="T64" fmla="*/ 3175 w 22"/>
              <a:gd name="T65" fmla="*/ 41275 h 26"/>
              <a:gd name="T66" fmla="*/ 26988 w 22"/>
              <a:gd name="T67" fmla="*/ 0 h 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2" h="26">
                <a:moveTo>
                  <a:pt x="17" y="0"/>
                </a:moveTo>
                <a:lnTo>
                  <a:pt x="18" y="0"/>
                </a:lnTo>
                <a:lnTo>
                  <a:pt x="19" y="1"/>
                </a:lnTo>
                <a:lnTo>
                  <a:pt x="20" y="1"/>
                </a:lnTo>
                <a:lnTo>
                  <a:pt x="20" y="2"/>
                </a:lnTo>
                <a:lnTo>
                  <a:pt x="21" y="3"/>
                </a:lnTo>
                <a:lnTo>
                  <a:pt x="21" y="4"/>
                </a:lnTo>
                <a:lnTo>
                  <a:pt x="21" y="5"/>
                </a:lnTo>
                <a:lnTo>
                  <a:pt x="22" y="6"/>
                </a:lnTo>
                <a:lnTo>
                  <a:pt x="22" y="7"/>
                </a:lnTo>
                <a:lnTo>
                  <a:pt x="22" y="8"/>
                </a:lnTo>
                <a:lnTo>
                  <a:pt x="21" y="8"/>
                </a:lnTo>
                <a:lnTo>
                  <a:pt x="21" y="9"/>
                </a:lnTo>
                <a:lnTo>
                  <a:pt x="21" y="10"/>
                </a:lnTo>
                <a:lnTo>
                  <a:pt x="21" y="11"/>
                </a:lnTo>
                <a:lnTo>
                  <a:pt x="20" y="11"/>
                </a:lnTo>
                <a:lnTo>
                  <a:pt x="20" y="12"/>
                </a:lnTo>
                <a:lnTo>
                  <a:pt x="19" y="13"/>
                </a:lnTo>
                <a:lnTo>
                  <a:pt x="19" y="14"/>
                </a:lnTo>
                <a:lnTo>
                  <a:pt x="18" y="14"/>
                </a:lnTo>
                <a:lnTo>
                  <a:pt x="18" y="15"/>
                </a:lnTo>
                <a:lnTo>
                  <a:pt x="17" y="16"/>
                </a:lnTo>
                <a:lnTo>
                  <a:pt x="16" y="16"/>
                </a:lnTo>
                <a:lnTo>
                  <a:pt x="16" y="17"/>
                </a:lnTo>
                <a:lnTo>
                  <a:pt x="15" y="18"/>
                </a:lnTo>
                <a:lnTo>
                  <a:pt x="14" y="18"/>
                </a:lnTo>
                <a:lnTo>
                  <a:pt x="13" y="19"/>
                </a:lnTo>
                <a:lnTo>
                  <a:pt x="13" y="20"/>
                </a:lnTo>
                <a:lnTo>
                  <a:pt x="12" y="20"/>
                </a:lnTo>
                <a:lnTo>
                  <a:pt x="12" y="21"/>
                </a:lnTo>
                <a:lnTo>
                  <a:pt x="11" y="21"/>
                </a:lnTo>
                <a:lnTo>
                  <a:pt x="10" y="21"/>
                </a:lnTo>
                <a:lnTo>
                  <a:pt x="10" y="22"/>
                </a:lnTo>
                <a:lnTo>
                  <a:pt x="9" y="22"/>
                </a:lnTo>
                <a:lnTo>
                  <a:pt x="9" y="23"/>
                </a:lnTo>
                <a:lnTo>
                  <a:pt x="8" y="23"/>
                </a:lnTo>
                <a:lnTo>
                  <a:pt x="7" y="23"/>
                </a:lnTo>
                <a:lnTo>
                  <a:pt x="7" y="24"/>
                </a:lnTo>
                <a:lnTo>
                  <a:pt x="6" y="24"/>
                </a:lnTo>
                <a:lnTo>
                  <a:pt x="6" y="25"/>
                </a:lnTo>
                <a:lnTo>
                  <a:pt x="5" y="25"/>
                </a:lnTo>
                <a:lnTo>
                  <a:pt x="4" y="25"/>
                </a:lnTo>
                <a:lnTo>
                  <a:pt x="4" y="26"/>
                </a:lnTo>
                <a:lnTo>
                  <a:pt x="3" y="26"/>
                </a:lnTo>
                <a:lnTo>
                  <a:pt x="2" y="26"/>
                </a:lnTo>
                <a:lnTo>
                  <a:pt x="0" y="17"/>
                </a:lnTo>
                <a:lnTo>
                  <a:pt x="17" y="0"/>
                </a:lnTo>
                <a:close/>
              </a:path>
            </a:pathLst>
          </a:custGeom>
          <a:solidFill>
            <a:srgbClr val="66006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453" name="Freeform 197"/>
          <p:cNvSpPr>
            <a:spLocks/>
          </p:cNvSpPr>
          <p:nvPr/>
        </p:nvSpPr>
        <p:spPr bwMode="auto">
          <a:xfrm>
            <a:off x="6985000" y="4992688"/>
            <a:ext cx="14288" cy="55562"/>
          </a:xfrm>
          <a:custGeom>
            <a:avLst/>
            <a:gdLst>
              <a:gd name="T0" fmla="*/ 12700 w 9"/>
              <a:gd name="T1" fmla="*/ 46037 h 35"/>
              <a:gd name="T2" fmla="*/ 14288 w 9"/>
              <a:gd name="T3" fmla="*/ 19050 h 35"/>
              <a:gd name="T4" fmla="*/ 12700 w 9"/>
              <a:gd name="T5" fmla="*/ 3175 h 35"/>
              <a:gd name="T6" fmla="*/ 4763 w 9"/>
              <a:gd name="T7" fmla="*/ 0 h 35"/>
              <a:gd name="T8" fmla="*/ 1588 w 9"/>
              <a:gd name="T9" fmla="*/ 4762 h 35"/>
              <a:gd name="T10" fmla="*/ 1588 w 9"/>
              <a:gd name="T11" fmla="*/ 4762 h 35"/>
              <a:gd name="T12" fmla="*/ 3175 w 9"/>
              <a:gd name="T13" fmla="*/ 6350 h 35"/>
              <a:gd name="T14" fmla="*/ 3175 w 9"/>
              <a:gd name="T15" fmla="*/ 7937 h 35"/>
              <a:gd name="T16" fmla="*/ 4763 w 9"/>
              <a:gd name="T17" fmla="*/ 7937 h 35"/>
              <a:gd name="T18" fmla="*/ 4763 w 9"/>
              <a:gd name="T19" fmla="*/ 9525 h 35"/>
              <a:gd name="T20" fmla="*/ 3175 w 9"/>
              <a:gd name="T21" fmla="*/ 9525 h 35"/>
              <a:gd name="T22" fmla="*/ 3175 w 9"/>
              <a:gd name="T23" fmla="*/ 9525 h 35"/>
              <a:gd name="T24" fmla="*/ 1588 w 9"/>
              <a:gd name="T25" fmla="*/ 9525 h 35"/>
              <a:gd name="T26" fmla="*/ 1588 w 9"/>
              <a:gd name="T27" fmla="*/ 9525 h 35"/>
              <a:gd name="T28" fmla="*/ 0 w 9"/>
              <a:gd name="T29" fmla="*/ 9525 h 35"/>
              <a:gd name="T30" fmla="*/ 0 w 9"/>
              <a:gd name="T31" fmla="*/ 9525 h 35"/>
              <a:gd name="T32" fmla="*/ 0 w 9"/>
              <a:gd name="T33" fmla="*/ 11112 h 35"/>
              <a:gd name="T34" fmla="*/ 0 w 9"/>
              <a:gd name="T35" fmla="*/ 12700 h 35"/>
              <a:gd name="T36" fmla="*/ 1588 w 9"/>
              <a:gd name="T37" fmla="*/ 12700 h 35"/>
              <a:gd name="T38" fmla="*/ 1588 w 9"/>
              <a:gd name="T39" fmla="*/ 14287 h 35"/>
              <a:gd name="T40" fmla="*/ 3175 w 9"/>
              <a:gd name="T41" fmla="*/ 15875 h 35"/>
              <a:gd name="T42" fmla="*/ 3175 w 9"/>
              <a:gd name="T43" fmla="*/ 15875 h 35"/>
              <a:gd name="T44" fmla="*/ 3175 w 9"/>
              <a:gd name="T45" fmla="*/ 17462 h 35"/>
              <a:gd name="T46" fmla="*/ 4763 w 9"/>
              <a:gd name="T47" fmla="*/ 19050 h 35"/>
              <a:gd name="T48" fmla="*/ 4763 w 9"/>
              <a:gd name="T49" fmla="*/ 28575 h 35"/>
              <a:gd name="T50" fmla="*/ 3175 w 9"/>
              <a:gd name="T51" fmla="*/ 28575 h 35"/>
              <a:gd name="T52" fmla="*/ 3175 w 9"/>
              <a:gd name="T53" fmla="*/ 30162 h 35"/>
              <a:gd name="T54" fmla="*/ 3175 w 9"/>
              <a:gd name="T55" fmla="*/ 31750 h 35"/>
              <a:gd name="T56" fmla="*/ 3175 w 9"/>
              <a:gd name="T57" fmla="*/ 31750 h 35"/>
              <a:gd name="T58" fmla="*/ 3175 w 9"/>
              <a:gd name="T59" fmla="*/ 33337 h 35"/>
              <a:gd name="T60" fmla="*/ 3175 w 9"/>
              <a:gd name="T61" fmla="*/ 34925 h 35"/>
              <a:gd name="T62" fmla="*/ 3175 w 9"/>
              <a:gd name="T63" fmla="*/ 36512 h 35"/>
              <a:gd name="T64" fmla="*/ 3175 w 9"/>
              <a:gd name="T65" fmla="*/ 36512 h 35"/>
              <a:gd name="T66" fmla="*/ 3175 w 9"/>
              <a:gd name="T67" fmla="*/ 38100 h 35"/>
              <a:gd name="T68" fmla="*/ 3175 w 9"/>
              <a:gd name="T69" fmla="*/ 39687 h 35"/>
              <a:gd name="T70" fmla="*/ 3175 w 9"/>
              <a:gd name="T71" fmla="*/ 41275 h 35"/>
              <a:gd name="T72" fmla="*/ 3175 w 9"/>
              <a:gd name="T73" fmla="*/ 41275 h 35"/>
              <a:gd name="T74" fmla="*/ 3175 w 9"/>
              <a:gd name="T75" fmla="*/ 42862 h 35"/>
              <a:gd name="T76" fmla="*/ 3175 w 9"/>
              <a:gd name="T77" fmla="*/ 44450 h 35"/>
              <a:gd name="T78" fmla="*/ 4763 w 9"/>
              <a:gd name="T79" fmla="*/ 44450 h 35"/>
              <a:gd name="T80" fmla="*/ 4763 w 9"/>
              <a:gd name="T81" fmla="*/ 46037 h 35"/>
              <a:gd name="T82" fmla="*/ 4763 w 9"/>
              <a:gd name="T83" fmla="*/ 47625 h 35"/>
              <a:gd name="T84" fmla="*/ 4763 w 9"/>
              <a:gd name="T85" fmla="*/ 49212 h 35"/>
              <a:gd name="T86" fmla="*/ 4763 w 9"/>
              <a:gd name="T87" fmla="*/ 49212 h 35"/>
              <a:gd name="T88" fmla="*/ 4763 w 9"/>
              <a:gd name="T89" fmla="*/ 50800 h 35"/>
              <a:gd name="T90" fmla="*/ 6350 w 9"/>
              <a:gd name="T91" fmla="*/ 52387 h 35"/>
              <a:gd name="T92" fmla="*/ 6350 w 9"/>
              <a:gd name="T93" fmla="*/ 53975 h 35"/>
              <a:gd name="T94" fmla="*/ 6350 w 9"/>
              <a:gd name="T95" fmla="*/ 55562 h 35"/>
              <a:gd name="T96" fmla="*/ 12700 w 9"/>
              <a:gd name="T97" fmla="*/ 4603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9" h="35">
                <a:moveTo>
                  <a:pt x="8" y="29"/>
                </a:moveTo>
                <a:lnTo>
                  <a:pt x="9" y="12"/>
                </a:lnTo>
                <a:lnTo>
                  <a:pt x="8" y="2"/>
                </a:lnTo>
                <a:lnTo>
                  <a:pt x="3" y="0"/>
                </a:lnTo>
                <a:lnTo>
                  <a:pt x="1" y="3"/>
                </a:lnTo>
                <a:lnTo>
                  <a:pt x="2" y="4"/>
                </a:lnTo>
                <a:lnTo>
                  <a:pt x="2" y="5"/>
                </a:lnTo>
                <a:lnTo>
                  <a:pt x="3" y="5"/>
                </a:lnTo>
                <a:lnTo>
                  <a:pt x="3" y="6"/>
                </a:lnTo>
                <a:lnTo>
                  <a:pt x="2" y="6"/>
                </a:lnTo>
                <a:lnTo>
                  <a:pt x="1" y="6"/>
                </a:lnTo>
                <a:lnTo>
                  <a:pt x="0" y="6"/>
                </a:lnTo>
                <a:lnTo>
                  <a:pt x="0" y="7"/>
                </a:lnTo>
                <a:lnTo>
                  <a:pt x="0" y="8"/>
                </a:lnTo>
                <a:lnTo>
                  <a:pt x="1" y="8"/>
                </a:lnTo>
                <a:lnTo>
                  <a:pt x="1" y="9"/>
                </a:lnTo>
                <a:lnTo>
                  <a:pt x="2" y="10"/>
                </a:lnTo>
                <a:lnTo>
                  <a:pt x="2" y="11"/>
                </a:lnTo>
                <a:lnTo>
                  <a:pt x="3" y="12"/>
                </a:lnTo>
                <a:lnTo>
                  <a:pt x="3" y="18"/>
                </a:lnTo>
                <a:lnTo>
                  <a:pt x="2" y="18"/>
                </a:lnTo>
                <a:lnTo>
                  <a:pt x="2" y="19"/>
                </a:lnTo>
                <a:lnTo>
                  <a:pt x="2" y="20"/>
                </a:lnTo>
                <a:lnTo>
                  <a:pt x="2" y="21"/>
                </a:lnTo>
                <a:lnTo>
                  <a:pt x="2" y="22"/>
                </a:lnTo>
                <a:lnTo>
                  <a:pt x="2" y="23"/>
                </a:lnTo>
                <a:lnTo>
                  <a:pt x="2" y="24"/>
                </a:lnTo>
                <a:lnTo>
                  <a:pt x="2" y="25"/>
                </a:lnTo>
                <a:lnTo>
                  <a:pt x="2" y="26"/>
                </a:lnTo>
                <a:lnTo>
                  <a:pt x="2" y="27"/>
                </a:lnTo>
                <a:lnTo>
                  <a:pt x="2" y="28"/>
                </a:lnTo>
                <a:lnTo>
                  <a:pt x="3" y="28"/>
                </a:lnTo>
                <a:lnTo>
                  <a:pt x="3" y="29"/>
                </a:lnTo>
                <a:lnTo>
                  <a:pt x="3" y="30"/>
                </a:lnTo>
                <a:lnTo>
                  <a:pt x="3" y="31"/>
                </a:lnTo>
                <a:lnTo>
                  <a:pt x="3" y="32"/>
                </a:lnTo>
                <a:lnTo>
                  <a:pt x="4" y="33"/>
                </a:lnTo>
                <a:lnTo>
                  <a:pt x="4" y="34"/>
                </a:lnTo>
                <a:lnTo>
                  <a:pt x="4" y="35"/>
                </a:lnTo>
                <a:lnTo>
                  <a:pt x="8" y="29"/>
                </a:lnTo>
                <a:close/>
              </a:path>
            </a:pathLst>
          </a:custGeom>
          <a:solidFill>
            <a:srgbClr val="FFE6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454" name="Freeform 198"/>
          <p:cNvSpPr>
            <a:spLocks/>
          </p:cNvSpPr>
          <p:nvPr/>
        </p:nvSpPr>
        <p:spPr bwMode="auto">
          <a:xfrm>
            <a:off x="6994525" y="5008563"/>
            <a:ext cx="6350" cy="25400"/>
          </a:xfrm>
          <a:custGeom>
            <a:avLst/>
            <a:gdLst>
              <a:gd name="T0" fmla="*/ 3175 w 4"/>
              <a:gd name="T1" fmla="*/ 25400 h 16"/>
              <a:gd name="T2" fmla="*/ 6350 w 4"/>
              <a:gd name="T3" fmla="*/ 11113 h 16"/>
              <a:gd name="T4" fmla="*/ 6350 w 4"/>
              <a:gd name="T5" fmla="*/ 7938 h 16"/>
              <a:gd name="T6" fmla="*/ 6350 w 4"/>
              <a:gd name="T7" fmla="*/ 7938 h 16"/>
              <a:gd name="T8" fmla="*/ 6350 w 4"/>
              <a:gd name="T9" fmla="*/ 6350 h 16"/>
              <a:gd name="T10" fmla="*/ 6350 w 4"/>
              <a:gd name="T11" fmla="*/ 4763 h 16"/>
              <a:gd name="T12" fmla="*/ 6350 w 4"/>
              <a:gd name="T13" fmla="*/ 4763 h 16"/>
              <a:gd name="T14" fmla="*/ 6350 w 4"/>
              <a:gd name="T15" fmla="*/ 3175 h 16"/>
              <a:gd name="T16" fmla="*/ 6350 w 4"/>
              <a:gd name="T17" fmla="*/ 1588 h 16"/>
              <a:gd name="T18" fmla="*/ 6350 w 4"/>
              <a:gd name="T19" fmla="*/ 0 h 16"/>
              <a:gd name="T20" fmla="*/ 6350 w 4"/>
              <a:gd name="T21" fmla="*/ 0 h 16"/>
              <a:gd name="T22" fmla="*/ 3175 w 4"/>
              <a:gd name="T23" fmla="*/ 4763 h 16"/>
              <a:gd name="T24" fmla="*/ 3175 w 4"/>
              <a:gd name="T25" fmla="*/ 4763 h 16"/>
              <a:gd name="T26" fmla="*/ 0 w 4"/>
              <a:gd name="T27" fmla="*/ 22225 h 16"/>
              <a:gd name="T28" fmla="*/ 3175 w 4"/>
              <a:gd name="T29" fmla="*/ 25400 h 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 h="16">
                <a:moveTo>
                  <a:pt x="2" y="16"/>
                </a:moveTo>
                <a:lnTo>
                  <a:pt x="4" y="7"/>
                </a:lnTo>
                <a:lnTo>
                  <a:pt x="4" y="5"/>
                </a:lnTo>
                <a:lnTo>
                  <a:pt x="4" y="4"/>
                </a:lnTo>
                <a:lnTo>
                  <a:pt x="4" y="3"/>
                </a:lnTo>
                <a:lnTo>
                  <a:pt x="4" y="2"/>
                </a:lnTo>
                <a:lnTo>
                  <a:pt x="4" y="1"/>
                </a:lnTo>
                <a:lnTo>
                  <a:pt x="4" y="0"/>
                </a:lnTo>
                <a:lnTo>
                  <a:pt x="2" y="3"/>
                </a:lnTo>
                <a:lnTo>
                  <a:pt x="0" y="14"/>
                </a:lnTo>
                <a:lnTo>
                  <a:pt x="2" y="16"/>
                </a:lnTo>
                <a:close/>
              </a:path>
            </a:pathLst>
          </a:custGeom>
          <a:solidFill>
            <a:srgbClr val="FFE6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455" name="Freeform 199"/>
          <p:cNvSpPr>
            <a:spLocks/>
          </p:cNvSpPr>
          <p:nvPr/>
        </p:nvSpPr>
        <p:spPr bwMode="auto">
          <a:xfrm>
            <a:off x="6989764" y="4992689"/>
            <a:ext cx="9525" cy="47625"/>
          </a:xfrm>
          <a:custGeom>
            <a:avLst/>
            <a:gdLst>
              <a:gd name="T0" fmla="*/ 7938 w 6"/>
              <a:gd name="T1" fmla="*/ 1588 h 30"/>
              <a:gd name="T2" fmla="*/ 7938 w 6"/>
              <a:gd name="T3" fmla="*/ 4763 h 30"/>
              <a:gd name="T4" fmla="*/ 9525 w 6"/>
              <a:gd name="T5" fmla="*/ 6350 h 30"/>
              <a:gd name="T6" fmla="*/ 9525 w 6"/>
              <a:gd name="T7" fmla="*/ 7938 h 30"/>
              <a:gd name="T8" fmla="*/ 9525 w 6"/>
              <a:gd name="T9" fmla="*/ 11113 h 30"/>
              <a:gd name="T10" fmla="*/ 9525 w 6"/>
              <a:gd name="T11" fmla="*/ 14288 h 30"/>
              <a:gd name="T12" fmla="*/ 9525 w 6"/>
              <a:gd name="T13" fmla="*/ 15875 h 30"/>
              <a:gd name="T14" fmla="*/ 9525 w 6"/>
              <a:gd name="T15" fmla="*/ 19050 h 30"/>
              <a:gd name="T16" fmla="*/ 9525 w 6"/>
              <a:gd name="T17" fmla="*/ 20638 h 30"/>
              <a:gd name="T18" fmla="*/ 9525 w 6"/>
              <a:gd name="T19" fmla="*/ 23813 h 30"/>
              <a:gd name="T20" fmla="*/ 9525 w 6"/>
              <a:gd name="T21" fmla="*/ 25400 h 30"/>
              <a:gd name="T22" fmla="*/ 9525 w 6"/>
              <a:gd name="T23" fmla="*/ 28575 h 30"/>
              <a:gd name="T24" fmla="*/ 9525 w 6"/>
              <a:gd name="T25" fmla="*/ 30163 h 30"/>
              <a:gd name="T26" fmla="*/ 9525 w 6"/>
              <a:gd name="T27" fmla="*/ 31750 h 30"/>
              <a:gd name="T28" fmla="*/ 9525 w 6"/>
              <a:gd name="T29" fmla="*/ 34925 h 30"/>
              <a:gd name="T30" fmla="*/ 7938 w 6"/>
              <a:gd name="T31" fmla="*/ 38100 h 30"/>
              <a:gd name="T32" fmla="*/ 7938 w 6"/>
              <a:gd name="T33" fmla="*/ 41275 h 30"/>
              <a:gd name="T34" fmla="*/ 7938 w 6"/>
              <a:gd name="T35" fmla="*/ 46038 h 30"/>
              <a:gd name="T36" fmla="*/ 6350 w 6"/>
              <a:gd name="T37" fmla="*/ 41275 h 30"/>
              <a:gd name="T38" fmla="*/ 6350 w 6"/>
              <a:gd name="T39" fmla="*/ 39688 h 30"/>
              <a:gd name="T40" fmla="*/ 7938 w 6"/>
              <a:gd name="T41" fmla="*/ 36513 h 30"/>
              <a:gd name="T42" fmla="*/ 7938 w 6"/>
              <a:gd name="T43" fmla="*/ 33338 h 30"/>
              <a:gd name="T44" fmla="*/ 7938 w 6"/>
              <a:gd name="T45" fmla="*/ 31750 h 30"/>
              <a:gd name="T46" fmla="*/ 7938 w 6"/>
              <a:gd name="T47" fmla="*/ 30163 h 30"/>
              <a:gd name="T48" fmla="*/ 7938 w 6"/>
              <a:gd name="T49" fmla="*/ 28575 h 30"/>
              <a:gd name="T50" fmla="*/ 7938 w 6"/>
              <a:gd name="T51" fmla="*/ 25400 h 30"/>
              <a:gd name="T52" fmla="*/ 9525 w 6"/>
              <a:gd name="T53" fmla="*/ 23813 h 30"/>
              <a:gd name="T54" fmla="*/ 9525 w 6"/>
              <a:gd name="T55" fmla="*/ 20638 h 30"/>
              <a:gd name="T56" fmla="*/ 9525 w 6"/>
              <a:gd name="T57" fmla="*/ 19050 h 30"/>
              <a:gd name="T58" fmla="*/ 9525 w 6"/>
              <a:gd name="T59" fmla="*/ 15875 h 30"/>
              <a:gd name="T60" fmla="*/ 7938 w 6"/>
              <a:gd name="T61" fmla="*/ 12700 h 30"/>
              <a:gd name="T62" fmla="*/ 7938 w 6"/>
              <a:gd name="T63" fmla="*/ 11113 h 30"/>
              <a:gd name="T64" fmla="*/ 7938 w 6"/>
              <a:gd name="T65" fmla="*/ 7938 h 30"/>
              <a:gd name="T66" fmla="*/ 7938 w 6"/>
              <a:gd name="T67" fmla="*/ 6350 h 30"/>
              <a:gd name="T68" fmla="*/ 6350 w 6"/>
              <a:gd name="T69" fmla="*/ 4763 h 30"/>
              <a:gd name="T70" fmla="*/ 0 w 6"/>
              <a:gd name="T71" fmla="*/ 0 h 3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 h="30">
                <a:moveTo>
                  <a:pt x="1" y="0"/>
                </a:moveTo>
                <a:lnTo>
                  <a:pt x="5" y="1"/>
                </a:lnTo>
                <a:lnTo>
                  <a:pt x="5" y="2"/>
                </a:lnTo>
                <a:lnTo>
                  <a:pt x="5" y="3"/>
                </a:lnTo>
                <a:lnTo>
                  <a:pt x="6" y="4"/>
                </a:lnTo>
                <a:lnTo>
                  <a:pt x="6" y="5"/>
                </a:lnTo>
                <a:lnTo>
                  <a:pt x="6" y="6"/>
                </a:lnTo>
                <a:lnTo>
                  <a:pt x="6" y="7"/>
                </a:lnTo>
                <a:lnTo>
                  <a:pt x="6" y="8"/>
                </a:lnTo>
                <a:lnTo>
                  <a:pt x="6" y="9"/>
                </a:lnTo>
                <a:lnTo>
                  <a:pt x="6" y="10"/>
                </a:lnTo>
                <a:lnTo>
                  <a:pt x="6" y="11"/>
                </a:lnTo>
                <a:lnTo>
                  <a:pt x="6" y="12"/>
                </a:lnTo>
                <a:lnTo>
                  <a:pt x="6" y="13"/>
                </a:lnTo>
                <a:lnTo>
                  <a:pt x="6" y="14"/>
                </a:lnTo>
                <a:lnTo>
                  <a:pt x="6" y="15"/>
                </a:lnTo>
                <a:lnTo>
                  <a:pt x="6" y="16"/>
                </a:lnTo>
                <a:lnTo>
                  <a:pt x="6" y="17"/>
                </a:lnTo>
                <a:lnTo>
                  <a:pt x="6" y="18"/>
                </a:lnTo>
                <a:lnTo>
                  <a:pt x="6" y="19"/>
                </a:lnTo>
                <a:lnTo>
                  <a:pt x="6" y="20"/>
                </a:lnTo>
                <a:lnTo>
                  <a:pt x="6" y="21"/>
                </a:lnTo>
                <a:lnTo>
                  <a:pt x="6" y="22"/>
                </a:lnTo>
                <a:lnTo>
                  <a:pt x="5" y="23"/>
                </a:lnTo>
                <a:lnTo>
                  <a:pt x="5" y="24"/>
                </a:lnTo>
                <a:lnTo>
                  <a:pt x="5" y="25"/>
                </a:lnTo>
                <a:lnTo>
                  <a:pt x="5" y="26"/>
                </a:lnTo>
                <a:lnTo>
                  <a:pt x="5" y="29"/>
                </a:lnTo>
                <a:lnTo>
                  <a:pt x="4" y="30"/>
                </a:lnTo>
                <a:lnTo>
                  <a:pt x="4" y="26"/>
                </a:lnTo>
                <a:lnTo>
                  <a:pt x="4" y="25"/>
                </a:lnTo>
                <a:lnTo>
                  <a:pt x="4" y="24"/>
                </a:lnTo>
                <a:lnTo>
                  <a:pt x="5" y="23"/>
                </a:lnTo>
                <a:lnTo>
                  <a:pt x="5" y="22"/>
                </a:lnTo>
                <a:lnTo>
                  <a:pt x="5" y="21"/>
                </a:lnTo>
                <a:lnTo>
                  <a:pt x="5" y="20"/>
                </a:lnTo>
                <a:lnTo>
                  <a:pt x="5" y="19"/>
                </a:lnTo>
                <a:lnTo>
                  <a:pt x="5" y="18"/>
                </a:lnTo>
                <a:lnTo>
                  <a:pt x="5" y="17"/>
                </a:lnTo>
                <a:lnTo>
                  <a:pt x="5" y="16"/>
                </a:lnTo>
                <a:lnTo>
                  <a:pt x="6" y="15"/>
                </a:lnTo>
                <a:lnTo>
                  <a:pt x="6" y="14"/>
                </a:lnTo>
                <a:lnTo>
                  <a:pt x="6" y="13"/>
                </a:lnTo>
                <a:lnTo>
                  <a:pt x="6" y="12"/>
                </a:lnTo>
                <a:lnTo>
                  <a:pt x="6" y="11"/>
                </a:lnTo>
                <a:lnTo>
                  <a:pt x="6" y="10"/>
                </a:lnTo>
                <a:lnTo>
                  <a:pt x="6" y="9"/>
                </a:lnTo>
                <a:lnTo>
                  <a:pt x="5" y="8"/>
                </a:lnTo>
                <a:lnTo>
                  <a:pt x="5" y="7"/>
                </a:lnTo>
                <a:lnTo>
                  <a:pt x="5" y="6"/>
                </a:lnTo>
                <a:lnTo>
                  <a:pt x="5" y="5"/>
                </a:lnTo>
                <a:lnTo>
                  <a:pt x="5" y="4"/>
                </a:lnTo>
                <a:lnTo>
                  <a:pt x="4" y="3"/>
                </a:lnTo>
                <a:lnTo>
                  <a:pt x="4" y="2"/>
                </a:lnTo>
                <a:lnTo>
                  <a:pt x="0" y="0"/>
                </a:lnTo>
                <a:lnTo>
                  <a:pt x="1" y="0"/>
                </a:lnTo>
                <a:close/>
              </a:path>
            </a:pathLst>
          </a:custGeom>
          <a:solidFill>
            <a:srgbClr val="FFC4B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456" name="Freeform 200"/>
          <p:cNvSpPr>
            <a:spLocks/>
          </p:cNvSpPr>
          <p:nvPr/>
        </p:nvSpPr>
        <p:spPr bwMode="auto">
          <a:xfrm>
            <a:off x="6975475" y="5165726"/>
            <a:ext cx="14288" cy="104775"/>
          </a:xfrm>
          <a:custGeom>
            <a:avLst/>
            <a:gdLst>
              <a:gd name="T0" fmla="*/ 11113 w 9"/>
              <a:gd name="T1" fmla="*/ 0 h 66"/>
              <a:gd name="T2" fmla="*/ 11113 w 9"/>
              <a:gd name="T3" fmla="*/ 3175 h 66"/>
              <a:gd name="T4" fmla="*/ 11113 w 9"/>
              <a:gd name="T5" fmla="*/ 7938 h 66"/>
              <a:gd name="T6" fmla="*/ 11113 w 9"/>
              <a:gd name="T7" fmla="*/ 12700 h 66"/>
              <a:gd name="T8" fmla="*/ 9525 w 9"/>
              <a:gd name="T9" fmla="*/ 15875 h 66"/>
              <a:gd name="T10" fmla="*/ 9525 w 9"/>
              <a:gd name="T11" fmla="*/ 19050 h 66"/>
              <a:gd name="T12" fmla="*/ 9525 w 9"/>
              <a:gd name="T13" fmla="*/ 23813 h 66"/>
              <a:gd name="T14" fmla="*/ 9525 w 9"/>
              <a:gd name="T15" fmla="*/ 26988 h 66"/>
              <a:gd name="T16" fmla="*/ 9525 w 9"/>
              <a:gd name="T17" fmla="*/ 31750 h 66"/>
              <a:gd name="T18" fmla="*/ 9525 w 9"/>
              <a:gd name="T19" fmla="*/ 34925 h 66"/>
              <a:gd name="T20" fmla="*/ 7938 w 9"/>
              <a:gd name="T21" fmla="*/ 38100 h 66"/>
              <a:gd name="T22" fmla="*/ 7938 w 9"/>
              <a:gd name="T23" fmla="*/ 41275 h 66"/>
              <a:gd name="T24" fmla="*/ 7938 w 9"/>
              <a:gd name="T25" fmla="*/ 44450 h 66"/>
              <a:gd name="T26" fmla="*/ 7938 w 9"/>
              <a:gd name="T27" fmla="*/ 47625 h 66"/>
              <a:gd name="T28" fmla="*/ 7938 w 9"/>
              <a:gd name="T29" fmla="*/ 50800 h 66"/>
              <a:gd name="T30" fmla="*/ 7938 w 9"/>
              <a:gd name="T31" fmla="*/ 53975 h 66"/>
              <a:gd name="T32" fmla="*/ 6350 w 9"/>
              <a:gd name="T33" fmla="*/ 57150 h 66"/>
              <a:gd name="T34" fmla="*/ 6350 w 9"/>
              <a:gd name="T35" fmla="*/ 58738 h 66"/>
              <a:gd name="T36" fmla="*/ 6350 w 9"/>
              <a:gd name="T37" fmla="*/ 63500 h 66"/>
              <a:gd name="T38" fmla="*/ 6350 w 9"/>
              <a:gd name="T39" fmla="*/ 65088 h 66"/>
              <a:gd name="T40" fmla="*/ 6350 w 9"/>
              <a:gd name="T41" fmla="*/ 68263 h 66"/>
              <a:gd name="T42" fmla="*/ 4763 w 9"/>
              <a:gd name="T43" fmla="*/ 71438 h 66"/>
              <a:gd name="T44" fmla="*/ 4763 w 9"/>
              <a:gd name="T45" fmla="*/ 74613 h 66"/>
              <a:gd name="T46" fmla="*/ 4763 w 9"/>
              <a:gd name="T47" fmla="*/ 76200 h 66"/>
              <a:gd name="T48" fmla="*/ 4763 w 9"/>
              <a:gd name="T49" fmla="*/ 79375 h 66"/>
              <a:gd name="T50" fmla="*/ 4763 w 9"/>
              <a:gd name="T51" fmla="*/ 82550 h 66"/>
              <a:gd name="T52" fmla="*/ 3175 w 9"/>
              <a:gd name="T53" fmla="*/ 85725 h 66"/>
              <a:gd name="T54" fmla="*/ 3175 w 9"/>
              <a:gd name="T55" fmla="*/ 88900 h 66"/>
              <a:gd name="T56" fmla="*/ 3175 w 9"/>
              <a:gd name="T57" fmla="*/ 90488 h 66"/>
              <a:gd name="T58" fmla="*/ 1588 w 9"/>
              <a:gd name="T59" fmla="*/ 95250 h 66"/>
              <a:gd name="T60" fmla="*/ 1588 w 9"/>
              <a:gd name="T61" fmla="*/ 98425 h 66"/>
              <a:gd name="T62" fmla="*/ 0 w 9"/>
              <a:gd name="T63" fmla="*/ 101600 h 66"/>
              <a:gd name="T64" fmla="*/ 0 w 9"/>
              <a:gd name="T65" fmla="*/ 104775 h 66"/>
              <a:gd name="T66" fmla="*/ 14288 w 9"/>
              <a:gd name="T67" fmla="*/ 3175 h 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9" h="66">
                <a:moveTo>
                  <a:pt x="9" y="2"/>
                </a:moveTo>
                <a:lnTo>
                  <a:pt x="7" y="0"/>
                </a:lnTo>
                <a:lnTo>
                  <a:pt x="7" y="2"/>
                </a:lnTo>
                <a:lnTo>
                  <a:pt x="7" y="4"/>
                </a:lnTo>
                <a:lnTo>
                  <a:pt x="7" y="5"/>
                </a:lnTo>
                <a:lnTo>
                  <a:pt x="7" y="7"/>
                </a:lnTo>
                <a:lnTo>
                  <a:pt x="7" y="8"/>
                </a:lnTo>
                <a:lnTo>
                  <a:pt x="6" y="9"/>
                </a:lnTo>
                <a:lnTo>
                  <a:pt x="6" y="10"/>
                </a:lnTo>
                <a:lnTo>
                  <a:pt x="6" y="12"/>
                </a:lnTo>
                <a:lnTo>
                  <a:pt x="6" y="14"/>
                </a:lnTo>
                <a:lnTo>
                  <a:pt x="6" y="15"/>
                </a:lnTo>
                <a:lnTo>
                  <a:pt x="6" y="16"/>
                </a:lnTo>
                <a:lnTo>
                  <a:pt x="6" y="17"/>
                </a:lnTo>
                <a:lnTo>
                  <a:pt x="6" y="18"/>
                </a:lnTo>
                <a:lnTo>
                  <a:pt x="6" y="20"/>
                </a:lnTo>
                <a:lnTo>
                  <a:pt x="6" y="21"/>
                </a:lnTo>
                <a:lnTo>
                  <a:pt x="6" y="22"/>
                </a:lnTo>
                <a:lnTo>
                  <a:pt x="5" y="22"/>
                </a:lnTo>
                <a:lnTo>
                  <a:pt x="5" y="24"/>
                </a:lnTo>
                <a:lnTo>
                  <a:pt x="5" y="25"/>
                </a:lnTo>
                <a:lnTo>
                  <a:pt x="5" y="26"/>
                </a:lnTo>
                <a:lnTo>
                  <a:pt x="5" y="27"/>
                </a:lnTo>
                <a:lnTo>
                  <a:pt x="5" y="28"/>
                </a:lnTo>
                <a:lnTo>
                  <a:pt x="5" y="29"/>
                </a:lnTo>
                <a:lnTo>
                  <a:pt x="5" y="30"/>
                </a:lnTo>
                <a:lnTo>
                  <a:pt x="5" y="31"/>
                </a:lnTo>
                <a:lnTo>
                  <a:pt x="5" y="32"/>
                </a:lnTo>
                <a:lnTo>
                  <a:pt x="5" y="33"/>
                </a:lnTo>
                <a:lnTo>
                  <a:pt x="5" y="34"/>
                </a:lnTo>
                <a:lnTo>
                  <a:pt x="5" y="35"/>
                </a:lnTo>
                <a:lnTo>
                  <a:pt x="4" y="36"/>
                </a:lnTo>
                <a:lnTo>
                  <a:pt x="4" y="37"/>
                </a:lnTo>
                <a:lnTo>
                  <a:pt x="4" y="38"/>
                </a:lnTo>
                <a:lnTo>
                  <a:pt x="4" y="40"/>
                </a:lnTo>
                <a:lnTo>
                  <a:pt x="4" y="41"/>
                </a:lnTo>
                <a:lnTo>
                  <a:pt x="4" y="42"/>
                </a:lnTo>
                <a:lnTo>
                  <a:pt x="4" y="43"/>
                </a:lnTo>
                <a:lnTo>
                  <a:pt x="3" y="44"/>
                </a:lnTo>
                <a:lnTo>
                  <a:pt x="3" y="45"/>
                </a:lnTo>
                <a:lnTo>
                  <a:pt x="3" y="46"/>
                </a:lnTo>
                <a:lnTo>
                  <a:pt x="3" y="47"/>
                </a:lnTo>
                <a:lnTo>
                  <a:pt x="3" y="48"/>
                </a:lnTo>
                <a:lnTo>
                  <a:pt x="3" y="50"/>
                </a:lnTo>
                <a:lnTo>
                  <a:pt x="3" y="51"/>
                </a:lnTo>
                <a:lnTo>
                  <a:pt x="3" y="52"/>
                </a:lnTo>
                <a:lnTo>
                  <a:pt x="3" y="53"/>
                </a:lnTo>
                <a:lnTo>
                  <a:pt x="2" y="54"/>
                </a:lnTo>
                <a:lnTo>
                  <a:pt x="2" y="55"/>
                </a:lnTo>
                <a:lnTo>
                  <a:pt x="2" y="56"/>
                </a:lnTo>
                <a:lnTo>
                  <a:pt x="2" y="57"/>
                </a:lnTo>
                <a:lnTo>
                  <a:pt x="1" y="59"/>
                </a:lnTo>
                <a:lnTo>
                  <a:pt x="1" y="60"/>
                </a:lnTo>
                <a:lnTo>
                  <a:pt x="1" y="62"/>
                </a:lnTo>
                <a:lnTo>
                  <a:pt x="1" y="63"/>
                </a:lnTo>
                <a:lnTo>
                  <a:pt x="0" y="64"/>
                </a:lnTo>
                <a:lnTo>
                  <a:pt x="0" y="65"/>
                </a:lnTo>
                <a:lnTo>
                  <a:pt x="0" y="66"/>
                </a:lnTo>
                <a:lnTo>
                  <a:pt x="9" y="66"/>
                </a:lnTo>
                <a:lnTo>
                  <a:pt x="9" y="2"/>
                </a:lnTo>
                <a:close/>
              </a:path>
            </a:pathLst>
          </a:custGeom>
          <a:solidFill>
            <a:srgbClr val="C9D49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457" name="Freeform 201"/>
          <p:cNvSpPr>
            <a:spLocks/>
          </p:cNvSpPr>
          <p:nvPr/>
        </p:nvSpPr>
        <p:spPr bwMode="auto">
          <a:xfrm>
            <a:off x="6997700" y="4970464"/>
            <a:ext cx="20638" cy="20637"/>
          </a:xfrm>
          <a:custGeom>
            <a:avLst/>
            <a:gdLst>
              <a:gd name="T0" fmla="*/ 0 w 13"/>
              <a:gd name="T1" fmla="*/ 19050 h 13"/>
              <a:gd name="T2" fmla="*/ 20638 w 13"/>
              <a:gd name="T3" fmla="*/ 0 h 13"/>
              <a:gd name="T4" fmla="*/ 20638 w 13"/>
              <a:gd name="T5" fmla="*/ 3175 h 13"/>
              <a:gd name="T6" fmla="*/ 1588 w 13"/>
              <a:gd name="T7" fmla="*/ 20637 h 13"/>
              <a:gd name="T8" fmla="*/ 0 w 13"/>
              <a:gd name="T9" fmla="*/ 19050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3">
                <a:moveTo>
                  <a:pt x="0" y="12"/>
                </a:moveTo>
                <a:lnTo>
                  <a:pt x="13" y="0"/>
                </a:lnTo>
                <a:lnTo>
                  <a:pt x="13" y="2"/>
                </a:lnTo>
                <a:lnTo>
                  <a:pt x="1" y="13"/>
                </a:lnTo>
                <a:lnTo>
                  <a:pt x="0" y="12"/>
                </a:lnTo>
                <a:close/>
              </a:path>
            </a:pathLst>
          </a:custGeom>
          <a:solidFill>
            <a:srgbClr val="66006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458" name="Freeform 202"/>
          <p:cNvSpPr>
            <a:spLocks/>
          </p:cNvSpPr>
          <p:nvPr/>
        </p:nvSpPr>
        <p:spPr bwMode="auto">
          <a:xfrm>
            <a:off x="6859588" y="5133976"/>
            <a:ext cx="61912" cy="117475"/>
          </a:xfrm>
          <a:custGeom>
            <a:avLst/>
            <a:gdLst>
              <a:gd name="T0" fmla="*/ 61912 w 39"/>
              <a:gd name="T1" fmla="*/ 0 h 74"/>
              <a:gd name="T2" fmla="*/ 58737 w 39"/>
              <a:gd name="T3" fmla="*/ 38100 h 74"/>
              <a:gd name="T4" fmla="*/ 58737 w 39"/>
              <a:gd name="T5" fmla="*/ 39688 h 74"/>
              <a:gd name="T6" fmla="*/ 58737 w 39"/>
              <a:gd name="T7" fmla="*/ 39688 h 74"/>
              <a:gd name="T8" fmla="*/ 58737 w 39"/>
              <a:gd name="T9" fmla="*/ 39688 h 74"/>
              <a:gd name="T10" fmla="*/ 58737 w 39"/>
              <a:gd name="T11" fmla="*/ 41275 h 74"/>
              <a:gd name="T12" fmla="*/ 57150 w 39"/>
              <a:gd name="T13" fmla="*/ 42863 h 74"/>
              <a:gd name="T14" fmla="*/ 57150 w 39"/>
              <a:gd name="T15" fmla="*/ 42863 h 74"/>
              <a:gd name="T16" fmla="*/ 57150 w 39"/>
              <a:gd name="T17" fmla="*/ 44450 h 74"/>
              <a:gd name="T18" fmla="*/ 57150 w 39"/>
              <a:gd name="T19" fmla="*/ 46038 h 74"/>
              <a:gd name="T20" fmla="*/ 57150 w 39"/>
              <a:gd name="T21" fmla="*/ 46038 h 74"/>
              <a:gd name="T22" fmla="*/ 57150 w 39"/>
              <a:gd name="T23" fmla="*/ 47625 h 74"/>
              <a:gd name="T24" fmla="*/ 57150 w 39"/>
              <a:gd name="T25" fmla="*/ 49213 h 74"/>
              <a:gd name="T26" fmla="*/ 57150 w 39"/>
              <a:gd name="T27" fmla="*/ 50800 h 74"/>
              <a:gd name="T28" fmla="*/ 55562 w 39"/>
              <a:gd name="T29" fmla="*/ 50800 h 74"/>
              <a:gd name="T30" fmla="*/ 55562 w 39"/>
              <a:gd name="T31" fmla="*/ 52388 h 74"/>
              <a:gd name="T32" fmla="*/ 55562 w 39"/>
              <a:gd name="T33" fmla="*/ 53975 h 74"/>
              <a:gd name="T34" fmla="*/ 53975 w 39"/>
              <a:gd name="T35" fmla="*/ 53975 h 74"/>
              <a:gd name="T36" fmla="*/ 53975 w 39"/>
              <a:gd name="T37" fmla="*/ 55563 h 74"/>
              <a:gd name="T38" fmla="*/ 53975 w 39"/>
              <a:gd name="T39" fmla="*/ 58738 h 74"/>
              <a:gd name="T40" fmla="*/ 52387 w 39"/>
              <a:gd name="T41" fmla="*/ 58738 h 74"/>
              <a:gd name="T42" fmla="*/ 52387 w 39"/>
              <a:gd name="T43" fmla="*/ 60325 h 74"/>
              <a:gd name="T44" fmla="*/ 52387 w 39"/>
              <a:gd name="T45" fmla="*/ 63500 h 74"/>
              <a:gd name="T46" fmla="*/ 50800 w 39"/>
              <a:gd name="T47" fmla="*/ 63500 h 74"/>
              <a:gd name="T48" fmla="*/ 50800 w 39"/>
              <a:gd name="T49" fmla="*/ 66675 h 74"/>
              <a:gd name="T50" fmla="*/ 49212 w 39"/>
              <a:gd name="T51" fmla="*/ 66675 h 74"/>
              <a:gd name="T52" fmla="*/ 49212 w 39"/>
              <a:gd name="T53" fmla="*/ 69850 h 74"/>
              <a:gd name="T54" fmla="*/ 49212 w 39"/>
              <a:gd name="T55" fmla="*/ 71438 h 74"/>
              <a:gd name="T56" fmla="*/ 47625 w 39"/>
              <a:gd name="T57" fmla="*/ 71438 h 74"/>
              <a:gd name="T58" fmla="*/ 47625 w 39"/>
              <a:gd name="T59" fmla="*/ 74613 h 74"/>
              <a:gd name="T60" fmla="*/ 46037 w 39"/>
              <a:gd name="T61" fmla="*/ 74613 h 74"/>
              <a:gd name="T62" fmla="*/ 44450 w 39"/>
              <a:gd name="T63" fmla="*/ 77788 h 74"/>
              <a:gd name="T64" fmla="*/ 42862 w 39"/>
              <a:gd name="T65" fmla="*/ 79375 h 74"/>
              <a:gd name="T66" fmla="*/ 42862 w 39"/>
              <a:gd name="T67" fmla="*/ 80963 h 74"/>
              <a:gd name="T68" fmla="*/ 41275 w 39"/>
              <a:gd name="T69" fmla="*/ 82550 h 74"/>
              <a:gd name="T70" fmla="*/ 39687 w 39"/>
              <a:gd name="T71" fmla="*/ 84138 h 74"/>
              <a:gd name="T72" fmla="*/ 39687 w 39"/>
              <a:gd name="T73" fmla="*/ 85725 h 74"/>
              <a:gd name="T74" fmla="*/ 38100 w 39"/>
              <a:gd name="T75" fmla="*/ 87313 h 74"/>
              <a:gd name="T76" fmla="*/ 36512 w 39"/>
              <a:gd name="T77" fmla="*/ 88900 h 74"/>
              <a:gd name="T78" fmla="*/ 36512 w 39"/>
              <a:gd name="T79" fmla="*/ 90488 h 74"/>
              <a:gd name="T80" fmla="*/ 34925 w 39"/>
              <a:gd name="T81" fmla="*/ 92075 h 74"/>
              <a:gd name="T82" fmla="*/ 33337 w 39"/>
              <a:gd name="T83" fmla="*/ 93663 h 74"/>
              <a:gd name="T84" fmla="*/ 31750 w 39"/>
              <a:gd name="T85" fmla="*/ 95250 h 74"/>
              <a:gd name="T86" fmla="*/ 30162 w 39"/>
              <a:gd name="T87" fmla="*/ 96838 h 74"/>
              <a:gd name="T88" fmla="*/ 28575 w 39"/>
              <a:gd name="T89" fmla="*/ 98425 h 74"/>
              <a:gd name="T90" fmla="*/ 26987 w 39"/>
              <a:gd name="T91" fmla="*/ 100013 h 74"/>
              <a:gd name="T92" fmla="*/ 25400 w 39"/>
              <a:gd name="T93" fmla="*/ 101600 h 74"/>
              <a:gd name="T94" fmla="*/ 23812 w 39"/>
              <a:gd name="T95" fmla="*/ 103188 h 74"/>
              <a:gd name="T96" fmla="*/ 22225 w 39"/>
              <a:gd name="T97" fmla="*/ 104775 h 74"/>
              <a:gd name="T98" fmla="*/ 20637 w 39"/>
              <a:gd name="T99" fmla="*/ 106363 h 74"/>
              <a:gd name="T100" fmla="*/ 19050 w 39"/>
              <a:gd name="T101" fmla="*/ 106363 h 74"/>
              <a:gd name="T102" fmla="*/ 15875 w 39"/>
              <a:gd name="T103" fmla="*/ 107950 h 74"/>
              <a:gd name="T104" fmla="*/ 14287 w 39"/>
              <a:gd name="T105" fmla="*/ 109538 h 74"/>
              <a:gd name="T106" fmla="*/ 12700 w 39"/>
              <a:gd name="T107" fmla="*/ 111125 h 74"/>
              <a:gd name="T108" fmla="*/ 11112 w 39"/>
              <a:gd name="T109" fmla="*/ 111125 h 74"/>
              <a:gd name="T110" fmla="*/ 7937 w 39"/>
              <a:gd name="T111" fmla="*/ 112713 h 74"/>
              <a:gd name="T112" fmla="*/ 6350 w 39"/>
              <a:gd name="T113" fmla="*/ 114300 h 74"/>
              <a:gd name="T114" fmla="*/ 4762 w 39"/>
              <a:gd name="T115" fmla="*/ 114300 h 74"/>
              <a:gd name="T116" fmla="*/ 1587 w 39"/>
              <a:gd name="T117" fmla="*/ 115888 h 74"/>
              <a:gd name="T118" fmla="*/ 0 w 39"/>
              <a:gd name="T119" fmla="*/ 117475 h 74"/>
              <a:gd name="T120" fmla="*/ 4762 w 39"/>
              <a:gd name="T121" fmla="*/ 109538 h 74"/>
              <a:gd name="T122" fmla="*/ 34925 w 39"/>
              <a:gd name="T123" fmla="*/ 87313 h 74"/>
              <a:gd name="T124" fmla="*/ 61912 w 39"/>
              <a:gd name="T125" fmla="*/ 0 h 7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9" h="74">
                <a:moveTo>
                  <a:pt x="39" y="0"/>
                </a:moveTo>
                <a:lnTo>
                  <a:pt x="37" y="24"/>
                </a:lnTo>
                <a:lnTo>
                  <a:pt x="37" y="25"/>
                </a:lnTo>
                <a:lnTo>
                  <a:pt x="37" y="26"/>
                </a:lnTo>
                <a:lnTo>
                  <a:pt x="36" y="27"/>
                </a:lnTo>
                <a:lnTo>
                  <a:pt x="36" y="28"/>
                </a:lnTo>
                <a:lnTo>
                  <a:pt x="36" y="29"/>
                </a:lnTo>
                <a:lnTo>
                  <a:pt x="36" y="30"/>
                </a:lnTo>
                <a:lnTo>
                  <a:pt x="36" y="31"/>
                </a:lnTo>
                <a:lnTo>
                  <a:pt x="36" y="32"/>
                </a:lnTo>
                <a:lnTo>
                  <a:pt x="35" y="32"/>
                </a:lnTo>
                <a:lnTo>
                  <a:pt x="35" y="33"/>
                </a:lnTo>
                <a:lnTo>
                  <a:pt x="35" y="34"/>
                </a:lnTo>
                <a:lnTo>
                  <a:pt x="34" y="34"/>
                </a:lnTo>
                <a:lnTo>
                  <a:pt x="34" y="35"/>
                </a:lnTo>
                <a:lnTo>
                  <a:pt x="34" y="37"/>
                </a:lnTo>
                <a:lnTo>
                  <a:pt x="33" y="37"/>
                </a:lnTo>
                <a:lnTo>
                  <a:pt x="33" y="38"/>
                </a:lnTo>
                <a:lnTo>
                  <a:pt x="33" y="40"/>
                </a:lnTo>
                <a:lnTo>
                  <a:pt x="32" y="40"/>
                </a:lnTo>
                <a:lnTo>
                  <a:pt x="32" y="42"/>
                </a:lnTo>
                <a:lnTo>
                  <a:pt x="31" y="42"/>
                </a:lnTo>
                <a:lnTo>
                  <a:pt x="31" y="44"/>
                </a:lnTo>
                <a:lnTo>
                  <a:pt x="31" y="45"/>
                </a:lnTo>
                <a:lnTo>
                  <a:pt x="30" y="45"/>
                </a:lnTo>
                <a:lnTo>
                  <a:pt x="30" y="47"/>
                </a:lnTo>
                <a:lnTo>
                  <a:pt x="29" y="47"/>
                </a:lnTo>
                <a:lnTo>
                  <a:pt x="28" y="49"/>
                </a:lnTo>
                <a:lnTo>
                  <a:pt x="27" y="50"/>
                </a:lnTo>
                <a:lnTo>
                  <a:pt x="27" y="51"/>
                </a:lnTo>
                <a:lnTo>
                  <a:pt x="26" y="52"/>
                </a:lnTo>
                <a:lnTo>
                  <a:pt x="25" y="53"/>
                </a:lnTo>
                <a:lnTo>
                  <a:pt x="25" y="54"/>
                </a:lnTo>
                <a:lnTo>
                  <a:pt x="24" y="55"/>
                </a:lnTo>
                <a:lnTo>
                  <a:pt x="23" y="56"/>
                </a:lnTo>
                <a:lnTo>
                  <a:pt x="23" y="57"/>
                </a:lnTo>
                <a:lnTo>
                  <a:pt x="22" y="58"/>
                </a:lnTo>
                <a:lnTo>
                  <a:pt x="21" y="59"/>
                </a:lnTo>
                <a:lnTo>
                  <a:pt x="20" y="60"/>
                </a:lnTo>
                <a:lnTo>
                  <a:pt x="19" y="61"/>
                </a:lnTo>
                <a:lnTo>
                  <a:pt x="18" y="62"/>
                </a:lnTo>
                <a:lnTo>
                  <a:pt x="17" y="63"/>
                </a:lnTo>
                <a:lnTo>
                  <a:pt x="16" y="64"/>
                </a:lnTo>
                <a:lnTo>
                  <a:pt x="15" y="65"/>
                </a:lnTo>
                <a:lnTo>
                  <a:pt x="14" y="66"/>
                </a:lnTo>
                <a:lnTo>
                  <a:pt x="13" y="67"/>
                </a:lnTo>
                <a:lnTo>
                  <a:pt x="12" y="67"/>
                </a:lnTo>
                <a:lnTo>
                  <a:pt x="10" y="68"/>
                </a:lnTo>
                <a:lnTo>
                  <a:pt x="9" y="69"/>
                </a:lnTo>
                <a:lnTo>
                  <a:pt x="8" y="70"/>
                </a:lnTo>
                <a:lnTo>
                  <a:pt x="7" y="70"/>
                </a:lnTo>
                <a:lnTo>
                  <a:pt x="5" y="71"/>
                </a:lnTo>
                <a:lnTo>
                  <a:pt x="4" y="72"/>
                </a:lnTo>
                <a:lnTo>
                  <a:pt x="3" y="72"/>
                </a:lnTo>
                <a:lnTo>
                  <a:pt x="1" y="73"/>
                </a:lnTo>
                <a:lnTo>
                  <a:pt x="0" y="74"/>
                </a:lnTo>
                <a:lnTo>
                  <a:pt x="3" y="69"/>
                </a:lnTo>
                <a:lnTo>
                  <a:pt x="22" y="55"/>
                </a:lnTo>
                <a:lnTo>
                  <a:pt x="39" y="0"/>
                </a:lnTo>
                <a:close/>
              </a:path>
            </a:pathLst>
          </a:custGeom>
          <a:solidFill>
            <a:srgbClr val="C9D49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459" name="Freeform 203"/>
          <p:cNvSpPr>
            <a:spLocks/>
          </p:cNvSpPr>
          <p:nvPr/>
        </p:nvSpPr>
        <p:spPr bwMode="auto">
          <a:xfrm>
            <a:off x="6862763" y="5064125"/>
            <a:ext cx="57150" cy="153988"/>
          </a:xfrm>
          <a:custGeom>
            <a:avLst/>
            <a:gdLst>
              <a:gd name="T0" fmla="*/ 57150 w 36"/>
              <a:gd name="T1" fmla="*/ 1588 h 97"/>
              <a:gd name="T2" fmla="*/ 55563 w 36"/>
              <a:gd name="T3" fmla="*/ 4763 h 97"/>
              <a:gd name="T4" fmla="*/ 53975 w 36"/>
              <a:gd name="T5" fmla="*/ 7938 h 97"/>
              <a:gd name="T6" fmla="*/ 52388 w 36"/>
              <a:gd name="T7" fmla="*/ 12700 h 97"/>
              <a:gd name="T8" fmla="*/ 50800 w 36"/>
              <a:gd name="T9" fmla="*/ 15875 h 97"/>
              <a:gd name="T10" fmla="*/ 49213 w 36"/>
              <a:gd name="T11" fmla="*/ 20638 h 97"/>
              <a:gd name="T12" fmla="*/ 47625 w 36"/>
              <a:gd name="T13" fmla="*/ 23813 h 97"/>
              <a:gd name="T14" fmla="*/ 46038 w 36"/>
              <a:gd name="T15" fmla="*/ 28575 h 97"/>
              <a:gd name="T16" fmla="*/ 44450 w 36"/>
              <a:gd name="T17" fmla="*/ 34925 h 97"/>
              <a:gd name="T18" fmla="*/ 42863 w 36"/>
              <a:gd name="T19" fmla="*/ 41275 h 97"/>
              <a:gd name="T20" fmla="*/ 41275 w 36"/>
              <a:gd name="T21" fmla="*/ 47625 h 97"/>
              <a:gd name="T22" fmla="*/ 38100 w 36"/>
              <a:gd name="T23" fmla="*/ 52388 h 97"/>
              <a:gd name="T24" fmla="*/ 36513 w 36"/>
              <a:gd name="T25" fmla="*/ 60325 h 97"/>
              <a:gd name="T26" fmla="*/ 36513 w 36"/>
              <a:gd name="T27" fmla="*/ 68263 h 97"/>
              <a:gd name="T28" fmla="*/ 33338 w 36"/>
              <a:gd name="T29" fmla="*/ 74613 h 97"/>
              <a:gd name="T30" fmla="*/ 31750 w 36"/>
              <a:gd name="T31" fmla="*/ 82550 h 97"/>
              <a:gd name="T32" fmla="*/ 30163 w 36"/>
              <a:gd name="T33" fmla="*/ 88900 h 97"/>
              <a:gd name="T34" fmla="*/ 30163 w 36"/>
              <a:gd name="T35" fmla="*/ 98425 h 97"/>
              <a:gd name="T36" fmla="*/ 28575 w 36"/>
              <a:gd name="T37" fmla="*/ 104775 h 97"/>
              <a:gd name="T38" fmla="*/ 0 w 36"/>
              <a:gd name="T39" fmla="*/ 153988 h 97"/>
              <a:gd name="T40" fmla="*/ 1588 w 36"/>
              <a:gd name="T41" fmla="*/ 152400 h 97"/>
              <a:gd name="T42" fmla="*/ 3175 w 36"/>
              <a:gd name="T43" fmla="*/ 149225 h 97"/>
              <a:gd name="T44" fmla="*/ 4763 w 36"/>
              <a:gd name="T45" fmla="*/ 149225 h 97"/>
              <a:gd name="T46" fmla="*/ 7938 w 36"/>
              <a:gd name="T47" fmla="*/ 147638 h 97"/>
              <a:gd name="T48" fmla="*/ 9525 w 36"/>
              <a:gd name="T49" fmla="*/ 144463 h 97"/>
              <a:gd name="T50" fmla="*/ 11113 w 36"/>
              <a:gd name="T51" fmla="*/ 144463 h 97"/>
              <a:gd name="T52" fmla="*/ 12700 w 36"/>
              <a:gd name="T53" fmla="*/ 141288 h 97"/>
              <a:gd name="T54" fmla="*/ 15875 w 36"/>
              <a:gd name="T55" fmla="*/ 139700 h 97"/>
              <a:gd name="T56" fmla="*/ 17463 w 36"/>
              <a:gd name="T57" fmla="*/ 136525 h 97"/>
              <a:gd name="T58" fmla="*/ 19050 w 36"/>
              <a:gd name="T59" fmla="*/ 134938 h 97"/>
              <a:gd name="T60" fmla="*/ 22225 w 36"/>
              <a:gd name="T61" fmla="*/ 133350 h 97"/>
              <a:gd name="T62" fmla="*/ 23813 w 36"/>
              <a:gd name="T63" fmla="*/ 130175 h 97"/>
              <a:gd name="T64" fmla="*/ 26988 w 36"/>
              <a:gd name="T65" fmla="*/ 128588 h 97"/>
              <a:gd name="T66" fmla="*/ 28575 w 36"/>
              <a:gd name="T67" fmla="*/ 125413 h 97"/>
              <a:gd name="T68" fmla="*/ 30163 w 36"/>
              <a:gd name="T69" fmla="*/ 122238 h 97"/>
              <a:gd name="T70" fmla="*/ 33338 w 36"/>
              <a:gd name="T71" fmla="*/ 119063 h 97"/>
              <a:gd name="T72" fmla="*/ 34925 w 36"/>
              <a:gd name="T73" fmla="*/ 114300 h 97"/>
              <a:gd name="T74" fmla="*/ 36513 w 36"/>
              <a:gd name="T75" fmla="*/ 111125 h 97"/>
              <a:gd name="T76" fmla="*/ 38100 w 36"/>
              <a:gd name="T77" fmla="*/ 104775 h 97"/>
              <a:gd name="T78" fmla="*/ 39688 w 36"/>
              <a:gd name="T79" fmla="*/ 100013 h 97"/>
              <a:gd name="T80" fmla="*/ 41275 w 36"/>
              <a:gd name="T81" fmla="*/ 93663 h 97"/>
              <a:gd name="T82" fmla="*/ 42863 w 36"/>
              <a:gd name="T83" fmla="*/ 85725 h 97"/>
              <a:gd name="T84" fmla="*/ 44450 w 36"/>
              <a:gd name="T85" fmla="*/ 79375 h 97"/>
              <a:gd name="T86" fmla="*/ 46038 w 36"/>
              <a:gd name="T87" fmla="*/ 71438 h 97"/>
              <a:gd name="T88" fmla="*/ 46038 w 36"/>
              <a:gd name="T89" fmla="*/ 65088 h 97"/>
              <a:gd name="T90" fmla="*/ 47625 w 36"/>
              <a:gd name="T91" fmla="*/ 57150 h 97"/>
              <a:gd name="T92" fmla="*/ 49213 w 36"/>
              <a:gd name="T93" fmla="*/ 49213 h 97"/>
              <a:gd name="T94" fmla="*/ 50800 w 36"/>
              <a:gd name="T95" fmla="*/ 41275 h 97"/>
              <a:gd name="T96" fmla="*/ 52388 w 36"/>
              <a:gd name="T97" fmla="*/ 33338 h 97"/>
              <a:gd name="T98" fmla="*/ 53975 w 36"/>
              <a:gd name="T99" fmla="*/ 26988 h 97"/>
              <a:gd name="T100" fmla="*/ 53975 w 36"/>
              <a:gd name="T101" fmla="*/ 20638 h 97"/>
              <a:gd name="T102" fmla="*/ 55563 w 36"/>
              <a:gd name="T103" fmla="*/ 14288 h 97"/>
              <a:gd name="T104" fmla="*/ 55563 w 36"/>
              <a:gd name="T105" fmla="*/ 9525 h 97"/>
              <a:gd name="T106" fmla="*/ 55563 w 36"/>
              <a:gd name="T107" fmla="*/ 6350 h 97"/>
              <a:gd name="T108" fmla="*/ 57150 w 36"/>
              <a:gd name="T109" fmla="*/ 3175 h 9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6" h="97">
                <a:moveTo>
                  <a:pt x="36" y="0"/>
                </a:moveTo>
                <a:lnTo>
                  <a:pt x="36" y="0"/>
                </a:lnTo>
                <a:lnTo>
                  <a:pt x="36" y="1"/>
                </a:lnTo>
                <a:lnTo>
                  <a:pt x="35" y="2"/>
                </a:lnTo>
                <a:lnTo>
                  <a:pt x="35" y="3"/>
                </a:lnTo>
                <a:lnTo>
                  <a:pt x="34" y="4"/>
                </a:lnTo>
                <a:lnTo>
                  <a:pt x="34" y="5"/>
                </a:lnTo>
                <a:lnTo>
                  <a:pt x="34" y="6"/>
                </a:lnTo>
                <a:lnTo>
                  <a:pt x="34" y="7"/>
                </a:lnTo>
                <a:lnTo>
                  <a:pt x="33" y="8"/>
                </a:lnTo>
                <a:lnTo>
                  <a:pt x="33" y="9"/>
                </a:lnTo>
                <a:lnTo>
                  <a:pt x="32" y="10"/>
                </a:lnTo>
                <a:lnTo>
                  <a:pt x="32" y="11"/>
                </a:lnTo>
                <a:lnTo>
                  <a:pt x="31" y="13"/>
                </a:lnTo>
                <a:lnTo>
                  <a:pt x="31" y="14"/>
                </a:lnTo>
                <a:lnTo>
                  <a:pt x="30" y="15"/>
                </a:lnTo>
                <a:lnTo>
                  <a:pt x="30" y="16"/>
                </a:lnTo>
                <a:lnTo>
                  <a:pt x="29" y="18"/>
                </a:lnTo>
                <a:lnTo>
                  <a:pt x="29" y="20"/>
                </a:lnTo>
                <a:lnTo>
                  <a:pt x="29" y="21"/>
                </a:lnTo>
                <a:lnTo>
                  <a:pt x="28" y="22"/>
                </a:lnTo>
                <a:lnTo>
                  <a:pt x="28" y="24"/>
                </a:lnTo>
                <a:lnTo>
                  <a:pt x="27" y="24"/>
                </a:lnTo>
                <a:lnTo>
                  <a:pt x="27" y="26"/>
                </a:lnTo>
                <a:lnTo>
                  <a:pt x="26" y="27"/>
                </a:lnTo>
                <a:lnTo>
                  <a:pt x="26" y="28"/>
                </a:lnTo>
                <a:lnTo>
                  <a:pt x="26" y="30"/>
                </a:lnTo>
                <a:lnTo>
                  <a:pt x="25" y="31"/>
                </a:lnTo>
                <a:lnTo>
                  <a:pt x="25" y="32"/>
                </a:lnTo>
                <a:lnTo>
                  <a:pt x="24" y="33"/>
                </a:lnTo>
                <a:lnTo>
                  <a:pt x="24" y="35"/>
                </a:lnTo>
                <a:lnTo>
                  <a:pt x="24" y="36"/>
                </a:lnTo>
                <a:lnTo>
                  <a:pt x="23" y="38"/>
                </a:lnTo>
                <a:lnTo>
                  <a:pt x="23" y="39"/>
                </a:lnTo>
                <a:lnTo>
                  <a:pt x="23" y="41"/>
                </a:lnTo>
                <a:lnTo>
                  <a:pt x="23" y="43"/>
                </a:lnTo>
                <a:lnTo>
                  <a:pt x="22" y="44"/>
                </a:lnTo>
                <a:lnTo>
                  <a:pt x="22" y="46"/>
                </a:lnTo>
                <a:lnTo>
                  <a:pt x="21" y="47"/>
                </a:lnTo>
                <a:lnTo>
                  <a:pt x="21" y="48"/>
                </a:lnTo>
                <a:lnTo>
                  <a:pt x="21" y="50"/>
                </a:lnTo>
                <a:lnTo>
                  <a:pt x="20" y="52"/>
                </a:lnTo>
                <a:lnTo>
                  <a:pt x="20" y="54"/>
                </a:lnTo>
                <a:lnTo>
                  <a:pt x="20" y="55"/>
                </a:lnTo>
                <a:lnTo>
                  <a:pt x="19" y="56"/>
                </a:lnTo>
                <a:lnTo>
                  <a:pt x="19" y="59"/>
                </a:lnTo>
                <a:lnTo>
                  <a:pt x="19" y="60"/>
                </a:lnTo>
                <a:lnTo>
                  <a:pt x="19" y="62"/>
                </a:lnTo>
                <a:lnTo>
                  <a:pt x="18" y="64"/>
                </a:lnTo>
                <a:lnTo>
                  <a:pt x="18" y="65"/>
                </a:lnTo>
                <a:lnTo>
                  <a:pt x="18" y="66"/>
                </a:lnTo>
                <a:lnTo>
                  <a:pt x="18" y="69"/>
                </a:lnTo>
                <a:lnTo>
                  <a:pt x="23" y="66"/>
                </a:lnTo>
                <a:lnTo>
                  <a:pt x="0" y="97"/>
                </a:lnTo>
                <a:lnTo>
                  <a:pt x="0" y="96"/>
                </a:lnTo>
                <a:lnTo>
                  <a:pt x="1" y="96"/>
                </a:lnTo>
                <a:lnTo>
                  <a:pt x="1" y="95"/>
                </a:lnTo>
                <a:lnTo>
                  <a:pt x="2" y="95"/>
                </a:lnTo>
                <a:lnTo>
                  <a:pt x="2" y="94"/>
                </a:lnTo>
                <a:lnTo>
                  <a:pt x="3" y="94"/>
                </a:lnTo>
                <a:lnTo>
                  <a:pt x="4" y="94"/>
                </a:lnTo>
                <a:lnTo>
                  <a:pt x="4" y="93"/>
                </a:lnTo>
                <a:lnTo>
                  <a:pt x="5" y="93"/>
                </a:lnTo>
                <a:lnTo>
                  <a:pt x="5" y="92"/>
                </a:lnTo>
                <a:lnTo>
                  <a:pt x="6" y="91"/>
                </a:lnTo>
                <a:lnTo>
                  <a:pt x="7" y="91"/>
                </a:lnTo>
                <a:lnTo>
                  <a:pt x="7" y="90"/>
                </a:lnTo>
                <a:lnTo>
                  <a:pt x="8" y="89"/>
                </a:lnTo>
                <a:lnTo>
                  <a:pt x="9" y="89"/>
                </a:lnTo>
                <a:lnTo>
                  <a:pt x="9" y="88"/>
                </a:lnTo>
                <a:lnTo>
                  <a:pt x="10" y="88"/>
                </a:lnTo>
                <a:lnTo>
                  <a:pt x="10" y="87"/>
                </a:lnTo>
                <a:lnTo>
                  <a:pt x="11" y="87"/>
                </a:lnTo>
                <a:lnTo>
                  <a:pt x="11" y="86"/>
                </a:lnTo>
                <a:lnTo>
                  <a:pt x="12" y="86"/>
                </a:lnTo>
                <a:lnTo>
                  <a:pt x="12" y="85"/>
                </a:lnTo>
                <a:lnTo>
                  <a:pt x="13" y="84"/>
                </a:lnTo>
                <a:lnTo>
                  <a:pt x="14" y="84"/>
                </a:lnTo>
                <a:lnTo>
                  <a:pt x="15" y="83"/>
                </a:lnTo>
                <a:lnTo>
                  <a:pt x="15" y="82"/>
                </a:lnTo>
                <a:lnTo>
                  <a:pt x="16" y="81"/>
                </a:lnTo>
                <a:lnTo>
                  <a:pt x="17" y="81"/>
                </a:lnTo>
                <a:lnTo>
                  <a:pt x="17" y="80"/>
                </a:lnTo>
                <a:lnTo>
                  <a:pt x="18" y="79"/>
                </a:lnTo>
                <a:lnTo>
                  <a:pt x="18" y="78"/>
                </a:lnTo>
                <a:lnTo>
                  <a:pt x="19" y="78"/>
                </a:lnTo>
                <a:lnTo>
                  <a:pt x="19" y="77"/>
                </a:lnTo>
                <a:lnTo>
                  <a:pt x="20" y="76"/>
                </a:lnTo>
                <a:lnTo>
                  <a:pt x="21" y="75"/>
                </a:lnTo>
                <a:lnTo>
                  <a:pt x="21" y="74"/>
                </a:lnTo>
                <a:lnTo>
                  <a:pt x="22" y="73"/>
                </a:lnTo>
                <a:lnTo>
                  <a:pt x="22" y="72"/>
                </a:lnTo>
                <a:lnTo>
                  <a:pt x="22" y="71"/>
                </a:lnTo>
                <a:lnTo>
                  <a:pt x="23" y="71"/>
                </a:lnTo>
                <a:lnTo>
                  <a:pt x="23" y="70"/>
                </a:lnTo>
                <a:lnTo>
                  <a:pt x="23" y="69"/>
                </a:lnTo>
                <a:lnTo>
                  <a:pt x="23" y="68"/>
                </a:lnTo>
                <a:lnTo>
                  <a:pt x="24" y="66"/>
                </a:lnTo>
                <a:lnTo>
                  <a:pt x="24" y="64"/>
                </a:lnTo>
                <a:lnTo>
                  <a:pt x="25" y="63"/>
                </a:lnTo>
                <a:lnTo>
                  <a:pt x="25" y="62"/>
                </a:lnTo>
                <a:lnTo>
                  <a:pt x="25" y="60"/>
                </a:lnTo>
                <a:lnTo>
                  <a:pt x="26" y="59"/>
                </a:lnTo>
                <a:lnTo>
                  <a:pt x="26" y="58"/>
                </a:lnTo>
                <a:lnTo>
                  <a:pt x="26" y="56"/>
                </a:lnTo>
                <a:lnTo>
                  <a:pt x="27" y="54"/>
                </a:lnTo>
                <a:lnTo>
                  <a:pt x="27" y="53"/>
                </a:lnTo>
                <a:lnTo>
                  <a:pt x="28" y="51"/>
                </a:lnTo>
                <a:lnTo>
                  <a:pt x="28" y="50"/>
                </a:lnTo>
                <a:lnTo>
                  <a:pt x="28" y="48"/>
                </a:lnTo>
                <a:lnTo>
                  <a:pt x="29" y="47"/>
                </a:lnTo>
                <a:lnTo>
                  <a:pt x="29" y="45"/>
                </a:lnTo>
                <a:lnTo>
                  <a:pt x="29" y="43"/>
                </a:lnTo>
                <a:lnTo>
                  <a:pt x="29" y="42"/>
                </a:lnTo>
                <a:lnTo>
                  <a:pt x="29" y="41"/>
                </a:lnTo>
                <a:lnTo>
                  <a:pt x="30" y="38"/>
                </a:lnTo>
                <a:lnTo>
                  <a:pt x="30" y="37"/>
                </a:lnTo>
                <a:lnTo>
                  <a:pt x="30" y="36"/>
                </a:lnTo>
                <a:lnTo>
                  <a:pt x="31" y="33"/>
                </a:lnTo>
                <a:lnTo>
                  <a:pt x="31" y="32"/>
                </a:lnTo>
                <a:lnTo>
                  <a:pt x="31" y="31"/>
                </a:lnTo>
                <a:lnTo>
                  <a:pt x="32" y="29"/>
                </a:lnTo>
                <a:lnTo>
                  <a:pt x="32" y="27"/>
                </a:lnTo>
                <a:lnTo>
                  <a:pt x="32" y="26"/>
                </a:lnTo>
                <a:lnTo>
                  <a:pt x="32" y="24"/>
                </a:lnTo>
                <a:lnTo>
                  <a:pt x="33" y="23"/>
                </a:lnTo>
                <a:lnTo>
                  <a:pt x="33" y="21"/>
                </a:lnTo>
                <a:lnTo>
                  <a:pt x="33" y="20"/>
                </a:lnTo>
                <a:lnTo>
                  <a:pt x="34" y="18"/>
                </a:lnTo>
                <a:lnTo>
                  <a:pt x="34" y="17"/>
                </a:lnTo>
                <a:lnTo>
                  <a:pt x="34" y="16"/>
                </a:lnTo>
                <a:lnTo>
                  <a:pt x="34" y="14"/>
                </a:lnTo>
                <a:lnTo>
                  <a:pt x="34" y="13"/>
                </a:lnTo>
                <a:lnTo>
                  <a:pt x="34" y="12"/>
                </a:lnTo>
                <a:lnTo>
                  <a:pt x="34" y="11"/>
                </a:lnTo>
                <a:lnTo>
                  <a:pt x="35" y="9"/>
                </a:lnTo>
                <a:lnTo>
                  <a:pt x="35" y="8"/>
                </a:lnTo>
                <a:lnTo>
                  <a:pt x="35" y="6"/>
                </a:lnTo>
                <a:lnTo>
                  <a:pt x="35" y="5"/>
                </a:lnTo>
                <a:lnTo>
                  <a:pt x="35" y="4"/>
                </a:lnTo>
                <a:lnTo>
                  <a:pt x="36" y="3"/>
                </a:lnTo>
                <a:lnTo>
                  <a:pt x="36" y="2"/>
                </a:lnTo>
                <a:lnTo>
                  <a:pt x="36" y="1"/>
                </a:lnTo>
                <a:lnTo>
                  <a:pt x="36"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460" name="Freeform 204"/>
          <p:cNvSpPr>
            <a:spLocks/>
          </p:cNvSpPr>
          <p:nvPr/>
        </p:nvSpPr>
        <p:spPr bwMode="auto">
          <a:xfrm>
            <a:off x="6996114" y="5043488"/>
            <a:ext cx="34925" cy="107950"/>
          </a:xfrm>
          <a:custGeom>
            <a:avLst/>
            <a:gdLst>
              <a:gd name="T0" fmla="*/ 3175 w 22"/>
              <a:gd name="T1" fmla="*/ 0 h 68"/>
              <a:gd name="T2" fmla="*/ 0 w 22"/>
              <a:gd name="T3" fmla="*/ 4763 h 68"/>
              <a:gd name="T4" fmla="*/ 34925 w 22"/>
              <a:gd name="T5" fmla="*/ 107950 h 68"/>
              <a:gd name="T6" fmla="*/ 34925 w 22"/>
              <a:gd name="T7" fmla="*/ 106363 h 68"/>
              <a:gd name="T8" fmla="*/ 33338 w 22"/>
              <a:gd name="T9" fmla="*/ 106363 h 68"/>
              <a:gd name="T10" fmla="*/ 33338 w 22"/>
              <a:gd name="T11" fmla="*/ 104775 h 68"/>
              <a:gd name="T12" fmla="*/ 33338 w 22"/>
              <a:gd name="T13" fmla="*/ 103188 h 68"/>
              <a:gd name="T14" fmla="*/ 33338 w 22"/>
              <a:gd name="T15" fmla="*/ 101600 h 68"/>
              <a:gd name="T16" fmla="*/ 33338 w 22"/>
              <a:gd name="T17" fmla="*/ 101600 h 68"/>
              <a:gd name="T18" fmla="*/ 33338 w 22"/>
              <a:gd name="T19" fmla="*/ 100013 h 68"/>
              <a:gd name="T20" fmla="*/ 33338 w 22"/>
              <a:gd name="T21" fmla="*/ 98425 h 68"/>
              <a:gd name="T22" fmla="*/ 33338 w 22"/>
              <a:gd name="T23" fmla="*/ 96838 h 68"/>
              <a:gd name="T24" fmla="*/ 33338 w 22"/>
              <a:gd name="T25" fmla="*/ 96838 h 68"/>
              <a:gd name="T26" fmla="*/ 33338 w 22"/>
              <a:gd name="T27" fmla="*/ 95250 h 68"/>
              <a:gd name="T28" fmla="*/ 33338 w 22"/>
              <a:gd name="T29" fmla="*/ 93663 h 68"/>
              <a:gd name="T30" fmla="*/ 31750 w 22"/>
              <a:gd name="T31" fmla="*/ 93663 h 68"/>
              <a:gd name="T32" fmla="*/ 31750 w 22"/>
              <a:gd name="T33" fmla="*/ 90488 h 68"/>
              <a:gd name="T34" fmla="*/ 31750 w 22"/>
              <a:gd name="T35" fmla="*/ 88900 h 68"/>
              <a:gd name="T36" fmla="*/ 31750 w 22"/>
              <a:gd name="T37" fmla="*/ 88900 h 68"/>
              <a:gd name="T38" fmla="*/ 31750 w 22"/>
              <a:gd name="T39" fmla="*/ 87313 h 68"/>
              <a:gd name="T40" fmla="*/ 31750 w 22"/>
              <a:gd name="T41" fmla="*/ 85725 h 68"/>
              <a:gd name="T42" fmla="*/ 30163 w 22"/>
              <a:gd name="T43" fmla="*/ 84138 h 68"/>
              <a:gd name="T44" fmla="*/ 30163 w 22"/>
              <a:gd name="T45" fmla="*/ 80963 h 68"/>
              <a:gd name="T46" fmla="*/ 30163 w 22"/>
              <a:gd name="T47" fmla="*/ 80963 h 68"/>
              <a:gd name="T48" fmla="*/ 30163 w 22"/>
              <a:gd name="T49" fmla="*/ 77788 h 68"/>
              <a:gd name="T50" fmla="*/ 30163 w 22"/>
              <a:gd name="T51" fmla="*/ 77788 h 68"/>
              <a:gd name="T52" fmla="*/ 28575 w 22"/>
              <a:gd name="T53" fmla="*/ 74613 h 68"/>
              <a:gd name="T54" fmla="*/ 28575 w 22"/>
              <a:gd name="T55" fmla="*/ 73025 h 68"/>
              <a:gd name="T56" fmla="*/ 28575 w 22"/>
              <a:gd name="T57" fmla="*/ 71438 h 68"/>
              <a:gd name="T58" fmla="*/ 28575 w 22"/>
              <a:gd name="T59" fmla="*/ 69850 h 68"/>
              <a:gd name="T60" fmla="*/ 28575 w 22"/>
              <a:gd name="T61" fmla="*/ 66675 h 68"/>
              <a:gd name="T62" fmla="*/ 26988 w 22"/>
              <a:gd name="T63" fmla="*/ 65088 h 68"/>
              <a:gd name="T64" fmla="*/ 26988 w 22"/>
              <a:gd name="T65" fmla="*/ 61913 h 68"/>
              <a:gd name="T66" fmla="*/ 26988 w 22"/>
              <a:gd name="T67" fmla="*/ 60325 h 68"/>
              <a:gd name="T68" fmla="*/ 25400 w 22"/>
              <a:gd name="T69" fmla="*/ 58738 h 68"/>
              <a:gd name="T70" fmla="*/ 25400 w 22"/>
              <a:gd name="T71" fmla="*/ 57150 h 68"/>
              <a:gd name="T72" fmla="*/ 25400 w 22"/>
              <a:gd name="T73" fmla="*/ 53975 h 68"/>
              <a:gd name="T74" fmla="*/ 23813 w 22"/>
              <a:gd name="T75" fmla="*/ 52388 h 68"/>
              <a:gd name="T76" fmla="*/ 23813 w 22"/>
              <a:gd name="T77" fmla="*/ 49213 h 68"/>
              <a:gd name="T78" fmla="*/ 22225 w 22"/>
              <a:gd name="T79" fmla="*/ 47625 h 68"/>
              <a:gd name="T80" fmla="*/ 22225 w 22"/>
              <a:gd name="T81" fmla="*/ 46038 h 68"/>
              <a:gd name="T82" fmla="*/ 20638 w 22"/>
              <a:gd name="T83" fmla="*/ 42863 h 68"/>
              <a:gd name="T84" fmla="*/ 20638 w 22"/>
              <a:gd name="T85" fmla="*/ 41275 h 68"/>
              <a:gd name="T86" fmla="*/ 20638 w 22"/>
              <a:gd name="T87" fmla="*/ 38100 h 68"/>
              <a:gd name="T88" fmla="*/ 19050 w 22"/>
              <a:gd name="T89" fmla="*/ 34925 h 68"/>
              <a:gd name="T90" fmla="*/ 19050 w 22"/>
              <a:gd name="T91" fmla="*/ 33338 h 68"/>
              <a:gd name="T92" fmla="*/ 17463 w 22"/>
              <a:gd name="T93" fmla="*/ 30163 h 68"/>
              <a:gd name="T94" fmla="*/ 17463 w 22"/>
              <a:gd name="T95" fmla="*/ 28575 h 68"/>
              <a:gd name="T96" fmla="*/ 15875 w 22"/>
              <a:gd name="T97" fmla="*/ 25400 h 68"/>
              <a:gd name="T98" fmla="*/ 14288 w 22"/>
              <a:gd name="T99" fmla="*/ 23813 h 68"/>
              <a:gd name="T100" fmla="*/ 14288 w 22"/>
              <a:gd name="T101" fmla="*/ 20638 h 68"/>
              <a:gd name="T102" fmla="*/ 12700 w 22"/>
              <a:gd name="T103" fmla="*/ 19050 h 68"/>
              <a:gd name="T104" fmla="*/ 11113 w 22"/>
              <a:gd name="T105" fmla="*/ 15875 h 68"/>
              <a:gd name="T106" fmla="*/ 11113 w 22"/>
              <a:gd name="T107" fmla="*/ 14288 h 68"/>
              <a:gd name="T108" fmla="*/ 9525 w 22"/>
              <a:gd name="T109" fmla="*/ 11113 h 68"/>
              <a:gd name="T110" fmla="*/ 9525 w 22"/>
              <a:gd name="T111" fmla="*/ 9525 h 68"/>
              <a:gd name="T112" fmla="*/ 7938 w 22"/>
              <a:gd name="T113" fmla="*/ 6350 h 68"/>
              <a:gd name="T114" fmla="*/ 6350 w 22"/>
              <a:gd name="T115" fmla="*/ 4763 h 68"/>
              <a:gd name="T116" fmla="*/ 4763 w 22"/>
              <a:gd name="T117" fmla="*/ 1588 h 68"/>
              <a:gd name="T118" fmla="*/ 3175 w 22"/>
              <a:gd name="T119" fmla="*/ 0 h 6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2" h="68">
                <a:moveTo>
                  <a:pt x="2" y="0"/>
                </a:moveTo>
                <a:lnTo>
                  <a:pt x="0" y="3"/>
                </a:lnTo>
                <a:lnTo>
                  <a:pt x="22" y="68"/>
                </a:lnTo>
                <a:lnTo>
                  <a:pt x="22" y="67"/>
                </a:lnTo>
                <a:lnTo>
                  <a:pt x="21" y="67"/>
                </a:lnTo>
                <a:lnTo>
                  <a:pt x="21" y="66"/>
                </a:lnTo>
                <a:lnTo>
                  <a:pt x="21" y="65"/>
                </a:lnTo>
                <a:lnTo>
                  <a:pt x="21" y="64"/>
                </a:lnTo>
                <a:lnTo>
                  <a:pt x="21" y="63"/>
                </a:lnTo>
                <a:lnTo>
                  <a:pt x="21" y="62"/>
                </a:lnTo>
                <a:lnTo>
                  <a:pt x="21" y="61"/>
                </a:lnTo>
                <a:lnTo>
                  <a:pt x="21" y="60"/>
                </a:lnTo>
                <a:lnTo>
                  <a:pt x="21" y="59"/>
                </a:lnTo>
                <a:lnTo>
                  <a:pt x="20" y="59"/>
                </a:lnTo>
                <a:lnTo>
                  <a:pt x="20" y="57"/>
                </a:lnTo>
                <a:lnTo>
                  <a:pt x="20" y="56"/>
                </a:lnTo>
                <a:lnTo>
                  <a:pt x="20" y="55"/>
                </a:lnTo>
                <a:lnTo>
                  <a:pt x="20" y="54"/>
                </a:lnTo>
                <a:lnTo>
                  <a:pt x="19" y="53"/>
                </a:lnTo>
                <a:lnTo>
                  <a:pt x="19" y="51"/>
                </a:lnTo>
                <a:lnTo>
                  <a:pt x="19" y="49"/>
                </a:lnTo>
                <a:lnTo>
                  <a:pt x="18" y="47"/>
                </a:lnTo>
                <a:lnTo>
                  <a:pt x="18" y="46"/>
                </a:lnTo>
                <a:lnTo>
                  <a:pt x="18" y="45"/>
                </a:lnTo>
                <a:lnTo>
                  <a:pt x="18" y="44"/>
                </a:lnTo>
                <a:lnTo>
                  <a:pt x="18" y="42"/>
                </a:lnTo>
                <a:lnTo>
                  <a:pt x="17" y="41"/>
                </a:lnTo>
                <a:lnTo>
                  <a:pt x="17" y="39"/>
                </a:lnTo>
                <a:lnTo>
                  <a:pt x="17" y="38"/>
                </a:lnTo>
                <a:lnTo>
                  <a:pt x="16" y="37"/>
                </a:lnTo>
                <a:lnTo>
                  <a:pt x="16" y="36"/>
                </a:lnTo>
                <a:lnTo>
                  <a:pt x="16" y="34"/>
                </a:lnTo>
                <a:lnTo>
                  <a:pt x="15" y="33"/>
                </a:lnTo>
                <a:lnTo>
                  <a:pt x="15" y="31"/>
                </a:lnTo>
                <a:lnTo>
                  <a:pt x="14" y="30"/>
                </a:lnTo>
                <a:lnTo>
                  <a:pt x="14" y="29"/>
                </a:lnTo>
                <a:lnTo>
                  <a:pt x="13" y="27"/>
                </a:lnTo>
                <a:lnTo>
                  <a:pt x="13" y="26"/>
                </a:lnTo>
                <a:lnTo>
                  <a:pt x="13" y="24"/>
                </a:lnTo>
                <a:lnTo>
                  <a:pt x="12" y="22"/>
                </a:lnTo>
                <a:lnTo>
                  <a:pt x="12" y="21"/>
                </a:lnTo>
                <a:lnTo>
                  <a:pt x="11" y="19"/>
                </a:lnTo>
                <a:lnTo>
                  <a:pt x="11" y="18"/>
                </a:lnTo>
                <a:lnTo>
                  <a:pt x="10" y="16"/>
                </a:lnTo>
                <a:lnTo>
                  <a:pt x="9" y="15"/>
                </a:lnTo>
                <a:lnTo>
                  <a:pt x="9" y="13"/>
                </a:lnTo>
                <a:lnTo>
                  <a:pt x="8" y="12"/>
                </a:lnTo>
                <a:lnTo>
                  <a:pt x="7" y="10"/>
                </a:lnTo>
                <a:lnTo>
                  <a:pt x="7" y="9"/>
                </a:lnTo>
                <a:lnTo>
                  <a:pt x="6" y="7"/>
                </a:lnTo>
                <a:lnTo>
                  <a:pt x="6" y="6"/>
                </a:lnTo>
                <a:lnTo>
                  <a:pt x="5" y="4"/>
                </a:lnTo>
                <a:lnTo>
                  <a:pt x="4" y="3"/>
                </a:lnTo>
                <a:lnTo>
                  <a:pt x="3" y="1"/>
                </a:lnTo>
                <a:lnTo>
                  <a:pt x="2"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461" name="Freeform 205"/>
          <p:cNvSpPr>
            <a:spLocks/>
          </p:cNvSpPr>
          <p:nvPr/>
        </p:nvSpPr>
        <p:spPr bwMode="auto">
          <a:xfrm>
            <a:off x="6948489" y="5167313"/>
            <a:ext cx="9525" cy="30162"/>
          </a:xfrm>
          <a:custGeom>
            <a:avLst/>
            <a:gdLst>
              <a:gd name="T0" fmla="*/ 7938 w 6"/>
              <a:gd name="T1" fmla="*/ 0 h 19"/>
              <a:gd name="T2" fmla="*/ 9525 w 6"/>
              <a:gd name="T3" fmla="*/ 0 h 19"/>
              <a:gd name="T4" fmla="*/ 9525 w 6"/>
              <a:gd name="T5" fmla="*/ 1587 h 19"/>
              <a:gd name="T6" fmla="*/ 9525 w 6"/>
              <a:gd name="T7" fmla="*/ 3175 h 19"/>
              <a:gd name="T8" fmla="*/ 9525 w 6"/>
              <a:gd name="T9" fmla="*/ 4762 h 19"/>
              <a:gd name="T10" fmla="*/ 7938 w 6"/>
              <a:gd name="T11" fmla="*/ 6350 h 19"/>
              <a:gd name="T12" fmla="*/ 7938 w 6"/>
              <a:gd name="T13" fmla="*/ 6350 h 19"/>
              <a:gd name="T14" fmla="*/ 7938 w 6"/>
              <a:gd name="T15" fmla="*/ 7937 h 19"/>
              <a:gd name="T16" fmla="*/ 7938 w 6"/>
              <a:gd name="T17" fmla="*/ 9525 h 19"/>
              <a:gd name="T18" fmla="*/ 7938 w 6"/>
              <a:gd name="T19" fmla="*/ 9525 h 19"/>
              <a:gd name="T20" fmla="*/ 7938 w 6"/>
              <a:gd name="T21" fmla="*/ 11112 h 19"/>
              <a:gd name="T22" fmla="*/ 7938 w 6"/>
              <a:gd name="T23" fmla="*/ 12700 h 19"/>
              <a:gd name="T24" fmla="*/ 7938 w 6"/>
              <a:gd name="T25" fmla="*/ 12700 h 19"/>
              <a:gd name="T26" fmla="*/ 7938 w 6"/>
              <a:gd name="T27" fmla="*/ 14287 h 19"/>
              <a:gd name="T28" fmla="*/ 7938 w 6"/>
              <a:gd name="T29" fmla="*/ 15875 h 19"/>
              <a:gd name="T30" fmla="*/ 7938 w 6"/>
              <a:gd name="T31" fmla="*/ 17462 h 19"/>
              <a:gd name="T32" fmla="*/ 7938 w 6"/>
              <a:gd name="T33" fmla="*/ 17462 h 19"/>
              <a:gd name="T34" fmla="*/ 7938 w 6"/>
              <a:gd name="T35" fmla="*/ 19050 h 19"/>
              <a:gd name="T36" fmla="*/ 7938 w 6"/>
              <a:gd name="T37" fmla="*/ 20637 h 19"/>
              <a:gd name="T38" fmla="*/ 7938 w 6"/>
              <a:gd name="T39" fmla="*/ 20637 h 19"/>
              <a:gd name="T40" fmla="*/ 7938 w 6"/>
              <a:gd name="T41" fmla="*/ 22225 h 19"/>
              <a:gd name="T42" fmla="*/ 7938 w 6"/>
              <a:gd name="T43" fmla="*/ 23812 h 19"/>
              <a:gd name="T44" fmla="*/ 7938 w 6"/>
              <a:gd name="T45" fmla="*/ 25400 h 19"/>
              <a:gd name="T46" fmla="*/ 7938 w 6"/>
              <a:gd name="T47" fmla="*/ 25400 h 19"/>
              <a:gd name="T48" fmla="*/ 6350 w 6"/>
              <a:gd name="T49" fmla="*/ 26987 h 19"/>
              <a:gd name="T50" fmla="*/ 6350 w 6"/>
              <a:gd name="T51" fmla="*/ 28575 h 19"/>
              <a:gd name="T52" fmla="*/ 6350 w 6"/>
              <a:gd name="T53" fmla="*/ 30162 h 19"/>
              <a:gd name="T54" fmla="*/ 6350 w 6"/>
              <a:gd name="T55" fmla="*/ 30162 h 19"/>
              <a:gd name="T56" fmla="*/ 6350 w 6"/>
              <a:gd name="T57" fmla="*/ 30162 h 19"/>
              <a:gd name="T58" fmla="*/ 4763 w 6"/>
              <a:gd name="T59" fmla="*/ 30162 h 19"/>
              <a:gd name="T60" fmla="*/ 4763 w 6"/>
              <a:gd name="T61" fmla="*/ 28575 h 19"/>
              <a:gd name="T62" fmla="*/ 3175 w 6"/>
              <a:gd name="T63" fmla="*/ 26987 h 19"/>
              <a:gd name="T64" fmla="*/ 3175 w 6"/>
              <a:gd name="T65" fmla="*/ 25400 h 19"/>
              <a:gd name="T66" fmla="*/ 1588 w 6"/>
              <a:gd name="T67" fmla="*/ 25400 h 19"/>
              <a:gd name="T68" fmla="*/ 1588 w 6"/>
              <a:gd name="T69" fmla="*/ 23812 h 19"/>
              <a:gd name="T70" fmla="*/ 1588 w 6"/>
              <a:gd name="T71" fmla="*/ 22225 h 19"/>
              <a:gd name="T72" fmla="*/ 0 w 6"/>
              <a:gd name="T73" fmla="*/ 20637 h 19"/>
              <a:gd name="T74" fmla="*/ 0 w 6"/>
              <a:gd name="T75" fmla="*/ 20637 h 19"/>
              <a:gd name="T76" fmla="*/ 0 w 6"/>
              <a:gd name="T77" fmla="*/ 17462 h 19"/>
              <a:gd name="T78" fmla="*/ 0 w 6"/>
              <a:gd name="T79" fmla="*/ 17462 h 19"/>
              <a:gd name="T80" fmla="*/ 0 w 6"/>
              <a:gd name="T81" fmla="*/ 15875 h 19"/>
              <a:gd name="T82" fmla="*/ 0 w 6"/>
              <a:gd name="T83" fmla="*/ 14287 h 19"/>
              <a:gd name="T84" fmla="*/ 0 w 6"/>
              <a:gd name="T85" fmla="*/ 12700 h 19"/>
              <a:gd name="T86" fmla="*/ 0 w 6"/>
              <a:gd name="T87" fmla="*/ 11112 h 19"/>
              <a:gd name="T88" fmla="*/ 0 w 6"/>
              <a:gd name="T89" fmla="*/ 9525 h 19"/>
              <a:gd name="T90" fmla="*/ 0 w 6"/>
              <a:gd name="T91" fmla="*/ 7937 h 19"/>
              <a:gd name="T92" fmla="*/ 1588 w 6"/>
              <a:gd name="T93" fmla="*/ 6350 h 19"/>
              <a:gd name="T94" fmla="*/ 1588 w 6"/>
              <a:gd name="T95" fmla="*/ 6350 h 19"/>
              <a:gd name="T96" fmla="*/ 1588 w 6"/>
              <a:gd name="T97" fmla="*/ 4762 h 19"/>
              <a:gd name="T98" fmla="*/ 3175 w 6"/>
              <a:gd name="T99" fmla="*/ 3175 h 19"/>
              <a:gd name="T100" fmla="*/ 3175 w 6"/>
              <a:gd name="T101" fmla="*/ 1587 h 19"/>
              <a:gd name="T102" fmla="*/ 4763 w 6"/>
              <a:gd name="T103" fmla="*/ 1587 h 19"/>
              <a:gd name="T104" fmla="*/ 4763 w 6"/>
              <a:gd name="T105" fmla="*/ 1587 h 19"/>
              <a:gd name="T106" fmla="*/ 6350 w 6"/>
              <a:gd name="T107" fmla="*/ 0 h 19"/>
              <a:gd name="T108" fmla="*/ 6350 w 6"/>
              <a:gd name="T109" fmla="*/ 0 h 19"/>
              <a:gd name="T110" fmla="*/ 6350 w 6"/>
              <a:gd name="T111" fmla="*/ 0 h 19"/>
              <a:gd name="T112" fmla="*/ 7938 w 6"/>
              <a:gd name="T113" fmla="*/ 0 h 19"/>
              <a:gd name="T114" fmla="*/ 7938 w 6"/>
              <a:gd name="T115" fmla="*/ 0 h 1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6" h="19">
                <a:moveTo>
                  <a:pt x="5" y="0"/>
                </a:moveTo>
                <a:lnTo>
                  <a:pt x="6" y="0"/>
                </a:lnTo>
                <a:lnTo>
                  <a:pt x="6" y="1"/>
                </a:lnTo>
                <a:lnTo>
                  <a:pt x="6" y="2"/>
                </a:lnTo>
                <a:lnTo>
                  <a:pt x="6" y="3"/>
                </a:lnTo>
                <a:lnTo>
                  <a:pt x="5" y="4"/>
                </a:lnTo>
                <a:lnTo>
                  <a:pt x="5" y="5"/>
                </a:lnTo>
                <a:lnTo>
                  <a:pt x="5" y="6"/>
                </a:lnTo>
                <a:lnTo>
                  <a:pt x="5" y="7"/>
                </a:lnTo>
                <a:lnTo>
                  <a:pt x="5" y="8"/>
                </a:lnTo>
                <a:lnTo>
                  <a:pt x="5" y="9"/>
                </a:lnTo>
                <a:lnTo>
                  <a:pt x="5" y="10"/>
                </a:lnTo>
                <a:lnTo>
                  <a:pt x="5" y="11"/>
                </a:lnTo>
                <a:lnTo>
                  <a:pt x="5" y="12"/>
                </a:lnTo>
                <a:lnTo>
                  <a:pt x="5" y="13"/>
                </a:lnTo>
                <a:lnTo>
                  <a:pt x="5" y="14"/>
                </a:lnTo>
                <a:lnTo>
                  <a:pt x="5" y="15"/>
                </a:lnTo>
                <a:lnTo>
                  <a:pt x="5" y="16"/>
                </a:lnTo>
                <a:lnTo>
                  <a:pt x="4" y="17"/>
                </a:lnTo>
                <a:lnTo>
                  <a:pt x="4" y="18"/>
                </a:lnTo>
                <a:lnTo>
                  <a:pt x="4" y="19"/>
                </a:lnTo>
                <a:lnTo>
                  <a:pt x="3" y="19"/>
                </a:lnTo>
                <a:lnTo>
                  <a:pt x="3" y="18"/>
                </a:lnTo>
                <a:lnTo>
                  <a:pt x="2" y="17"/>
                </a:lnTo>
                <a:lnTo>
                  <a:pt x="2" y="16"/>
                </a:lnTo>
                <a:lnTo>
                  <a:pt x="1" y="16"/>
                </a:lnTo>
                <a:lnTo>
                  <a:pt x="1" y="15"/>
                </a:lnTo>
                <a:lnTo>
                  <a:pt x="1" y="14"/>
                </a:lnTo>
                <a:lnTo>
                  <a:pt x="0" y="13"/>
                </a:lnTo>
                <a:lnTo>
                  <a:pt x="0" y="11"/>
                </a:lnTo>
                <a:lnTo>
                  <a:pt x="0" y="10"/>
                </a:lnTo>
                <a:lnTo>
                  <a:pt x="0" y="9"/>
                </a:lnTo>
                <a:lnTo>
                  <a:pt x="0" y="8"/>
                </a:lnTo>
                <a:lnTo>
                  <a:pt x="0" y="7"/>
                </a:lnTo>
                <a:lnTo>
                  <a:pt x="0" y="6"/>
                </a:lnTo>
                <a:lnTo>
                  <a:pt x="0" y="5"/>
                </a:lnTo>
                <a:lnTo>
                  <a:pt x="1" y="4"/>
                </a:lnTo>
                <a:lnTo>
                  <a:pt x="1" y="3"/>
                </a:lnTo>
                <a:lnTo>
                  <a:pt x="2" y="2"/>
                </a:lnTo>
                <a:lnTo>
                  <a:pt x="2" y="1"/>
                </a:lnTo>
                <a:lnTo>
                  <a:pt x="3" y="1"/>
                </a:lnTo>
                <a:lnTo>
                  <a:pt x="4" y="0"/>
                </a:lnTo>
                <a:lnTo>
                  <a:pt x="5" y="0"/>
                </a:lnTo>
                <a:close/>
              </a:path>
            </a:pathLst>
          </a:custGeom>
          <a:solidFill>
            <a:srgbClr val="D4634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462" name="Freeform 206"/>
          <p:cNvSpPr>
            <a:spLocks/>
          </p:cNvSpPr>
          <p:nvPr/>
        </p:nvSpPr>
        <p:spPr bwMode="auto">
          <a:xfrm>
            <a:off x="6937376" y="5197476"/>
            <a:ext cx="9525" cy="30163"/>
          </a:xfrm>
          <a:custGeom>
            <a:avLst/>
            <a:gdLst>
              <a:gd name="T0" fmla="*/ 4763 w 6"/>
              <a:gd name="T1" fmla="*/ 0 h 19"/>
              <a:gd name="T2" fmla="*/ 4763 w 6"/>
              <a:gd name="T3" fmla="*/ 0 h 19"/>
              <a:gd name="T4" fmla="*/ 3175 w 6"/>
              <a:gd name="T5" fmla="*/ 0 h 19"/>
              <a:gd name="T6" fmla="*/ 3175 w 6"/>
              <a:gd name="T7" fmla="*/ 1588 h 19"/>
              <a:gd name="T8" fmla="*/ 3175 w 6"/>
              <a:gd name="T9" fmla="*/ 3175 h 19"/>
              <a:gd name="T10" fmla="*/ 3175 w 6"/>
              <a:gd name="T11" fmla="*/ 3175 h 19"/>
              <a:gd name="T12" fmla="*/ 3175 w 6"/>
              <a:gd name="T13" fmla="*/ 6350 h 19"/>
              <a:gd name="T14" fmla="*/ 3175 w 6"/>
              <a:gd name="T15" fmla="*/ 7938 h 19"/>
              <a:gd name="T16" fmla="*/ 3175 w 6"/>
              <a:gd name="T17" fmla="*/ 7938 h 19"/>
              <a:gd name="T18" fmla="*/ 1588 w 6"/>
              <a:gd name="T19" fmla="*/ 9525 h 19"/>
              <a:gd name="T20" fmla="*/ 1588 w 6"/>
              <a:gd name="T21" fmla="*/ 11113 h 19"/>
              <a:gd name="T22" fmla="*/ 1588 w 6"/>
              <a:gd name="T23" fmla="*/ 11113 h 19"/>
              <a:gd name="T24" fmla="*/ 1588 w 6"/>
              <a:gd name="T25" fmla="*/ 12700 h 19"/>
              <a:gd name="T26" fmla="*/ 1588 w 6"/>
              <a:gd name="T27" fmla="*/ 14288 h 19"/>
              <a:gd name="T28" fmla="*/ 1588 w 6"/>
              <a:gd name="T29" fmla="*/ 15875 h 19"/>
              <a:gd name="T30" fmla="*/ 1588 w 6"/>
              <a:gd name="T31" fmla="*/ 15875 h 19"/>
              <a:gd name="T32" fmla="*/ 1588 w 6"/>
              <a:gd name="T33" fmla="*/ 17463 h 19"/>
              <a:gd name="T34" fmla="*/ 0 w 6"/>
              <a:gd name="T35" fmla="*/ 19050 h 19"/>
              <a:gd name="T36" fmla="*/ 0 w 6"/>
              <a:gd name="T37" fmla="*/ 20638 h 19"/>
              <a:gd name="T38" fmla="*/ 0 w 6"/>
              <a:gd name="T39" fmla="*/ 20638 h 19"/>
              <a:gd name="T40" fmla="*/ 0 w 6"/>
              <a:gd name="T41" fmla="*/ 22225 h 19"/>
              <a:gd name="T42" fmla="*/ 0 w 6"/>
              <a:gd name="T43" fmla="*/ 23813 h 19"/>
              <a:gd name="T44" fmla="*/ 0 w 6"/>
              <a:gd name="T45" fmla="*/ 23813 h 19"/>
              <a:gd name="T46" fmla="*/ 0 w 6"/>
              <a:gd name="T47" fmla="*/ 25400 h 19"/>
              <a:gd name="T48" fmla="*/ 0 w 6"/>
              <a:gd name="T49" fmla="*/ 26988 h 19"/>
              <a:gd name="T50" fmla="*/ 0 w 6"/>
              <a:gd name="T51" fmla="*/ 26988 h 19"/>
              <a:gd name="T52" fmla="*/ 0 w 6"/>
              <a:gd name="T53" fmla="*/ 28575 h 19"/>
              <a:gd name="T54" fmla="*/ 0 w 6"/>
              <a:gd name="T55" fmla="*/ 28575 h 19"/>
              <a:gd name="T56" fmla="*/ 0 w 6"/>
              <a:gd name="T57" fmla="*/ 30163 h 19"/>
              <a:gd name="T58" fmla="*/ 1588 w 6"/>
              <a:gd name="T59" fmla="*/ 30163 h 19"/>
              <a:gd name="T60" fmla="*/ 3175 w 6"/>
              <a:gd name="T61" fmla="*/ 30163 h 19"/>
              <a:gd name="T62" fmla="*/ 3175 w 6"/>
              <a:gd name="T63" fmla="*/ 30163 h 19"/>
              <a:gd name="T64" fmla="*/ 4763 w 6"/>
              <a:gd name="T65" fmla="*/ 28575 h 19"/>
              <a:gd name="T66" fmla="*/ 4763 w 6"/>
              <a:gd name="T67" fmla="*/ 28575 h 19"/>
              <a:gd name="T68" fmla="*/ 6350 w 6"/>
              <a:gd name="T69" fmla="*/ 26988 h 19"/>
              <a:gd name="T70" fmla="*/ 6350 w 6"/>
              <a:gd name="T71" fmla="*/ 26988 h 19"/>
              <a:gd name="T72" fmla="*/ 6350 w 6"/>
              <a:gd name="T73" fmla="*/ 26988 h 19"/>
              <a:gd name="T74" fmla="*/ 7938 w 6"/>
              <a:gd name="T75" fmla="*/ 25400 h 19"/>
              <a:gd name="T76" fmla="*/ 7938 w 6"/>
              <a:gd name="T77" fmla="*/ 23813 h 19"/>
              <a:gd name="T78" fmla="*/ 7938 w 6"/>
              <a:gd name="T79" fmla="*/ 23813 h 19"/>
              <a:gd name="T80" fmla="*/ 7938 w 6"/>
              <a:gd name="T81" fmla="*/ 22225 h 19"/>
              <a:gd name="T82" fmla="*/ 9525 w 6"/>
              <a:gd name="T83" fmla="*/ 20638 h 19"/>
              <a:gd name="T84" fmla="*/ 9525 w 6"/>
              <a:gd name="T85" fmla="*/ 20638 h 19"/>
              <a:gd name="T86" fmla="*/ 9525 w 6"/>
              <a:gd name="T87" fmla="*/ 17463 h 19"/>
              <a:gd name="T88" fmla="*/ 9525 w 6"/>
              <a:gd name="T89" fmla="*/ 15875 h 19"/>
              <a:gd name="T90" fmla="*/ 9525 w 6"/>
              <a:gd name="T91" fmla="*/ 15875 h 19"/>
              <a:gd name="T92" fmla="*/ 9525 w 6"/>
              <a:gd name="T93" fmla="*/ 12700 h 19"/>
              <a:gd name="T94" fmla="*/ 9525 w 6"/>
              <a:gd name="T95" fmla="*/ 11113 h 19"/>
              <a:gd name="T96" fmla="*/ 9525 w 6"/>
              <a:gd name="T97" fmla="*/ 11113 h 19"/>
              <a:gd name="T98" fmla="*/ 9525 w 6"/>
              <a:gd name="T99" fmla="*/ 9525 h 19"/>
              <a:gd name="T100" fmla="*/ 7938 w 6"/>
              <a:gd name="T101" fmla="*/ 7938 h 19"/>
              <a:gd name="T102" fmla="*/ 7938 w 6"/>
              <a:gd name="T103" fmla="*/ 6350 h 19"/>
              <a:gd name="T104" fmla="*/ 7938 w 6"/>
              <a:gd name="T105" fmla="*/ 4763 h 19"/>
              <a:gd name="T106" fmla="*/ 7938 w 6"/>
              <a:gd name="T107" fmla="*/ 3175 h 19"/>
              <a:gd name="T108" fmla="*/ 6350 w 6"/>
              <a:gd name="T109" fmla="*/ 3175 h 19"/>
              <a:gd name="T110" fmla="*/ 6350 w 6"/>
              <a:gd name="T111" fmla="*/ 3175 h 19"/>
              <a:gd name="T112" fmla="*/ 6350 w 6"/>
              <a:gd name="T113" fmla="*/ 1588 h 19"/>
              <a:gd name="T114" fmla="*/ 4763 w 6"/>
              <a:gd name="T115" fmla="*/ 1588 h 19"/>
              <a:gd name="T116" fmla="*/ 4763 w 6"/>
              <a:gd name="T117" fmla="*/ 0 h 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6" h="19">
                <a:moveTo>
                  <a:pt x="3" y="0"/>
                </a:moveTo>
                <a:lnTo>
                  <a:pt x="3" y="0"/>
                </a:lnTo>
                <a:lnTo>
                  <a:pt x="2" y="0"/>
                </a:lnTo>
                <a:lnTo>
                  <a:pt x="2" y="1"/>
                </a:lnTo>
                <a:lnTo>
                  <a:pt x="2" y="2"/>
                </a:lnTo>
                <a:lnTo>
                  <a:pt x="2" y="4"/>
                </a:lnTo>
                <a:lnTo>
                  <a:pt x="2" y="5"/>
                </a:lnTo>
                <a:lnTo>
                  <a:pt x="1" y="6"/>
                </a:lnTo>
                <a:lnTo>
                  <a:pt x="1" y="7"/>
                </a:lnTo>
                <a:lnTo>
                  <a:pt x="1" y="8"/>
                </a:lnTo>
                <a:lnTo>
                  <a:pt x="1" y="9"/>
                </a:lnTo>
                <a:lnTo>
                  <a:pt x="1" y="10"/>
                </a:lnTo>
                <a:lnTo>
                  <a:pt x="1" y="11"/>
                </a:lnTo>
                <a:lnTo>
                  <a:pt x="0" y="12"/>
                </a:lnTo>
                <a:lnTo>
                  <a:pt x="0" y="13"/>
                </a:lnTo>
                <a:lnTo>
                  <a:pt x="0" y="14"/>
                </a:lnTo>
                <a:lnTo>
                  <a:pt x="0" y="15"/>
                </a:lnTo>
                <a:lnTo>
                  <a:pt x="0" y="16"/>
                </a:lnTo>
                <a:lnTo>
                  <a:pt x="0" y="17"/>
                </a:lnTo>
                <a:lnTo>
                  <a:pt x="0" y="18"/>
                </a:lnTo>
                <a:lnTo>
                  <a:pt x="0" y="19"/>
                </a:lnTo>
                <a:lnTo>
                  <a:pt x="1" y="19"/>
                </a:lnTo>
                <a:lnTo>
                  <a:pt x="2" y="19"/>
                </a:lnTo>
                <a:lnTo>
                  <a:pt x="3" y="18"/>
                </a:lnTo>
                <a:lnTo>
                  <a:pt x="4" y="17"/>
                </a:lnTo>
                <a:lnTo>
                  <a:pt x="5" y="16"/>
                </a:lnTo>
                <a:lnTo>
                  <a:pt x="5" y="15"/>
                </a:lnTo>
                <a:lnTo>
                  <a:pt x="5" y="14"/>
                </a:lnTo>
                <a:lnTo>
                  <a:pt x="6" y="13"/>
                </a:lnTo>
                <a:lnTo>
                  <a:pt x="6" y="11"/>
                </a:lnTo>
                <a:lnTo>
                  <a:pt x="6" y="10"/>
                </a:lnTo>
                <a:lnTo>
                  <a:pt x="6" y="8"/>
                </a:lnTo>
                <a:lnTo>
                  <a:pt x="6" y="7"/>
                </a:lnTo>
                <a:lnTo>
                  <a:pt x="6" y="6"/>
                </a:lnTo>
                <a:lnTo>
                  <a:pt x="5" y="5"/>
                </a:lnTo>
                <a:lnTo>
                  <a:pt x="5" y="4"/>
                </a:lnTo>
                <a:lnTo>
                  <a:pt x="5" y="3"/>
                </a:lnTo>
                <a:lnTo>
                  <a:pt x="5" y="2"/>
                </a:lnTo>
                <a:lnTo>
                  <a:pt x="4" y="2"/>
                </a:lnTo>
                <a:lnTo>
                  <a:pt x="4" y="1"/>
                </a:lnTo>
                <a:lnTo>
                  <a:pt x="3" y="1"/>
                </a:lnTo>
                <a:lnTo>
                  <a:pt x="3" y="0"/>
                </a:lnTo>
                <a:close/>
              </a:path>
            </a:pathLst>
          </a:custGeom>
          <a:solidFill>
            <a:srgbClr val="D4634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463" name="Freeform 207"/>
          <p:cNvSpPr>
            <a:spLocks/>
          </p:cNvSpPr>
          <p:nvPr/>
        </p:nvSpPr>
        <p:spPr bwMode="auto">
          <a:xfrm>
            <a:off x="6950076" y="5122863"/>
            <a:ext cx="9525" cy="30162"/>
          </a:xfrm>
          <a:custGeom>
            <a:avLst/>
            <a:gdLst>
              <a:gd name="T0" fmla="*/ 4763 w 6"/>
              <a:gd name="T1" fmla="*/ 0 h 19"/>
              <a:gd name="T2" fmla="*/ 4763 w 6"/>
              <a:gd name="T3" fmla="*/ 0 h 19"/>
              <a:gd name="T4" fmla="*/ 3175 w 6"/>
              <a:gd name="T5" fmla="*/ 0 h 19"/>
              <a:gd name="T6" fmla="*/ 3175 w 6"/>
              <a:gd name="T7" fmla="*/ 1587 h 19"/>
              <a:gd name="T8" fmla="*/ 3175 w 6"/>
              <a:gd name="T9" fmla="*/ 1587 h 19"/>
              <a:gd name="T10" fmla="*/ 3175 w 6"/>
              <a:gd name="T11" fmla="*/ 3175 h 19"/>
              <a:gd name="T12" fmla="*/ 3175 w 6"/>
              <a:gd name="T13" fmla="*/ 4762 h 19"/>
              <a:gd name="T14" fmla="*/ 3175 w 6"/>
              <a:gd name="T15" fmla="*/ 6350 h 19"/>
              <a:gd name="T16" fmla="*/ 3175 w 6"/>
              <a:gd name="T17" fmla="*/ 7937 h 19"/>
              <a:gd name="T18" fmla="*/ 1588 w 6"/>
              <a:gd name="T19" fmla="*/ 9525 h 19"/>
              <a:gd name="T20" fmla="*/ 1588 w 6"/>
              <a:gd name="T21" fmla="*/ 9525 h 19"/>
              <a:gd name="T22" fmla="*/ 1588 w 6"/>
              <a:gd name="T23" fmla="*/ 11112 h 19"/>
              <a:gd name="T24" fmla="*/ 1588 w 6"/>
              <a:gd name="T25" fmla="*/ 12700 h 19"/>
              <a:gd name="T26" fmla="*/ 1588 w 6"/>
              <a:gd name="T27" fmla="*/ 14287 h 19"/>
              <a:gd name="T28" fmla="*/ 1588 w 6"/>
              <a:gd name="T29" fmla="*/ 14287 h 19"/>
              <a:gd name="T30" fmla="*/ 1588 w 6"/>
              <a:gd name="T31" fmla="*/ 15875 h 19"/>
              <a:gd name="T32" fmla="*/ 1588 w 6"/>
              <a:gd name="T33" fmla="*/ 17462 h 19"/>
              <a:gd name="T34" fmla="*/ 0 w 6"/>
              <a:gd name="T35" fmla="*/ 17462 h 19"/>
              <a:gd name="T36" fmla="*/ 0 w 6"/>
              <a:gd name="T37" fmla="*/ 19050 h 19"/>
              <a:gd name="T38" fmla="*/ 0 w 6"/>
              <a:gd name="T39" fmla="*/ 20637 h 19"/>
              <a:gd name="T40" fmla="*/ 0 w 6"/>
              <a:gd name="T41" fmla="*/ 22225 h 19"/>
              <a:gd name="T42" fmla="*/ 0 w 6"/>
              <a:gd name="T43" fmla="*/ 22225 h 19"/>
              <a:gd name="T44" fmla="*/ 0 w 6"/>
              <a:gd name="T45" fmla="*/ 23812 h 19"/>
              <a:gd name="T46" fmla="*/ 0 w 6"/>
              <a:gd name="T47" fmla="*/ 26987 h 19"/>
              <a:gd name="T48" fmla="*/ 0 w 6"/>
              <a:gd name="T49" fmla="*/ 26987 h 19"/>
              <a:gd name="T50" fmla="*/ 0 w 6"/>
              <a:gd name="T51" fmla="*/ 28575 h 19"/>
              <a:gd name="T52" fmla="*/ 0 w 6"/>
              <a:gd name="T53" fmla="*/ 28575 h 19"/>
              <a:gd name="T54" fmla="*/ 1588 w 6"/>
              <a:gd name="T55" fmla="*/ 28575 h 19"/>
              <a:gd name="T56" fmla="*/ 1588 w 6"/>
              <a:gd name="T57" fmla="*/ 30162 h 19"/>
              <a:gd name="T58" fmla="*/ 3175 w 6"/>
              <a:gd name="T59" fmla="*/ 30162 h 19"/>
              <a:gd name="T60" fmla="*/ 3175 w 6"/>
              <a:gd name="T61" fmla="*/ 28575 h 19"/>
              <a:gd name="T62" fmla="*/ 4763 w 6"/>
              <a:gd name="T63" fmla="*/ 28575 h 19"/>
              <a:gd name="T64" fmla="*/ 4763 w 6"/>
              <a:gd name="T65" fmla="*/ 26987 h 19"/>
              <a:gd name="T66" fmla="*/ 4763 w 6"/>
              <a:gd name="T67" fmla="*/ 26987 h 19"/>
              <a:gd name="T68" fmla="*/ 6350 w 6"/>
              <a:gd name="T69" fmla="*/ 26987 h 19"/>
              <a:gd name="T70" fmla="*/ 6350 w 6"/>
              <a:gd name="T71" fmla="*/ 26987 h 19"/>
              <a:gd name="T72" fmla="*/ 6350 w 6"/>
              <a:gd name="T73" fmla="*/ 25400 h 19"/>
              <a:gd name="T74" fmla="*/ 7938 w 6"/>
              <a:gd name="T75" fmla="*/ 23812 h 19"/>
              <a:gd name="T76" fmla="*/ 7938 w 6"/>
              <a:gd name="T77" fmla="*/ 22225 h 19"/>
              <a:gd name="T78" fmla="*/ 7938 w 6"/>
              <a:gd name="T79" fmla="*/ 22225 h 19"/>
              <a:gd name="T80" fmla="*/ 9525 w 6"/>
              <a:gd name="T81" fmla="*/ 20637 h 19"/>
              <a:gd name="T82" fmla="*/ 9525 w 6"/>
              <a:gd name="T83" fmla="*/ 17462 h 19"/>
              <a:gd name="T84" fmla="*/ 9525 w 6"/>
              <a:gd name="T85" fmla="*/ 17462 h 19"/>
              <a:gd name="T86" fmla="*/ 9525 w 6"/>
              <a:gd name="T87" fmla="*/ 15875 h 19"/>
              <a:gd name="T88" fmla="*/ 9525 w 6"/>
              <a:gd name="T89" fmla="*/ 14287 h 19"/>
              <a:gd name="T90" fmla="*/ 9525 w 6"/>
              <a:gd name="T91" fmla="*/ 12700 h 19"/>
              <a:gd name="T92" fmla="*/ 9525 w 6"/>
              <a:gd name="T93" fmla="*/ 11112 h 19"/>
              <a:gd name="T94" fmla="*/ 9525 w 6"/>
              <a:gd name="T95" fmla="*/ 9525 h 19"/>
              <a:gd name="T96" fmla="*/ 9525 w 6"/>
              <a:gd name="T97" fmla="*/ 7937 h 19"/>
              <a:gd name="T98" fmla="*/ 9525 w 6"/>
              <a:gd name="T99" fmla="*/ 6350 h 19"/>
              <a:gd name="T100" fmla="*/ 7938 w 6"/>
              <a:gd name="T101" fmla="*/ 6350 h 19"/>
              <a:gd name="T102" fmla="*/ 7938 w 6"/>
              <a:gd name="T103" fmla="*/ 4762 h 19"/>
              <a:gd name="T104" fmla="*/ 7938 w 6"/>
              <a:gd name="T105" fmla="*/ 3175 h 19"/>
              <a:gd name="T106" fmla="*/ 6350 w 6"/>
              <a:gd name="T107" fmla="*/ 1587 h 19"/>
              <a:gd name="T108" fmla="*/ 6350 w 6"/>
              <a:gd name="T109" fmla="*/ 1587 h 19"/>
              <a:gd name="T110" fmla="*/ 6350 w 6"/>
              <a:gd name="T111" fmla="*/ 1587 h 19"/>
              <a:gd name="T112" fmla="*/ 4763 w 6"/>
              <a:gd name="T113" fmla="*/ 0 h 19"/>
              <a:gd name="T114" fmla="*/ 4763 w 6"/>
              <a:gd name="T115" fmla="*/ 0 h 1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6" h="19">
                <a:moveTo>
                  <a:pt x="3" y="0"/>
                </a:moveTo>
                <a:lnTo>
                  <a:pt x="3" y="0"/>
                </a:lnTo>
                <a:lnTo>
                  <a:pt x="2" y="0"/>
                </a:lnTo>
                <a:lnTo>
                  <a:pt x="2" y="1"/>
                </a:lnTo>
                <a:lnTo>
                  <a:pt x="2" y="2"/>
                </a:lnTo>
                <a:lnTo>
                  <a:pt x="2" y="3"/>
                </a:lnTo>
                <a:lnTo>
                  <a:pt x="2" y="4"/>
                </a:lnTo>
                <a:lnTo>
                  <a:pt x="2" y="5"/>
                </a:lnTo>
                <a:lnTo>
                  <a:pt x="1" y="6"/>
                </a:lnTo>
                <a:lnTo>
                  <a:pt x="1" y="7"/>
                </a:lnTo>
                <a:lnTo>
                  <a:pt x="1" y="8"/>
                </a:lnTo>
                <a:lnTo>
                  <a:pt x="1" y="9"/>
                </a:lnTo>
                <a:lnTo>
                  <a:pt x="1" y="10"/>
                </a:lnTo>
                <a:lnTo>
                  <a:pt x="1" y="11"/>
                </a:lnTo>
                <a:lnTo>
                  <a:pt x="0" y="11"/>
                </a:lnTo>
                <a:lnTo>
                  <a:pt x="0" y="12"/>
                </a:lnTo>
                <a:lnTo>
                  <a:pt x="0" y="13"/>
                </a:lnTo>
                <a:lnTo>
                  <a:pt x="0" y="14"/>
                </a:lnTo>
                <a:lnTo>
                  <a:pt x="0" y="15"/>
                </a:lnTo>
                <a:lnTo>
                  <a:pt x="0" y="17"/>
                </a:lnTo>
                <a:lnTo>
                  <a:pt x="0" y="18"/>
                </a:lnTo>
                <a:lnTo>
                  <a:pt x="1" y="18"/>
                </a:lnTo>
                <a:lnTo>
                  <a:pt x="1" y="19"/>
                </a:lnTo>
                <a:lnTo>
                  <a:pt x="2" y="19"/>
                </a:lnTo>
                <a:lnTo>
                  <a:pt x="2" y="18"/>
                </a:lnTo>
                <a:lnTo>
                  <a:pt x="3" y="18"/>
                </a:lnTo>
                <a:lnTo>
                  <a:pt x="3" y="17"/>
                </a:lnTo>
                <a:lnTo>
                  <a:pt x="4" y="17"/>
                </a:lnTo>
                <a:lnTo>
                  <a:pt x="4" y="16"/>
                </a:lnTo>
                <a:lnTo>
                  <a:pt x="5" y="15"/>
                </a:lnTo>
                <a:lnTo>
                  <a:pt x="5" y="14"/>
                </a:lnTo>
                <a:lnTo>
                  <a:pt x="6" y="13"/>
                </a:lnTo>
                <a:lnTo>
                  <a:pt x="6" y="11"/>
                </a:lnTo>
                <a:lnTo>
                  <a:pt x="6" y="10"/>
                </a:lnTo>
                <a:lnTo>
                  <a:pt x="6" y="9"/>
                </a:lnTo>
                <a:lnTo>
                  <a:pt x="6" y="8"/>
                </a:lnTo>
                <a:lnTo>
                  <a:pt x="6" y="7"/>
                </a:lnTo>
                <a:lnTo>
                  <a:pt x="6" y="6"/>
                </a:lnTo>
                <a:lnTo>
                  <a:pt x="6" y="5"/>
                </a:lnTo>
                <a:lnTo>
                  <a:pt x="6" y="4"/>
                </a:lnTo>
                <a:lnTo>
                  <a:pt x="5" y="4"/>
                </a:lnTo>
                <a:lnTo>
                  <a:pt x="5" y="3"/>
                </a:lnTo>
                <a:lnTo>
                  <a:pt x="5" y="2"/>
                </a:lnTo>
                <a:lnTo>
                  <a:pt x="4" y="1"/>
                </a:lnTo>
                <a:lnTo>
                  <a:pt x="3" y="0"/>
                </a:lnTo>
                <a:close/>
              </a:path>
            </a:pathLst>
          </a:custGeom>
          <a:solidFill>
            <a:srgbClr val="D4634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464" name="Freeform 208"/>
          <p:cNvSpPr>
            <a:spLocks/>
          </p:cNvSpPr>
          <p:nvPr/>
        </p:nvSpPr>
        <p:spPr bwMode="auto">
          <a:xfrm>
            <a:off x="6856413" y="5173664"/>
            <a:ext cx="61912" cy="79375"/>
          </a:xfrm>
          <a:custGeom>
            <a:avLst/>
            <a:gdLst>
              <a:gd name="T0" fmla="*/ 4762 w 39"/>
              <a:gd name="T1" fmla="*/ 74613 h 50"/>
              <a:gd name="T2" fmla="*/ 7937 w 39"/>
              <a:gd name="T3" fmla="*/ 74613 h 50"/>
              <a:gd name="T4" fmla="*/ 9525 w 39"/>
              <a:gd name="T5" fmla="*/ 73025 h 50"/>
              <a:gd name="T6" fmla="*/ 12700 w 39"/>
              <a:gd name="T7" fmla="*/ 71438 h 50"/>
              <a:gd name="T8" fmla="*/ 15875 w 39"/>
              <a:gd name="T9" fmla="*/ 69850 h 50"/>
              <a:gd name="T10" fmla="*/ 19050 w 39"/>
              <a:gd name="T11" fmla="*/ 66675 h 50"/>
              <a:gd name="T12" fmla="*/ 22225 w 39"/>
              <a:gd name="T13" fmla="*/ 65088 h 50"/>
              <a:gd name="T14" fmla="*/ 25400 w 39"/>
              <a:gd name="T15" fmla="*/ 63500 h 50"/>
              <a:gd name="T16" fmla="*/ 28575 w 39"/>
              <a:gd name="T17" fmla="*/ 60325 h 50"/>
              <a:gd name="T18" fmla="*/ 31750 w 39"/>
              <a:gd name="T19" fmla="*/ 58738 h 50"/>
              <a:gd name="T20" fmla="*/ 34925 w 39"/>
              <a:gd name="T21" fmla="*/ 55563 h 50"/>
              <a:gd name="T22" fmla="*/ 38100 w 39"/>
              <a:gd name="T23" fmla="*/ 50800 h 50"/>
              <a:gd name="T24" fmla="*/ 41275 w 39"/>
              <a:gd name="T25" fmla="*/ 47625 h 50"/>
              <a:gd name="T26" fmla="*/ 42862 w 39"/>
              <a:gd name="T27" fmla="*/ 44450 h 50"/>
              <a:gd name="T28" fmla="*/ 44450 w 39"/>
              <a:gd name="T29" fmla="*/ 39688 h 50"/>
              <a:gd name="T30" fmla="*/ 47625 w 39"/>
              <a:gd name="T31" fmla="*/ 36513 h 50"/>
              <a:gd name="T32" fmla="*/ 50800 w 39"/>
              <a:gd name="T33" fmla="*/ 31750 h 50"/>
              <a:gd name="T34" fmla="*/ 52387 w 39"/>
              <a:gd name="T35" fmla="*/ 28575 h 50"/>
              <a:gd name="T36" fmla="*/ 53975 w 39"/>
              <a:gd name="T37" fmla="*/ 23813 h 50"/>
              <a:gd name="T38" fmla="*/ 55562 w 39"/>
              <a:gd name="T39" fmla="*/ 19050 h 50"/>
              <a:gd name="T40" fmla="*/ 57150 w 39"/>
              <a:gd name="T41" fmla="*/ 14288 h 50"/>
              <a:gd name="T42" fmla="*/ 58737 w 39"/>
              <a:gd name="T43" fmla="*/ 9525 h 50"/>
              <a:gd name="T44" fmla="*/ 60325 w 39"/>
              <a:gd name="T45" fmla="*/ 4763 h 50"/>
              <a:gd name="T46" fmla="*/ 61912 w 39"/>
              <a:gd name="T47" fmla="*/ 0 h 50"/>
              <a:gd name="T48" fmla="*/ 60325 w 39"/>
              <a:gd name="T49" fmla="*/ 14288 h 50"/>
              <a:gd name="T50" fmla="*/ 58737 w 39"/>
              <a:gd name="T51" fmla="*/ 19050 h 50"/>
              <a:gd name="T52" fmla="*/ 55562 w 39"/>
              <a:gd name="T53" fmla="*/ 25400 h 50"/>
              <a:gd name="T54" fmla="*/ 53975 w 39"/>
              <a:gd name="T55" fmla="*/ 28575 h 50"/>
              <a:gd name="T56" fmla="*/ 52387 w 39"/>
              <a:gd name="T57" fmla="*/ 31750 h 50"/>
              <a:gd name="T58" fmla="*/ 52387 w 39"/>
              <a:gd name="T59" fmla="*/ 36513 h 50"/>
              <a:gd name="T60" fmla="*/ 49212 w 39"/>
              <a:gd name="T61" fmla="*/ 39688 h 50"/>
              <a:gd name="T62" fmla="*/ 47625 w 39"/>
              <a:gd name="T63" fmla="*/ 44450 h 50"/>
              <a:gd name="T64" fmla="*/ 44450 w 39"/>
              <a:gd name="T65" fmla="*/ 47625 h 50"/>
              <a:gd name="T66" fmla="*/ 42862 w 39"/>
              <a:gd name="T67" fmla="*/ 50800 h 50"/>
              <a:gd name="T68" fmla="*/ 42862 w 39"/>
              <a:gd name="T69" fmla="*/ 53975 h 50"/>
              <a:gd name="T70" fmla="*/ 39687 w 39"/>
              <a:gd name="T71" fmla="*/ 55563 h 50"/>
              <a:gd name="T72" fmla="*/ 36512 w 39"/>
              <a:gd name="T73" fmla="*/ 58738 h 50"/>
              <a:gd name="T74" fmla="*/ 34925 w 39"/>
              <a:gd name="T75" fmla="*/ 60325 h 50"/>
              <a:gd name="T76" fmla="*/ 33337 w 39"/>
              <a:gd name="T77" fmla="*/ 61913 h 50"/>
              <a:gd name="T78" fmla="*/ 30162 w 39"/>
              <a:gd name="T79" fmla="*/ 63500 h 50"/>
              <a:gd name="T80" fmla="*/ 28575 w 39"/>
              <a:gd name="T81" fmla="*/ 66675 h 50"/>
              <a:gd name="T82" fmla="*/ 25400 w 39"/>
              <a:gd name="T83" fmla="*/ 66675 h 50"/>
              <a:gd name="T84" fmla="*/ 23812 w 39"/>
              <a:gd name="T85" fmla="*/ 69850 h 50"/>
              <a:gd name="T86" fmla="*/ 20637 w 39"/>
              <a:gd name="T87" fmla="*/ 71438 h 50"/>
              <a:gd name="T88" fmla="*/ 17462 w 39"/>
              <a:gd name="T89" fmla="*/ 71438 h 50"/>
              <a:gd name="T90" fmla="*/ 15875 w 39"/>
              <a:gd name="T91" fmla="*/ 74613 h 50"/>
              <a:gd name="T92" fmla="*/ 12700 w 39"/>
              <a:gd name="T93" fmla="*/ 74613 h 50"/>
              <a:gd name="T94" fmla="*/ 9525 w 39"/>
              <a:gd name="T95" fmla="*/ 76200 h 50"/>
              <a:gd name="T96" fmla="*/ 6350 w 39"/>
              <a:gd name="T97" fmla="*/ 77788 h 50"/>
              <a:gd name="T98" fmla="*/ 3175 w 39"/>
              <a:gd name="T99" fmla="*/ 79375 h 50"/>
              <a:gd name="T100" fmla="*/ 1587 w 39"/>
              <a:gd name="T101" fmla="*/ 71438 h 5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9" h="50">
                <a:moveTo>
                  <a:pt x="2" y="48"/>
                </a:moveTo>
                <a:lnTo>
                  <a:pt x="2" y="47"/>
                </a:lnTo>
                <a:lnTo>
                  <a:pt x="3" y="47"/>
                </a:lnTo>
                <a:lnTo>
                  <a:pt x="4" y="47"/>
                </a:lnTo>
                <a:lnTo>
                  <a:pt x="5" y="47"/>
                </a:lnTo>
                <a:lnTo>
                  <a:pt x="5" y="46"/>
                </a:lnTo>
                <a:lnTo>
                  <a:pt x="6" y="46"/>
                </a:lnTo>
                <a:lnTo>
                  <a:pt x="7" y="45"/>
                </a:lnTo>
                <a:lnTo>
                  <a:pt x="8" y="45"/>
                </a:lnTo>
                <a:lnTo>
                  <a:pt x="9" y="45"/>
                </a:lnTo>
                <a:lnTo>
                  <a:pt x="9" y="44"/>
                </a:lnTo>
                <a:lnTo>
                  <a:pt x="10" y="44"/>
                </a:lnTo>
                <a:lnTo>
                  <a:pt x="11" y="44"/>
                </a:lnTo>
                <a:lnTo>
                  <a:pt x="11" y="43"/>
                </a:lnTo>
                <a:lnTo>
                  <a:pt x="12" y="42"/>
                </a:lnTo>
                <a:lnTo>
                  <a:pt x="13" y="42"/>
                </a:lnTo>
                <a:lnTo>
                  <a:pt x="14" y="41"/>
                </a:lnTo>
                <a:lnTo>
                  <a:pt x="15" y="40"/>
                </a:lnTo>
                <a:lnTo>
                  <a:pt x="16" y="40"/>
                </a:lnTo>
                <a:lnTo>
                  <a:pt x="17" y="39"/>
                </a:lnTo>
                <a:lnTo>
                  <a:pt x="18" y="38"/>
                </a:lnTo>
                <a:lnTo>
                  <a:pt x="19" y="37"/>
                </a:lnTo>
                <a:lnTo>
                  <a:pt x="20" y="37"/>
                </a:lnTo>
                <a:lnTo>
                  <a:pt x="20" y="36"/>
                </a:lnTo>
                <a:lnTo>
                  <a:pt x="21" y="36"/>
                </a:lnTo>
                <a:lnTo>
                  <a:pt x="21" y="35"/>
                </a:lnTo>
                <a:lnTo>
                  <a:pt x="22" y="35"/>
                </a:lnTo>
                <a:lnTo>
                  <a:pt x="23" y="34"/>
                </a:lnTo>
                <a:lnTo>
                  <a:pt x="23" y="33"/>
                </a:lnTo>
                <a:lnTo>
                  <a:pt x="24" y="32"/>
                </a:lnTo>
                <a:lnTo>
                  <a:pt x="25" y="32"/>
                </a:lnTo>
                <a:lnTo>
                  <a:pt x="25" y="31"/>
                </a:lnTo>
                <a:lnTo>
                  <a:pt x="26" y="30"/>
                </a:lnTo>
                <a:lnTo>
                  <a:pt x="27" y="29"/>
                </a:lnTo>
                <a:lnTo>
                  <a:pt x="27" y="28"/>
                </a:lnTo>
                <a:lnTo>
                  <a:pt x="28" y="27"/>
                </a:lnTo>
                <a:lnTo>
                  <a:pt x="28" y="25"/>
                </a:lnTo>
                <a:lnTo>
                  <a:pt x="29" y="25"/>
                </a:lnTo>
                <a:lnTo>
                  <a:pt x="30" y="24"/>
                </a:lnTo>
                <a:lnTo>
                  <a:pt x="30" y="23"/>
                </a:lnTo>
                <a:lnTo>
                  <a:pt x="30" y="22"/>
                </a:lnTo>
                <a:lnTo>
                  <a:pt x="31" y="22"/>
                </a:lnTo>
                <a:lnTo>
                  <a:pt x="31" y="21"/>
                </a:lnTo>
                <a:lnTo>
                  <a:pt x="32" y="20"/>
                </a:lnTo>
                <a:lnTo>
                  <a:pt x="32" y="19"/>
                </a:lnTo>
                <a:lnTo>
                  <a:pt x="33" y="18"/>
                </a:lnTo>
                <a:lnTo>
                  <a:pt x="33" y="17"/>
                </a:lnTo>
                <a:lnTo>
                  <a:pt x="33" y="16"/>
                </a:lnTo>
                <a:lnTo>
                  <a:pt x="34" y="15"/>
                </a:lnTo>
                <a:lnTo>
                  <a:pt x="34" y="14"/>
                </a:lnTo>
                <a:lnTo>
                  <a:pt x="35" y="13"/>
                </a:lnTo>
                <a:lnTo>
                  <a:pt x="35" y="12"/>
                </a:lnTo>
                <a:lnTo>
                  <a:pt x="36" y="11"/>
                </a:lnTo>
                <a:lnTo>
                  <a:pt x="36" y="10"/>
                </a:lnTo>
                <a:lnTo>
                  <a:pt x="36" y="9"/>
                </a:lnTo>
                <a:lnTo>
                  <a:pt x="37" y="8"/>
                </a:lnTo>
                <a:lnTo>
                  <a:pt x="37" y="7"/>
                </a:lnTo>
                <a:lnTo>
                  <a:pt x="37" y="6"/>
                </a:lnTo>
                <a:lnTo>
                  <a:pt x="38" y="5"/>
                </a:lnTo>
                <a:lnTo>
                  <a:pt x="38" y="4"/>
                </a:lnTo>
                <a:lnTo>
                  <a:pt x="38" y="3"/>
                </a:lnTo>
                <a:lnTo>
                  <a:pt x="38" y="2"/>
                </a:lnTo>
                <a:lnTo>
                  <a:pt x="39" y="1"/>
                </a:lnTo>
                <a:lnTo>
                  <a:pt x="39" y="0"/>
                </a:lnTo>
                <a:lnTo>
                  <a:pt x="38" y="7"/>
                </a:lnTo>
                <a:lnTo>
                  <a:pt x="38" y="8"/>
                </a:lnTo>
                <a:lnTo>
                  <a:pt x="38" y="9"/>
                </a:lnTo>
                <a:lnTo>
                  <a:pt x="38" y="10"/>
                </a:lnTo>
                <a:lnTo>
                  <a:pt x="38" y="11"/>
                </a:lnTo>
                <a:lnTo>
                  <a:pt x="37" y="12"/>
                </a:lnTo>
                <a:lnTo>
                  <a:pt x="36" y="13"/>
                </a:lnTo>
                <a:lnTo>
                  <a:pt x="36" y="14"/>
                </a:lnTo>
                <a:lnTo>
                  <a:pt x="36" y="15"/>
                </a:lnTo>
                <a:lnTo>
                  <a:pt x="35" y="16"/>
                </a:lnTo>
                <a:lnTo>
                  <a:pt x="35" y="17"/>
                </a:lnTo>
                <a:lnTo>
                  <a:pt x="34" y="18"/>
                </a:lnTo>
                <a:lnTo>
                  <a:pt x="34" y="19"/>
                </a:lnTo>
                <a:lnTo>
                  <a:pt x="34" y="20"/>
                </a:lnTo>
                <a:lnTo>
                  <a:pt x="33" y="20"/>
                </a:lnTo>
                <a:lnTo>
                  <a:pt x="33" y="21"/>
                </a:lnTo>
                <a:lnTo>
                  <a:pt x="33" y="22"/>
                </a:lnTo>
                <a:lnTo>
                  <a:pt x="33" y="23"/>
                </a:lnTo>
                <a:lnTo>
                  <a:pt x="32" y="24"/>
                </a:lnTo>
                <a:lnTo>
                  <a:pt x="32" y="25"/>
                </a:lnTo>
                <a:lnTo>
                  <a:pt x="31" y="25"/>
                </a:lnTo>
                <a:lnTo>
                  <a:pt x="31" y="26"/>
                </a:lnTo>
                <a:lnTo>
                  <a:pt x="31" y="27"/>
                </a:lnTo>
                <a:lnTo>
                  <a:pt x="30" y="28"/>
                </a:lnTo>
                <a:lnTo>
                  <a:pt x="29" y="29"/>
                </a:lnTo>
                <a:lnTo>
                  <a:pt x="29" y="30"/>
                </a:lnTo>
                <a:lnTo>
                  <a:pt x="28" y="30"/>
                </a:lnTo>
                <a:lnTo>
                  <a:pt x="28" y="31"/>
                </a:lnTo>
                <a:lnTo>
                  <a:pt x="28" y="32"/>
                </a:lnTo>
                <a:lnTo>
                  <a:pt x="27" y="32"/>
                </a:lnTo>
                <a:lnTo>
                  <a:pt x="27" y="33"/>
                </a:lnTo>
                <a:lnTo>
                  <a:pt x="27" y="34"/>
                </a:lnTo>
                <a:lnTo>
                  <a:pt x="26" y="34"/>
                </a:lnTo>
                <a:lnTo>
                  <a:pt x="26" y="35"/>
                </a:lnTo>
                <a:lnTo>
                  <a:pt x="25" y="35"/>
                </a:lnTo>
                <a:lnTo>
                  <a:pt x="24" y="36"/>
                </a:lnTo>
                <a:lnTo>
                  <a:pt x="24" y="37"/>
                </a:lnTo>
                <a:lnTo>
                  <a:pt x="23" y="37"/>
                </a:lnTo>
                <a:lnTo>
                  <a:pt x="22" y="37"/>
                </a:lnTo>
                <a:lnTo>
                  <a:pt x="22" y="38"/>
                </a:lnTo>
                <a:lnTo>
                  <a:pt x="22" y="39"/>
                </a:lnTo>
                <a:lnTo>
                  <a:pt x="21" y="39"/>
                </a:lnTo>
                <a:lnTo>
                  <a:pt x="21" y="40"/>
                </a:lnTo>
                <a:lnTo>
                  <a:pt x="20" y="40"/>
                </a:lnTo>
                <a:lnTo>
                  <a:pt x="19" y="40"/>
                </a:lnTo>
                <a:lnTo>
                  <a:pt x="19" y="41"/>
                </a:lnTo>
                <a:lnTo>
                  <a:pt x="18" y="41"/>
                </a:lnTo>
                <a:lnTo>
                  <a:pt x="18" y="42"/>
                </a:lnTo>
                <a:lnTo>
                  <a:pt x="17" y="42"/>
                </a:lnTo>
                <a:lnTo>
                  <a:pt x="16" y="42"/>
                </a:lnTo>
                <a:lnTo>
                  <a:pt x="16" y="43"/>
                </a:lnTo>
                <a:lnTo>
                  <a:pt x="15" y="43"/>
                </a:lnTo>
                <a:lnTo>
                  <a:pt x="15" y="44"/>
                </a:lnTo>
                <a:lnTo>
                  <a:pt x="14" y="44"/>
                </a:lnTo>
                <a:lnTo>
                  <a:pt x="14" y="45"/>
                </a:lnTo>
                <a:lnTo>
                  <a:pt x="13" y="45"/>
                </a:lnTo>
                <a:lnTo>
                  <a:pt x="12" y="45"/>
                </a:lnTo>
                <a:lnTo>
                  <a:pt x="11" y="45"/>
                </a:lnTo>
                <a:lnTo>
                  <a:pt x="11" y="46"/>
                </a:lnTo>
                <a:lnTo>
                  <a:pt x="10" y="46"/>
                </a:lnTo>
                <a:lnTo>
                  <a:pt x="10" y="47"/>
                </a:lnTo>
                <a:lnTo>
                  <a:pt x="9" y="47"/>
                </a:lnTo>
                <a:lnTo>
                  <a:pt x="8" y="47"/>
                </a:lnTo>
                <a:lnTo>
                  <a:pt x="7" y="47"/>
                </a:lnTo>
                <a:lnTo>
                  <a:pt x="7" y="48"/>
                </a:lnTo>
                <a:lnTo>
                  <a:pt x="6" y="48"/>
                </a:lnTo>
                <a:lnTo>
                  <a:pt x="5" y="48"/>
                </a:lnTo>
                <a:lnTo>
                  <a:pt x="5" y="49"/>
                </a:lnTo>
                <a:lnTo>
                  <a:pt x="4" y="49"/>
                </a:lnTo>
                <a:lnTo>
                  <a:pt x="3" y="49"/>
                </a:lnTo>
                <a:lnTo>
                  <a:pt x="2" y="50"/>
                </a:lnTo>
                <a:lnTo>
                  <a:pt x="1" y="50"/>
                </a:lnTo>
                <a:lnTo>
                  <a:pt x="0" y="46"/>
                </a:lnTo>
                <a:lnTo>
                  <a:pt x="1" y="45"/>
                </a:lnTo>
                <a:lnTo>
                  <a:pt x="2" y="48"/>
                </a:lnTo>
                <a:close/>
              </a:path>
            </a:pathLst>
          </a:custGeom>
          <a:solidFill>
            <a:srgbClr val="78857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465" name="Freeform 209"/>
          <p:cNvSpPr>
            <a:spLocks/>
          </p:cNvSpPr>
          <p:nvPr/>
        </p:nvSpPr>
        <p:spPr bwMode="auto">
          <a:xfrm>
            <a:off x="6835775" y="5238751"/>
            <a:ext cx="25400" cy="22225"/>
          </a:xfrm>
          <a:custGeom>
            <a:avLst/>
            <a:gdLst>
              <a:gd name="T0" fmla="*/ 25400 w 16"/>
              <a:gd name="T1" fmla="*/ 0 h 14"/>
              <a:gd name="T2" fmla="*/ 25400 w 16"/>
              <a:gd name="T3" fmla="*/ 0 h 14"/>
              <a:gd name="T4" fmla="*/ 23813 w 16"/>
              <a:gd name="T5" fmla="*/ 0 h 14"/>
              <a:gd name="T6" fmla="*/ 23813 w 16"/>
              <a:gd name="T7" fmla="*/ 0 h 14"/>
              <a:gd name="T8" fmla="*/ 22225 w 16"/>
              <a:gd name="T9" fmla="*/ 0 h 14"/>
              <a:gd name="T10" fmla="*/ 22225 w 16"/>
              <a:gd name="T11" fmla="*/ 0 h 14"/>
              <a:gd name="T12" fmla="*/ 20638 w 16"/>
              <a:gd name="T13" fmla="*/ 0 h 14"/>
              <a:gd name="T14" fmla="*/ 20638 w 16"/>
              <a:gd name="T15" fmla="*/ 0 h 14"/>
              <a:gd name="T16" fmla="*/ 19050 w 16"/>
              <a:gd name="T17" fmla="*/ 0 h 14"/>
              <a:gd name="T18" fmla="*/ 19050 w 16"/>
              <a:gd name="T19" fmla="*/ 1588 h 14"/>
              <a:gd name="T20" fmla="*/ 19050 w 16"/>
              <a:gd name="T21" fmla="*/ 1588 h 14"/>
              <a:gd name="T22" fmla="*/ 17463 w 16"/>
              <a:gd name="T23" fmla="*/ 1588 h 14"/>
              <a:gd name="T24" fmla="*/ 17463 w 16"/>
              <a:gd name="T25" fmla="*/ 1588 h 14"/>
              <a:gd name="T26" fmla="*/ 17463 w 16"/>
              <a:gd name="T27" fmla="*/ 3175 h 14"/>
              <a:gd name="T28" fmla="*/ 15875 w 16"/>
              <a:gd name="T29" fmla="*/ 3175 h 14"/>
              <a:gd name="T30" fmla="*/ 15875 w 16"/>
              <a:gd name="T31" fmla="*/ 4763 h 14"/>
              <a:gd name="T32" fmla="*/ 15875 w 16"/>
              <a:gd name="T33" fmla="*/ 4763 h 14"/>
              <a:gd name="T34" fmla="*/ 14288 w 16"/>
              <a:gd name="T35" fmla="*/ 6350 h 14"/>
              <a:gd name="T36" fmla="*/ 14288 w 16"/>
              <a:gd name="T37" fmla="*/ 6350 h 14"/>
              <a:gd name="T38" fmla="*/ 14288 w 16"/>
              <a:gd name="T39" fmla="*/ 7938 h 14"/>
              <a:gd name="T40" fmla="*/ 12700 w 16"/>
              <a:gd name="T41" fmla="*/ 7938 h 14"/>
              <a:gd name="T42" fmla="*/ 12700 w 16"/>
              <a:gd name="T43" fmla="*/ 9525 h 14"/>
              <a:gd name="T44" fmla="*/ 12700 w 16"/>
              <a:gd name="T45" fmla="*/ 9525 h 14"/>
              <a:gd name="T46" fmla="*/ 11113 w 16"/>
              <a:gd name="T47" fmla="*/ 11113 h 14"/>
              <a:gd name="T48" fmla="*/ 11113 w 16"/>
              <a:gd name="T49" fmla="*/ 11113 h 14"/>
              <a:gd name="T50" fmla="*/ 11113 w 16"/>
              <a:gd name="T51" fmla="*/ 12700 h 14"/>
              <a:gd name="T52" fmla="*/ 11113 w 16"/>
              <a:gd name="T53" fmla="*/ 12700 h 14"/>
              <a:gd name="T54" fmla="*/ 0 w 16"/>
              <a:gd name="T55" fmla="*/ 20638 h 14"/>
              <a:gd name="T56" fmla="*/ 0 w 16"/>
              <a:gd name="T57" fmla="*/ 22225 h 14"/>
              <a:gd name="T58" fmla="*/ 1588 w 16"/>
              <a:gd name="T59" fmla="*/ 22225 h 14"/>
              <a:gd name="T60" fmla="*/ 1588 w 16"/>
              <a:gd name="T61" fmla="*/ 22225 h 14"/>
              <a:gd name="T62" fmla="*/ 1588 w 16"/>
              <a:gd name="T63" fmla="*/ 22225 h 14"/>
              <a:gd name="T64" fmla="*/ 1588 w 16"/>
              <a:gd name="T65" fmla="*/ 22225 h 14"/>
              <a:gd name="T66" fmla="*/ 3175 w 16"/>
              <a:gd name="T67" fmla="*/ 22225 h 14"/>
              <a:gd name="T68" fmla="*/ 3175 w 16"/>
              <a:gd name="T69" fmla="*/ 22225 h 14"/>
              <a:gd name="T70" fmla="*/ 4763 w 16"/>
              <a:gd name="T71" fmla="*/ 22225 h 14"/>
              <a:gd name="T72" fmla="*/ 4763 w 16"/>
              <a:gd name="T73" fmla="*/ 22225 h 14"/>
              <a:gd name="T74" fmla="*/ 6350 w 16"/>
              <a:gd name="T75" fmla="*/ 22225 h 14"/>
              <a:gd name="T76" fmla="*/ 6350 w 16"/>
              <a:gd name="T77" fmla="*/ 22225 h 14"/>
              <a:gd name="T78" fmla="*/ 7938 w 16"/>
              <a:gd name="T79" fmla="*/ 22225 h 14"/>
              <a:gd name="T80" fmla="*/ 7938 w 16"/>
              <a:gd name="T81" fmla="*/ 22225 h 14"/>
              <a:gd name="T82" fmla="*/ 7938 w 16"/>
              <a:gd name="T83" fmla="*/ 20638 h 14"/>
              <a:gd name="T84" fmla="*/ 9525 w 16"/>
              <a:gd name="T85" fmla="*/ 20638 h 14"/>
              <a:gd name="T86" fmla="*/ 9525 w 16"/>
              <a:gd name="T87" fmla="*/ 20638 h 14"/>
              <a:gd name="T88" fmla="*/ 11113 w 16"/>
              <a:gd name="T89" fmla="*/ 19050 h 14"/>
              <a:gd name="T90" fmla="*/ 11113 w 16"/>
              <a:gd name="T91" fmla="*/ 19050 h 14"/>
              <a:gd name="T92" fmla="*/ 11113 w 16"/>
              <a:gd name="T93" fmla="*/ 19050 h 14"/>
              <a:gd name="T94" fmla="*/ 12700 w 16"/>
              <a:gd name="T95" fmla="*/ 17463 h 14"/>
              <a:gd name="T96" fmla="*/ 12700 w 16"/>
              <a:gd name="T97" fmla="*/ 17463 h 14"/>
              <a:gd name="T98" fmla="*/ 14288 w 16"/>
              <a:gd name="T99" fmla="*/ 17463 h 14"/>
              <a:gd name="T100" fmla="*/ 19050 w 16"/>
              <a:gd name="T101" fmla="*/ 12700 h 14"/>
              <a:gd name="T102" fmla="*/ 25400 w 16"/>
              <a:gd name="T103" fmla="*/ 6350 h 14"/>
              <a:gd name="T104" fmla="*/ 25400 w 16"/>
              <a:gd name="T105" fmla="*/ 0 h 1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6" h="14">
                <a:moveTo>
                  <a:pt x="16" y="0"/>
                </a:moveTo>
                <a:lnTo>
                  <a:pt x="16" y="0"/>
                </a:lnTo>
                <a:lnTo>
                  <a:pt x="15" y="0"/>
                </a:lnTo>
                <a:lnTo>
                  <a:pt x="14" y="0"/>
                </a:lnTo>
                <a:lnTo>
                  <a:pt x="13" y="0"/>
                </a:lnTo>
                <a:lnTo>
                  <a:pt x="12" y="0"/>
                </a:lnTo>
                <a:lnTo>
                  <a:pt x="12" y="1"/>
                </a:lnTo>
                <a:lnTo>
                  <a:pt x="11" y="1"/>
                </a:lnTo>
                <a:lnTo>
                  <a:pt x="11" y="2"/>
                </a:lnTo>
                <a:lnTo>
                  <a:pt x="10" y="2"/>
                </a:lnTo>
                <a:lnTo>
                  <a:pt x="10" y="3"/>
                </a:lnTo>
                <a:lnTo>
                  <a:pt x="9" y="4"/>
                </a:lnTo>
                <a:lnTo>
                  <a:pt x="9" y="5"/>
                </a:lnTo>
                <a:lnTo>
                  <a:pt x="8" y="5"/>
                </a:lnTo>
                <a:lnTo>
                  <a:pt x="8" y="6"/>
                </a:lnTo>
                <a:lnTo>
                  <a:pt x="7" y="7"/>
                </a:lnTo>
                <a:lnTo>
                  <a:pt x="7" y="8"/>
                </a:lnTo>
                <a:lnTo>
                  <a:pt x="0" y="13"/>
                </a:lnTo>
                <a:lnTo>
                  <a:pt x="0" y="14"/>
                </a:lnTo>
                <a:lnTo>
                  <a:pt x="1" y="14"/>
                </a:lnTo>
                <a:lnTo>
                  <a:pt x="2" y="14"/>
                </a:lnTo>
                <a:lnTo>
                  <a:pt x="3" y="14"/>
                </a:lnTo>
                <a:lnTo>
                  <a:pt x="4" y="14"/>
                </a:lnTo>
                <a:lnTo>
                  <a:pt x="5" y="14"/>
                </a:lnTo>
                <a:lnTo>
                  <a:pt x="5" y="13"/>
                </a:lnTo>
                <a:lnTo>
                  <a:pt x="6" y="13"/>
                </a:lnTo>
                <a:lnTo>
                  <a:pt x="7" y="12"/>
                </a:lnTo>
                <a:lnTo>
                  <a:pt x="8" y="11"/>
                </a:lnTo>
                <a:lnTo>
                  <a:pt x="9" y="11"/>
                </a:lnTo>
                <a:lnTo>
                  <a:pt x="12" y="8"/>
                </a:lnTo>
                <a:lnTo>
                  <a:pt x="16" y="4"/>
                </a:lnTo>
                <a:lnTo>
                  <a:pt x="16" y="0"/>
                </a:lnTo>
                <a:close/>
              </a:path>
            </a:pathLst>
          </a:custGeom>
          <a:solidFill>
            <a:srgbClr val="F2BFA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466" name="Freeform 210"/>
          <p:cNvSpPr>
            <a:spLocks/>
          </p:cNvSpPr>
          <p:nvPr/>
        </p:nvSpPr>
        <p:spPr bwMode="auto">
          <a:xfrm>
            <a:off x="6986588" y="5029200"/>
            <a:ext cx="49212" cy="158750"/>
          </a:xfrm>
          <a:custGeom>
            <a:avLst/>
            <a:gdLst>
              <a:gd name="T0" fmla="*/ 14287 w 31"/>
              <a:gd name="T1" fmla="*/ 0 h 100"/>
              <a:gd name="T2" fmla="*/ 17462 w 31"/>
              <a:gd name="T3" fmla="*/ 4763 h 100"/>
              <a:gd name="T4" fmla="*/ 19050 w 31"/>
              <a:gd name="T5" fmla="*/ 11113 h 100"/>
              <a:gd name="T6" fmla="*/ 22225 w 31"/>
              <a:gd name="T7" fmla="*/ 15875 h 100"/>
              <a:gd name="T8" fmla="*/ 25400 w 31"/>
              <a:gd name="T9" fmla="*/ 23813 h 100"/>
              <a:gd name="T10" fmla="*/ 28575 w 31"/>
              <a:gd name="T11" fmla="*/ 31750 h 100"/>
              <a:gd name="T12" fmla="*/ 31750 w 31"/>
              <a:gd name="T13" fmla="*/ 39688 h 100"/>
              <a:gd name="T14" fmla="*/ 36512 w 31"/>
              <a:gd name="T15" fmla="*/ 49213 h 100"/>
              <a:gd name="T16" fmla="*/ 39687 w 31"/>
              <a:gd name="T17" fmla="*/ 60325 h 100"/>
              <a:gd name="T18" fmla="*/ 42862 w 31"/>
              <a:gd name="T19" fmla="*/ 69850 h 100"/>
              <a:gd name="T20" fmla="*/ 44450 w 31"/>
              <a:gd name="T21" fmla="*/ 80963 h 100"/>
              <a:gd name="T22" fmla="*/ 47625 w 31"/>
              <a:gd name="T23" fmla="*/ 92075 h 100"/>
              <a:gd name="T24" fmla="*/ 47625 w 31"/>
              <a:gd name="T25" fmla="*/ 98425 h 100"/>
              <a:gd name="T26" fmla="*/ 47625 w 31"/>
              <a:gd name="T27" fmla="*/ 104775 h 100"/>
              <a:gd name="T28" fmla="*/ 49212 w 31"/>
              <a:gd name="T29" fmla="*/ 111125 h 100"/>
              <a:gd name="T30" fmla="*/ 49212 w 31"/>
              <a:gd name="T31" fmla="*/ 119063 h 100"/>
              <a:gd name="T32" fmla="*/ 47625 w 31"/>
              <a:gd name="T33" fmla="*/ 125413 h 100"/>
              <a:gd name="T34" fmla="*/ 47625 w 31"/>
              <a:gd name="T35" fmla="*/ 131763 h 100"/>
              <a:gd name="T36" fmla="*/ 46037 w 31"/>
              <a:gd name="T37" fmla="*/ 141288 h 100"/>
              <a:gd name="T38" fmla="*/ 42862 w 31"/>
              <a:gd name="T39" fmla="*/ 150813 h 100"/>
              <a:gd name="T40" fmla="*/ 38100 w 31"/>
              <a:gd name="T41" fmla="*/ 155575 h 100"/>
              <a:gd name="T42" fmla="*/ 34925 w 31"/>
              <a:gd name="T43" fmla="*/ 158750 h 100"/>
              <a:gd name="T44" fmla="*/ 30162 w 31"/>
              <a:gd name="T45" fmla="*/ 158750 h 100"/>
              <a:gd name="T46" fmla="*/ 23812 w 31"/>
              <a:gd name="T47" fmla="*/ 158750 h 100"/>
              <a:gd name="T48" fmla="*/ 19050 w 31"/>
              <a:gd name="T49" fmla="*/ 155575 h 100"/>
              <a:gd name="T50" fmla="*/ 14287 w 31"/>
              <a:gd name="T51" fmla="*/ 152400 h 100"/>
              <a:gd name="T52" fmla="*/ 9525 w 31"/>
              <a:gd name="T53" fmla="*/ 149225 h 100"/>
              <a:gd name="T54" fmla="*/ 6350 w 31"/>
              <a:gd name="T55" fmla="*/ 144463 h 100"/>
              <a:gd name="T56" fmla="*/ 3175 w 31"/>
              <a:gd name="T57" fmla="*/ 141288 h 100"/>
              <a:gd name="T58" fmla="*/ 0 w 31"/>
              <a:gd name="T59" fmla="*/ 138113 h 100"/>
              <a:gd name="T60" fmla="*/ 3175 w 31"/>
              <a:gd name="T61" fmla="*/ 136525 h 100"/>
              <a:gd name="T62" fmla="*/ 7937 w 31"/>
              <a:gd name="T63" fmla="*/ 139700 h 100"/>
              <a:gd name="T64" fmla="*/ 12700 w 31"/>
              <a:gd name="T65" fmla="*/ 144463 h 100"/>
              <a:gd name="T66" fmla="*/ 15875 w 31"/>
              <a:gd name="T67" fmla="*/ 147638 h 100"/>
              <a:gd name="T68" fmla="*/ 20637 w 31"/>
              <a:gd name="T69" fmla="*/ 150813 h 100"/>
              <a:gd name="T70" fmla="*/ 25400 w 31"/>
              <a:gd name="T71" fmla="*/ 152400 h 100"/>
              <a:gd name="T72" fmla="*/ 30162 w 31"/>
              <a:gd name="T73" fmla="*/ 153988 h 100"/>
              <a:gd name="T74" fmla="*/ 34925 w 31"/>
              <a:gd name="T75" fmla="*/ 152400 h 100"/>
              <a:gd name="T76" fmla="*/ 39687 w 31"/>
              <a:gd name="T77" fmla="*/ 149225 h 100"/>
              <a:gd name="T78" fmla="*/ 42862 w 31"/>
              <a:gd name="T79" fmla="*/ 142875 h 100"/>
              <a:gd name="T80" fmla="*/ 46037 w 31"/>
              <a:gd name="T81" fmla="*/ 133350 h 100"/>
              <a:gd name="T82" fmla="*/ 47625 w 31"/>
              <a:gd name="T83" fmla="*/ 122238 h 100"/>
              <a:gd name="T84" fmla="*/ 47625 w 31"/>
              <a:gd name="T85" fmla="*/ 107950 h 100"/>
              <a:gd name="T86" fmla="*/ 44450 w 31"/>
              <a:gd name="T87" fmla="*/ 95250 h 100"/>
              <a:gd name="T88" fmla="*/ 42862 w 31"/>
              <a:gd name="T89" fmla="*/ 82550 h 100"/>
              <a:gd name="T90" fmla="*/ 38100 w 31"/>
              <a:gd name="T91" fmla="*/ 68263 h 100"/>
              <a:gd name="T92" fmla="*/ 34925 w 31"/>
              <a:gd name="T93" fmla="*/ 55563 h 100"/>
              <a:gd name="T94" fmla="*/ 30162 w 31"/>
              <a:gd name="T95" fmla="*/ 44450 h 100"/>
              <a:gd name="T96" fmla="*/ 26987 w 31"/>
              <a:gd name="T97" fmla="*/ 33338 h 100"/>
              <a:gd name="T98" fmla="*/ 22225 w 31"/>
              <a:gd name="T99" fmla="*/ 23813 h 100"/>
              <a:gd name="T100" fmla="*/ 19050 w 31"/>
              <a:gd name="T101" fmla="*/ 15875 h 100"/>
              <a:gd name="T102" fmla="*/ 15875 w 31"/>
              <a:gd name="T103" fmla="*/ 11113 h 100"/>
              <a:gd name="T104" fmla="*/ 14287 w 31"/>
              <a:gd name="T105" fmla="*/ 6350 h 1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1" h="100">
                <a:moveTo>
                  <a:pt x="8" y="3"/>
                </a:moveTo>
                <a:lnTo>
                  <a:pt x="3" y="14"/>
                </a:lnTo>
                <a:lnTo>
                  <a:pt x="3" y="11"/>
                </a:lnTo>
                <a:lnTo>
                  <a:pt x="9" y="0"/>
                </a:lnTo>
                <a:lnTo>
                  <a:pt x="9" y="1"/>
                </a:lnTo>
                <a:lnTo>
                  <a:pt x="10" y="2"/>
                </a:lnTo>
                <a:lnTo>
                  <a:pt x="10" y="3"/>
                </a:lnTo>
                <a:lnTo>
                  <a:pt x="11" y="3"/>
                </a:lnTo>
                <a:lnTo>
                  <a:pt x="11" y="4"/>
                </a:lnTo>
                <a:lnTo>
                  <a:pt x="11" y="5"/>
                </a:lnTo>
                <a:lnTo>
                  <a:pt x="12" y="5"/>
                </a:lnTo>
                <a:lnTo>
                  <a:pt x="12" y="6"/>
                </a:lnTo>
                <a:lnTo>
                  <a:pt x="12" y="7"/>
                </a:lnTo>
                <a:lnTo>
                  <a:pt x="13" y="8"/>
                </a:lnTo>
                <a:lnTo>
                  <a:pt x="13" y="9"/>
                </a:lnTo>
                <a:lnTo>
                  <a:pt x="13" y="10"/>
                </a:lnTo>
                <a:lnTo>
                  <a:pt x="14" y="10"/>
                </a:lnTo>
                <a:lnTo>
                  <a:pt x="14" y="11"/>
                </a:lnTo>
                <a:lnTo>
                  <a:pt x="15" y="12"/>
                </a:lnTo>
                <a:lnTo>
                  <a:pt x="15" y="13"/>
                </a:lnTo>
                <a:lnTo>
                  <a:pt x="16" y="14"/>
                </a:lnTo>
                <a:lnTo>
                  <a:pt x="16" y="15"/>
                </a:lnTo>
                <a:lnTo>
                  <a:pt x="17" y="15"/>
                </a:lnTo>
                <a:lnTo>
                  <a:pt x="17" y="17"/>
                </a:lnTo>
                <a:lnTo>
                  <a:pt x="18" y="18"/>
                </a:lnTo>
                <a:lnTo>
                  <a:pt x="18" y="19"/>
                </a:lnTo>
                <a:lnTo>
                  <a:pt x="18" y="20"/>
                </a:lnTo>
                <a:lnTo>
                  <a:pt x="19" y="21"/>
                </a:lnTo>
                <a:lnTo>
                  <a:pt x="19" y="22"/>
                </a:lnTo>
                <a:lnTo>
                  <a:pt x="19" y="23"/>
                </a:lnTo>
                <a:lnTo>
                  <a:pt x="20" y="24"/>
                </a:lnTo>
                <a:lnTo>
                  <a:pt x="20" y="25"/>
                </a:lnTo>
                <a:lnTo>
                  <a:pt x="21" y="27"/>
                </a:lnTo>
                <a:lnTo>
                  <a:pt x="22" y="29"/>
                </a:lnTo>
                <a:lnTo>
                  <a:pt x="22" y="30"/>
                </a:lnTo>
                <a:lnTo>
                  <a:pt x="23" y="31"/>
                </a:lnTo>
                <a:lnTo>
                  <a:pt x="23" y="33"/>
                </a:lnTo>
                <a:lnTo>
                  <a:pt x="24" y="34"/>
                </a:lnTo>
                <a:lnTo>
                  <a:pt x="24" y="35"/>
                </a:lnTo>
                <a:lnTo>
                  <a:pt x="24" y="36"/>
                </a:lnTo>
                <a:lnTo>
                  <a:pt x="25" y="38"/>
                </a:lnTo>
                <a:lnTo>
                  <a:pt x="25" y="39"/>
                </a:lnTo>
                <a:lnTo>
                  <a:pt x="25" y="40"/>
                </a:lnTo>
                <a:lnTo>
                  <a:pt x="26" y="42"/>
                </a:lnTo>
                <a:lnTo>
                  <a:pt x="26" y="43"/>
                </a:lnTo>
                <a:lnTo>
                  <a:pt x="27" y="44"/>
                </a:lnTo>
                <a:lnTo>
                  <a:pt x="27" y="46"/>
                </a:lnTo>
                <a:lnTo>
                  <a:pt x="27" y="47"/>
                </a:lnTo>
                <a:lnTo>
                  <a:pt x="28" y="48"/>
                </a:lnTo>
                <a:lnTo>
                  <a:pt x="28" y="50"/>
                </a:lnTo>
                <a:lnTo>
                  <a:pt x="28" y="51"/>
                </a:lnTo>
                <a:lnTo>
                  <a:pt x="29" y="53"/>
                </a:lnTo>
                <a:lnTo>
                  <a:pt x="29" y="54"/>
                </a:lnTo>
                <a:lnTo>
                  <a:pt x="29" y="55"/>
                </a:lnTo>
                <a:lnTo>
                  <a:pt x="30" y="57"/>
                </a:lnTo>
                <a:lnTo>
                  <a:pt x="30" y="58"/>
                </a:lnTo>
                <a:lnTo>
                  <a:pt x="30" y="59"/>
                </a:lnTo>
                <a:lnTo>
                  <a:pt x="30" y="60"/>
                </a:lnTo>
                <a:lnTo>
                  <a:pt x="30" y="61"/>
                </a:lnTo>
                <a:lnTo>
                  <a:pt x="30" y="62"/>
                </a:lnTo>
                <a:lnTo>
                  <a:pt x="30" y="63"/>
                </a:lnTo>
                <a:lnTo>
                  <a:pt x="30" y="64"/>
                </a:lnTo>
                <a:lnTo>
                  <a:pt x="30" y="65"/>
                </a:lnTo>
                <a:lnTo>
                  <a:pt x="30" y="66"/>
                </a:lnTo>
                <a:lnTo>
                  <a:pt x="30" y="67"/>
                </a:lnTo>
                <a:lnTo>
                  <a:pt x="31" y="68"/>
                </a:lnTo>
                <a:lnTo>
                  <a:pt x="31" y="69"/>
                </a:lnTo>
                <a:lnTo>
                  <a:pt x="31" y="70"/>
                </a:lnTo>
                <a:lnTo>
                  <a:pt x="31" y="71"/>
                </a:lnTo>
                <a:lnTo>
                  <a:pt x="31" y="72"/>
                </a:lnTo>
                <a:lnTo>
                  <a:pt x="31" y="73"/>
                </a:lnTo>
                <a:lnTo>
                  <a:pt x="31" y="74"/>
                </a:lnTo>
                <a:lnTo>
                  <a:pt x="31" y="75"/>
                </a:lnTo>
                <a:lnTo>
                  <a:pt x="31" y="76"/>
                </a:lnTo>
                <a:lnTo>
                  <a:pt x="31" y="77"/>
                </a:lnTo>
                <a:lnTo>
                  <a:pt x="30" y="78"/>
                </a:lnTo>
                <a:lnTo>
                  <a:pt x="30" y="79"/>
                </a:lnTo>
                <a:lnTo>
                  <a:pt x="30" y="80"/>
                </a:lnTo>
                <a:lnTo>
                  <a:pt x="30" y="81"/>
                </a:lnTo>
                <a:lnTo>
                  <a:pt x="30" y="82"/>
                </a:lnTo>
                <a:lnTo>
                  <a:pt x="30" y="83"/>
                </a:lnTo>
                <a:lnTo>
                  <a:pt x="30" y="84"/>
                </a:lnTo>
                <a:lnTo>
                  <a:pt x="30" y="85"/>
                </a:lnTo>
                <a:lnTo>
                  <a:pt x="30" y="86"/>
                </a:lnTo>
                <a:lnTo>
                  <a:pt x="30" y="88"/>
                </a:lnTo>
                <a:lnTo>
                  <a:pt x="29" y="89"/>
                </a:lnTo>
                <a:lnTo>
                  <a:pt x="29" y="91"/>
                </a:lnTo>
                <a:lnTo>
                  <a:pt x="28" y="91"/>
                </a:lnTo>
                <a:lnTo>
                  <a:pt x="28" y="93"/>
                </a:lnTo>
                <a:lnTo>
                  <a:pt x="27" y="93"/>
                </a:lnTo>
                <a:lnTo>
                  <a:pt x="27" y="95"/>
                </a:lnTo>
                <a:lnTo>
                  <a:pt x="26" y="95"/>
                </a:lnTo>
                <a:lnTo>
                  <a:pt x="26" y="96"/>
                </a:lnTo>
                <a:lnTo>
                  <a:pt x="25" y="97"/>
                </a:lnTo>
                <a:lnTo>
                  <a:pt x="25" y="98"/>
                </a:lnTo>
                <a:lnTo>
                  <a:pt x="24" y="98"/>
                </a:lnTo>
                <a:lnTo>
                  <a:pt x="24" y="99"/>
                </a:lnTo>
                <a:lnTo>
                  <a:pt x="23" y="100"/>
                </a:lnTo>
                <a:lnTo>
                  <a:pt x="22" y="100"/>
                </a:lnTo>
                <a:lnTo>
                  <a:pt x="21" y="100"/>
                </a:lnTo>
                <a:lnTo>
                  <a:pt x="20" y="100"/>
                </a:lnTo>
                <a:lnTo>
                  <a:pt x="19" y="100"/>
                </a:lnTo>
                <a:lnTo>
                  <a:pt x="18" y="100"/>
                </a:lnTo>
                <a:lnTo>
                  <a:pt x="17" y="100"/>
                </a:lnTo>
                <a:lnTo>
                  <a:pt x="16" y="100"/>
                </a:lnTo>
                <a:lnTo>
                  <a:pt x="15" y="100"/>
                </a:lnTo>
                <a:lnTo>
                  <a:pt x="14" y="100"/>
                </a:lnTo>
                <a:lnTo>
                  <a:pt x="13" y="99"/>
                </a:lnTo>
                <a:lnTo>
                  <a:pt x="12" y="98"/>
                </a:lnTo>
                <a:lnTo>
                  <a:pt x="11" y="98"/>
                </a:lnTo>
                <a:lnTo>
                  <a:pt x="10" y="97"/>
                </a:lnTo>
                <a:lnTo>
                  <a:pt x="9" y="96"/>
                </a:lnTo>
                <a:lnTo>
                  <a:pt x="8" y="95"/>
                </a:lnTo>
                <a:lnTo>
                  <a:pt x="7" y="94"/>
                </a:lnTo>
                <a:lnTo>
                  <a:pt x="6" y="94"/>
                </a:lnTo>
                <a:lnTo>
                  <a:pt x="6" y="93"/>
                </a:lnTo>
                <a:lnTo>
                  <a:pt x="5" y="93"/>
                </a:lnTo>
                <a:lnTo>
                  <a:pt x="4" y="92"/>
                </a:lnTo>
                <a:lnTo>
                  <a:pt x="4" y="91"/>
                </a:lnTo>
                <a:lnTo>
                  <a:pt x="3" y="91"/>
                </a:lnTo>
                <a:lnTo>
                  <a:pt x="3" y="90"/>
                </a:lnTo>
                <a:lnTo>
                  <a:pt x="2" y="90"/>
                </a:lnTo>
                <a:lnTo>
                  <a:pt x="2" y="89"/>
                </a:lnTo>
                <a:lnTo>
                  <a:pt x="2" y="88"/>
                </a:lnTo>
                <a:lnTo>
                  <a:pt x="1" y="88"/>
                </a:lnTo>
                <a:lnTo>
                  <a:pt x="0" y="87"/>
                </a:lnTo>
                <a:lnTo>
                  <a:pt x="1" y="83"/>
                </a:lnTo>
                <a:lnTo>
                  <a:pt x="1" y="84"/>
                </a:lnTo>
                <a:lnTo>
                  <a:pt x="2" y="85"/>
                </a:lnTo>
                <a:lnTo>
                  <a:pt x="2" y="86"/>
                </a:lnTo>
                <a:lnTo>
                  <a:pt x="3" y="86"/>
                </a:lnTo>
                <a:lnTo>
                  <a:pt x="3" y="87"/>
                </a:lnTo>
                <a:lnTo>
                  <a:pt x="4" y="88"/>
                </a:lnTo>
                <a:lnTo>
                  <a:pt x="5" y="88"/>
                </a:lnTo>
                <a:lnTo>
                  <a:pt x="5" y="89"/>
                </a:lnTo>
                <a:lnTo>
                  <a:pt x="6" y="89"/>
                </a:lnTo>
                <a:lnTo>
                  <a:pt x="6" y="90"/>
                </a:lnTo>
                <a:lnTo>
                  <a:pt x="7" y="91"/>
                </a:lnTo>
                <a:lnTo>
                  <a:pt x="8" y="91"/>
                </a:lnTo>
                <a:lnTo>
                  <a:pt x="8" y="92"/>
                </a:lnTo>
                <a:lnTo>
                  <a:pt x="9" y="93"/>
                </a:lnTo>
                <a:lnTo>
                  <a:pt x="10" y="93"/>
                </a:lnTo>
                <a:lnTo>
                  <a:pt x="11" y="93"/>
                </a:lnTo>
                <a:lnTo>
                  <a:pt x="12" y="94"/>
                </a:lnTo>
                <a:lnTo>
                  <a:pt x="12" y="95"/>
                </a:lnTo>
                <a:lnTo>
                  <a:pt x="13" y="95"/>
                </a:lnTo>
                <a:lnTo>
                  <a:pt x="14" y="95"/>
                </a:lnTo>
                <a:lnTo>
                  <a:pt x="15" y="96"/>
                </a:lnTo>
                <a:lnTo>
                  <a:pt x="16" y="96"/>
                </a:lnTo>
                <a:lnTo>
                  <a:pt x="17" y="97"/>
                </a:lnTo>
                <a:lnTo>
                  <a:pt x="18" y="97"/>
                </a:lnTo>
                <a:lnTo>
                  <a:pt x="19" y="97"/>
                </a:lnTo>
                <a:lnTo>
                  <a:pt x="20" y="97"/>
                </a:lnTo>
                <a:lnTo>
                  <a:pt x="21" y="97"/>
                </a:lnTo>
                <a:lnTo>
                  <a:pt x="22" y="96"/>
                </a:lnTo>
                <a:lnTo>
                  <a:pt x="23" y="96"/>
                </a:lnTo>
                <a:lnTo>
                  <a:pt x="23" y="95"/>
                </a:lnTo>
                <a:lnTo>
                  <a:pt x="24" y="95"/>
                </a:lnTo>
                <a:lnTo>
                  <a:pt x="25" y="94"/>
                </a:lnTo>
                <a:lnTo>
                  <a:pt x="25" y="93"/>
                </a:lnTo>
                <a:lnTo>
                  <a:pt x="26" y="93"/>
                </a:lnTo>
                <a:lnTo>
                  <a:pt x="26" y="92"/>
                </a:lnTo>
                <a:lnTo>
                  <a:pt x="26" y="91"/>
                </a:lnTo>
                <a:lnTo>
                  <a:pt x="27" y="90"/>
                </a:lnTo>
                <a:lnTo>
                  <a:pt x="27" y="89"/>
                </a:lnTo>
                <a:lnTo>
                  <a:pt x="28" y="88"/>
                </a:lnTo>
                <a:lnTo>
                  <a:pt x="28" y="87"/>
                </a:lnTo>
                <a:lnTo>
                  <a:pt x="28" y="86"/>
                </a:lnTo>
                <a:lnTo>
                  <a:pt x="29" y="84"/>
                </a:lnTo>
                <a:lnTo>
                  <a:pt x="29" y="83"/>
                </a:lnTo>
                <a:lnTo>
                  <a:pt x="29" y="81"/>
                </a:lnTo>
                <a:lnTo>
                  <a:pt x="29" y="80"/>
                </a:lnTo>
                <a:lnTo>
                  <a:pt x="30" y="78"/>
                </a:lnTo>
                <a:lnTo>
                  <a:pt x="30" y="77"/>
                </a:lnTo>
                <a:lnTo>
                  <a:pt x="30" y="75"/>
                </a:lnTo>
                <a:lnTo>
                  <a:pt x="30" y="73"/>
                </a:lnTo>
                <a:lnTo>
                  <a:pt x="30" y="72"/>
                </a:lnTo>
                <a:lnTo>
                  <a:pt x="30" y="70"/>
                </a:lnTo>
                <a:lnTo>
                  <a:pt x="30" y="68"/>
                </a:lnTo>
                <a:lnTo>
                  <a:pt x="29" y="67"/>
                </a:lnTo>
                <a:lnTo>
                  <a:pt x="29" y="65"/>
                </a:lnTo>
                <a:lnTo>
                  <a:pt x="29" y="63"/>
                </a:lnTo>
                <a:lnTo>
                  <a:pt x="29" y="62"/>
                </a:lnTo>
                <a:lnTo>
                  <a:pt x="28" y="60"/>
                </a:lnTo>
                <a:lnTo>
                  <a:pt x="28" y="58"/>
                </a:lnTo>
                <a:lnTo>
                  <a:pt x="28" y="57"/>
                </a:lnTo>
                <a:lnTo>
                  <a:pt x="27" y="55"/>
                </a:lnTo>
                <a:lnTo>
                  <a:pt x="27" y="53"/>
                </a:lnTo>
                <a:lnTo>
                  <a:pt x="27" y="52"/>
                </a:lnTo>
                <a:lnTo>
                  <a:pt x="26" y="50"/>
                </a:lnTo>
                <a:lnTo>
                  <a:pt x="26" y="48"/>
                </a:lnTo>
                <a:lnTo>
                  <a:pt x="25" y="47"/>
                </a:lnTo>
                <a:lnTo>
                  <a:pt x="25" y="46"/>
                </a:lnTo>
                <a:lnTo>
                  <a:pt x="24" y="43"/>
                </a:lnTo>
                <a:lnTo>
                  <a:pt x="24" y="42"/>
                </a:lnTo>
                <a:lnTo>
                  <a:pt x="24" y="40"/>
                </a:lnTo>
                <a:lnTo>
                  <a:pt x="23" y="39"/>
                </a:lnTo>
                <a:lnTo>
                  <a:pt x="23" y="37"/>
                </a:lnTo>
                <a:lnTo>
                  <a:pt x="22" y="35"/>
                </a:lnTo>
                <a:lnTo>
                  <a:pt x="22" y="34"/>
                </a:lnTo>
                <a:lnTo>
                  <a:pt x="21" y="33"/>
                </a:lnTo>
                <a:lnTo>
                  <a:pt x="21" y="31"/>
                </a:lnTo>
                <a:lnTo>
                  <a:pt x="20" y="30"/>
                </a:lnTo>
                <a:lnTo>
                  <a:pt x="19" y="28"/>
                </a:lnTo>
                <a:lnTo>
                  <a:pt x="19" y="27"/>
                </a:lnTo>
                <a:lnTo>
                  <a:pt x="19" y="25"/>
                </a:lnTo>
                <a:lnTo>
                  <a:pt x="18" y="24"/>
                </a:lnTo>
                <a:lnTo>
                  <a:pt x="17" y="22"/>
                </a:lnTo>
                <a:lnTo>
                  <a:pt x="17" y="21"/>
                </a:lnTo>
                <a:lnTo>
                  <a:pt x="16" y="20"/>
                </a:lnTo>
                <a:lnTo>
                  <a:pt x="16" y="19"/>
                </a:lnTo>
                <a:lnTo>
                  <a:pt x="15" y="18"/>
                </a:lnTo>
                <a:lnTo>
                  <a:pt x="15" y="17"/>
                </a:lnTo>
                <a:lnTo>
                  <a:pt x="14" y="15"/>
                </a:lnTo>
                <a:lnTo>
                  <a:pt x="14" y="14"/>
                </a:lnTo>
                <a:lnTo>
                  <a:pt x="13" y="13"/>
                </a:lnTo>
                <a:lnTo>
                  <a:pt x="13" y="12"/>
                </a:lnTo>
                <a:lnTo>
                  <a:pt x="13" y="11"/>
                </a:lnTo>
                <a:lnTo>
                  <a:pt x="12" y="10"/>
                </a:lnTo>
                <a:lnTo>
                  <a:pt x="11" y="8"/>
                </a:lnTo>
                <a:lnTo>
                  <a:pt x="10" y="7"/>
                </a:lnTo>
                <a:lnTo>
                  <a:pt x="10" y="6"/>
                </a:lnTo>
                <a:lnTo>
                  <a:pt x="10" y="5"/>
                </a:lnTo>
                <a:lnTo>
                  <a:pt x="9" y="5"/>
                </a:lnTo>
                <a:lnTo>
                  <a:pt x="9" y="4"/>
                </a:lnTo>
                <a:lnTo>
                  <a:pt x="8" y="3"/>
                </a:lnTo>
                <a:close/>
              </a:path>
            </a:pathLst>
          </a:custGeom>
          <a:solidFill>
            <a:srgbClr val="78857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467" name="Freeform 211"/>
          <p:cNvSpPr>
            <a:spLocks/>
          </p:cNvSpPr>
          <p:nvPr/>
        </p:nvSpPr>
        <p:spPr bwMode="auto">
          <a:xfrm>
            <a:off x="6986589" y="5003800"/>
            <a:ext cx="9525" cy="31750"/>
          </a:xfrm>
          <a:custGeom>
            <a:avLst/>
            <a:gdLst>
              <a:gd name="T0" fmla="*/ 0 w 6"/>
              <a:gd name="T1" fmla="*/ 0 h 20"/>
              <a:gd name="T2" fmla="*/ 6350 w 6"/>
              <a:gd name="T3" fmla="*/ 4763 h 20"/>
              <a:gd name="T4" fmla="*/ 9525 w 6"/>
              <a:gd name="T5" fmla="*/ 25400 h 20"/>
              <a:gd name="T6" fmla="*/ 4763 w 6"/>
              <a:gd name="T7" fmla="*/ 31750 h 20"/>
              <a:gd name="T8" fmla="*/ 4763 w 6"/>
              <a:gd name="T9" fmla="*/ 7938 h 20"/>
              <a:gd name="T10" fmla="*/ 0 w 6"/>
              <a:gd name="T11" fmla="*/ 0 h 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20">
                <a:moveTo>
                  <a:pt x="0" y="0"/>
                </a:moveTo>
                <a:lnTo>
                  <a:pt x="4" y="3"/>
                </a:lnTo>
                <a:lnTo>
                  <a:pt x="6" y="16"/>
                </a:lnTo>
                <a:lnTo>
                  <a:pt x="3" y="20"/>
                </a:lnTo>
                <a:lnTo>
                  <a:pt x="3" y="5"/>
                </a:lnTo>
                <a:lnTo>
                  <a:pt x="0" y="0"/>
                </a:lnTo>
                <a:close/>
              </a:path>
            </a:pathLst>
          </a:custGeom>
          <a:solidFill>
            <a:srgbClr val="FFF2E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468" name="Freeform 212"/>
          <p:cNvSpPr>
            <a:spLocks/>
          </p:cNvSpPr>
          <p:nvPr/>
        </p:nvSpPr>
        <p:spPr bwMode="auto">
          <a:xfrm>
            <a:off x="6827838" y="4897439"/>
            <a:ext cx="207962" cy="371475"/>
          </a:xfrm>
          <a:custGeom>
            <a:avLst/>
            <a:gdLst>
              <a:gd name="T0" fmla="*/ 207962 w 131"/>
              <a:gd name="T1" fmla="*/ 39688 h 234"/>
              <a:gd name="T2" fmla="*/ 207962 w 131"/>
              <a:gd name="T3" fmla="*/ 61913 h 234"/>
              <a:gd name="T4" fmla="*/ 207962 w 131"/>
              <a:gd name="T5" fmla="*/ 85725 h 234"/>
              <a:gd name="T6" fmla="*/ 207962 w 131"/>
              <a:gd name="T7" fmla="*/ 112713 h 234"/>
              <a:gd name="T8" fmla="*/ 207962 w 131"/>
              <a:gd name="T9" fmla="*/ 141288 h 234"/>
              <a:gd name="T10" fmla="*/ 207962 w 131"/>
              <a:gd name="T11" fmla="*/ 169863 h 234"/>
              <a:gd name="T12" fmla="*/ 207962 w 131"/>
              <a:gd name="T13" fmla="*/ 200025 h 234"/>
              <a:gd name="T14" fmla="*/ 207962 w 131"/>
              <a:gd name="T15" fmla="*/ 227013 h 234"/>
              <a:gd name="T16" fmla="*/ 207962 w 131"/>
              <a:gd name="T17" fmla="*/ 255588 h 234"/>
              <a:gd name="T18" fmla="*/ 207962 w 131"/>
              <a:gd name="T19" fmla="*/ 282575 h 234"/>
              <a:gd name="T20" fmla="*/ 207962 w 131"/>
              <a:gd name="T21" fmla="*/ 306388 h 234"/>
              <a:gd name="T22" fmla="*/ 207962 w 131"/>
              <a:gd name="T23" fmla="*/ 327025 h 234"/>
              <a:gd name="T24" fmla="*/ 207962 w 131"/>
              <a:gd name="T25" fmla="*/ 344488 h 234"/>
              <a:gd name="T26" fmla="*/ 207962 w 131"/>
              <a:gd name="T27" fmla="*/ 358775 h 234"/>
              <a:gd name="T28" fmla="*/ 207962 w 131"/>
              <a:gd name="T29" fmla="*/ 368300 h 234"/>
              <a:gd name="T30" fmla="*/ 0 w 131"/>
              <a:gd name="T31" fmla="*/ 371475 h 234"/>
              <a:gd name="T32" fmla="*/ 1587 w 131"/>
              <a:gd name="T33" fmla="*/ 268288 h 234"/>
              <a:gd name="T34" fmla="*/ 3175 w 131"/>
              <a:gd name="T35" fmla="*/ 236538 h 234"/>
              <a:gd name="T36" fmla="*/ 6350 w 131"/>
              <a:gd name="T37" fmla="*/ 207963 h 234"/>
              <a:gd name="T38" fmla="*/ 11112 w 131"/>
              <a:gd name="T39" fmla="*/ 180975 h 234"/>
              <a:gd name="T40" fmla="*/ 17462 w 131"/>
              <a:gd name="T41" fmla="*/ 155575 h 234"/>
              <a:gd name="T42" fmla="*/ 23812 w 131"/>
              <a:gd name="T43" fmla="*/ 130175 h 234"/>
              <a:gd name="T44" fmla="*/ 33337 w 131"/>
              <a:gd name="T45" fmla="*/ 107950 h 234"/>
              <a:gd name="T46" fmla="*/ 42862 w 131"/>
              <a:gd name="T47" fmla="*/ 87313 h 234"/>
              <a:gd name="T48" fmla="*/ 52387 w 131"/>
              <a:gd name="T49" fmla="*/ 68263 h 234"/>
              <a:gd name="T50" fmla="*/ 63500 w 131"/>
              <a:gd name="T51" fmla="*/ 52388 h 234"/>
              <a:gd name="T52" fmla="*/ 76200 w 131"/>
              <a:gd name="T53" fmla="*/ 36513 h 234"/>
              <a:gd name="T54" fmla="*/ 88900 w 131"/>
              <a:gd name="T55" fmla="*/ 23813 h 234"/>
              <a:gd name="T56" fmla="*/ 101600 w 131"/>
              <a:gd name="T57" fmla="*/ 14288 h 234"/>
              <a:gd name="T58" fmla="*/ 115887 w 131"/>
              <a:gd name="T59" fmla="*/ 7938 h 234"/>
              <a:gd name="T60" fmla="*/ 130175 w 131"/>
              <a:gd name="T61" fmla="*/ 3175 h 234"/>
              <a:gd name="T62" fmla="*/ 144462 w 131"/>
              <a:gd name="T63" fmla="*/ 0 h 234"/>
              <a:gd name="T64" fmla="*/ 150812 w 131"/>
              <a:gd name="T65" fmla="*/ 0 h 234"/>
              <a:gd name="T66" fmla="*/ 155575 w 131"/>
              <a:gd name="T67" fmla="*/ 0 h 234"/>
              <a:gd name="T68" fmla="*/ 158750 w 131"/>
              <a:gd name="T69" fmla="*/ 1588 h 234"/>
              <a:gd name="T70" fmla="*/ 163512 w 131"/>
              <a:gd name="T71" fmla="*/ 1588 h 234"/>
              <a:gd name="T72" fmla="*/ 166687 w 131"/>
              <a:gd name="T73" fmla="*/ 3175 h 234"/>
              <a:gd name="T74" fmla="*/ 171450 w 131"/>
              <a:gd name="T75" fmla="*/ 3175 h 234"/>
              <a:gd name="T76" fmla="*/ 174625 w 131"/>
              <a:gd name="T77" fmla="*/ 4763 h 234"/>
              <a:gd name="T78" fmla="*/ 179387 w 131"/>
              <a:gd name="T79" fmla="*/ 6350 h 234"/>
              <a:gd name="T80" fmla="*/ 182562 w 131"/>
              <a:gd name="T81" fmla="*/ 7938 h 234"/>
              <a:gd name="T82" fmla="*/ 185737 w 131"/>
              <a:gd name="T83" fmla="*/ 9525 h 234"/>
              <a:gd name="T84" fmla="*/ 188912 w 131"/>
              <a:gd name="T85" fmla="*/ 11113 h 234"/>
              <a:gd name="T86" fmla="*/ 193675 w 131"/>
              <a:gd name="T87" fmla="*/ 12700 h 234"/>
              <a:gd name="T88" fmla="*/ 196850 w 131"/>
              <a:gd name="T89" fmla="*/ 15875 h 234"/>
              <a:gd name="T90" fmla="*/ 200025 w 131"/>
              <a:gd name="T91" fmla="*/ 19050 h 234"/>
              <a:gd name="T92" fmla="*/ 204787 w 131"/>
              <a:gd name="T93" fmla="*/ 20638 h 234"/>
              <a:gd name="T94" fmla="*/ 207962 w 131"/>
              <a:gd name="T95" fmla="*/ 23813 h 23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31" h="234">
                <a:moveTo>
                  <a:pt x="131" y="15"/>
                </a:moveTo>
                <a:lnTo>
                  <a:pt x="131" y="18"/>
                </a:lnTo>
                <a:lnTo>
                  <a:pt x="131" y="21"/>
                </a:lnTo>
                <a:lnTo>
                  <a:pt x="131" y="25"/>
                </a:lnTo>
                <a:lnTo>
                  <a:pt x="131" y="28"/>
                </a:lnTo>
                <a:lnTo>
                  <a:pt x="131" y="31"/>
                </a:lnTo>
                <a:lnTo>
                  <a:pt x="131" y="35"/>
                </a:lnTo>
                <a:lnTo>
                  <a:pt x="131" y="39"/>
                </a:lnTo>
                <a:lnTo>
                  <a:pt x="131" y="43"/>
                </a:lnTo>
                <a:lnTo>
                  <a:pt x="131" y="46"/>
                </a:lnTo>
                <a:lnTo>
                  <a:pt x="131" y="50"/>
                </a:lnTo>
                <a:lnTo>
                  <a:pt x="131" y="54"/>
                </a:lnTo>
                <a:lnTo>
                  <a:pt x="131" y="58"/>
                </a:lnTo>
                <a:lnTo>
                  <a:pt x="131" y="63"/>
                </a:lnTo>
                <a:lnTo>
                  <a:pt x="131" y="67"/>
                </a:lnTo>
                <a:lnTo>
                  <a:pt x="131" y="71"/>
                </a:lnTo>
                <a:lnTo>
                  <a:pt x="131" y="75"/>
                </a:lnTo>
                <a:lnTo>
                  <a:pt x="131" y="80"/>
                </a:lnTo>
                <a:lnTo>
                  <a:pt x="131" y="85"/>
                </a:lnTo>
                <a:lnTo>
                  <a:pt x="131" y="89"/>
                </a:lnTo>
                <a:lnTo>
                  <a:pt x="131" y="93"/>
                </a:lnTo>
                <a:lnTo>
                  <a:pt x="131" y="98"/>
                </a:lnTo>
                <a:lnTo>
                  <a:pt x="131" y="103"/>
                </a:lnTo>
                <a:lnTo>
                  <a:pt x="131" y="107"/>
                </a:lnTo>
                <a:lnTo>
                  <a:pt x="131" y="112"/>
                </a:lnTo>
                <a:lnTo>
                  <a:pt x="131" y="116"/>
                </a:lnTo>
                <a:lnTo>
                  <a:pt x="131" y="121"/>
                </a:lnTo>
                <a:lnTo>
                  <a:pt x="131" y="126"/>
                </a:lnTo>
                <a:lnTo>
                  <a:pt x="131" y="130"/>
                </a:lnTo>
                <a:lnTo>
                  <a:pt x="131" y="135"/>
                </a:lnTo>
                <a:lnTo>
                  <a:pt x="131" y="139"/>
                </a:lnTo>
                <a:lnTo>
                  <a:pt x="131" y="143"/>
                </a:lnTo>
                <a:lnTo>
                  <a:pt x="131" y="148"/>
                </a:lnTo>
                <a:lnTo>
                  <a:pt x="131" y="152"/>
                </a:lnTo>
                <a:lnTo>
                  <a:pt x="131" y="157"/>
                </a:lnTo>
                <a:lnTo>
                  <a:pt x="131" y="161"/>
                </a:lnTo>
                <a:lnTo>
                  <a:pt x="131" y="165"/>
                </a:lnTo>
                <a:lnTo>
                  <a:pt x="131" y="169"/>
                </a:lnTo>
                <a:lnTo>
                  <a:pt x="131" y="174"/>
                </a:lnTo>
                <a:lnTo>
                  <a:pt x="131" y="178"/>
                </a:lnTo>
                <a:lnTo>
                  <a:pt x="131" y="181"/>
                </a:lnTo>
                <a:lnTo>
                  <a:pt x="131" y="185"/>
                </a:lnTo>
                <a:lnTo>
                  <a:pt x="131" y="189"/>
                </a:lnTo>
                <a:lnTo>
                  <a:pt x="131" y="193"/>
                </a:lnTo>
                <a:lnTo>
                  <a:pt x="131" y="196"/>
                </a:lnTo>
                <a:lnTo>
                  <a:pt x="131" y="199"/>
                </a:lnTo>
                <a:lnTo>
                  <a:pt x="131" y="203"/>
                </a:lnTo>
                <a:lnTo>
                  <a:pt x="131" y="206"/>
                </a:lnTo>
                <a:lnTo>
                  <a:pt x="131" y="209"/>
                </a:lnTo>
                <a:lnTo>
                  <a:pt x="131" y="211"/>
                </a:lnTo>
                <a:lnTo>
                  <a:pt x="131" y="214"/>
                </a:lnTo>
                <a:lnTo>
                  <a:pt x="131" y="217"/>
                </a:lnTo>
                <a:lnTo>
                  <a:pt x="131" y="219"/>
                </a:lnTo>
                <a:lnTo>
                  <a:pt x="131" y="221"/>
                </a:lnTo>
                <a:lnTo>
                  <a:pt x="131" y="224"/>
                </a:lnTo>
                <a:lnTo>
                  <a:pt x="131" y="226"/>
                </a:lnTo>
                <a:lnTo>
                  <a:pt x="131" y="227"/>
                </a:lnTo>
                <a:lnTo>
                  <a:pt x="131" y="229"/>
                </a:lnTo>
                <a:lnTo>
                  <a:pt x="131" y="231"/>
                </a:lnTo>
                <a:lnTo>
                  <a:pt x="131" y="232"/>
                </a:lnTo>
                <a:lnTo>
                  <a:pt x="131" y="233"/>
                </a:lnTo>
                <a:lnTo>
                  <a:pt x="131" y="234"/>
                </a:lnTo>
                <a:lnTo>
                  <a:pt x="0" y="234"/>
                </a:lnTo>
                <a:lnTo>
                  <a:pt x="0" y="183"/>
                </a:lnTo>
                <a:lnTo>
                  <a:pt x="0" y="178"/>
                </a:lnTo>
                <a:lnTo>
                  <a:pt x="1" y="174"/>
                </a:lnTo>
                <a:lnTo>
                  <a:pt x="1" y="169"/>
                </a:lnTo>
                <a:lnTo>
                  <a:pt x="1" y="164"/>
                </a:lnTo>
                <a:lnTo>
                  <a:pt x="1" y="159"/>
                </a:lnTo>
                <a:lnTo>
                  <a:pt x="1" y="154"/>
                </a:lnTo>
                <a:lnTo>
                  <a:pt x="2" y="149"/>
                </a:lnTo>
                <a:lnTo>
                  <a:pt x="2" y="145"/>
                </a:lnTo>
                <a:lnTo>
                  <a:pt x="3" y="140"/>
                </a:lnTo>
                <a:lnTo>
                  <a:pt x="3" y="136"/>
                </a:lnTo>
                <a:lnTo>
                  <a:pt x="4" y="131"/>
                </a:lnTo>
                <a:lnTo>
                  <a:pt x="5" y="127"/>
                </a:lnTo>
                <a:lnTo>
                  <a:pt x="5" y="123"/>
                </a:lnTo>
                <a:lnTo>
                  <a:pt x="6" y="118"/>
                </a:lnTo>
                <a:lnTo>
                  <a:pt x="7" y="114"/>
                </a:lnTo>
                <a:lnTo>
                  <a:pt x="8" y="110"/>
                </a:lnTo>
                <a:lnTo>
                  <a:pt x="9" y="105"/>
                </a:lnTo>
                <a:lnTo>
                  <a:pt x="10" y="101"/>
                </a:lnTo>
                <a:lnTo>
                  <a:pt x="11" y="98"/>
                </a:lnTo>
                <a:lnTo>
                  <a:pt x="12" y="93"/>
                </a:lnTo>
                <a:lnTo>
                  <a:pt x="13" y="90"/>
                </a:lnTo>
                <a:lnTo>
                  <a:pt x="14" y="86"/>
                </a:lnTo>
                <a:lnTo>
                  <a:pt x="15" y="82"/>
                </a:lnTo>
                <a:lnTo>
                  <a:pt x="17" y="78"/>
                </a:lnTo>
                <a:lnTo>
                  <a:pt x="18" y="75"/>
                </a:lnTo>
                <a:lnTo>
                  <a:pt x="19" y="71"/>
                </a:lnTo>
                <a:lnTo>
                  <a:pt x="21" y="68"/>
                </a:lnTo>
                <a:lnTo>
                  <a:pt x="22" y="64"/>
                </a:lnTo>
                <a:lnTo>
                  <a:pt x="23" y="61"/>
                </a:lnTo>
                <a:lnTo>
                  <a:pt x="25" y="58"/>
                </a:lnTo>
                <a:lnTo>
                  <a:pt x="27" y="55"/>
                </a:lnTo>
                <a:lnTo>
                  <a:pt x="29" y="52"/>
                </a:lnTo>
                <a:lnTo>
                  <a:pt x="30" y="49"/>
                </a:lnTo>
                <a:lnTo>
                  <a:pt x="32" y="45"/>
                </a:lnTo>
                <a:lnTo>
                  <a:pt x="33" y="43"/>
                </a:lnTo>
                <a:lnTo>
                  <a:pt x="35" y="40"/>
                </a:lnTo>
                <a:lnTo>
                  <a:pt x="37" y="37"/>
                </a:lnTo>
                <a:lnTo>
                  <a:pt x="39" y="35"/>
                </a:lnTo>
                <a:lnTo>
                  <a:pt x="40" y="33"/>
                </a:lnTo>
                <a:lnTo>
                  <a:pt x="42" y="30"/>
                </a:lnTo>
                <a:lnTo>
                  <a:pt x="44" y="28"/>
                </a:lnTo>
                <a:lnTo>
                  <a:pt x="46" y="25"/>
                </a:lnTo>
                <a:lnTo>
                  <a:pt x="48" y="23"/>
                </a:lnTo>
                <a:lnTo>
                  <a:pt x="50" y="21"/>
                </a:lnTo>
                <a:lnTo>
                  <a:pt x="52" y="19"/>
                </a:lnTo>
                <a:lnTo>
                  <a:pt x="54" y="18"/>
                </a:lnTo>
                <a:lnTo>
                  <a:pt x="56" y="15"/>
                </a:lnTo>
                <a:lnTo>
                  <a:pt x="58" y="14"/>
                </a:lnTo>
                <a:lnTo>
                  <a:pt x="60" y="13"/>
                </a:lnTo>
                <a:lnTo>
                  <a:pt x="62" y="11"/>
                </a:lnTo>
                <a:lnTo>
                  <a:pt x="64" y="9"/>
                </a:lnTo>
                <a:lnTo>
                  <a:pt x="67" y="8"/>
                </a:lnTo>
                <a:lnTo>
                  <a:pt x="69" y="7"/>
                </a:lnTo>
                <a:lnTo>
                  <a:pt x="71" y="5"/>
                </a:lnTo>
                <a:lnTo>
                  <a:pt x="73" y="5"/>
                </a:lnTo>
                <a:lnTo>
                  <a:pt x="75" y="4"/>
                </a:lnTo>
                <a:lnTo>
                  <a:pt x="78" y="3"/>
                </a:lnTo>
                <a:lnTo>
                  <a:pt x="80" y="2"/>
                </a:lnTo>
                <a:lnTo>
                  <a:pt x="82" y="2"/>
                </a:lnTo>
                <a:lnTo>
                  <a:pt x="84" y="1"/>
                </a:lnTo>
                <a:lnTo>
                  <a:pt x="86" y="1"/>
                </a:lnTo>
                <a:lnTo>
                  <a:pt x="89" y="0"/>
                </a:lnTo>
                <a:lnTo>
                  <a:pt x="91" y="0"/>
                </a:lnTo>
                <a:lnTo>
                  <a:pt x="93" y="0"/>
                </a:lnTo>
                <a:lnTo>
                  <a:pt x="94" y="0"/>
                </a:lnTo>
                <a:lnTo>
                  <a:pt x="95" y="0"/>
                </a:lnTo>
                <a:lnTo>
                  <a:pt x="96" y="0"/>
                </a:lnTo>
                <a:lnTo>
                  <a:pt x="97" y="0"/>
                </a:lnTo>
                <a:lnTo>
                  <a:pt x="98" y="0"/>
                </a:lnTo>
                <a:lnTo>
                  <a:pt x="99" y="0"/>
                </a:lnTo>
                <a:lnTo>
                  <a:pt x="100" y="0"/>
                </a:lnTo>
                <a:lnTo>
                  <a:pt x="100" y="1"/>
                </a:lnTo>
                <a:lnTo>
                  <a:pt x="101" y="1"/>
                </a:lnTo>
                <a:lnTo>
                  <a:pt x="102" y="1"/>
                </a:lnTo>
                <a:lnTo>
                  <a:pt x="103" y="1"/>
                </a:lnTo>
                <a:lnTo>
                  <a:pt x="104" y="1"/>
                </a:lnTo>
                <a:lnTo>
                  <a:pt x="105" y="2"/>
                </a:lnTo>
                <a:lnTo>
                  <a:pt x="106" y="2"/>
                </a:lnTo>
                <a:lnTo>
                  <a:pt x="107" y="2"/>
                </a:lnTo>
                <a:lnTo>
                  <a:pt x="108" y="2"/>
                </a:lnTo>
                <a:lnTo>
                  <a:pt x="109" y="2"/>
                </a:lnTo>
                <a:lnTo>
                  <a:pt x="110" y="3"/>
                </a:lnTo>
                <a:lnTo>
                  <a:pt x="111" y="3"/>
                </a:lnTo>
                <a:lnTo>
                  <a:pt x="112" y="4"/>
                </a:lnTo>
                <a:lnTo>
                  <a:pt x="113" y="4"/>
                </a:lnTo>
                <a:lnTo>
                  <a:pt x="114" y="5"/>
                </a:lnTo>
                <a:lnTo>
                  <a:pt x="115" y="5"/>
                </a:lnTo>
                <a:lnTo>
                  <a:pt x="116" y="5"/>
                </a:lnTo>
                <a:lnTo>
                  <a:pt x="117" y="6"/>
                </a:lnTo>
                <a:lnTo>
                  <a:pt x="118" y="6"/>
                </a:lnTo>
                <a:lnTo>
                  <a:pt x="119" y="7"/>
                </a:lnTo>
                <a:lnTo>
                  <a:pt x="120" y="7"/>
                </a:lnTo>
                <a:lnTo>
                  <a:pt x="121" y="8"/>
                </a:lnTo>
                <a:lnTo>
                  <a:pt x="122" y="8"/>
                </a:lnTo>
                <a:lnTo>
                  <a:pt x="123" y="9"/>
                </a:lnTo>
                <a:lnTo>
                  <a:pt x="124" y="10"/>
                </a:lnTo>
                <a:lnTo>
                  <a:pt x="125" y="10"/>
                </a:lnTo>
                <a:lnTo>
                  <a:pt x="125" y="11"/>
                </a:lnTo>
                <a:lnTo>
                  <a:pt x="126" y="11"/>
                </a:lnTo>
                <a:lnTo>
                  <a:pt x="126" y="12"/>
                </a:lnTo>
                <a:lnTo>
                  <a:pt x="127" y="12"/>
                </a:lnTo>
                <a:lnTo>
                  <a:pt x="128" y="13"/>
                </a:lnTo>
                <a:lnTo>
                  <a:pt x="129" y="13"/>
                </a:lnTo>
                <a:lnTo>
                  <a:pt x="130" y="14"/>
                </a:lnTo>
                <a:lnTo>
                  <a:pt x="130" y="15"/>
                </a:lnTo>
                <a:lnTo>
                  <a:pt x="131" y="15"/>
                </a:lnTo>
                <a:close/>
              </a:path>
            </a:pathLst>
          </a:custGeom>
          <a:solidFill>
            <a:srgbClr val="78BDE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469" name="Freeform 213"/>
          <p:cNvSpPr>
            <a:spLocks/>
          </p:cNvSpPr>
          <p:nvPr/>
        </p:nvSpPr>
        <p:spPr bwMode="auto">
          <a:xfrm>
            <a:off x="6829426" y="4994275"/>
            <a:ext cx="206375" cy="274638"/>
          </a:xfrm>
          <a:custGeom>
            <a:avLst/>
            <a:gdLst>
              <a:gd name="T0" fmla="*/ 206375 w 130"/>
              <a:gd name="T1" fmla="*/ 225425 h 173"/>
              <a:gd name="T2" fmla="*/ 203200 w 130"/>
              <a:gd name="T3" fmla="*/ 209550 h 173"/>
              <a:gd name="T4" fmla="*/ 198438 w 130"/>
              <a:gd name="T5" fmla="*/ 192088 h 173"/>
              <a:gd name="T6" fmla="*/ 193675 w 130"/>
              <a:gd name="T7" fmla="*/ 176213 h 173"/>
              <a:gd name="T8" fmla="*/ 188913 w 130"/>
              <a:gd name="T9" fmla="*/ 160338 h 173"/>
              <a:gd name="T10" fmla="*/ 182563 w 130"/>
              <a:gd name="T11" fmla="*/ 146050 h 173"/>
              <a:gd name="T12" fmla="*/ 176213 w 130"/>
              <a:gd name="T13" fmla="*/ 130175 h 173"/>
              <a:gd name="T14" fmla="*/ 169863 w 130"/>
              <a:gd name="T15" fmla="*/ 115888 h 173"/>
              <a:gd name="T16" fmla="*/ 161925 w 130"/>
              <a:gd name="T17" fmla="*/ 103188 h 173"/>
              <a:gd name="T18" fmla="*/ 153988 w 130"/>
              <a:gd name="T19" fmla="*/ 88900 h 173"/>
              <a:gd name="T20" fmla="*/ 146050 w 130"/>
              <a:gd name="T21" fmla="*/ 76200 h 173"/>
              <a:gd name="T22" fmla="*/ 138113 w 130"/>
              <a:gd name="T23" fmla="*/ 65088 h 173"/>
              <a:gd name="T24" fmla="*/ 130175 w 130"/>
              <a:gd name="T25" fmla="*/ 53975 h 173"/>
              <a:gd name="T26" fmla="*/ 120650 w 130"/>
              <a:gd name="T27" fmla="*/ 42863 h 173"/>
              <a:gd name="T28" fmla="*/ 111125 w 130"/>
              <a:gd name="T29" fmla="*/ 34925 h 173"/>
              <a:gd name="T30" fmla="*/ 101600 w 130"/>
              <a:gd name="T31" fmla="*/ 26988 h 173"/>
              <a:gd name="T32" fmla="*/ 90488 w 130"/>
              <a:gd name="T33" fmla="*/ 19050 h 173"/>
              <a:gd name="T34" fmla="*/ 80963 w 130"/>
              <a:gd name="T35" fmla="*/ 12700 h 173"/>
              <a:gd name="T36" fmla="*/ 71438 w 130"/>
              <a:gd name="T37" fmla="*/ 7938 h 173"/>
              <a:gd name="T38" fmla="*/ 61913 w 130"/>
              <a:gd name="T39" fmla="*/ 3175 h 173"/>
              <a:gd name="T40" fmla="*/ 50800 w 130"/>
              <a:gd name="T41" fmla="*/ 1588 h 173"/>
              <a:gd name="T42" fmla="*/ 39688 w 130"/>
              <a:gd name="T43" fmla="*/ 0 h 173"/>
              <a:gd name="T44" fmla="*/ 34925 w 130"/>
              <a:gd name="T45" fmla="*/ 6350 h 173"/>
              <a:gd name="T46" fmla="*/ 30163 w 130"/>
              <a:gd name="T47" fmla="*/ 14288 h 173"/>
              <a:gd name="T48" fmla="*/ 26988 w 130"/>
              <a:gd name="T49" fmla="*/ 22225 h 173"/>
              <a:gd name="T50" fmla="*/ 23813 w 130"/>
              <a:gd name="T51" fmla="*/ 30163 h 173"/>
              <a:gd name="T52" fmla="*/ 20638 w 130"/>
              <a:gd name="T53" fmla="*/ 39688 h 173"/>
              <a:gd name="T54" fmla="*/ 17463 w 130"/>
              <a:gd name="T55" fmla="*/ 47625 h 173"/>
              <a:gd name="T56" fmla="*/ 15875 w 130"/>
              <a:gd name="T57" fmla="*/ 55563 h 173"/>
              <a:gd name="T58" fmla="*/ 14288 w 130"/>
              <a:gd name="T59" fmla="*/ 63500 h 173"/>
              <a:gd name="T60" fmla="*/ 11113 w 130"/>
              <a:gd name="T61" fmla="*/ 71438 h 173"/>
              <a:gd name="T62" fmla="*/ 9525 w 130"/>
              <a:gd name="T63" fmla="*/ 79375 h 173"/>
              <a:gd name="T64" fmla="*/ 7938 w 130"/>
              <a:gd name="T65" fmla="*/ 87313 h 173"/>
              <a:gd name="T66" fmla="*/ 6350 w 130"/>
              <a:gd name="T67" fmla="*/ 96838 h 173"/>
              <a:gd name="T68" fmla="*/ 4763 w 130"/>
              <a:gd name="T69" fmla="*/ 104775 h 173"/>
              <a:gd name="T70" fmla="*/ 3175 w 130"/>
              <a:gd name="T71" fmla="*/ 114300 h 173"/>
              <a:gd name="T72" fmla="*/ 3175 w 130"/>
              <a:gd name="T73" fmla="*/ 122238 h 173"/>
              <a:gd name="T74" fmla="*/ 1588 w 130"/>
              <a:gd name="T75" fmla="*/ 130175 h 173"/>
              <a:gd name="T76" fmla="*/ 1588 w 130"/>
              <a:gd name="T77" fmla="*/ 139700 h 173"/>
              <a:gd name="T78" fmla="*/ 0 w 130"/>
              <a:gd name="T79" fmla="*/ 150813 h 173"/>
              <a:gd name="T80" fmla="*/ 0 w 130"/>
              <a:gd name="T81" fmla="*/ 158750 h 173"/>
              <a:gd name="T82" fmla="*/ 0 w 130"/>
              <a:gd name="T83" fmla="*/ 168275 h 173"/>
              <a:gd name="T84" fmla="*/ 0 w 130"/>
              <a:gd name="T85" fmla="*/ 179388 h 173"/>
              <a:gd name="T86" fmla="*/ 0 w 130"/>
              <a:gd name="T87" fmla="*/ 274638 h 1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30" h="173">
                <a:moveTo>
                  <a:pt x="0" y="173"/>
                </a:moveTo>
                <a:lnTo>
                  <a:pt x="130" y="173"/>
                </a:lnTo>
                <a:lnTo>
                  <a:pt x="130" y="142"/>
                </a:lnTo>
                <a:lnTo>
                  <a:pt x="129" y="138"/>
                </a:lnTo>
                <a:lnTo>
                  <a:pt x="129" y="135"/>
                </a:lnTo>
                <a:lnTo>
                  <a:pt x="128" y="132"/>
                </a:lnTo>
                <a:lnTo>
                  <a:pt x="127" y="128"/>
                </a:lnTo>
                <a:lnTo>
                  <a:pt x="126" y="125"/>
                </a:lnTo>
                <a:lnTo>
                  <a:pt x="125" y="121"/>
                </a:lnTo>
                <a:lnTo>
                  <a:pt x="124" y="118"/>
                </a:lnTo>
                <a:lnTo>
                  <a:pt x="123" y="115"/>
                </a:lnTo>
                <a:lnTo>
                  <a:pt x="122" y="111"/>
                </a:lnTo>
                <a:lnTo>
                  <a:pt x="121" y="108"/>
                </a:lnTo>
                <a:lnTo>
                  <a:pt x="120" y="105"/>
                </a:lnTo>
                <a:lnTo>
                  <a:pt x="119" y="101"/>
                </a:lnTo>
                <a:lnTo>
                  <a:pt x="118" y="98"/>
                </a:lnTo>
                <a:lnTo>
                  <a:pt x="117" y="95"/>
                </a:lnTo>
                <a:lnTo>
                  <a:pt x="115" y="92"/>
                </a:lnTo>
                <a:lnTo>
                  <a:pt x="114" y="88"/>
                </a:lnTo>
                <a:lnTo>
                  <a:pt x="112" y="85"/>
                </a:lnTo>
                <a:lnTo>
                  <a:pt x="111" y="82"/>
                </a:lnTo>
                <a:lnTo>
                  <a:pt x="110" y="79"/>
                </a:lnTo>
                <a:lnTo>
                  <a:pt x="108" y="76"/>
                </a:lnTo>
                <a:lnTo>
                  <a:pt x="107" y="73"/>
                </a:lnTo>
                <a:lnTo>
                  <a:pt x="106" y="70"/>
                </a:lnTo>
                <a:lnTo>
                  <a:pt x="104" y="68"/>
                </a:lnTo>
                <a:lnTo>
                  <a:pt x="102" y="65"/>
                </a:lnTo>
                <a:lnTo>
                  <a:pt x="101" y="62"/>
                </a:lnTo>
                <a:lnTo>
                  <a:pt x="99" y="59"/>
                </a:lnTo>
                <a:lnTo>
                  <a:pt x="97" y="56"/>
                </a:lnTo>
                <a:lnTo>
                  <a:pt x="96" y="53"/>
                </a:lnTo>
                <a:lnTo>
                  <a:pt x="94" y="51"/>
                </a:lnTo>
                <a:lnTo>
                  <a:pt x="92" y="48"/>
                </a:lnTo>
                <a:lnTo>
                  <a:pt x="90" y="46"/>
                </a:lnTo>
                <a:lnTo>
                  <a:pt x="89" y="43"/>
                </a:lnTo>
                <a:lnTo>
                  <a:pt x="87" y="41"/>
                </a:lnTo>
                <a:lnTo>
                  <a:pt x="85" y="38"/>
                </a:lnTo>
                <a:lnTo>
                  <a:pt x="83" y="36"/>
                </a:lnTo>
                <a:lnTo>
                  <a:pt x="82" y="34"/>
                </a:lnTo>
                <a:lnTo>
                  <a:pt x="79" y="32"/>
                </a:lnTo>
                <a:lnTo>
                  <a:pt x="78" y="30"/>
                </a:lnTo>
                <a:lnTo>
                  <a:pt x="76" y="27"/>
                </a:lnTo>
                <a:lnTo>
                  <a:pt x="74" y="25"/>
                </a:lnTo>
                <a:lnTo>
                  <a:pt x="72" y="24"/>
                </a:lnTo>
                <a:lnTo>
                  <a:pt x="70" y="22"/>
                </a:lnTo>
                <a:lnTo>
                  <a:pt x="68" y="19"/>
                </a:lnTo>
                <a:lnTo>
                  <a:pt x="66" y="18"/>
                </a:lnTo>
                <a:lnTo>
                  <a:pt x="64" y="17"/>
                </a:lnTo>
                <a:lnTo>
                  <a:pt x="61" y="14"/>
                </a:lnTo>
                <a:lnTo>
                  <a:pt x="60" y="13"/>
                </a:lnTo>
                <a:lnTo>
                  <a:pt x="57" y="12"/>
                </a:lnTo>
                <a:lnTo>
                  <a:pt x="55" y="10"/>
                </a:lnTo>
                <a:lnTo>
                  <a:pt x="53" y="9"/>
                </a:lnTo>
                <a:lnTo>
                  <a:pt x="51" y="8"/>
                </a:lnTo>
                <a:lnTo>
                  <a:pt x="49" y="7"/>
                </a:lnTo>
                <a:lnTo>
                  <a:pt x="47" y="6"/>
                </a:lnTo>
                <a:lnTo>
                  <a:pt x="45" y="5"/>
                </a:lnTo>
                <a:lnTo>
                  <a:pt x="43" y="4"/>
                </a:lnTo>
                <a:lnTo>
                  <a:pt x="40" y="3"/>
                </a:lnTo>
                <a:lnTo>
                  <a:pt x="39" y="2"/>
                </a:lnTo>
                <a:lnTo>
                  <a:pt x="36" y="2"/>
                </a:lnTo>
                <a:lnTo>
                  <a:pt x="34" y="1"/>
                </a:lnTo>
                <a:lnTo>
                  <a:pt x="32" y="1"/>
                </a:lnTo>
                <a:lnTo>
                  <a:pt x="29" y="1"/>
                </a:lnTo>
                <a:lnTo>
                  <a:pt x="28" y="0"/>
                </a:lnTo>
                <a:lnTo>
                  <a:pt x="25" y="0"/>
                </a:lnTo>
                <a:lnTo>
                  <a:pt x="23" y="0"/>
                </a:lnTo>
                <a:lnTo>
                  <a:pt x="22" y="2"/>
                </a:lnTo>
                <a:lnTo>
                  <a:pt x="22" y="4"/>
                </a:lnTo>
                <a:lnTo>
                  <a:pt x="21" y="5"/>
                </a:lnTo>
                <a:lnTo>
                  <a:pt x="20" y="7"/>
                </a:lnTo>
                <a:lnTo>
                  <a:pt x="19" y="9"/>
                </a:lnTo>
                <a:lnTo>
                  <a:pt x="18" y="10"/>
                </a:lnTo>
                <a:lnTo>
                  <a:pt x="17" y="12"/>
                </a:lnTo>
                <a:lnTo>
                  <a:pt x="17" y="14"/>
                </a:lnTo>
                <a:lnTo>
                  <a:pt x="16" y="16"/>
                </a:lnTo>
                <a:lnTo>
                  <a:pt x="16" y="17"/>
                </a:lnTo>
                <a:lnTo>
                  <a:pt x="15" y="19"/>
                </a:lnTo>
                <a:lnTo>
                  <a:pt x="14" y="21"/>
                </a:lnTo>
                <a:lnTo>
                  <a:pt x="14" y="22"/>
                </a:lnTo>
                <a:lnTo>
                  <a:pt x="13" y="25"/>
                </a:lnTo>
                <a:lnTo>
                  <a:pt x="13" y="26"/>
                </a:lnTo>
                <a:lnTo>
                  <a:pt x="12" y="28"/>
                </a:lnTo>
                <a:lnTo>
                  <a:pt x="11" y="30"/>
                </a:lnTo>
                <a:lnTo>
                  <a:pt x="11" y="31"/>
                </a:lnTo>
                <a:lnTo>
                  <a:pt x="11" y="33"/>
                </a:lnTo>
                <a:lnTo>
                  <a:pt x="10" y="35"/>
                </a:lnTo>
                <a:lnTo>
                  <a:pt x="9" y="36"/>
                </a:lnTo>
                <a:lnTo>
                  <a:pt x="9" y="38"/>
                </a:lnTo>
                <a:lnTo>
                  <a:pt x="9" y="40"/>
                </a:lnTo>
                <a:lnTo>
                  <a:pt x="8" y="42"/>
                </a:lnTo>
                <a:lnTo>
                  <a:pt x="8" y="43"/>
                </a:lnTo>
                <a:lnTo>
                  <a:pt x="7" y="45"/>
                </a:lnTo>
                <a:lnTo>
                  <a:pt x="7" y="47"/>
                </a:lnTo>
                <a:lnTo>
                  <a:pt x="6" y="49"/>
                </a:lnTo>
                <a:lnTo>
                  <a:pt x="6" y="50"/>
                </a:lnTo>
                <a:lnTo>
                  <a:pt x="5" y="52"/>
                </a:lnTo>
                <a:lnTo>
                  <a:pt x="5" y="54"/>
                </a:lnTo>
                <a:lnTo>
                  <a:pt x="5" y="55"/>
                </a:lnTo>
                <a:lnTo>
                  <a:pt x="5" y="57"/>
                </a:lnTo>
                <a:lnTo>
                  <a:pt x="4" y="59"/>
                </a:lnTo>
                <a:lnTo>
                  <a:pt x="4" y="61"/>
                </a:lnTo>
                <a:lnTo>
                  <a:pt x="4" y="62"/>
                </a:lnTo>
                <a:lnTo>
                  <a:pt x="4" y="65"/>
                </a:lnTo>
                <a:lnTo>
                  <a:pt x="3" y="66"/>
                </a:lnTo>
                <a:lnTo>
                  <a:pt x="3" y="68"/>
                </a:lnTo>
                <a:lnTo>
                  <a:pt x="3" y="70"/>
                </a:lnTo>
                <a:lnTo>
                  <a:pt x="2" y="72"/>
                </a:lnTo>
                <a:lnTo>
                  <a:pt x="2" y="73"/>
                </a:lnTo>
                <a:lnTo>
                  <a:pt x="2" y="75"/>
                </a:lnTo>
                <a:lnTo>
                  <a:pt x="2" y="77"/>
                </a:lnTo>
                <a:lnTo>
                  <a:pt x="1" y="79"/>
                </a:lnTo>
                <a:lnTo>
                  <a:pt x="1" y="81"/>
                </a:lnTo>
                <a:lnTo>
                  <a:pt x="1" y="82"/>
                </a:lnTo>
                <a:lnTo>
                  <a:pt x="1" y="85"/>
                </a:lnTo>
                <a:lnTo>
                  <a:pt x="1" y="87"/>
                </a:lnTo>
                <a:lnTo>
                  <a:pt x="1" y="88"/>
                </a:lnTo>
                <a:lnTo>
                  <a:pt x="0" y="90"/>
                </a:lnTo>
                <a:lnTo>
                  <a:pt x="0" y="92"/>
                </a:lnTo>
                <a:lnTo>
                  <a:pt x="0" y="95"/>
                </a:lnTo>
                <a:lnTo>
                  <a:pt x="0" y="96"/>
                </a:lnTo>
                <a:lnTo>
                  <a:pt x="0" y="98"/>
                </a:lnTo>
                <a:lnTo>
                  <a:pt x="0" y="100"/>
                </a:lnTo>
                <a:lnTo>
                  <a:pt x="0" y="102"/>
                </a:lnTo>
                <a:lnTo>
                  <a:pt x="0" y="104"/>
                </a:lnTo>
                <a:lnTo>
                  <a:pt x="0" y="106"/>
                </a:lnTo>
                <a:lnTo>
                  <a:pt x="0" y="108"/>
                </a:lnTo>
                <a:lnTo>
                  <a:pt x="0" y="110"/>
                </a:lnTo>
                <a:lnTo>
                  <a:pt x="0" y="113"/>
                </a:lnTo>
                <a:lnTo>
                  <a:pt x="0" y="115"/>
                </a:lnTo>
                <a:lnTo>
                  <a:pt x="0" y="117"/>
                </a:lnTo>
                <a:lnTo>
                  <a:pt x="0" y="173"/>
                </a:lnTo>
                <a:close/>
              </a:path>
            </a:pathLst>
          </a:custGeom>
          <a:solidFill>
            <a:srgbClr val="59A6D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470" name="Freeform 214"/>
          <p:cNvSpPr>
            <a:spLocks/>
          </p:cNvSpPr>
          <p:nvPr/>
        </p:nvSpPr>
        <p:spPr bwMode="auto">
          <a:xfrm>
            <a:off x="6883401" y="5013326"/>
            <a:ext cx="15875" cy="30163"/>
          </a:xfrm>
          <a:custGeom>
            <a:avLst/>
            <a:gdLst>
              <a:gd name="T0" fmla="*/ 7938 w 10"/>
              <a:gd name="T1" fmla="*/ 0 h 19"/>
              <a:gd name="T2" fmla="*/ 6350 w 10"/>
              <a:gd name="T3" fmla="*/ 0 h 19"/>
              <a:gd name="T4" fmla="*/ 4763 w 10"/>
              <a:gd name="T5" fmla="*/ 1588 h 19"/>
              <a:gd name="T6" fmla="*/ 3175 w 10"/>
              <a:gd name="T7" fmla="*/ 3175 h 19"/>
              <a:gd name="T8" fmla="*/ 1588 w 10"/>
              <a:gd name="T9" fmla="*/ 6350 h 19"/>
              <a:gd name="T10" fmla="*/ 1588 w 10"/>
              <a:gd name="T11" fmla="*/ 7938 h 19"/>
              <a:gd name="T12" fmla="*/ 1588 w 10"/>
              <a:gd name="T13" fmla="*/ 11113 h 19"/>
              <a:gd name="T14" fmla="*/ 0 w 10"/>
              <a:gd name="T15" fmla="*/ 14288 h 19"/>
              <a:gd name="T16" fmla="*/ 0 w 10"/>
              <a:gd name="T17" fmla="*/ 15875 h 19"/>
              <a:gd name="T18" fmla="*/ 1588 w 10"/>
              <a:gd name="T19" fmla="*/ 20638 h 19"/>
              <a:gd name="T20" fmla="*/ 1588 w 10"/>
              <a:gd name="T21" fmla="*/ 22225 h 19"/>
              <a:gd name="T22" fmla="*/ 1588 w 10"/>
              <a:gd name="T23" fmla="*/ 25400 h 19"/>
              <a:gd name="T24" fmla="*/ 3175 w 10"/>
              <a:gd name="T25" fmla="*/ 26988 h 19"/>
              <a:gd name="T26" fmla="*/ 4763 w 10"/>
              <a:gd name="T27" fmla="*/ 28575 h 19"/>
              <a:gd name="T28" fmla="*/ 6350 w 10"/>
              <a:gd name="T29" fmla="*/ 30163 h 19"/>
              <a:gd name="T30" fmla="*/ 7938 w 10"/>
              <a:gd name="T31" fmla="*/ 30163 h 19"/>
              <a:gd name="T32" fmla="*/ 7938 w 10"/>
              <a:gd name="T33" fmla="*/ 30163 h 19"/>
              <a:gd name="T34" fmla="*/ 9525 w 10"/>
              <a:gd name="T35" fmla="*/ 30163 h 19"/>
              <a:gd name="T36" fmla="*/ 11113 w 10"/>
              <a:gd name="T37" fmla="*/ 28575 h 19"/>
              <a:gd name="T38" fmla="*/ 12700 w 10"/>
              <a:gd name="T39" fmla="*/ 26988 h 19"/>
              <a:gd name="T40" fmla="*/ 14288 w 10"/>
              <a:gd name="T41" fmla="*/ 23813 h 19"/>
              <a:gd name="T42" fmla="*/ 14288 w 10"/>
              <a:gd name="T43" fmla="*/ 20638 h 19"/>
              <a:gd name="T44" fmla="*/ 15875 w 10"/>
              <a:gd name="T45" fmla="*/ 19050 h 19"/>
              <a:gd name="T46" fmla="*/ 15875 w 10"/>
              <a:gd name="T47" fmla="*/ 15875 h 19"/>
              <a:gd name="T48" fmla="*/ 15875 w 10"/>
              <a:gd name="T49" fmla="*/ 11113 h 19"/>
              <a:gd name="T50" fmla="*/ 14288 w 10"/>
              <a:gd name="T51" fmla="*/ 9525 h 19"/>
              <a:gd name="T52" fmla="*/ 14288 w 10"/>
              <a:gd name="T53" fmla="*/ 7938 h 19"/>
              <a:gd name="T54" fmla="*/ 12700 w 10"/>
              <a:gd name="T55" fmla="*/ 4763 h 19"/>
              <a:gd name="T56" fmla="*/ 12700 w 10"/>
              <a:gd name="T57" fmla="*/ 3175 h 19"/>
              <a:gd name="T58" fmla="*/ 11113 w 10"/>
              <a:gd name="T59" fmla="*/ 1588 h 19"/>
              <a:gd name="T60" fmla="*/ 9525 w 10"/>
              <a:gd name="T61" fmla="*/ 0 h 19"/>
              <a:gd name="T62" fmla="*/ 7938 w 10"/>
              <a:gd name="T63" fmla="*/ 0 h 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 h="19">
                <a:moveTo>
                  <a:pt x="5" y="0"/>
                </a:moveTo>
                <a:lnTo>
                  <a:pt x="5" y="0"/>
                </a:lnTo>
                <a:lnTo>
                  <a:pt x="4" y="0"/>
                </a:lnTo>
                <a:lnTo>
                  <a:pt x="4" y="1"/>
                </a:lnTo>
                <a:lnTo>
                  <a:pt x="3" y="1"/>
                </a:lnTo>
                <a:lnTo>
                  <a:pt x="3" y="2"/>
                </a:lnTo>
                <a:lnTo>
                  <a:pt x="2" y="2"/>
                </a:lnTo>
                <a:lnTo>
                  <a:pt x="2" y="3"/>
                </a:lnTo>
                <a:lnTo>
                  <a:pt x="1" y="4"/>
                </a:lnTo>
                <a:lnTo>
                  <a:pt x="1" y="5"/>
                </a:lnTo>
                <a:lnTo>
                  <a:pt x="1" y="6"/>
                </a:lnTo>
                <a:lnTo>
                  <a:pt x="1" y="7"/>
                </a:lnTo>
                <a:lnTo>
                  <a:pt x="0" y="7"/>
                </a:lnTo>
                <a:lnTo>
                  <a:pt x="0" y="9"/>
                </a:lnTo>
                <a:lnTo>
                  <a:pt x="0" y="10"/>
                </a:lnTo>
                <a:lnTo>
                  <a:pt x="0" y="12"/>
                </a:lnTo>
                <a:lnTo>
                  <a:pt x="1" y="13"/>
                </a:lnTo>
                <a:lnTo>
                  <a:pt x="1" y="14"/>
                </a:lnTo>
                <a:lnTo>
                  <a:pt x="1" y="15"/>
                </a:lnTo>
                <a:lnTo>
                  <a:pt x="1" y="16"/>
                </a:lnTo>
                <a:lnTo>
                  <a:pt x="2" y="17"/>
                </a:lnTo>
                <a:lnTo>
                  <a:pt x="3" y="18"/>
                </a:lnTo>
                <a:lnTo>
                  <a:pt x="4" y="18"/>
                </a:lnTo>
                <a:lnTo>
                  <a:pt x="4" y="19"/>
                </a:lnTo>
                <a:lnTo>
                  <a:pt x="5" y="19"/>
                </a:lnTo>
                <a:lnTo>
                  <a:pt x="6" y="19"/>
                </a:lnTo>
                <a:lnTo>
                  <a:pt x="7" y="18"/>
                </a:lnTo>
                <a:lnTo>
                  <a:pt x="8" y="18"/>
                </a:lnTo>
                <a:lnTo>
                  <a:pt x="8" y="17"/>
                </a:lnTo>
                <a:lnTo>
                  <a:pt x="9" y="16"/>
                </a:lnTo>
                <a:lnTo>
                  <a:pt x="9" y="15"/>
                </a:lnTo>
                <a:lnTo>
                  <a:pt x="9" y="14"/>
                </a:lnTo>
                <a:lnTo>
                  <a:pt x="9" y="13"/>
                </a:lnTo>
                <a:lnTo>
                  <a:pt x="10" y="13"/>
                </a:lnTo>
                <a:lnTo>
                  <a:pt x="10" y="12"/>
                </a:lnTo>
                <a:lnTo>
                  <a:pt x="10" y="10"/>
                </a:lnTo>
                <a:lnTo>
                  <a:pt x="10" y="9"/>
                </a:lnTo>
                <a:lnTo>
                  <a:pt x="10" y="7"/>
                </a:lnTo>
                <a:lnTo>
                  <a:pt x="9" y="6"/>
                </a:lnTo>
                <a:lnTo>
                  <a:pt x="9" y="5"/>
                </a:lnTo>
                <a:lnTo>
                  <a:pt x="9" y="4"/>
                </a:lnTo>
                <a:lnTo>
                  <a:pt x="8" y="3"/>
                </a:lnTo>
                <a:lnTo>
                  <a:pt x="8" y="2"/>
                </a:lnTo>
                <a:lnTo>
                  <a:pt x="7" y="1"/>
                </a:lnTo>
                <a:lnTo>
                  <a:pt x="6" y="0"/>
                </a:lnTo>
                <a:lnTo>
                  <a:pt x="5" y="0"/>
                </a:lnTo>
                <a:close/>
              </a:path>
            </a:pathLst>
          </a:custGeom>
          <a:solidFill>
            <a:srgbClr val="78BDE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471" name="Freeform 215"/>
          <p:cNvSpPr>
            <a:spLocks/>
          </p:cNvSpPr>
          <p:nvPr/>
        </p:nvSpPr>
        <p:spPr bwMode="auto">
          <a:xfrm>
            <a:off x="6865939" y="5013326"/>
            <a:ext cx="14287" cy="30163"/>
          </a:xfrm>
          <a:custGeom>
            <a:avLst/>
            <a:gdLst>
              <a:gd name="T0" fmla="*/ 6350 w 9"/>
              <a:gd name="T1" fmla="*/ 0 h 19"/>
              <a:gd name="T2" fmla="*/ 4762 w 9"/>
              <a:gd name="T3" fmla="*/ 0 h 19"/>
              <a:gd name="T4" fmla="*/ 3175 w 9"/>
              <a:gd name="T5" fmla="*/ 1588 h 19"/>
              <a:gd name="T6" fmla="*/ 3175 w 9"/>
              <a:gd name="T7" fmla="*/ 3175 h 19"/>
              <a:gd name="T8" fmla="*/ 1587 w 9"/>
              <a:gd name="T9" fmla="*/ 6350 h 19"/>
              <a:gd name="T10" fmla="*/ 0 w 9"/>
              <a:gd name="T11" fmla="*/ 7938 h 19"/>
              <a:gd name="T12" fmla="*/ 0 w 9"/>
              <a:gd name="T13" fmla="*/ 11113 h 19"/>
              <a:gd name="T14" fmla="*/ 0 w 9"/>
              <a:gd name="T15" fmla="*/ 14288 h 19"/>
              <a:gd name="T16" fmla="*/ 0 w 9"/>
              <a:gd name="T17" fmla="*/ 15875 h 19"/>
              <a:gd name="T18" fmla="*/ 0 w 9"/>
              <a:gd name="T19" fmla="*/ 20638 h 19"/>
              <a:gd name="T20" fmla="*/ 0 w 9"/>
              <a:gd name="T21" fmla="*/ 22225 h 19"/>
              <a:gd name="T22" fmla="*/ 1587 w 9"/>
              <a:gd name="T23" fmla="*/ 25400 h 19"/>
              <a:gd name="T24" fmla="*/ 3175 w 9"/>
              <a:gd name="T25" fmla="*/ 26988 h 19"/>
              <a:gd name="T26" fmla="*/ 3175 w 9"/>
              <a:gd name="T27" fmla="*/ 28575 h 19"/>
              <a:gd name="T28" fmla="*/ 4762 w 9"/>
              <a:gd name="T29" fmla="*/ 30163 h 19"/>
              <a:gd name="T30" fmla="*/ 6350 w 9"/>
              <a:gd name="T31" fmla="*/ 30163 h 19"/>
              <a:gd name="T32" fmla="*/ 7937 w 9"/>
              <a:gd name="T33" fmla="*/ 30163 h 19"/>
              <a:gd name="T34" fmla="*/ 9525 w 9"/>
              <a:gd name="T35" fmla="*/ 30163 h 19"/>
              <a:gd name="T36" fmla="*/ 11112 w 9"/>
              <a:gd name="T37" fmla="*/ 28575 h 19"/>
              <a:gd name="T38" fmla="*/ 11112 w 9"/>
              <a:gd name="T39" fmla="*/ 26988 h 19"/>
              <a:gd name="T40" fmla="*/ 12700 w 9"/>
              <a:gd name="T41" fmla="*/ 25400 h 19"/>
              <a:gd name="T42" fmla="*/ 14287 w 9"/>
              <a:gd name="T43" fmla="*/ 22225 h 19"/>
              <a:gd name="T44" fmla="*/ 14287 w 9"/>
              <a:gd name="T45" fmla="*/ 20638 h 19"/>
              <a:gd name="T46" fmla="*/ 14287 w 9"/>
              <a:gd name="T47" fmla="*/ 15875 h 19"/>
              <a:gd name="T48" fmla="*/ 14287 w 9"/>
              <a:gd name="T49" fmla="*/ 14288 h 19"/>
              <a:gd name="T50" fmla="*/ 14287 w 9"/>
              <a:gd name="T51" fmla="*/ 11113 h 19"/>
              <a:gd name="T52" fmla="*/ 14287 w 9"/>
              <a:gd name="T53" fmla="*/ 7938 h 19"/>
              <a:gd name="T54" fmla="*/ 12700 w 9"/>
              <a:gd name="T55" fmla="*/ 6350 h 19"/>
              <a:gd name="T56" fmla="*/ 11112 w 9"/>
              <a:gd name="T57" fmla="*/ 3175 h 19"/>
              <a:gd name="T58" fmla="*/ 11112 w 9"/>
              <a:gd name="T59" fmla="*/ 1588 h 19"/>
              <a:gd name="T60" fmla="*/ 9525 w 9"/>
              <a:gd name="T61" fmla="*/ 0 h 19"/>
              <a:gd name="T62" fmla="*/ 7937 w 9"/>
              <a:gd name="T63" fmla="*/ 0 h 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 h="19">
                <a:moveTo>
                  <a:pt x="5" y="0"/>
                </a:moveTo>
                <a:lnTo>
                  <a:pt x="4" y="0"/>
                </a:lnTo>
                <a:lnTo>
                  <a:pt x="3" y="0"/>
                </a:lnTo>
                <a:lnTo>
                  <a:pt x="3" y="1"/>
                </a:lnTo>
                <a:lnTo>
                  <a:pt x="2" y="1"/>
                </a:lnTo>
                <a:lnTo>
                  <a:pt x="2" y="2"/>
                </a:lnTo>
                <a:lnTo>
                  <a:pt x="1" y="3"/>
                </a:lnTo>
                <a:lnTo>
                  <a:pt x="1" y="4"/>
                </a:lnTo>
                <a:lnTo>
                  <a:pt x="1" y="5"/>
                </a:lnTo>
                <a:lnTo>
                  <a:pt x="0" y="5"/>
                </a:lnTo>
                <a:lnTo>
                  <a:pt x="0" y="6"/>
                </a:lnTo>
                <a:lnTo>
                  <a:pt x="0" y="7"/>
                </a:lnTo>
                <a:lnTo>
                  <a:pt x="0" y="9"/>
                </a:lnTo>
                <a:lnTo>
                  <a:pt x="0" y="10"/>
                </a:lnTo>
                <a:lnTo>
                  <a:pt x="0" y="12"/>
                </a:lnTo>
                <a:lnTo>
                  <a:pt x="0" y="13"/>
                </a:lnTo>
                <a:lnTo>
                  <a:pt x="0" y="14"/>
                </a:lnTo>
                <a:lnTo>
                  <a:pt x="1" y="15"/>
                </a:lnTo>
                <a:lnTo>
                  <a:pt x="1" y="16"/>
                </a:lnTo>
                <a:lnTo>
                  <a:pt x="1" y="17"/>
                </a:lnTo>
                <a:lnTo>
                  <a:pt x="2" y="17"/>
                </a:lnTo>
                <a:lnTo>
                  <a:pt x="2" y="18"/>
                </a:lnTo>
                <a:lnTo>
                  <a:pt x="3" y="18"/>
                </a:lnTo>
                <a:lnTo>
                  <a:pt x="3" y="19"/>
                </a:lnTo>
                <a:lnTo>
                  <a:pt x="4" y="19"/>
                </a:lnTo>
                <a:lnTo>
                  <a:pt x="5" y="19"/>
                </a:lnTo>
                <a:lnTo>
                  <a:pt x="6" y="19"/>
                </a:lnTo>
                <a:lnTo>
                  <a:pt x="6" y="18"/>
                </a:lnTo>
                <a:lnTo>
                  <a:pt x="7" y="18"/>
                </a:lnTo>
                <a:lnTo>
                  <a:pt x="7" y="17"/>
                </a:lnTo>
                <a:lnTo>
                  <a:pt x="8" y="17"/>
                </a:lnTo>
                <a:lnTo>
                  <a:pt x="8" y="16"/>
                </a:lnTo>
                <a:lnTo>
                  <a:pt x="8" y="15"/>
                </a:lnTo>
                <a:lnTo>
                  <a:pt x="9" y="14"/>
                </a:lnTo>
                <a:lnTo>
                  <a:pt x="9" y="13"/>
                </a:lnTo>
                <a:lnTo>
                  <a:pt x="9" y="12"/>
                </a:lnTo>
                <a:lnTo>
                  <a:pt x="9" y="10"/>
                </a:lnTo>
                <a:lnTo>
                  <a:pt x="9" y="9"/>
                </a:lnTo>
                <a:lnTo>
                  <a:pt x="9" y="7"/>
                </a:lnTo>
                <a:lnTo>
                  <a:pt x="9" y="6"/>
                </a:lnTo>
                <a:lnTo>
                  <a:pt x="9" y="5"/>
                </a:lnTo>
                <a:lnTo>
                  <a:pt x="8" y="5"/>
                </a:lnTo>
                <a:lnTo>
                  <a:pt x="8" y="4"/>
                </a:lnTo>
                <a:lnTo>
                  <a:pt x="8" y="3"/>
                </a:lnTo>
                <a:lnTo>
                  <a:pt x="7" y="2"/>
                </a:lnTo>
                <a:lnTo>
                  <a:pt x="7" y="1"/>
                </a:lnTo>
                <a:lnTo>
                  <a:pt x="6" y="1"/>
                </a:lnTo>
                <a:lnTo>
                  <a:pt x="6" y="0"/>
                </a:lnTo>
                <a:lnTo>
                  <a:pt x="5" y="0"/>
                </a:lnTo>
                <a:close/>
              </a:path>
            </a:pathLst>
          </a:custGeom>
          <a:solidFill>
            <a:srgbClr val="78BDE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472" name="Freeform 216"/>
          <p:cNvSpPr>
            <a:spLocks/>
          </p:cNvSpPr>
          <p:nvPr/>
        </p:nvSpPr>
        <p:spPr bwMode="auto">
          <a:xfrm>
            <a:off x="6865939" y="5048251"/>
            <a:ext cx="15875" cy="28575"/>
          </a:xfrm>
          <a:custGeom>
            <a:avLst/>
            <a:gdLst>
              <a:gd name="T0" fmla="*/ 7938 w 10"/>
              <a:gd name="T1" fmla="*/ 0 h 18"/>
              <a:gd name="T2" fmla="*/ 6350 w 10"/>
              <a:gd name="T3" fmla="*/ 0 h 18"/>
              <a:gd name="T4" fmla="*/ 4763 w 10"/>
              <a:gd name="T5" fmla="*/ 1588 h 18"/>
              <a:gd name="T6" fmla="*/ 3175 w 10"/>
              <a:gd name="T7" fmla="*/ 1588 h 18"/>
              <a:gd name="T8" fmla="*/ 3175 w 10"/>
              <a:gd name="T9" fmla="*/ 4763 h 18"/>
              <a:gd name="T10" fmla="*/ 1588 w 10"/>
              <a:gd name="T11" fmla="*/ 4763 h 18"/>
              <a:gd name="T12" fmla="*/ 1588 w 10"/>
              <a:gd name="T13" fmla="*/ 9525 h 18"/>
              <a:gd name="T14" fmla="*/ 0 w 10"/>
              <a:gd name="T15" fmla="*/ 11113 h 18"/>
              <a:gd name="T16" fmla="*/ 0 w 10"/>
              <a:gd name="T17" fmla="*/ 14288 h 18"/>
              <a:gd name="T18" fmla="*/ 0 w 10"/>
              <a:gd name="T19" fmla="*/ 17463 h 18"/>
              <a:gd name="T20" fmla="*/ 1588 w 10"/>
              <a:gd name="T21" fmla="*/ 20638 h 18"/>
              <a:gd name="T22" fmla="*/ 1588 w 10"/>
              <a:gd name="T23" fmla="*/ 22225 h 18"/>
              <a:gd name="T24" fmla="*/ 3175 w 10"/>
              <a:gd name="T25" fmla="*/ 23813 h 18"/>
              <a:gd name="T26" fmla="*/ 3175 w 10"/>
              <a:gd name="T27" fmla="*/ 26988 h 18"/>
              <a:gd name="T28" fmla="*/ 4763 w 10"/>
              <a:gd name="T29" fmla="*/ 28575 h 18"/>
              <a:gd name="T30" fmla="*/ 6350 w 10"/>
              <a:gd name="T31" fmla="*/ 28575 h 18"/>
              <a:gd name="T32" fmla="*/ 7938 w 10"/>
              <a:gd name="T33" fmla="*/ 28575 h 18"/>
              <a:gd name="T34" fmla="*/ 9525 w 10"/>
              <a:gd name="T35" fmla="*/ 28575 h 18"/>
              <a:gd name="T36" fmla="*/ 11113 w 10"/>
              <a:gd name="T37" fmla="*/ 28575 h 18"/>
              <a:gd name="T38" fmla="*/ 12700 w 10"/>
              <a:gd name="T39" fmla="*/ 26988 h 18"/>
              <a:gd name="T40" fmla="*/ 12700 w 10"/>
              <a:gd name="T41" fmla="*/ 23813 h 18"/>
              <a:gd name="T42" fmla="*/ 14288 w 10"/>
              <a:gd name="T43" fmla="*/ 22225 h 18"/>
              <a:gd name="T44" fmla="*/ 14288 w 10"/>
              <a:gd name="T45" fmla="*/ 20638 h 18"/>
              <a:gd name="T46" fmla="*/ 15875 w 10"/>
              <a:gd name="T47" fmla="*/ 17463 h 18"/>
              <a:gd name="T48" fmla="*/ 15875 w 10"/>
              <a:gd name="T49" fmla="*/ 14288 h 18"/>
              <a:gd name="T50" fmla="*/ 15875 w 10"/>
              <a:gd name="T51" fmla="*/ 11113 h 18"/>
              <a:gd name="T52" fmla="*/ 14288 w 10"/>
              <a:gd name="T53" fmla="*/ 9525 h 18"/>
              <a:gd name="T54" fmla="*/ 14288 w 10"/>
              <a:gd name="T55" fmla="*/ 4763 h 18"/>
              <a:gd name="T56" fmla="*/ 12700 w 10"/>
              <a:gd name="T57" fmla="*/ 4763 h 18"/>
              <a:gd name="T58" fmla="*/ 12700 w 10"/>
              <a:gd name="T59" fmla="*/ 1588 h 18"/>
              <a:gd name="T60" fmla="*/ 11113 w 10"/>
              <a:gd name="T61" fmla="*/ 1588 h 18"/>
              <a:gd name="T62" fmla="*/ 9525 w 10"/>
              <a:gd name="T63" fmla="*/ 0 h 18"/>
              <a:gd name="T64" fmla="*/ 7938 w 10"/>
              <a:gd name="T65" fmla="*/ 0 h 1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 h="18">
                <a:moveTo>
                  <a:pt x="5" y="0"/>
                </a:moveTo>
                <a:lnTo>
                  <a:pt x="5" y="0"/>
                </a:lnTo>
                <a:lnTo>
                  <a:pt x="4" y="0"/>
                </a:lnTo>
                <a:lnTo>
                  <a:pt x="3" y="1"/>
                </a:lnTo>
                <a:lnTo>
                  <a:pt x="2" y="1"/>
                </a:lnTo>
                <a:lnTo>
                  <a:pt x="2" y="2"/>
                </a:lnTo>
                <a:lnTo>
                  <a:pt x="2" y="3"/>
                </a:lnTo>
                <a:lnTo>
                  <a:pt x="1" y="3"/>
                </a:lnTo>
                <a:lnTo>
                  <a:pt x="1" y="5"/>
                </a:lnTo>
                <a:lnTo>
                  <a:pt x="1" y="6"/>
                </a:lnTo>
                <a:lnTo>
                  <a:pt x="0" y="6"/>
                </a:lnTo>
                <a:lnTo>
                  <a:pt x="0" y="7"/>
                </a:lnTo>
                <a:lnTo>
                  <a:pt x="0" y="8"/>
                </a:lnTo>
                <a:lnTo>
                  <a:pt x="0" y="9"/>
                </a:lnTo>
                <a:lnTo>
                  <a:pt x="0" y="10"/>
                </a:lnTo>
                <a:lnTo>
                  <a:pt x="0" y="11"/>
                </a:lnTo>
                <a:lnTo>
                  <a:pt x="0" y="12"/>
                </a:lnTo>
                <a:lnTo>
                  <a:pt x="1" y="13"/>
                </a:lnTo>
                <a:lnTo>
                  <a:pt x="1" y="14"/>
                </a:lnTo>
                <a:lnTo>
                  <a:pt x="1" y="15"/>
                </a:lnTo>
                <a:lnTo>
                  <a:pt x="2" y="15"/>
                </a:lnTo>
                <a:lnTo>
                  <a:pt x="2" y="16"/>
                </a:lnTo>
                <a:lnTo>
                  <a:pt x="2" y="17"/>
                </a:lnTo>
                <a:lnTo>
                  <a:pt x="3" y="17"/>
                </a:lnTo>
                <a:lnTo>
                  <a:pt x="3" y="18"/>
                </a:lnTo>
                <a:lnTo>
                  <a:pt x="4" y="18"/>
                </a:lnTo>
                <a:lnTo>
                  <a:pt x="5" y="18"/>
                </a:lnTo>
                <a:lnTo>
                  <a:pt x="6" y="18"/>
                </a:lnTo>
                <a:lnTo>
                  <a:pt x="7" y="18"/>
                </a:lnTo>
                <a:lnTo>
                  <a:pt x="7" y="17"/>
                </a:lnTo>
                <a:lnTo>
                  <a:pt x="8" y="17"/>
                </a:lnTo>
                <a:lnTo>
                  <a:pt x="8" y="16"/>
                </a:lnTo>
                <a:lnTo>
                  <a:pt x="8" y="15"/>
                </a:lnTo>
                <a:lnTo>
                  <a:pt x="9" y="15"/>
                </a:lnTo>
                <a:lnTo>
                  <a:pt x="9" y="14"/>
                </a:lnTo>
                <a:lnTo>
                  <a:pt x="9" y="13"/>
                </a:lnTo>
                <a:lnTo>
                  <a:pt x="10" y="12"/>
                </a:lnTo>
                <a:lnTo>
                  <a:pt x="10" y="11"/>
                </a:lnTo>
                <a:lnTo>
                  <a:pt x="10" y="10"/>
                </a:lnTo>
                <a:lnTo>
                  <a:pt x="10" y="9"/>
                </a:lnTo>
                <a:lnTo>
                  <a:pt x="10" y="8"/>
                </a:lnTo>
                <a:lnTo>
                  <a:pt x="10" y="7"/>
                </a:lnTo>
                <a:lnTo>
                  <a:pt x="10" y="6"/>
                </a:lnTo>
                <a:lnTo>
                  <a:pt x="9" y="6"/>
                </a:lnTo>
                <a:lnTo>
                  <a:pt x="9" y="5"/>
                </a:lnTo>
                <a:lnTo>
                  <a:pt x="9" y="3"/>
                </a:lnTo>
                <a:lnTo>
                  <a:pt x="8" y="3"/>
                </a:lnTo>
                <a:lnTo>
                  <a:pt x="8" y="2"/>
                </a:lnTo>
                <a:lnTo>
                  <a:pt x="8" y="1"/>
                </a:lnTo>
                <a:lnTo>
                  <a:pt x="7" y="1"/>
                </a:lnTo>
                <a:lnTo>
                  <a:pt x="6" y="0"/>
                </a:lnTo>
                <a:lnTo>
                  <a:pt x="5" y="0"/>
                </a:lnTo>
                <a:close/>
              </a:path>
            </a:pathLst>
          </a:custGeom>
          <a:solidFill>
            <a:srgbClr val="78BDE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473" name="Freeform 217"/>
          <p:cNvSpPr>
            <a:spLocks/>
          </p:cNvSpPr>
          <p:nvPr/>
        </p:nvSpPr>
        <p:spPr bwMode="auto">
          <a:xfrm>
            <a:off x="6848476" y="5048251"/>
            <a:ext cx="15875" cy="28575"/>
          </a:xfrm>
          <a:custGeom>
            <a:avLst/>
            <a:gdLst>
              <a:gd name="T0" fmla="*/ 6350 w 10"/>
              <a:gd name="T1" fmla="*/ 0 h 18"/>
              <a:gd name="T2" fmla="*/ 6350 w 10"/>
              <a:gd name="T3" fmla="*/ 0 h 18"/>
              <a:gd name="T4" fmla="*/ 4763 w 10"/>
              <a:gd name="T5" fmla="*/ 1588 h 18"/>
              <a:gd name="T6" fmla="*/ 3175 w 10"/>
              <a:gd name="T7" fmla="*/ 3175 h 18"/>
              <a:gd name="T8" fmla="*/ 1588 w 10"/>
              <a:gd name="T9" fmla="*/ 4763 h 18"/>
              <a:gd name="T10" fmla="*/ 1588 w 10"/>
              <a:gd name="T11" fmla="*/ 7938 h 18"/>
              <a:gd name="T12" fmla="*/ 0 w 10"/>
              <a:gd name="T13" fmla="*/ 9525 h 18"/>
              <a:gd name="T14" fmla="*/ 0 w 10"/>
              <a:gd name="T15" fmla="*/ 12700 h 18"/>
              <a:gd name="T16" fmla="*/ 0 w 10"/>
              <a:gd name="T17" fmla="*/ 15875 h 18"/>
              <a:gd name="T18" fmla="*/ 0 w 10"/>
              <a:gd name="T19" fmla="*/ 19050 h 18"/>
              <a:gd name="T20" fmla="*/ 1588 w 10"/>
              <a:gd name="T21" fmla="*/ 20638 h 18"/>
              <a:gd name="T22" fmla="*/ 1588 w 10"/>
              <a:gd name="T23" fmla="*/ 23813 h 18"/>
              <a:gd name="T24" fmla="*/ 3175 w 10"/>
              <a:gd name="T25" fmla="*/ 25400 h 18"/>
              <a:gd name="T26" fmla="*/ 4763 w 10"/>
              <a:gd name="T27" fmla="*/ 26988 h 18"/>
              <a:gd name="T28" fmla="*/ 6350 w 10"/>
              <a:gd name="T29" fmla="*/ 28575 h 18"/>
              <a:gd name="T30" fmla="*/ 6350 w 10"/>
              <a:gd name="T31" fmla="*/ 28575 h 18"/>
              <a:gd name="T32" fmla="*/ 7938 w 10"/>
              <a:gd name="T33" fmla="*/ 28575 h 18"/>
              <a:gd name="T34" fmla="*/ 9525 w 10"/>
              <a:gd name="T35" fmla="*/ 28575 h 18"/>
              <a:gd name="T36" fmla="*/ 11113 w 10"/>
              <a:gd name="T37" fmla="*/ 26988 h 18"/>
              <a:gd name="T38" fmla="*/ 12700 w 10"/>
              <a:gd name="T39" fmla="*/ 25400 h 18"/>
              <a:gd name="T40" fmla="*/ 14288 w 10"/>
              <a:gd name="T41" fmla="*/ 23813 h 18"/>
              <a:gd name="T42" fmla="*/ 14288 w 10"/>
              <a:gd name="T43" fmla="*/ 20638 h 18"/>
              <a:gd name="T44" fmla="*/ 14288 w 10"/>
              <a:gd name="T45" fmla="*/ 19050 h 18"/>
              <a:gd name="T46" fmla="*/ 15875 w 10"/>
              <a:gd name="T47" fmla="*/ 15875 h 18"/>
              <a:gd name="T48" fmla="*/ 15875 w 10"/>
              <a:gd name="T49" fmla="*/ 12700 h 18"/>
              <a:gd name="T50" fmla="*/ 14288 w 10"/>
              <a:gd name="T51" fmla="*/ 9525 h 18"/>
              <a:gd name="T52" fmla="*/ 14288 w 10"/>
              <a:gd name="T53" fmla="*/ 7938 h 18"/>
              <a:gd name="T54" fmla="*/ 14288 w 10"/>
              <a:gd name="T55" fmla="*/ 4763 h 18"/>
              <a:gd name="T56" fmla="*/ 12700 w 10"/>
              <a:gd name="T57" fmla="*/ 3175 h 18"/>
              <a:gd name="T58" fmla="*/ 11113 w 10"/>
              <a:gd name="T59" fmla="*/ 1588 h 18"/>
              <a:gd name="T60" fmla="*/ 9525 w 10"/>
              <a:gd name="T61" fmla="*/ 0 h 18"/>
              <a:gd name="T62" fmla="*/ 7938 w 10"/>
              <a:gd name="T63" fmla="*/ 0 h 1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 h="18">
                <a:moveTo>
                  <a:pt x="5" y="0"/>
                </a:moveTo>
                <a:lnTo>
                  <a:pt x="4" y="0"/>
                </a:lnTo>
                <a:lnTo>
                  <a:pt x="3" y="1"/>
                </a:lnTo>
                <a:lnTo>
                  <a:pt x="2" y="1"/>
                </a:lnTo>
                <a:lnTo>
                  <a:pt x="2" y="2"/>
                </a:lnTo>
                <a:lnTo>
                  <a:pt x="2" y="3"/>
                </a:lnTo>
                <a:lnTo>
                  <a:pt x="1" y="3"/>
                </a:lnTo>
                <a:lnTo>
                  <a:pt x="1" y="5"/>
                </a:lnTo>
                <a:lnTo>
                  <a:pt x="1" y="6"/>
                </a:lnTo>
                <a:lnTo>
                  <a:pt x="0" y="6"/>
                </a:lnTo>
                <a:lnTo>
                  <a:pt x="0" y="7"/>
                </a:lnTo>
                <a:lnTo>
                  <a:pt x="0" y="8"/>
                </a:lnTo>
                <a:lnTo>
                  <a:pt x="0" y="9"/>
                </a:lnTo>
                <a:lnTo>
                  <a:pt x="0" y="10"/>
                </a:lnTo>
                <a:lnTo>
                  <a:pt x="0" y="11"/>
                </a:lnTo>
                <a:lnTo>
                  <a:pt x="0" y="12"/>
                </a:lnTo>
                <a:lnTo>
                  <a:pt x="1" y="13"/>
                </a:lnTo>
                <a:lnTo>
                  <a:pt x="1" y="14"/>
                </a:lnTo>
                <a:lnTo>
                  <a:pt x="1" y="15"/>
                </a:lnTo>
                <a:lnTo>
                  <a:pt x="2" y="15"/>
                </a:lnTo>
                <a:lnTo>
                  <a:pt x="2" y="16"/>
                </a:lnTo>
                <a:lnTo>
                  <a:pt x="2" y="17"/>
                </a:lnTo>
                <a:lnTo>
                  <a:pt x="3" y="17"/>
                </a:lnTo>
                <a:lnTo>
                  <a:pt x="3" y="18"/>
                </a:lnTo>
                <a:lnTo>
                  <a:pt x="4" y="18"/>
                </a:lnTo>
                <a:lnTo>
                  <a:pt x="5" y="18"/>
                </a:lnTo>
                <a:lnTo>
                  <a:pt x="6" y="18"/>
                </a:lnTo>
                <a:lnTo>
                  <a:pt x="7" y="18"/>
                </a:lnTo>
                <a:lnTo>
                  <a:pt x="7" y="17"/>
                </a:lnTo>
                <a:lnTo>
                  <a:pt x="8" y="17"/>
                </a:lnTo>
                <a:lnTo>
                  <a:pt x="8" y="16"/>
                </a:lnTo>
                <a:lnTo>
                  <a:pt x="8" y="15"/>
                </a:lnTo>
                <a:lnTo>
                  <a:pt x="9" y="15"/>
                </a:lnTo>
                <a:lnTo>
                  <a:pt x="9" y="14"/>
                </a:lnTo>
                <a:lnTo>
                  <a:pt x="9" y="13"/>
                </a:lnTo>
                <a:lnTo>
                  <a:pt x="9" y="12"/>
                </a:lnTo>
                <a:lnTo>
                  <a:pt x="10" y="11"/>
                </a:lnTo>
                <a:lnTo>
                  <a:pt x="10" y="10"/>
                </a:lnTo>
                <a:lnTo>
                  <a:pt x="10" y="9"/>
                </a:lnTo>
                <a:lnTo>
                  <a:pt x="10" y="8"/>
                </a:lnTo>
                <a:lnTo>
                  <a:pt x="10" y="7"/>
                </a:lnTo>
                <a:lnTo>
                  <a:pt x="9" y="6"/>
                </a:lnTo>
                <a:lnTo>
                  <a:pt x="9" y="5"/>
                </a:lnTo>
                <a:lnTo>
                  <a:pt x="9" y="3"/>
                </a:lnTo>
                <a:lnTo>
                  <a:pt x="8" y="3"/>
                </a:lnTo>
                <a:lnTo>
                  <a:pt x="8" y="2"/>
                </a:lnTo>
                <a:lnTo>
                  <a:pt x="8" y="1"/>
                </a:lnTo>
                <a:lnTo>
                  <a:pt x="7" y="1"/>
                </a:lnTo>
                <a:lnTo>
                  <a:pt x="6" y="0"/>
                </a:lnTo>
                <a:lnTo>
                  <a:pt x="5" y="0"/>
                </a:lnTo>
                <a:close/>
              </a:path>
            </a:pathLst>
          </a:custGeom>
          <a:solidFill>
            <a:srgbClr val="78BDE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474" name="Freeform 218"/>
          <p:cNvSpPr>
            <a:spLocks/>
          </p:cNvSpPr>
          <p:nvPr/>
        </p:nvSpPr>
        <p:spPr bwMode="auto">
          <a:xfrm>
            <a:off x="6883401" y="5048251"/>
            <a:ext cx="15875" cy="28575"/>
          </a:xfrm>
          <a:custGeom>
            <a:avLst/>
            <a:gdLst>
              <a:gd name="T0" fmla="*/ 7938 w 10"/>
              <a:gd name="T1" fmla="*/ 0 h 18"/>
              <a:gd name="T2" fmla="*/ 6350 w 10"/>
              <a:gd name="T3" fmla="*/ 0 h 18"/>
              <a:gd name="T4" fmla="*/ 4763 w 10"/>
              <a:gd name="T5" fmla="*/ 1588 h 18"/>
              <a:gd name="T6" fmla="*/ 3175 w 10"/>
              <a:gd name="T7" fmla="*/ 3175 h 18"/>
              <a:gd name="T8" fmla="*/ 1588 w 10"/>
              <a:gd name="T9" fmla="*/ 4763 h 18"/>
              <a:gd name="T10" fmla="*/ 1588 w 10"/>
              <a:gd name="T11" fmla="*/ 7938 h 18"/>
              <a:gd name="T12" fmla="*/ 1588 w 10"/>
              <a:gd name="T13" fmla="*/ 9525 h 18"/>
              <a:gd name="T14" fmla="*/ 0 w 10"/>
              <a:gd name="T15" fmla="*/ 12700 h 18"/>
              <a:gd name="T16" fmla="*/ 0 w 10"/>
              <a:gd name="T17" fmla="*/ 15875 h 18"/>
              <a:gd name="T18" fmla="*/ 1588 w 10"/>
              <a:gd name="T19" fmla="*/ 19050 h 18"/>
              <a:gd name="T20" fmla="*/ 1588 w 10"/>
              <a:gd name="T21" fmla="*/ 20638 h 18"/>
              <a:gd name="T22" fmla="*/ 1588 w 10"/>
              <a:gd name="T23" fmla="*/ 23813 h 18"/>
              <a:gd name="T24" fmla="*/ 3175 w 10"/>
              <a:gd name="T25" fmla="*/ 25400 h 18"/>
              <a:gd name="T26" fmla="*/ 4763 w 10"/>
              <a:gd name="T27" fmla="*/ 26988 h 18"/>
              <a:gd name="T28" fmla="*/ 6350 w 10"/>
              <a:gd name="T29" fmla="*/ 28575 h 18"/>
              <a:gd name="T30" fmla="*/ 7938 w 10"/>
              <a:gd name="T31" fmla="*/ 28575 h 18"/>
              <a:gd name="T32" fmla="*/ 7938 w 10"/>
              <a:gd name="T33" fmla="*/ 28575 h 18"/>
              <a:gd name="T34" fmla="*/ 9525 w 10"/>
              <a:gd name="T35" fmla="*/ 28575 h 18"/>
              <a:gd name="T36" fmla="*/ 11113 w 10"/>
              <a:gd name="T37" fmla="*/ 26988 h 18"/>
              <a:gd name="T38" fmla="*/ 12700 w 10"/>
              <a:gd name="T39" fmla="*/ 25400 h 18"/>
              <a:gd name="T40" fmla="*/ 14288 w 10"/>
              <a:gd name="T41" fmla="*/ 23813 h 18"/>
              <a:gd name="T42" fmla="*/ 14288 w 10"/>
              <a:gd name="T43" fmla="*/ 20638 h 18"/>
              <a:gd name="T44" fmla="*/ 15875 w 10"/>
              <a:gd name="T45" fmla="*/ 19050 h 18"/>
              <a:gd name="T46" fmla="*/ 15875 w 10"/>
              <a:gd name="T47" fmla="*/ 15875 h 18"/>
              <a:gd name="T48" fmla="*/ 15875 w 10"/>
              <a:gd name="T49" fmla="*/ 12700 h 18"/>
              <a:gd name="T50" fmla="*/ 15875 w 10"/>
              <a:gd name="T51" fmla="*/ 9525 h 18"/>
              <a:gd name="T52" fmla="*/ 14288 w 10"/>
              <a:gd name="T53" fmla="*/ 7938 h 18"/>
              <a:gd name="T54" fmla="*/ 14288 w 10"/>
              <a:gd name="T55" fmla="*/ 4763 h 18"/>
              <a:gd name="T56" fmla="*/ 12700 w 10"/>
              <a:gd name="T57" fmla="*/ 3175 h 18"/>
              <a:gd name="T58" fmla="*/ 11113 w 10"/>
              <a:gd name="T59" fmla="*/ 1588 h 18"/>
              <a:gd name="T60" fmla="*/ 9525 w 10"/>
              <a:gd name="T61" fmla="*/ 0 h 18"/>
              <a:gd name="T62" fmla="*/ 7938 w 10"/>
              <a:gd name="T63" fmla="*/ 0 h 1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 h="18">
                <a:moveTo>
                  <a:pt x="5" y="0"/>
                </a:moveTo>
                <a:lnTo>
                  <a:pt x="5" y="0"/>
                </a:lnTo>
                <a:lnTo>
                  <a:pt x="4" y="0"/>
                </a:lnTo>
                <a:lnTo>
                  <a:pt x="3" y="1"/>
                </a:lnTo>
                <a:lnTo>
                  <a:pt x="2" y="1"/>
                </a:lnTo>
                <a:lnTo>
                  <a:pt x="2" y="2"/>
                </a:lnTo>
                <a:lnTo>
                  <a:pt x="2" y="3"/>
                </a:lnTo>
                <a:lnTo>
                  <a:pt x="1" y="3"/>
                </a:lnTo>
                <a:lnTo>
                  <a:pt x="1" y="4"/>
                </a:lnTo>
                <a:lnTo>
                  <a:pt x="1" y="5"/>
                </a:lnTo>
                <a:lnTo>
                  <a:pt x="1" y="6"/>
                </a:lnTo>
                <a:lnTo>
                  <a:pt x="0" y="7"/>
                </a:lnTo>
                <a:lnTo>
                  <a:pt x="0" y="8"/>
                </a:lnTo>
                <a:lnTo>
                  <a:pt x="0" y="9"/>
                </a:lnTo>
                <a:lnTo>
                  <a:pt x="0" y="10"/>
                </a:lnTo>
                <a:lnTo>
                  <a:pt x="0" y="11"/>
                </a:lnTo>
                <a:lnTo>
                  <a:pt x="1" y="12"/>
                </a:lnTo>
                <a:lnTo>
                  <a:pt x="1" y="13"/>
                </a:lnTo>
                <a:lnTo>
                  <a:pt x="1" y="14"/>
                </a:lnTo>
                <a:lnTo>
                  <a:pt x="1" y="15"/>
                </a:lnTo>
                <a:lnTo>
                  <a:pt x="2" y="15"/>
                </a:lnTo>
                <a:lnTo>
                  <a:pt x="2" y="16"/>
                </a:lnTo>
                <a:lnTo>
                  <a:pt x="2" y="17"/>
                </a:lnTo>
                <a:lnTo>
                  <a:pt x="3" y="17"/>
                </a:lnTo>
                <a:lnTo>
                  <a:pt x="3" y="18"/>
                </a:lnTo>
                <a:lnTo>
                  <a:pt x="4" y="18"/>
                </a:lnTo>
                <a:lnTo>
                  <a:pt x="5" y="18"/>
                </a:lnTo>
                <a:lnTo>
                  <a:pt x="6" y="18"/>
                </a:lnTo>
                <a:lnTo>
                  <a:pt x="7" y="18"/>
                </a:lnTo>
                <a:lnTo>
                  <a:pt x="7" y="17"/>
                </a:lnTo>
                <a:lnTo>
                  <a:pt x="8" y="17"/>
                </a:lnTo>
                <a:lnTo>
                  <a:pt x="8" y="16"/>
                </a:lnTo>
                <a:lnTo>
                  <a:pt x="8" y="15"/>
                </a:lnTo>
                <a:lnTo>
                  <a:pt x="9" y="15"/>
                </a:lnTo>
                <a:lnTo>
                  <a:pt x="9" y="14"/>
                </a:lnTo>
                <a:lnTo>
                  <a:pt x="9" y="13"/>
                </a:lnTo>
                <a:lnTo>
                  <a:pt x="10" y="12"/>
                </a:lnTo>
                <a:lnTo>
                  <a:pt x="10" y="11"/>
                </a:lnTo>
                <a:lnTo>
                  <a:pt x="10" y="10"/>
                </a:lnTo>
                <a:lnTo>
                  <a:pt x="10" y="9"/>
                </a:lnTo>
                <a:lnTo>
                  <a:pt x="10" y="8"/>
                </a:lnTo>
                <a:lnTo>
                  <a:pt x="10" y="7"/>
                </a:lnTo>
                <a:lnTo>
                  <a:pt x="10" y="6"/>
                </a:lnTo>
                <a:lnTo>
                  <a:pt x="9" y="6"/>
                </a:lnTo>
                <a:lnTo>
                  <a:pt x="9" y="5"/>
                </a:lnTo>
                <a:lnTo>
                  <a:pt x="9" y="4"/>
                </a:lnTo>
                <a:lnTo>
                  <a:pt x="9" y="3"/>
                </a:lnTo>
                <a:lnTo>
                  <a:pt x="8" y="3"/>
                </a:lnTo>
                <a:lnTo>
                  <a:pt x="8" y="2"/>
                </a:lnTo>
                <a:lnTo>
                  <a:pt x="8" y="1"/>
                </a:lnTo>
                <a:lnTo>
                  <a:pt x="7" y="1"/>
                </a:lnTo>
                <a:lnTo>
                  <a:pt x="6" y="0"/>
                </a:lnTo>
                <a:lnTo>
                  <a:pt x="5" y="0"/>
                </a:lnTo>
                <a:close/>
              </a:path>
            </a:pathLst>
          </a:custGeom>
          <a:solidFill>
            <a:srgbClr val="78BDE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475" name="Freeform 219"/>
          <p:cNvSpPr>
            <a:spLocks/>
          </p:cNvSpPr>
          <p:nvPr/>
        </p:nvSpPr>
        <p:spPr bwMode="auto">
          <a:xfrm>
            <a:off x="6994526" y="5232401"/>
            <a:ext cx="15875" cy="30163"/>
          </a:xfrm>
          <a:custGeom>
            <a:avLst/>
            <a:gdLst>
              <a:gd name="T0" fmla="*/ 6350 w 10"/>
              <a:gd name="T1" fmla="*/ 0 h 19"/>
              <a:gd name="T2" fmla="*/ 4763 w 10"/>
              <a:gd name="T3" fmla="*/ 0 h 19"/>
              <a:gd name="T4" fmla="*/ 4763 w 10"/>
              <a:gd name="T5" fmla="*/ 1588 h 19"/>
              <a:gd name="T6" fmla="*/ 3175 w 10"/>
              <a:gd name="T7" fmla="*/ 4763 h 19"/>
              <a:gd name="T8" fmla="*/ 1588 w 10"/>
              <a:gd name="T9" fmla="*/ 6350 h 19"/>
              <a:gd name="T10" fmla="*/ 1588 w 10"/>
              <a:gd name="T11" fmla="*/ 7938 h 19"/>
              <a:gd name="T12" fmla="*/ 1588 w 10"/>
              <a:gd name="T13" fmla="*/ 11113 h 19"/>
              <a:gd name="T14" fmla="*/ 0 w 10"/>
              <a:gd name="T15" fmla="*/ 12700 h 19"/>
              <a:gd name="T16" fmla="*/ 0 w 10"/>
              <a:gd name="T17" fmla="*/ 15875 h 19"/>
              <a:gd name="T18" fmla="*/ 1588 w 10"/>
              <a:gd name="T19" fmla="*/ 19050 h 19"/>
              <a:gd name="T20" fmla="*/ 1588 w 10"/>
              <a:gd name="T21" fmla="*/ 20638 h 19"/>
              <a:gd name="T22" fmla="*/ 3175 w 10"/>
              <a:gd name="T23" fmla="*/ 23813 h 19"/>
              <a:gd name="T24" fmla="*/ 3175 w 10"/>
              <a:gd name="T25" fmla="*/ 25400 h 19"/>
              <a:gd name="T26" fmla="*/ 4763 w 10"/>
              <a:gd name="T27" fmla="*/ 28575 h 19"/>
              <a:gd name="T28" fmla="*/ 4763 w 10"/>
              <a:gd name="T29" fmla="*/ 28575 h 19"/>
              <a:gd name="T30" fmla="*/ 6350 w 10"/>
              <a:gd name="T31" fmla="*/ 28575 h 19"/>
              <a:gd name="T32" fmla="*/ 7938 w 10"/>
              <a:gd name="T33" fmla="*/ 28575 h 19"/>
              <a:gd name="T34" fmla="*/ 9525 w 10"/>
              <a:gd name="T35" fmla="*/ 28575 h 19"/>
              <a:gd name="T36" fmla="*/ 11113 w 10"/>
              <a:gd name="T37" fmla="*/ 28575 h 19"/>
              <a:gd name="T38" fmla="*/ 12700 w 10"/>
              <a:gd name="T39" fmla="*/ 25400 h 19"/>
              <a:gd name="T40" fmla="*/ 12700 w 10"/>
              <a:gd name="T41" fmla="*/ 23813 h 19"/>
              <a:gd name="T42" fmla="*/ 14288 w 10"/>
              <a:gd name="T43" fmla="*/ 20638 h 19"/>
              <a:gd name="T44" fmla="*/ 14288 w 10"/>
              <a:gd name="T45" fmla="*/ 19050 h 19"/>
              <a:gd name="T46" fmla="*/ 14288 w 10"/>
              <a:gd name="T47" fmla="*/ 15875 h 19"/>
              <a:gd name="T48" fmla="*/ 14288 w 10"/>
              <a:gd name="T49" fmla="*/ 14288 h 19"/>
              <a:gd name="T50" fmla="*/ 14288 w 10"/>
              <a:gd name="T51" fmla="*/ 12700 h 19"/>
              <a:gd name="T52" fmla="*/ 14288 w 10"/>
              <a:gd name="T53" fmla="*/ 9525 h 19"/>
              <a:gd name="T54" fmla="*/ 14288 w 10"/>
              <a:gd name="T55" fmla="*/ 7938 h 19"/>
              <a:gd name="T56" fmla="*/ 12700 w 10"/>
              <a:gd name="T57" fmla="*/ 4763 h 19"/>
              <a:gd name="T58" fmla="*/ 12700 w 10"/>
              <a:gd name="T59" fmla="*/ 3175 h 19"/>
              <a:gd name="T60" fmla="*/ 11113 w 10"/>
              <a:gd name="T61" fmla="*/ 0 h 19"/>
              <a:gd name="T62" fmla="*/ 9525 w 10"/>
              <a:gd name="T63" fmla="*/ 0 h 19"/>
              <a:gd name="T64" fmla="*/ 7938 w 10"/>
              <a:gd name="T65" fmla="*/ 0 h 1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 h="19">
                <a:moveTo>
                  <a:pt x="5" y="0"/>
                </a:moveTo>
                <a:lnTo>
                  <a:pt x="4" y="0"/>
                </a:lnTo>
                <a:lnTo>
                  <a:pt x="3" y="0"/>
                </a:lnTo>
                <a:lnTo>
                  <a:pt x="3" y="1"/>
                </a:lnTo>
                <a:lnTo>
                  <a:pt x="2" y="2"/>
                </a:lnTo>
                <a:lnTo>
                  <a:pt x="2" y="3"/>
                </a:lnTo>
                <a:lnTo>
                  <a:pt x="1" y="4"/>
                </a:lnTo>
                <a:lnTo>
                  <a:pt x="1" y="5"/>
                </a:lnTo>
                <a:lnTo>
                  <a:pt x="1" y="6"/>
                </a:lnTo>
                <a:lnTo>
                  <a:pt x="1" y="7"/>
                </a:lnTo>
                <a:lnTo>
                  <a:pt x="0" y="8"/>
                </a:lnTo>
                <a:lnTo>
                  <a:pt x="0" y="9"/>
                </a:lnTo>
                <a:lnTo>
                  <a:pt x="0" y="10"/>
                </a:lnTo>
                <a:lnTo>
                  <a:pt x="1" y="11"/>
                </a:lnTo>
                <a:lnTo>
                  <a:pt x="1" y="12"/>
                </a:lnTo>
                <a:lnTo>
                  <a:pt x="1" y="13"/>
                </a:lnTo>
                <a:lnTo>
                  <a:pt x="1" y="15"/>
                </a:lnTo>
                <a:lnTo>
                  <a:pt x="2" y="15"/>
                </a:lnTo>
                <a:lnTo>
                  <a:pt x="2" y="16"/>
                </a:lnTo>
                <a:lnTo>
                  <a:pt x="3" y="17"/>
                </a:lnTo>
                <a:lnTo>
                  <a:pt x="3" y="18"/>
                </a:lnTo>
                <a:lnTo>
                  <a:pt x="4" y="18"/>
                </a:lnTo>
                <a:lnTo>
                  <a:pt x="5" y="19"/>
                </a:lnTo>
                <a:lnTo>
                  <a:pt x="5" y="18"/>
                </a:lnTo>
                <a:lnTo>
                  <a:pt x="6" y="18"/>
                </a:lnTo>
                <a:lnTo>
                  <a:pt x="7" y="18"/>
                </a:lnTo>
                <a:lnTo>
                  <a:pt x="8" y="17"/>
                </a:lnTo>
                <a:lnTo>
                  <a:pt x="8" y="16"/>
                </a:lnTo>
                <a:lnTo>
                  <a:pt x="8" y="15"/>
                </a:lnTo>
                <a:lnTo>
                  <a:pt x="9" y="15"/>
                </a:lnTo>
                <a:lnTo>
                  <a:pt x="9" y="13"/>
                </a:lnTo>
                <a:lnTo>
                  <a:pt x="9" y="12"/>
                </a:lnTo>
                <a:lnTo>
                  <a:pt x="9" y="11"/>
                </a:lnTo>
                <a:lnTo>
                  <a:pt x="9" y="10"/>
                </a:lnTo>
                <a:lnTo>
                  <a:pt x="10" y="9"/>
                </a:lnTo>
                <a:lnTo>
                  <a:pt x="9" y="9"/>
                </a:lnTo>
                <a:lnTo>
                  <a:pt x="9" y="8"/>
                </a:lnTo>
                <a:lnTo>
                  <a:pt x="9" y="7"/>
                </a:lnTo>
                <a:lnTo>
                  <a:pt x="9" y="6"/>
                </a:lnTo>
                <a:lnTo>
                  <a:pt x="9" y="5"/>
                </a:lnTo>
                <a:lnTo>
                  <a:pt x="9" y="4"/>
                </a:lnTo>
                <a:lnTo>
                  <a:pt x="8" y="3"/>
                </a:lnTo>
                <a:lnTo>
                  <a:pt x="8" y="2"/>
                </a:lnTo>
                <a:lnTo>
                  <a:pt x="8" y="1"/>
                </a:lnTo>
                <a:lnTo>
                  <a:pt x="7" y="0"/>
                </a:lnTo>
                <a:lnTo>
                  <a:pt x="6" y="0"/>
                </a:lnTo>
                <a:lnTo>
                  <a:pt x="5" y="0"/>
                </a:lnTo>
                <a:close/>
              </a:path>
            </a:pathLst>
          </a:custGeom>
          <a:solidFill>
            <a:srgbClr val="78BDE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476" name="Freeform 220"/>
          <p:cNvSpPr>
            <a:spLocks/>
          </p:cNvSpPr>
          <p:nvPr/>
        </p:nvSpPr>
        <p:spPr bwMode="auto">
          <a:xfrm>
            <a:off x="7011989" y="5232401"/>
            <a:ext cx="15875" cy="30163"/>
          </a:xfrm>
          <a:custGeom>
            <a:avLst/>
            <a:gdLst>
              <a:gd name="T0" fmla="*/ 7938 w 10"/>
              <a:gd name="T1" fmla="*/ 0 h 19"/>
              <a:gd name="T2" fmla="*/ 6350 w 10"/>
              <a:gd name="T3" fmla="*/ 0 h 19"/>
              <a:gd name="T4" fmla="*/ 4763 w 10"/>
              <a:gd name="T5" fmla="*/ 0 h 19"/>
              <a:gd name="T6" fmla="*/ 3175 w 10"/>
              <a:gd name="T7" fmla="*/ 3175 h 19"/>
              <a:gd name="T8" fmla="*/ 3175 w 10"/>
              <a:gd name="T9" fmla="*/ 4763 h 19"/>
              <a:gd name="T10" fmla="*/ 1588 w 10"/>
              <a:gd name="T11" fmla="*/ 7938 h 19"/>
              <a:gd name="T12" fmla="*/ 1588 w 10"/>
              <a:gd name="T13" fmla="*/ 9525 h 19"/>
              <a:gd name="T14" fmla="*/ 0 w 10"/>
              <a:gd name="T15" fmla="*/ 12700 h 19"/>
              <a:gd name="T16" fmla="*/ 0 w 10"/>
              <a:gd name="T17" fmla="*/ 14288 h 19"/>
              <a:gd name="T18" fmla="*/ 1588 w 10"/>
              <a:gd name="T19" fmla="*/ 17463 h 19"/>
              <a:gd name="T20" fmla="*/ 1588 w 10"/>
              <a:gd name="T21" fmla="*/ 20638 h 19"/>
              <a:gd name="T22" fmla="*/ 1588 w 10"/>
              <a:gd name="T23" fmla="*/ 23813 h 19"/>
              <a:gd name="T24" fmla="*/ 3175 w 10"/>
              <a:gd name="T25" fmla="*/ 25400 h 19"/>
              <a:gd name="T26" fmla="*/ 4763 w 10"/>
              <a:gd name="T27" fmla="*/ 28575 h 19"/>
              <a:gd name="T28" fmla="*/ 6350 w 10"/>
              <a:gd name="T29" fmla="*/ 28575 h 19"/>
              <a:gd name="T30" fmla="*/ 7938 w 10"/>
              <a:gd name="T31" fmla="*/ 28575 h 19"/>
              <a:gd name="T32" fmla="*/ 9525 w 10"/>
              <a:gd name="T33" fmla="*/ 28575 h 19"/>
              <a:gd name="T34" fmla="*/ 11113 w 10"/>
              <a:gd name="T35" fmla="*/ 28575 h 19"/>
              <a:gd name="T36" fmla="*/ 12700 w 10"/>
              <a:gd name="T37" fmla="*/ 26988 h 19"/>
              <a:gd name="T38" fmla="*/ 12700 w 10"/>
              <a:gd name="T39" fmla="*/ 25400 h 19"/>
              <a:gd name="T40" fmla="*/ 14288 w 10"/>
              <a:gd name="T41" fmla="*/ 23813 h 19"/>
              <a:gd name="T42" fmla="*/ 14288 w 10"/>
              <a:gd name="T43" fmla="*/ 20638 h 19"/>
              <a:gd name="T44" fmla="*/ 14288 w 10"/>
              <a:gd name="T45" fmla="*/ 17463 h 19"/>
              <a:gd name="T46" fmla="*/ 15875 w 10"/>
              <a:gd name="T47" fmla="*/ 14288 h 19"/>
              <a:gd name="T48" fmla="*/ 15875 w 10"/>
              <a:gd name="T49" fmla="*/ 12700 h 19"/>
              <a:gd name="T50" fmla="*/ 14288 w 10"/>
              <a:gd name="T51" fmla="*/ 9525 h 19"/>
              <a:gd name="T52" fmla="*/ 14288 w 10"/>
              <a:gd name="T53" fmla="*/ 7938 h 19"/>
              <a:gd name="T54" fmla="*/ 12700 w 10"/>
              <a:gd name="T55" fmla="*/ 4763 h 19"/>
              <a:gd name="T56" fmla="*/ 12700 w 10"/>
              <a:gd name="T57" fmla="*/ 3175 h 19"/>
              <a:gd name="T58" fmla="*/ 11113 w 10"/>
              <a:gd name="T59" fmla="*/ 0 h 19"/>
              <a:gd name="T60" fmla="*/ 9525 w 10"/>
              <a:gd name="T61" fmla="*/ 0 h 19"/>
              <a:gd name="T62" fmla="*/ 7938 w 10"/>
              <a:gd name="T63" fmla="*/ 0 h 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 h="19">
                <a:moveTo>
                  <a:pt x="5" y="0"/>
                </a:moveTo>
                <a:lnTo>
                  <a:pt x="5" y="0"/>
                </a:lnTo>
                <a:lnTo>
                  <a:pt x="4" y="0"/>
                </a:lnTo>
                <a:lnTo>
                  <a:pt x="3" y="0"/>
                </a:lnTo>
                <a:lnTo>
                  <a:pt x="3" y="1"/>
                </a:lnTo>
                <a:lnTo>
                  <a:pt x="2" y="2"/>
                </a:lnTo>
                <a:lnTo>
                  <a:pt x="2" y="3"/>
                </a:lnTo>
                <a:lnTo>
                  <a:pt x="1" y="4"/>
                </a:lnTo>
                <a:lnTo>
                  <a:pt x="1" y="5"/>
                </a:lnTo>
                <a:lnTo>
                  <a:pt x="1" y="6"/>
                </a:lnTo>
                <a:lnTo>
                  <a:pt x="1" y="7"/>
                </a:lnTo>
                <a:lnTo>
                  <a:pt x="0" y="8"/>
                </a:lnTo>
                <a:lnTo>
                  <a:pt x="0" y="9"/>
                </a:lnTo>
                <a:lnTo>
                  <a:pt x="0" y="10"/>
                </a:lnTo>
                <a:lnTo>
                  <a:pt x="1" y="11"/>
                </a:lnTo>
                <a:lnTo>
                  <a:pt x="1" y="12"/>
                </a:lnTo>
                <a:lnTo>
                  <a:pt x="1" y="13"/>
                </a:lnTo>
                <a:lnTo>
                  <a:pt x="1" y="15"/>
                </a:lnTo>
                <a:lnTo>
                  <a:pt x="2" y="15"/>
                </a:lnTo>
                <a:lnTo>
                  <a:pt x="2" y="16"/>
                </a:lnTo>
                <a:lnTo>
                  <a:pt x="3" y="17"/>
                </a:lnTo>
                <a:lnTo>
                  <a:pt x="3" y="18"/>
                </a:lnTo>
                <a:lnTo>
                  <a:pt x="4" y="18"/>
                </a:lnTo>
                <a:lnTo>
                  <a:pt x="5" y="18"/>
                </a:lnTo>
                <a:lnTo>
                  <a:pt x="5" y="19"/>
                </a:lnTo>
                <a:lnTo>
                  <a:pt x="6" y="18"/>
                </a:lnTo>
                <a:lnTo>
                  <a:pt x="7" y="18"/>
                </a:lnTo>
                <a:lnTo>
                  <a:pt x="8" y="17"/>
                </a:lnTo>
                <a:lnTo>
                  <a:pt x="8" y="16"/>
                </a:lnTo>
                <a:lnTo>
                  <a:pt x="8" y="15"/>
                </a:lnTo>
                <a:lnTo>
                  <a:pt x="9" y="15"/>
                </a:lnTo>
                <a:lnTo>
                  <a:pt x="9" y="13"/>
                </a:lnTo>
                <a:lnTo>
                  <a:pt x="9" y="12"/>
                </a:lnTo>
                <a:lnTo>
                  <a:pt x="9" y="11"/>
                </a:lnTo>
                <a:lnTo>
                  <a:pt x="10" y="10"/>
                </a:lnTo>
                <a:lnTo>
                  <a:pt x="10" y="9"/>
                </a:lnTo>
                <a:lnTo>
                  <a:pt x="10" y="8"/>
                </a:lnTo>
                <a:lnTo>
                  <a:pt x="9" y="7"/>
                </a:lnTo>
                <a:lnTo>
                  <a:pt x="9" y="6"/>
                </a:lnTo>
                <a:lnTo>
                  <a:pt x="9" y="5"/>
                </a:lnTo>
                <a:lnTo>
                  <a:pt x="9" y="4"/>
                </a:lnTo>
                <a:lnTo>
                  <a:pt x="8" y="3"/>
                </a:lnTo>
                <a:lnTo>
                  <a:pt x="8" y="2"/>
                </a:lnTo>
                <a:lnTo>
                  <a:pt x="8" y="1"/>
                </a:lnTo>
                <a:lnTo>
                  <a:pt x="7" y="0"/>
                </a:lnTo>
                <a:lnTo>
                  <a:pt x="6" y="0"/>
                </a:lnTo>
                <a:lnTo>
                  <a:pt x="5" y="0"/>
                </a:lnTo>
                <a:close/>
              </a:path>
            </a:pathLst>
          </a:custGeom>
          <a:solidFill>
            <a:srgbClr val="78BDE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477" name="Freeform 221"/>
          <p:cNvSpPr>
            <a:spLocks/>
          </p:cNvSpPr>
          <p:nvPr/>
        </p:nvSpPr>
        <p:spPr bwMode="auto">
          <a:xfrm>
            <a:off x="6902450" y="5013326"/>
            <a:ext cx="14288" cy="30163"/>
          </a:xfrm>
          <a:custGeom>
            <a:avLst/>
            <a:gdLst>
              <a:gd name="T0" fmla="*/ 6350 w 9"/>
              <a:gd name="T1" fmla="*/ 0 h 19"/>
              <a:gd name="T2" fmla="*/ 6350 w 9"/>
              <a:gd name="T3" fmla="*/ 0 h 19"/>
              <a:gd name="T4" fmla="*/ 6350 w 9"/>
              <a:gd name="T5" fmla="*/ 0 h 19"/>
              <a:gd name="T6" fmla="*/ 4763 w 9"/>
              <a:gd name="T7" fmla="*/ 0 h 19"/>
              <a:gd name="T8" fmla="*/ 4763 w 9"/>
              <a:gd name="T9" fmla="*/ 1588 h 19"/>
              <a:gd name="T10" fmla="*/ 3175 w 9"/>
              <a:gd name="T11" fmla="*/ 1588 h 19"/>
              <a:gd name="T12" fmla="*/ 3175 w 9"/>
              <a:gd name="T13" fmla="*/ 3175 h 19"/>
              <a:gd name="T14" fmla="*/ 1588 w 9"/>
              <a:gd name="T15" fmla="*/ 3175 h 19"/>
              <a:gd name="T16" fmla="*/ 1588 w 9"/>
              <a:gd name="T17" fmla="*/ 4763 h 19"/>
              <a:gd name="T18" fmla="*/ 1588 w 9"/>
              <a:gd name="T19" fmla="*/ 6350 h 19"/>
              <a:gd name="T20" fmla="*/ 0 w 9"/>
              <a:gd name="T21" fmla="*/ 7938 h 19"/>
              <a:gd name="T22" fmla="*/ 0 w 9"/>
              <a:gd name="T23" fmla="*/ 7938 h 19"/>
              <a:gd name="T24" fmla="*/ 0 w 9"/>
              <a:gd name="T25" fmla="*/ 9525 h 19"/>
              <a:gd name="T26" fmla="*/ 0 w 9"/>
              <a:gd name="T27" fmla="*/ 11113 h 19"/>
              <a:gd name="T28" fmla="*/ 0 w 9"/>
              <a:gd name="T29" fmla="*/ 11113 h 19"/>
              <a:gd name="T30" fmla="*/ 0 w 9"/>
              <a:gd name="T31" fmla="*/ 14288 h 19"/>
              <a:gd name="T32" fmla="*/ 0 w 9"/>
              <a:gd name="T33" fmla="*/ 15875 h 19"/>
              <a:gd name="T34" fmla="*/ 0 w 9"/>
              <a:gd name="T35" fmla="*/ 15875 h 19"/>
              <a:gd name="T36" fmla="*/ 0 w 9"/>
              <a:gd name="T37" fmla="*/ 19050 h 19"/>
              <a:gd name="T38" fmla="*/ 0 w 9"/>
              <a:gd name="T39" fmla="*/ 20638 h 19"/>
              <a:gd name="T40" fmla="*/ 0 w 9"/>
              <a:gd name="T41" fmla="*/ 20638 h 19"/>
              <a:gd name="T42" fmla="*/ 0 w 9"/>
              <a:gd name="T43" fmla="*/ 22225 h 19"/>
              <a:gd name="T44" fmla="*/ 0 w 9"/>
              <a:gd name="T45" fmla="*/ 23813 h 19"/>
              <a:gd name="T46" fmla="*/ 1588 w 9"/>
              <a:gd name="T47" fmla="*/ 25400 h 19"/>
              <a:gd name="T48" fmla="*/ 1588 w 9"/>
              <a:gd name="T49" fmla="*/ 26988 h 19"/>
              <a:gd name="T50" fmla="*/ 1588 w 9"/>
              <a:gd name="T51" fmla="*/ 26988 h 19"/>
              <a:gd name="T52" fmla="*/ 3175 w 9"/>
              <a:gd name="T53" fmla="*/ 28575 h 19"/>
              <a:gd name="T54" fmla="*/ 3175 w 9"/>
              <a:gd name="T55" fmla="*/ 28575 h 19"/>
              <a:gd name="T56" fmla="*/ 4763 w 9"/>
              <a:gd name="T57" fmla="*/ 28575 h 19"/>
              <a:gd name="T58" fmla="*/ 4763 w 9"/>
              <a:gd name="T59" fmla="*/ 30163 h 19"/>
              <a:gd name="T60" fmla="*/ 6350 w 9"/>
              <a:gd name="T61" fmla="*/ 30163 h 19"/>
              <a:gd name="T62" fmla="*/ 6350 w 9"/>
              <a:gd name="T63" fmla="*/ 30163 h 19"/>
              <a:gd name="T64" fmla="*/ 6350 w 9"/>
              <a:gd name="T65" fmla="*/ 30163 h 19"/>
              <a:gd name="T66" fmla="*/ 7938 w 9"/>
              <a:gd name="T67" fmla="*/ 30163 h 19"/>
              <a:gd name="T68" fmla="*/ 7938 w 9"/>
              <a:gd name="T69" fmla="*/ 30163 h 19"/>
              <a:gd name="T70" fmla="*/ 9525 w 9"/>
              <a:gd name="T71" fmla="*/ 28575 h 19"/>
              <a:gd name="T72" fmla="*/ 9525 w 9"/>
              <a:gd name="T73" fmla="*/ 28575 h 19"/>
              <a:gd name="T74" fmla="*/ 11113 w 9"/>
              <a:gd name="T75" fmla="*/ 28575 h 19"/>
              <a:gd name="T76" fmla="*/ 11113 w 9"/>
              <a:gd name="T77" fmla="*/ 26988 h 19"/>
              <a:gd name="T78" fmla="*/ 12700 w 9"/>
              <a:gd name="T79" fmla="*/ 26988 h 19"/>
              <a:gd name="T80" fmla="*/ 12700 w 9"/>
              <a:gd name="T81" fmla="*/ 25400 h 19"/>
              <a:gd name="T82" fmla="*/ 12700 w 9"/>
              <a:gd name="T83" fmla="*/ 23813 h 19"/>
              <a:gd name="T84" fmla="*/ 12700 w 9"/>
              <a:gd name="T85" fmla="*/ 22225 h 19"/>
              <a:gd name="T86" fmla="*/ 14288 w 9"/>
              <a:gd name="T87" fmla="*/ 20638 h 19"/>
              <a:gd name="T88" fmla="*/ 14288 w 9"/>
              <a:gd name="T89" fmla="*/ 20638 h 19"/>
              <a:gd name="T90" fmla="*/ 14288 w 9"/>
              <a:gd name="T91" fmla="*/ 19050 h 19"/>
              <a:gd name="T92" fmla="*/ 14288 w 9"/>
              <a:gd name="T93" fmla="*/ 15875 h 19"/>
              <a:gd name="T94" fmla="*/ 14288 w 9"/>
              <a:gd name="T95" fmla="*/ 15875 h 19"/>
              <a:gd name="T96" fmla="*/ 14288 w 9"/>
              <a:gd name="T97" fmla="*/ 14288 h 19"/>
              <a:gd name="T98" fmla="*/ 14288 w 9"/>
              <a:gd name="T99" fmla="*/ 11113 h 19"/>
              <a:gd name="T100" fmla="*/ 14288 w 9"/>
              <a:gd name="T101" fmla="*/ 11113 h 19"/>
              <a:gd name="T102" fmla="*/ 14288 w 9"/>
              <a:gd name="T103" fmla="*/ 9525 h 19"/>
              <a:gd name="T104" fmla="*/ 12700 w 9"/>
              <a:gd name="T105" fmla="*/ 7938 h 19"/>
              <a:gd name="T106" fmla="*/ 12700 w 9"/>
              <a:gd name="T107" fmla="*/ 7938 h 19"/>
              <a:gd name="T108" fmla="*/ 12700 w 9"/>
              <a:gd name="T109" fmla="*/ 6350 h 19"/>
              <a:gd name="T110" fmla="*/ 12700 w 9"/>
              <a:gd name="T111" fmla="*/ 4763 h 19"/>
              <a:gd name="T112" fmla="*/ 11113 w 9"/>
              <a:gd name="T113" fmla="*/ 3175 h 19"/>
              <a:gd name="T114" fmla="*/ 11113 w 9"/>
              <a:gd name="T115" fmla="*/ 3175 h 19"/>
              <a:gd name="T116" fmla="*/ 9525 w 9"/>
              <a:gd name="T117" fmla="*/ 1588 h 19"/>
              <a:gd name="T118" fmla="*/ 9525 w 9"/>
              <a:gd name="T119" fmla="*/ 1588 h 19"/>
              <a:gd name="T120" fmla="*/ 7938 w 9"/>
              <a:gd name="T121" fmla="*/ 0 h 19"/>
              <a:gd name="T122" fmla="*/ 7938 w 9"/>
              <a:gd name="T123" fmla="*/ 0 h 19"/>
              <a:gd name="T124" fmla="*/ 6350 w 9"/>
              <a:gd name="T125" fmla="*/ 0 h 1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9" h="19">
                <a:moveTo>
                  <a:pt x="4" y="0"/>
                </a:moveTo>
                <a:lnTo>
                  <a:pt x="4" y="0"/>
                </a:lnTo>
                <a:lnTo>
                  <a:pt x="3" y="0"/>
                </a:lnTo>
                <a:lnTo>
                  <a:pt x="3" y="1"/>
                </a:lnTo>
                <a:lnTo>
                  <a:pt x="2" y="1"/>
                </a:lnTo>
                <a:lnTo>
                  <a:pt x="2" y="2"/>
                </a:lnTo>
                <a:lnTo>
                  <a:pt x="1" y="2"/>
                </a:lnTo>
                <a:lnTo>
                  <a:pt x="1" y="3"/>
                </a:lnTo>
                <a:lnTo>
                  <a:pt x="1" y="4"/>
                </a:lnTo>
                <a:lnTo>
                  <a:pt x="0" y="5"/>
                </a:lnTo>
                <a:lnTo>
                  <a:pt x="0" y="6"/>
                </a:lnTo>
                <a:lnTo>
                  <a:pt x="0" y="7"/>
                </a:lnTo>
                <a:lnTo>
                  <a:pt x="0" y="9"/>
                </a:lnTo>
                <a:lnTo>
                  <a:pt x="0" y="10"/>
                </a:lnTo>
                <a:lnTo>
                  <a:pt x="0" y="12"/>
                </a:lnTo>
                <a:lnTo>
                  <a:pt x="0" y="13"/>
                </a:lnTo>
                <a:lnTo>
                  <a:pt x="0" y="14"/>
                </a:lnTo>
                <a:lnTo>
                  <a:pt x="0" y="15"/>
                </a:lnTo>
                <a:lnTo>
                  <a:pt x="1" y="16"/>
                </a:lnTo>
                <a:lnTo>
                  <a:pt x="1" y="17"/>
                </a:lnTo>
                <a:lnTo>
                  <a:pt x="2" y="18"/>
                </a:lnTo>
                <a:lnTo>
                  <a:pt x="3" y="18"/>
                </a:lnTo>
                <a:lnTo>
                  <a:pt x="3" y="19"/>
                </a:lnTo>
                <a:lnTo>
                  <a:pt x="4" y="19"/>
                </a:lnTo>
                <a:lnTo>
                  <a:pt x="5" y="19"/>
                </a:lnTo>
                <a:lnTo>
                  <a:pt x="6" y="18"/>
                </a:lnTo>
                <a:lnTo>
                  <a:pt x="7" y="18"/>
                </a:lnTo>
                <a:lnTo>
                  <a:pt x="7" y="17"/>
                </a:lnTo>
                <a:lnTo>
                  <a:pt x="8" y="17"/>
                </a:lnTo>
                <a:lnTo>
                  <a:pt x="8" y="16"/>
                </a:lnTo>
                <a:lnTo>
                  <a:pt x="8" y="15"/>
                </a:lnTo>
                <a:lnTo>
                  <a:pt x="8" y="14"/>
                </a:lnTo>
                <a:lnTo>
                  <a:pt x="9" y="13"/>
                </a:lnTo>
                <a:lnTo>
                  <a:pt x="9" y="12"/>
                </a:lnTo>
                <a:lnTo>
                  <a:pt x="9" y="10"/>
                </a:lnTo>
                <a:lnTo>
                  <a:pt x="9" y="9"/>
                </a:lnTo>
                <a:lnTo>
                  <a:pt x="9" y="7"/>
                </a:lnTo>
                <a:lnTo>
                  <a:pt x="9" y="6"/>
                </a:lnTo>
                <a:lnTo>
                  <a:pt x="8" y="5"/>
                </a:lnTo>
                <a:lnTo>
                  <a:pt x="8" y="4"/>
                </a:lnTo>
                <a:lnTo>
                  <a:pt x="8" y="3"/>
                </a:lnTo>
                <a:lnTo>
                  <a:pt x="7" y="2"/>
                </a:lnTo>
                <a:lnTo>
                  <a:pt x="6" y="1"/>
                </a:lnTo>
                <a:lnTo>
                  <a:pt x="5" y="0"/>
                </a:lnTo>
                <a:lnTo>
                  <a:pt x="4" y="0"/>
                </a:lnTo>
                <a:close/>
              </a:path>
            </a:pathLst>
          </a:custGeom>
          <a:solidFill>
            <a:srgbClr val="78BDE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478" name="Freeform 222"/>
          <p:cNvSpPr>
            <a:spLocks/>
          </p:cNvSpPr>
          <p:nvPr/>
        </p:nvSpPr>
        <p:spPr bwMode="auto">
          <a:xfrm>
            <a:off x="6854825" y="5026026"/>
            <a:ext cx="179388" cy="244475"/>
          </a:xfrm>
          <a:custGeom>
            <a:avLst/>
            <a:gdLst>
              <a:gd name="T0" fmla="*/ 138113 w 113"/>
              <a:gd name="T1" fmla="*/ 33338 h 154"/>
              <a:gd name="T2" fmla="*/ 133350 w 113"/>
              <a:gd name="T3" fmla="*/ 23813 h 154"/>
              <a:gd name="T4" fmla="*/ 128588 w 113"/>
              <a:gd name="T5" fmla="*/ 14288 h 154"/>
              <a:gd name="T6" fmla="*/ 122238 w 113"/>
              <a:gd name="T7" fmla="*/ 7938 h 154"/>
              <a:gd name="T8" fmla="*/ 115888 w 113"/>
              <a:gd name="T9" fmla="*/ 3175 h 154"/>
              <a:gd name="T10" fmla="*/ 109538 w 113"/>
              <a:gd name="T11" fmla="*/ 0 h 154"/>
              <a:gd name="T12" fmla="*/ 101600 w 113"/>
              <a:gd name="T13" fmla="*/ 0 h 154"/>
              <a:gd name="T14" fmla="*/ 93663 w 113"/>
              <a:gd name="T15" fmla="*/ 3175 h 154"/>
              <a:gd name="T16" fmla="*/ 85725 w 113"/>
              <a:gd name="T17" fmla="*/ 9525 h 154"/>
              <a:gd name="T18" fmla="*/ 74613 w 113"/>
              <a:gd name="T19" fmla="*/ 19050 h 154"/>
              <a:gd name="T20" fmla="*/ 65088 w 113"/>
              <a:gd name="T21" fmla="*/ 33338 h 154"/>
              <a:gd name="T22" fmla="*/ 57150 w 113"/>
              <a:gd name="T23" fmla="*/ 50800 h 154"/>
              <a:gd name="T24" fmla="*/ 50800 w 113"/>
              <a:gd name="T25" fmla="*/ 71438 h 154"/>
              <a:gd name="T26" fmla="*/ 44450 w 113"/>
              <a:gd name="T27" fmla="*/ 90488 h 154"/>
              <a:gd name="T28" fmla="*/ 39688 w 113"/>
              <a:gd name="T29" fmla="*/ 109538 h 154"/>
              <a:gd name="T30" fmla="*/ 36513 w 113"/>
              <a:gd name="T31" fmla="*/ 125413 h 154"/>
              <a:gd name="T32" fmla="*/ 34925 w 113"/>
              <a:gd name="T33" fmla="*/ 138113 h 154"/>
              <a:gd name="T34" fmla="*/ 33338 w 113"/>
              <a:gd name="T35" fmla="*/ 147638 h 154"/>
              <a:gd name="T36" fmla="*/ 6350 w 113"/>
              <a:gd name="T37" fmla="*/ 222250 h 154"/>
              <a:gd name="T38" fmla="*/ 11113 w 113"/>
              <a:gd name="T39" fmla="*/ 220663 h 154"/>
              <a:gd name="T40" fmla="*/ 15875 w 113"/>
              <a:gd name="T41" fmla="*/ 217488 h 154"/>
              <a:gd name="T42" fmla="*/ 22225 w 113"/>
              <a:gd name="T43" fmla="*/ 214313 h 154"/>
              <a:gd name="T44" fmla="*/ 26988 w 113"/>
              <a:gd name="T45" fmla="*/ 209550 h 154"/>
              <a:gd name="T46" fmla="*/ 33338 w 113"/>
              <a:gd name="T47" fmla="*/ 203200 h 154"/>
              <a:gd name="T48" fmla="*/ 39688 w 113"/>
              <a:gd name="T49" fmla="*/ 196850 h 154"/>
              <a:gd name="T50" fmla="*/ 44450 w 113"/>
              <a:gd name="T51" fmla="*/ 190500 h 154"/>
              <a:gd name="T52" fmla="*/ 47625 w 113"/>
              <a:gd name="T53" fmla="*/ 182563 h 154"/>
              <a:gd name="T54" fmla="*/ 52388 w 113"/>
              <a:gd name="T55" fmla="*/ 171450 h 154"/>
              <a:gd name="T56" fmla="*/ 53975 w 113"/>
              <a:gd name="T57" fmla="*/ 161925 h 154"/>
              <a:gd name="T58" fmla="*/ 57150 w 113"/>
              <a:gd name="T59" fmla="*/ 152400 h 154"/>
              <a:gd name="T60" fmla="*/ 60325 w 113"/>
              <a:gd name="T61" fmla="*/ 142875 h 154"/>
              <a:gd name="T62" fmla="*/ 61913 w 113"/>
              <a:gd name="T63" fmla="*/ 133350 h 154"/>
              <a:gd name="T64" fmla="*/ 63500 w 113"/>
              <a:gd name="T65" fmla="*/ 127000 h 154"/>
              <a:gd name="T66" fmla="*/ 65088 w 113"/>
              <a:gd name="T67" fmla="*/ 122238 h 154"/>
              <a:gd name="T68" fmla="*/ 65088 w 113"/>
              <a:gd name="T69" fmla="*/ 130175 h 154"/>
              <a:gd name="T70" fmla="*/ 63500 w 113"/>
              <a:gd name="T71" fmla="*/ 139700 h 154"/>
              <a:gd name="T72" fmla="*/ 63500 w 113"/>
              <a:gd name="T73" fmla="*/ 149225 h 154"/>
              <a:gd name="T74" fmla="*/ 61913 w 113"/>
              <a:gd name="T75" fmla="*/ 160338 h 154"/>
              <a:gd name="T76" fmla="*/ 61913 w 113"/>
              <a:gd name="T77" fmla="*/ 173038 h 154"/>
              <a:gd name="T78" fmla="*/ 60325 w 113"/>
              <a:gd name="T79" fmla="*/ 184150 h 154"/>
              <a:gd name="T80" fmla="*/ 60325 w 113"/>
              <a:gd name="T81" fmla="*/ 195263 h 154"/>
              <a:gd name="T82" fmla="*/ 58738 w 113"/>
              <a:gd name="T83" fmla="*/ 203200 h 154"/>
              <a:gd name="T84" fmla="*/ 58738 w 113"/>
              <a:gd name="T85" fmla="*/ 211138 h 154"/>
              <a:gd name="T86" fmla="*/ 57150 w 113"/>
              <a:gd name="T87" fmla="*/ 219075 h 154"/>
              <a:gd name="T88" fmla="*/ 55563 w 113"/>
              <a:gd name="T89" fmla="*/ 230188 h 154"/>
              <a:gd name="T90" fmla="*/ 53975 w 113"/>
              <a:gd name="T91" fmla="*/ 236538 h 154"/>
              <a:gd name="T92" fmla="*/ 134938 w 113"/>
              <a:gd name="T93" fmla="*/ 244475 h 154"/>
              <a:gd name="T94" fmla="*/ 139700 w 113"/>
              <a:gd name="T95" fmla="*/ 147638 h 154"/>
              <a:gd name="T96" fmla="*/ 144463 w 113"/>
              <a:gd name="T97" fmla="*/ 150813 h 154"/>
              <a:gd name="T98" fmla="*/ 150813 w 113"/>
              <a:gd name="T99" fmla="*/ 153988 h 154"/>
              <a:gd name="T100" fmla="*/ 157163 w 113"/>
              <a:gd name="T101" fmla="*/ 157163 h 154"/>
              <a:gd name="T102" fmla="*/ 163513 w 113"/>
              <a:gd name="T103" fmla="*/ 158750 h 154"/>
              <a:gd name="T104" fmla="*/ 169863 w 113"/>
              <a:gd name="T105" fmla="*/ 155575 h 154"/>
              <a:gd name="T106" fmla="*/ 174625 w 113"/>
              <a:gd name="T107" fmla="*/ 150813 h 154"/>
              <a:gd name="T108" fmla="*/ 179388 w 113"/>
              <a:gd name="T109" fmla="*/ 139700 h 154"/>
              <a:gd name="T110" fmla="*/ 179388 w 113"/>
              <a:gd name="T111" fmla="*/ 119063 h 154"/>
              <a:gd name="T112" fmla="*/ 179388 w 113"/>
              <a:gd name="T113" fmla="*/ 98425 h 154"/>
              <a:gd name="T114" fmla="*/ 174625 w 113"/>
              <a:gd name="T115" fmla="*/ 79375 h 154"/>
              <a:gd name="T116" fmla="*/ 169863 w 113"/>
              <a:gd name="T117" fmla="*/ 60325 h 154"/>
              <a:gd name="T118" fmla="*/ 163513 w 113"/>
              <a:gd name="T119" fmla="*/ 44450 h 154"/>
              <a:gd name="T120" fmla="*/ 157163 w 113"/>
              <a:gd name="T121" fmla="*/ 30163 h 154"/>
              <a:gd name="T122" fmla="*/ 152400 w 113"/>
              <a:gd name="T123" fmla="*/ 19050 h 154"/>
              <a:gd name="T124" fmla="*/ 147638 w 113"/>
              <a:gd name="T125" fmla="*/ 11113 h 15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13" h="154">
                <a:moveTo>
                  <a:pt x="91" y="5"/>
                </a:moveTo>
                <a:lnTo>
                  <a:pt x="86" y="13"/>
                </a:lnTo>
                <a:lnTo>
                  <a:pt x="88" y="25"/>
                </a:lnTo>
                <a:lnTo>
                  <a:pt x="88" y="24"/>
                </a:lnTo>
                <a:lnTo>
                  <a:pt x="87" y="23"/>
                </a:lnTo>
                <a:lnTo>
                  <a:pt x="87" y="22"/>
                </a:lnTo>
                <a:lnTo>
                  <a:pt x="87" y="21"/>
                </a:lnTo>
                <a:lnTo>
                  <a:pt x="86" y="20"/>
                </a:lnTo>
                <a:lnTo>
                  <a:pt x="85" y="18"/>
                </a:lnTo>
                <a:lnTo>
                  <a:pt x="85" y="17"/>
                </a:lnTo>
                <a:lnTo>
                  <a:pt x="84" y="15"/>
                </a:lnTo>
                <a:lnTo>
                  <a:pt x="84" y="14"/>
                </a:lnTo>
                <a:lnTo>
                  <a:pt x="83" y="13"/>
                </a:lnTo>
                <a:lnTo>
                  <a:pt x="83" y="12"/>
                </a:lnTo>
                <a:lnTo>
                  <a:pt x="82" y="11"/>
                </a:lnTo>
                <a:lnTo>
                  <a:pt x="81" y="10"/>
                </a:lnTo>
                <a:lnTo>
                  <a:pt x="81" y="9"/>
                </a:lnTo>
                <a:lnTo>
                  <a:pt x="80" y="8"/>
                </a:lnTo>
                <a:lnTo>
                  <a:pt x="79" y="8"/>
                </a:lnTo>
                <a:lnTo>
                  <a:pt x="79" y="7"/>
                </a:lnTo>
                <a:lnTo>
                  <a:pt x="78" y="6"/>
                </a:lnTo>
                <a:lnTo>
                  <a:pt x="78" y="5"/>
                </a:lnTo>
                <a:lnTo>
                  <a:pt x="77" y="5"/>
                </a:lnTo>
                <a:lnTo>
                  <a:pt x="76" y="4"/>
                </a:lnTo>
                <a:lnTo>
                  <a:pt x="75" y="3"/>
                </a:lnTo>
                <a:lnTo>
                  <a:pt x="74" y="2"/>
                </a:lnTo>
                <a:lnTo>
                  <a:pt x="73" y="2"/>
                </a:lnTo>
                <a:lnTo>
                  <a:pt x="72" y="1"/>
                </a:lnTo>
                <a:lnTo>
                  <a:pt x="71" y="1"/>
                </a:lnTo>
                <a:lnTo>
                  <a:pt x="70" y="1"/>
                </a:lnTo>
                <a:lnTo>
                  <a:pt x="69" y="0"/>
                </a:lnTo>
                <a:lnTo>
                  <a:pt x="68" y="0"/>
                </a:lnTo>
                <a:lnTo>
                  <a:pt x="67" y="0"/>
                </a:lnTo>
                <a:lnTo>
                  <a:pt x="66" y="0"/>
                </a:lnTo>
                <a:lnTo>
                  <a:pt x="65" y="0"/>
                </a:lnTo>
                <a:lnTo>
                  <a:pt x="64" y="0"/>
                </a:lnTo>
                <a:lnTo>
                  <a:pt x="63" y="0"/>
                </a:lnTo>
                <a:lnTo>
                  <a:pt x="63" y="1"/>
                </a:lnTo>
                <a:lnTo>
                  <a:pt x="62" y="1"/>
                </a:lnTo>
                <a:lnTo>
                  <a:pt x="61" y="2"/>
                </a:lnTo>
                <a:lnTo>
                  <a:pt x="60" y="2"/>
                </a:lnTo>
                <a:lnTo>
                  <a:pt x="59" y="2"/>
                </a:lnTo>
                <a:lnTo>
                  <a:pt x="58" y="2"/>
                </a:lnTo>
                <a:lnTo>
                  <a:pt x="57" y="3"/>
                </a:lnTo>
                <a:lnTo>
                  <a:pt x="57" y="4"/>
                </a:lnTo>
                <a:lnTo>
                  <a:pt x="56" y="4"/>
                </a:lnTo>
                <a:lnTo>
                  <a:pt x="55" y="5"/>
                </a:lnTo>
                <a:lnTo>
                  <a:pt x="54" y="5"/>
                </a:lnTo>
                <a:lnTo>
                  <a:pt x="54" y="6"/>
                </a:lnTo>
                <a:lnTo>
                  <a:pt x="53" y="7"/>
                </a:lnTo>
                <a:lnTo>
                  <a:pt x="52" y="7"/>
                </a:lnTo>
                <a:lnTo>
                  <a:pt x="51" y="8"/>
                </a:lnTo>
                <a:lnTo>
                  <a:pt x="51" y="9"/>
                </a:lnTo>
                <a:lnTo>
                  <a:pt x="49" y="10"/>
                </a:lnTo>
                <a:lnTo>
                  <a:pt x="48" y="11"/>
                </a:lnTo>
                <a:lnTo>
                  <a:pt x="47" y="12"/>
                </a:lnTo>
                <a:lnTo>
                  <a:pt x="46" y="13"/>
                </a:lnTo>
                <a:lnTo>
                  <a:pt x="45" y="15"/>
                </a:lnTo>
                <a:lnTo>
                  <a:pt x="45" y="16"/>
                </a:lnTo>
                <a:lnTo>
                  <a:pt x="44" y="17"/>
                </a:lnTo>
                <a:lnTo>
                  <a:pt x="43" y="19"/>
                </a:lnTo>
                <a:lnTo>
                  <a:pt x="42" y="20"/>
                </a:lnTo>
                <a:lnTo>
                  <a:pt x="41" y="21"/>
                </a:lnTo>
                <a:lnTo>
                  <a:pt x="40" y="23"/>
                </a:lnTo>
                <a:lnTo>
                  <a:pt x="39" y="24"/>
                </a:lnTo>
                <a:lnTo>
                  <a:pt x="39" y="26"/>
                </a:lnTo>
                <a:lnTo>
                  <a:pt x="38" y="27"/>
                </a:lnTo>
                <a:lnTo>
                  <a:pt x="38" y="29"/>
                </a:lnTo>
                <a:lnTo>
                  <a:pt x="37" y="31"/>
                </a:lnTo>
                <a:lnTo>
                  <a:pt x="36" y="32"/>
                </a:lnTo>
                <a:lnTo>
                  <a:pt x="35" y="35"/>
                </a:lnTo>
                <a:lnTo>
                  <a:pt x="35" y="36"/>
                </a:lnTo>
                <a:lnTo>
                  <a:pt x="34" y="37"/>
                </a:lnTo>
                <a:lnTo>
                  <a:pt x="34" y="40"/>
                </a:lnTo>
                <a:lnTo>
                  <a:pt x="33" y="41"/>
                </a:lnTo>
                <a:lnTo>
                  <a:pt x="32" y="42"/>
                </a:lnTo>
                <a:lnTo>
                  <a:pt x="32" y="45"/>
                </a:lnTo>
                <a:lnTo>
                  <a:pt x="31" y="47"/>
                </a:lnTo>
                <a:lnTo>
                  <a:pt x="31" y="48"/>
                </a:lnTo>
                <a:lnTo>
                  <a:pt x="30" y="50"/>
                </a:lnTo>
                <a:lnTo>
                  <a:pt x="30" y="52"/>
                </a:lnTo>
                <a:lnTo>
                  <a:pt x="29" y="53"/>
                </a:lnTo>
                <a:lnTo>
                  <a:pt x="28" y="55"/>
                </a:lnTo>
                <a:lnTo>
                  <a:pt x="28" y="57"/>
                </a:lnTo>
                <a:lnTo>
                  <a:pt x="28" y="59"/>
                </a:lnTo>
                <a:lnTo>
                  <a:pt x="28" y="60"/>
                </a:lnTo>
                <a:lnTo>
                  <a:pt x="27" y="62"/>
                </a:lnTo>
                <a:lnTo>
                  <a:pt x="27" y="64"/>
                </a:lnTo>
                <a:lnTo>
                  <a:pt x="26" y="65"/>
                </a:lnTo>
                <a:lnTo>
                  <a:pt x="26" y="67"/>
                </a:lnTo>
                <a:lnTo>
                  <a:pt x="25" y="69"/>
                </a:lnTo>
                <a:lnTo>
                  <a:pt x="25" y="70"/>
                </a:lnTo>
                <a:lnTo>
                  <a:pt x="25" y="72"/>
                </a:lnTo>
                <a:lnTo>
                  <a:pt x="24" y="73"/>
                </a:lnTo>
                <a:lnTo>
                  <a:pt x="24" y="75"/>
                </a:lnTo>
                <a:lnTo>
                  <a:pt x="24" y="76"/>
                </a:lnTo>
                <a:lnTo>
                  <a:pt x="24" y="78"/>
                </a:lnTo>
                <a:lnTo>
                  <a:pt x="23" y="79"/>
                </a:lnTo>
                <a:lnTo>
                  <a:pt x="23" y="80"/>
                </a:lnTo>
                <a:lnTo>
                  <a:pt x="23" y="81"/>
                </a:lnTo>
                <a:lnTo>
                  <a:pt x="23" y="83"/>
                </a:lnTo>
                <a:lnTo>
                  <a:pt x="23" y="84"/>
                </a:lnTo>
                <a:lnTo>
                  <a:pt x="23" y="85"/>
                </a:lnTo>
                <a:lnTo>
                  <a:pt x="22" y="86"/>
                </a:lnTo>
                <a:lnTo>
                  <a:pt x="22" y="87"/>
                </a:lnTo>
                <a:lnTo>
                  <a:pt x="22" y="88"/>
                </a:lnTo>
                <a:lnTo>
                  <a:pt x="22" y="90"/>
                </a:lnTo>
                <a:lnTo>
                  <a:pt x="22" y="91"/>
                </a:lnTo>
                <a:lnTo>
                  <a:pt x="22" y="92"/>
                </a:lnTo>
                <a:lnTo>
                  <a:pt x="21" y="93"/>
                </a:lnTo>
                <a:lnTo>
                  <a:pt x="0" y="125"/>
                </a:lnTo>
                <a:lnTo>
                  <a:pt x="3" y="142"/>
                </a:lnTo>
                <a:lnTo>
                  <a:pt x="3" y="141"/>
                </a:lnTo>
                <a:lnTo>
                  <a:pt x="4" y="141"/>
                </a:lnTo>
                <a:lnTo>
                  <a:pt x="4" y="140"/>
                </a:lnTo>
                <a:lnTo>
                  <a:pt x="5" y="140"/>
                </a:lnTo>
                <a:lnTo>
                  <a:pt x="6" y="140"/>
                </a:lnTo>
                <a:lnTo>
                  <a:pt x="7" y="139"/>
                </a:lnTo>
                <a:lnTo>
                  <a:pt x="8" y="139"/>
                </a:lnTo>
                <a:lnTo>
                  <a:pt x="8" y="138"/>
                </a:lnTo>
                <a:lnTo>
                  <a:pt x="9" y="138"/>
                </a:lnTo>
                <a:lnTo>
                  <a:pt x="10" y="138"/>
                </a:lnTo>
                <a:lnTo>
                  <a:pt x="10" y="137"/>
                </a:lnTo>
                <a:lnTo>
                  <a:pt x="11" y="137"/>
                </a:lnTo>
                <a:lnTo>
                  <a:pt x="12" y="136"/>
                </a:lnTo>
                <a:lnTo>
                  <a:pt x="13" y="135"/>
                </a:lnTo>
                <a:lnTo>
                  <a:pt x="14" y="135"/>
                </a:lnTo>
                <a:lnTo>
                  <a:pt x="14" y="134"/>
                </a:lnTo>
                <a:lnTo>
                  <a:pt x="15" y="134"/>
                </a:lnTo>
                <a:lnTo>
                  <a:pt x="16" y="133"/>
                </a:lnTo>
                <a:lnTo>
                  <a:pt x="17" y="133"/>
                </a:lnTo>
                <a:lnTo>
                  <a:pt x="17" y="132"/>
                </a:lnTo>
                <a:lnTo>
                  <a:pt x="18" y="131"/>
                </a:lnTo>
                <a:lnTo>
                  <a:pt x="19" y="130"/>
                </a:lnTo>
                <a:lnTo>
                  <a:pt x="20" y="130"/>
                </a:lnTo>
                <a:lnTo>
                  <a:pt x="20" y="129"/>
                </a:lnTo>
                <a:lnTo>
                  <a:pt x="21" y="129"/>
                </a:lnTo>
                <a:lnTo>
                  <a:pt x="21" y="128"/>
                </a:lnTo>
                <a:lnTo>
                  <a:pt x="22" y="128"/>
                </a:lnTo>
                <a:lnTo>
                  <a:pt x="22" y="127"/>
                </a:lnTo>
                <a:lnTo>
                  <a:pt x="23" y="127"/>
                </a:lnTo>
                <a:lnTo>
                  <a:pt x="23" y="126"/>
                </a:lnTo>
                <a:lnTo>
                  <a:pt x="24" y="125"/>
                </a:lnTo>
                <a:lnTo>
                  <a:pt x="25" y="124"/>
                </a:lnTo>
                <a:lnTo>
                  <a:pt x="26" y="123"/>
                </a:lnTo>
                <a:lnTo>
                  <a:pt x="26" y="122"/>
                </a:lnTo>
                <a:lnTo>
                  <a:pt x="27" y="121"/>
                </a:lnTo>
                <a:lnTo>
                  <a:pt x="28" y="120"/>
                </a:lnTo>
                <a:lnTo>
                  <a:pt x="28" y="119"/>
                </a:lnTo>
                <a:lnTo>
                  <a:pt x="28" y="118"/>
                </a:lnTo>
                <a:lnTo>
                  <a:pt x="29" y="117"/>
                </a:lnTo>
                <a:lnTo>
                  <a:pt x="29" y="116"/>
                </a:lnTo>
                <a:lnTo>
                  <a:pt x="30" y="115"/>
                </a:lnTo>
                <a:lnTo>
                  <a:pt x="30" y="113"/>
                </a:lnTo>
                <a:lnTo>
                  <a:pt x="31" y="113"/>
                </a:lnTo>
                <a:lnTo>
                  <a:pt x="31" y="112"/>
                </a:lnTo>
                <a:lnTo>
                  <a:pt x="31" y="111"/>
                </a:lnTo>
                <a:lnTo>
                  <a:pt x="32" y="110"/>
                </a:lnTo>
                <a:lnTo>
                  <a:pt x="32" y="109"/>
                </a:lnTo>
                <a:lnTo>
                  <a:pt x="33" y="108"/>
                </a:lnTo>
                <a:lnTo>
                  <a:pt x="33" y="107"/>
                </a:lnTo>
                <a:lnTo>
                  <a:pt x="34" y="105"/>
                </a:lnTo>
                <a:lnTo>
                  <a:pt x="34" y="104"/>
                </a:lnTo>
                <a:lnTo>
                  <a:pt x="34" y="103"/>
                </a:lnTo>
                <a:lnTo>
                  <a:pt x="34" y="102"/>
                </a:lnTo>
                <a:lnTo>
                  <a:pt x="35" y="101"/>
                </a:lnTo>
                <a:lnTo>
                  <a:pt x="35" y="100"/>
                </a:lnTo>
                <a:lnTo>
                  <a:pt x="35" y="99"/>
                </a:lnTo>
                <a:lnTo>
                  <a:pt x="36" y="97"/>
                </a:lnTo>
                <a:lnTo>
                  <a:pt x="36" y="96"/>
                </a:lnTo>
                <a:lnTo>
                  <a:pt x="37" y="95"/>
                </a:lnTo>
                <a:lnTo>
                  <a:pt x="37" y="93"/>
                </a:lnTo>
                <a:lnTo>
                  <a:pt x="38" y="92"/>
                </a:lnTo>
                <a:lnTo>
                  <a:pt x="38" y="91"/>
                </a:lnTo>
                <a:lnTo>
                  <a:pt x="38" y="90"/>
                </a:lnTo>
                <a:lnTo>
                  <a:pt x="38" y="88"/>
                </a:lnTo>
                <a:lnTo>
                  <a:pt x="39" y="88"/>
                </a:lnTo>
                <a:lnTo>
                  <a:pt x="39" y="87"/>
                </a:lnTo>
                <a:lnTo>
                  <a:pt x="39" y="86"/>
                </a:lnTo>
                <a:lnTo>
                  <a:pt x="39" y="85"/>
                </a:lnTo>
                <a:lnTo>
                  <a:pt x="39" y="84"/>
                </a:lnTo>
                <a:lnTo>
                  <a:pt x="39" y="83"/>
                </a:lnTo>
                <a:lnTo>
                  <a:pt x="40" y="83"/>
                </a:lnTo>
                <a:lnTo>
                  <a:pt x="40" y="82"/>
                </a:lnTo>
                <a:lnTo>
                  <a:pt x="40" y="81"/>
                </a:lnTo>
                <a:lnTo>
                  <a:pt x="40" y="80"/>
                </a:lnTo>
                <a:lnTo>
                  <a:pt x="40" y="79"/>
                </a:lnTo>
                <a:lnTo>
                  <a:pt x="41" y="78"/>
                </a:lnTo>
                <a:lnTo>
                  <a:pt x="41" y="77"/>
                </a:lnTo>
                <a:lnTo>
                  <a:pt x="41" y="76"/>
                </a:lnTo>
                <a:lnTo>
                  <a:pt x="41" y="77"/>
                </a:lnTo>
                <a:lnTo>
                  <a:pt x="41" y="78"/>
                </a:lnTo>
                <a:lnTo>
                  <a:pt x="41" y="79"/>
                </a:lnTo>
                <a:lnTo>
                  <a:pt x="41" y="80"/>
                </a:lnTo>
                <a:lnTo>
                  <a:pt x="41" y="81"/>
                </a:lnTo>
                <a:lnTo>
                  <a:pt x="41" y="82"/>
                </a:lnTo>
                <a:lnTo>
                  <a:pt x="41" y="83"/>
                </a:lnTo>
                <a:lnTo>
                  <a:pt x="41" y="84"/>
                </a:lnTo>
                <a:lnTo>
                  <a:pt x="40" y="85"/>
                </a:lnTo>
                <a:lnTo>
                  <a:pt x="40" y="86"/>
                </a:lnTo>
                <a:lnTo>
                  <a:pt x="40" y="87"/>
                </a:lnTo>
                <a:lnTo>
                  <a:pt x="40" y="88"/>
                </a:lnTo>
                <a:lnTo>
                  <a:pt x="40" y="90"/>
                </a:lnTo>
                <a:lnTo>
                  <a:pt x="40" y="91"/>
                </a:lnTo>
                <a:lnTo>
                  <a:pt x="40" y="93"/>
                </a:lnTo>
                <a:lnTo>
                  <a:pt x="40" y="94"/>
                </a:lnTo>
                <a:lnTo>
                  <a:pt x="40" y="95"/>
                </a:lnTo>
                <a:lnTo>
                  <a:pt x="40" y="96"/>
                </a:lnTo>
                <a:lnTo>
                  <a:pt x="39" y="97"/>
                </a:lnTo>
                <a:lnTo>
                  <a:pt x="39" y="98"/>
                </a:lnTo>
                <a:lnTo>
                  <a:pt x="39" y="99"/>
                </a:lnTo>
                <a:lnTo>
                  <a:pt x="39" y="100"/>
                </a:lnTo>
                <a:lnTo>
                  <a:pt x="39" y="101"/>
                </a:lnTo>
                <a:lnTo>
                  <a:pt x="39" y="102"/>
                </a:lnTo>
                <a:lnTo>
                  <a:pt x="39" y="103"/>
                </a:lnTo>
                <a:lnTo>
                  <a:pt x="39" y="105"/>
                </a:lnTo>
                <a:lnTo>
                  <a:pt x="39" y="107"/>
                </a:lnTo>
                <a:lnTo>
                  <a:pt x="39" y="108"/>
                </a:lnTo>
                <a:lnTo>
                  <a:pt x="39" y="109"/>
                </a:lnTo>
                <a:lnTo>
                  <a:pt x="39" y="110"/>
                </a:lnTo>
                <a:lnTo>
                  <a:pt x="39" y="111"/>
                </a:lnTo>
                <a:lnTo>
                  <a:pt x="39" y="113"/>
                </a:lnTo>
                <a:lnTo>
                  <a:pt x="39" y="114"/>
                </a:lnTo>
                <a:lnTo>
                  <a:pt x="38" y="115"/>
                </a:lnTo>
                <a:lnTo>
                  <a:pt x="38" y="116"/>
                </a:lnTo>
                <a:lnTo>
                  <a:pt x="38" y="118"/>
                </a:lnTo>
                <a:lnTo>
                  <a:pt x="38" y="119"/>
                </a:lnTo>
                <a:lnTo>
                  <a:pt x="38" y="121"/>
                </a:lnTo>
                <a:lnTo>
                  <a:pt x="38" y="122"/>
                </a:lnTo>
                <a:lnTo>
                  <a:pt x="38" y="123"/>
                </a:lnTo>
                <a:lnTo>
                  <a:pt x="38" y="125"/>
                </a:lnTo>
                <a:lnTo>
                  <a:pt x="37" y="125"/>
                </a:lnTo>
                <a:lnTo>
                  <a:pt x="37" y="126"/>
                </a:lnTo>
                <a:lnTo>
                  <a:pt x="37" y="127"/>
                </a:lnTo>
                <a:lnTo>
                  <a:pt x="37" y="128"/>
                </a:lnTo>
                <a:lnTo>
                  <a:pt x="37" y="129"/>
                </a:lnTo>
                <a:lnTo>
                  <a:pt x="37" y="130"/>
                </a:lnTo>
                <a:lnTo>
                  <a:pt x="37" y="131"/>
                </a:lnTo>
                <a:lnTo>
                  <a:pt x="37" y="132"/>
                </a:lnTo>
                <a:lnTo>
                  <a:pt x="37" y="133"/>
                </a:lnTo>
                <a:lnTo>
                  <a:pt x="37" y="134"/>
                </a:lnTo>
                <a:lnTo>
                  <a:pt x="36" y="135"/>
                </a:lnTo>
                <a:lnTo>
                  <a:pt x="36" y="136"/>
                </a:lnTo>
                <a:lnTo>
                  <a:pt x="36" y="137"/>
                </a:lnTo>
                <a:lnTo>
                  <a:pt x="36" y="138"/>
                </a:lnTo>
                <a:lnTo>
                  <a:pt x="36" y="139"/>
                </a:lnTo>
                <a:lnTo>
                  <a:pt x="36" y="140"/>
                </a:lnTo>
                <a:lnTo>
                  <a:pt x="36" y="141"/>
                </a:lnTo>
                <a:lnTo>
                  <a:pt x="35" y="142"/>
                </a:lnTo>
                <a:lnTo>
                  <a:pt x="35" y="143"/>
                </a:lnTo>
                <a:lnTo>
                  <a:pt x="35" y="145"/>
                </a:lnTo>
                <a:lnTo>
                  <a:pt x="35" y="146"/>
                </a:lnTo>
                <a:lnTo>
                  <a:pt x="35" y="147"/>
                </a:lnTo>
                <a:lnTo>
                  <a:pt x="34" y="148"/>
                </a:lnTo>
                <a:lnTo>
                  <a:pt x="34" y="149"/>
                </a:lnTo>
                <a:lnTo>
                  <a:pt x="34" y="150"/>
                </a:lnTo>
                <a:lnTo>
                  <a:pt x="34" y="151"/>
                </a:lnTo>
                <a:lnTo>
                  <a:pt x="34" y="152"/>
                </a:lnTo>
                <a:lnTo>
                  <a:pt x="34" y="153"/>
                </a:lnTo>
                <a:lnTo>
                  <a:pt x="85" y="154"/>
                </a:lnTo>
                <a:lnTo>
                  <a:pt x="85" y="91"/>
                </a:lnTo>
                <a:lnTo>
                  <a:pt x="86" y="91"/>
                </a:lnTo>
                <a:lnTo>
                  <a:pt x="86" y="92"/>
                </a:lnTo>
                <a:lnTo>
                  <a:pt x="87" y="92"/>
                </a:lnTo>
                <a:lnTo>
                  <a:pt x="87" y="93"/>
                </a:lnTo>
                <a:lnTo>
                  <a:pt x="88" y="93"/>
                </a:lnTo>
                <a:lnTo>
                  <a:pt x="89" y="93"/>
                </a:lnTo>
                <a:lnTo>
                  <a:pt x="89" y="94"/>
                </a:lnTo>
                <a:lnTo>
                  <a:pt x="90" y="95"/>
                </a:lnTo>
                <a:lnTo>
                  <a:pt x="91" y="95"/>
                </a:lnTo>
                <a:lnTo>
                  <a:pt x="92" y="96"/>
                </a:lnTo>
                <a:lnTo>
                  <a:pt x="93" y="97"/>
                </a:lnTo>
                <a:lnTo>
                  <a:pt x="94" y="97"/>
                </a:lnTo>
                <a:lnTo>
                  <a:pt x="95" y="97"/>
                </a:lnTo>
                <a:lnTo>
                  <a:pt x="96" y="98"/>
                </a:lnTo>
                <a:lnTo>
                  <a:pt x="97" y="98"/>
                </a:lnTo>
                <a:lnTo>
                  <a:pt x="97" y="99"/>
                </a:lnTo>
                <a:lnTo>
                  <a:pt x="98" y="99"/>
                </a:lnTo>
                <a:lnTo>
                  <a:pt x="99" y="99"/>
                </a:lnTo>
                <a:lnTo>
                  <a:pt x="100" y="100"/>
                </a:lnTo>
                <a:lnTo>
                  <a:pt x="101" y="100"/>
                </a:lnTo>
                <a:lnTo>
                  <a:pt x="102" y="100"/>
                </a:lnTo>
                <a:lnTo>
                  <a:pt x="103" y="100"/>
                </a:lnTo>
                <a:lnTo>
                  <a:pt x="104" y="100"/>
                </a:lnTo>
                <a:lnTo>
                  <a:pt x="105" y="99"/>
                </a:lnTo>
                <a:lnTo>
                  <a:pt x="106" y="99"/>
                </a:lnTo>
                <a:lnTo>
                  <a:pt x="107" y="98"/>
                </a:lnTo>
                <a:lnTo>
                  <a:pt x="107" y="97"/>
                </a:lnTo>
                <a:lnTo>
                  <a:pt x="108" y="97"/>
                </a:lnTo>
                <a:lnTo>
                  <a:pt x="109" y="96"/>
                </a:lnTo>
                <a:lnTo>
                  <a:pt x="109" y="95"/>
                </a:lnTo>
                <a:lnTo>
                  <a:pt x="110" y="95"/>
                </a:lnTo>
                <a:lnTo>
                  <a:pt x="110" y="93"/>
                </a:lnTo>
                <a:lnTo>
                  <a:pt x="111" y="93"/>
                </a:lnTo>
                <a:lnTo>
                  <a:pt x="111" y="92"/>
                </a:lnTo>
                <a:lnTo>
                  <a:pt x="112" y="91"/>
                </a:lnTo>
                <a:lnTo>
                  <a:pt x="112" y="90"/>
                </a:lnTo>
                <a:lnTo>
                  <a:pt x="112" y="89"/>
                </a:lnTo>
                <a:lnTo>
                  <a:pt x="113" y="88"/>
                </a:lnTo>
                <a:lnTo>
                  <a:pt x="113" y="87"/>
                </a:lnTo>
                <a:lnTo>
                  <a:pt x="113" y="85"/>
                </a:lnTo>
                <a:lnTo>
                  <a:pt x="113" y="83"/>
                </a:lnTo>
                <a:lnTo>
                  <a:pt x="113" y="80"/>
                </a:lnTo>
                <a:lnTo>
                  <a:pt x="113" y="79"/>
                </a:lnTo>
                <a:lnTo>
                  <a:pt x="113" y="77"/>
                </a:lnTo>
                <a:lnTo>
                  <a:pt x="113" y="75"/>
                </a:lnTo>
                <a:lnTo>
                  <a:pt x="113" y="73"/>
                </a:lnTo>
                <a:lnTo>
                  <a:pt x="113" y="71"/>
                </a:lnTo>
                <a:lnTo>
                  <a:pt x="113" y="70"/>
                </a:lnTo>
                <a:lnTo>
                  <a:pt x="113" y="67"/>
                </a:lnTo>
                <a:lnTo>
                  <a:pt x="113" y="65"/>
                </a:lnTo>
                <a:lnTo>
                  <a:pt x="113" y="64"/>
                </a:lnTo>
                <a:lnTo>
                  <a:pt x="113" y="62"/>
                </a:lnTo>
                <a:lnTo>
                  <a:pt x="113" y="60"/>
                </a:lnTo>
                <a:lnTo>
                  <a:pt x="112" y="58"/>
                </a:lnTo>
                <a:lnTo>
                  <a:pt x="112" y="57"/>
                </a:lnTo>
                <a:lnTo>
                  <a:pt x="112" y="55"/>
                </a:lnTo>
                <a:lnTo>
                  <a:pt x="111" y="53"/>
                </a:lnTo>
                <a:lnTo>
                  <a:pt x="111" y="51"/>
                </a:lnTo>
                <a:lnTo>
                  <a:pt x="110" y="50"/>
                </a:lnTo>
                <a:lnTo>
                  <a:pt x="110" y="48"/>
                </a:lnTo>
                <a:lnTo>
                  <a:pt x="109" y="46"/>
                </a:lnTo>
                <a:lnTo>
                  <a:pt x="109" y="45"/>
                </a:lnTo>
                <a:lnTo>
                  <a:pt x="108" y="43"/>
                </a:lnTo>
                <a:lnTo>
                  <a:pt x="108" y="41"/>
                </a:lnTo>
                <a:lnTo>
                  <a:pt x="107" y="40"/>
                </a:lnTo>
                <a:lnTo>
                  <a:pt x="107" y="38"/>
                </a:lnTo>
                <a:lnTo>
                  <a:pt x="107" y="37"/>
                </a:lnTo>
                <a:lnTo>
                  <a:pt x="106" y="35"/>
                </a:lnTo>
                <a:lnTo>
                  <a:pt x="105" y="33"/>
                </a:lnTo>
                <a:lnTo>
                  <a:pt x="105" y="32"/>
                </a:lnTo>
                <a:lnTo>
                  <a:pt x="104" y="31"/>
                </a:lnTo>
                <a:lnTo>
                  <a:pt x="104" y="29"/>
                </a:lnTo>
                <a:lnTo>
                  <a:pt x="103" y="28"/>
                </a:lnTo>
                <a:lnTo>
                  <a:pt x="102" y="27"/>
                </a:lnTo>
                <a:lnTo>
                  <a:pt x="102" y="25"/>
                </a:lnTo>
                <a:lnTo>
                  <a:pt x="102" y="24"/>
                </a:lnTo>
                <a:lnTo>
                  <a:pt x="101" y="22"/>
                </a:lnTo>
                <a:lnTo>
                  <a:pt x="100" y="21"/>
                </a:lnTo>
                <a:lnTo>
                  <a:pt x="100" y="20"/>
                </a:lnTo>
                <a:lnTo>
                  <a:pt x="99" y="19"/>
                </a:lnTo>
                <a:lnTo>
                  <a:pt x="99" y="17"/>
                </a:lnTo>
                <a:lnTo>
                  <a:pt x="98" y="17"/>
                </a:lnTo>
                <a:lnTo>
                  <a:pt x="97" y="16"/>
                </a:lnTo>
                <a:lnTo>
                  <a:pt x="97" y="15"/>
                </a:lnTo>
                <a:lnTo>
                  <a:pt x="96" y="14"/>
                </a:lnTo>
                <a:lnTo>
                  <a:pt x="96" y="13"/>
                </a:lnTo>
                <a:lnTo>
                  <a:pt x="96" y="12"/>
                </a:lnTo>
                <a:lnTo>
                  <a:pt x="95" y="11"/>
                </a:lnTo>
                <a:lnTo>
                  <a:pt x="95" y="10"/>
                </a:lnTo>
                <a:lnTo>
                  <a:pt x="94" y="10"/>
                </a:lnTo>
                <a:lnTo>
                  <a:pt x="94" y="9"/>
                </a:lnTo>
                <a:lnTo>
                  <a:pt x="93" y="8"/>
                </a:lnTo>
                <a:lnTo>
                  <a:pt x="93" y="7"/>
                </a:lnTo>
                <a:lnTo>
                  <a:pt x="92" y="7"/>
                </a:lnTo>
                <a:lnTo>
                  <a:pt x="92" y="6"/>
                </a:lnTo>
                <a:lnTo>
                  <a:pt x="92" y="5"/>
                </a:lnTo>
                <a:lnTo>
                  <a:pt x="91" y="5"/>
                </a:lnTo>
                <a:close/>
              </a:path>
            </a:pathLst>
          </a:custGeom>
          <a:solidFill>
            <a:srgbClr val="F0FFC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479" name="Freeform 223"/>
          <p:cNvSpPr>
            <a:spLocks/>
          </p:cNvSpPr>
          <p:nvPr/>
        </p:nvSpPr>
        <p:spPr bwMode="auto">
          <a:xfrm>
            <a:off x="6937375" y="5057776"/>
            <a:ext cx="33338" cy="201613"/>
          </a:xfrm>
          <a:custGeom>
            <a:avLst/>
            <a:gdLst>
              <a:gd name="T0" fmla="*/ 23813 w 21"/>
              <a:gd name="T1" fmla="*/ 0 h 127"/>
              <a:gd name="T2" fmla="*/ 23813 w 21"/>
              <a:gd name="T3" fmla="*/ 17463 h 127"/>
              <a:gd name="T4" fmla="*/ 0 w 21"/>
              <a:gd name="T5" fmla="*/ 171450 h 127"/>
              <a:gd name="T6" fmla="*/ 6350 w 21"/>
              <a:gd name="T7" fmla="*/ 201613 h 127"/>
              <a:gd name="T8" fmla="*/ 15875 w 21"/>
              <a:gd name="T9" fmla="*/ 174625 h 127"/>
              <a:gd name="T10" fmla="*/ 26988 w 21"/>
              <a:gd name="T11" fmla="*/ 19050 h 127"/>
              <a:gd name="T12" fmla="*/ 33338 w 21"/>
              <a:gd name="T13" fmla="*/ 6350 h 127"/>
              <a:gd name="T14" fmla="*/ 28575 w 21"/>
              <a:gd name="T15" fmla="*/ 0 h 127"/>
              <a:gd name="T16" fmla="*/ 23813 w 21"/>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 h="127">
                <a:moveTo>
                  <a:pt x="15" y="0"/>
                </a:moveTo>
                <a:lnTo>
                  <a:pt x="15" y="11"/>
                </a:lnTo>
                <a:lnTo>
                  <a:pt x="0" y="108"/>
                </a:lnTo>
                <a:lnTo>
                  <a:pt x="4" y="127"/>
                </a:lnTo>
                <a:lnTo>
                  <a:pt x="10" y="110"/>
                </a:lnTo>
                <a:lnTo>
                  <a:pt x="17" y="12"/>
                </a:lnTo>
                <a:lnTo>
                  <a:pt x="21" y="4"/>
                </a:lnTo>
                <a:lnTo>
                  <a:pt x="18" y="0"/>
                </a:lnTo>
                <a:lnTo>
                  <a:pt x="15" y="0"/>
                </a:lnTo>
                <a:close/>
              </a:path>
            </a:pathLst>
          </a:custGeom>
          <a:solidFill>
            <a:srgbClr val="F28A6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480" name="Freeform 224"/>
          <p:cNvSpPr>
            <a:spLocks/>
          </p:cNvSpPr>
          <p:nvPr/>
        </p:nvSpPr>
        <p:spPr bwMode="auto">
          <a:xfrm>
            <a:off x="6994525" y="5064126"/>
            <a:ext cx="14288" cy="74613"/>
          </a:xfrm>
          <a:custGeom>
            <a:avLst/>
            <a:gdLst>
              <a:gd name="T0" fmla="*/ 0 w 9"/>
              <a:gd name="T1" fmla="*/ 0 h 47"/>
              <a:gd name="T2" fmla="*/ 14288 w 9"/>
              <a:gd name="T3" fmla="*/ 74613 h 47"/>
              <a:gd name="T4" fmla="*/ 4763 w 9"/>
              <a:gd name="T5" fmla="*/ 68263 h 47"/>
              <a:gd name="T6" fmla="*/ 0 w 9"/>
              <a:gd name="T7" fmla="*/ 0 h 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47">
                <a:moveTo>
                  <a:pt x="0" y="0"/>
                </a:moveTo>
                <a:lnTo>
                  <a:pt x="9" y="47"/>
                </a:lnTo>
                <a:lnTo>
                  <a:pt x="3" y="43"/>
                </a:lnTo>
                <a:lnTo>
                  <a:pt x="0" y="0"/>
                </a:lnTo>
                <a:close/>
              </a:path>
            </a:pathLst>
          </a:custGeom>
          <a:solidFill>
            <a:srgbClr val="C9D49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481" name="Freeform 225"/>
          <p:cNvSpPr>
            <a:spLocks/>
          </p:cNvSpPr>
          <p:nvPr/>
        </p:nvSpPr>
        <p:spPr bwMode="auto">
          <a:xfrm>
            <a:off x="6829425" y="5221289"/>
            <a:ext cx="31750" cy="39687"/>
          </a:xfrm>
          <a:custGeom>
            <a:avLst/>
            <a:gdLst>
              <a:gd name="T0" fmla="*/ 30163 w 20"/>
              <a:gd name="T1" fmla="*/ 7937 h 25"/>
              <a:gd name="T2" fmla="*/ 30163 w 20"/>
              <a:gd name="T3" fmla="*/ 6350 h 25"/>
              <a:gd name="T4" fmla="*/ 28575 w 20"/>
              <a:gd name="T5" fmla="*/ 4762 h 25"/>
              <a:gd name="T6" fmla="*/ 26988 w 20"/>
              <a:gd name="T7" fmla="*/ 4762 h 25"/>
              <a:gd name="T8" fmla="*/ 26988 w 20"/>
              <a:gd name="T9" fmla="*/ 3175 h 25"/>
              <a:gd name="T10" fmla="*/ 25400 w 20"/>
              <a:gd name="T11" fmla="*/ 3175 h 25"/>
              <a:gd name="T12" fmla="*/ 23813 w 20"/>
              <a:gd name="T13" fmla="*/ 1587 h 25"/>
              <a:gd name="T14" fmla="*/ 22225 w 20"/>
              <a:gd name="T15" fmla="*/ 0 h 25"/>
              <a:gd name="T16" fmla="*/ 20638 w 20"/>
              <a:gd name="T17" fmla="*/ 0 h 25"/>
              <a:gd name="T18" fmla="*/ 19050 w 20"/>
              <a:gd name="T19" fmla="*/ 0 h 25"/>
              <a:gd name="T20" fmla="*/ 17463 w 20"/>
              <a:gd name="T21" fmla="*/ 0 h 25"/>
              <a:gd name="T22" fmla="*/ 15875 w 20"/>
              <a:gd name="T23" fmla="*/ 0 h 25"/>
              <a:gd name="T24" fmla="*/ 4763 w 20"/>
              <a:gd name="T25" fmla="*/ 6350 h 25"/>
              <a:gd name="T26" fmla="*/ 6350 w 20"/>
              <a:gd name="T27" fmla="*/ 7937 h 25"/>
              <a:gd name="T28" fmla="*/ 7938 w 20"/>
              <a:gd name="T29" fmla="*/ 9525 h 25"/>
              <a:gd name="T30" fmla="*/ 9525 w 20"/>
              <a:gd name="T31" fmla="*/ 9525 h 25"/>
              <a:gd name="T32" fmla="*/ 15875 w 20"/>
              <a:gd name="T33" fmla="*/ 9525 h 25"/>
              <a:gd name="T34" fmla="*/ 0 w 20"/>
              <a:gd name="T35" fmla="*/ 25400 h 25"/>
              <a:gd name="T36" fmla="*/ 0 w 20"/>
              <a:gd name="T37" fmla="*/ 26987 h 25"/>
              <a:gd name="T38" fmla="*/ 0 w 20"/>
              <a:gd name="T39" fmla="*/ 30162 h 25"/>
              <a:gd name="T40" fmla="*/ 0 w 20"/>
              <a:gd name="T41" fmla="*/ 31750 h 25"/>
              <a:gd name="T42" fmla="*/ 0 w 20"/>
              <a:gd name="T43" fmla="*/ 34925 h 25"/>
              <a:gd name="T44" fmla="*/ 1588 w 20"/>
              <a:gd name="T45" fmla="*/ 34925 h 25"/>
              <a:gd name="T46" fmla="*/ 3175 w 20"/>
              <a:gd name="T47" fmla="*/ 36512 h 25"/>
              <a:gd name="T48" fmla="*/ 4763 w 20"/>
              <a:gd name="T49" fmla="*/ 36512 h 25"/>
              <a:gd name="T50" fmla="*/ 6350 w 20"/>
              <a:gd name="T51" fmla="*/ 38100 h 25"/>
              <a:gd name="T52" fmla="*/ 7938 w 20"/>
              <a:gd name="T53" fmla="*/ 38100 h 25"/>
              <a:gd name="T54" fmla="*/ 9525 w 20"/>
              <a:gd name="T55" fmla="*/ 39687 h 25"/>
              <a:gd name="T56" fmla="*/ 11113 w 20"/>
              <a:gd name="T57" fmla="*/ 38100 h 25"/>
              <a:gd name="T58" fmla="*/ 12700 w 20"/>
              <a:gd name="T59" fmla="*/ 38100 h 25"/>
              <a:gd name="T60" fmla="*/ 14288 w 20"/>
              <a:gd name="T61" fmla="*/ 38100 h 25"/>
              <a:gd name="T62" fmla="*/ 15875 w 20"/>
              <a:gd name="T63" fmla="*/ 36512 h 25"/>
              <a:gd name="T64" fmla="*/ 17463 w 20"/>
              <a:gd name="T65" fmla="*/ 36512 h 25"/>
              <a:gd name="T66" fmla="*/ 17463 w 20"/>
              <a:gd name="T67" fmla="*/ 34925 h 25"/>
              <a:gd name="T68" fmla="*/ 19050 w 20"/>
              <a:gd name="T69" fmla="*/ 34925 h 25"/>
              <a:gd name="T70" fmla="*/ 20638 w 20"/>
              <a:gd name="T71" fmla="*/ 34925 h 25"/>
              <a:gd name="T72" fmla="*/ 20638 w 20"/>
              <a:gd name="T73" fmla="*/ 33337 h 25"/>
              <a:gd name="T74" fmla="*/ 22225 w 20"/>
              <a:gd name="T75" fmla="*/ 31750 h 25"/>
              <a:gd name="T76" fmla="*/ 23813 w 20"/>
              <a:gd name="T77" fmla="*/ 31750 h 25"/>
              <a:gd name="T78" fmla="*/ 25400 w 20"/>
              <a:gd name="T79" fmla="*/ 30162 h 25"/>
              <a:gd name="T80" fmla="*/ 25400 w 20"/>
              <a:gd name="T81" fmla="*/ 28575 h 25"/>
              <a:gd name="T82" fmla="*/ 26988 w 20"/>
              <a:gd name="T83" fmla="*/ 26987 h 25"/>
              <a:gd name="T84" fmla="*/ 28575 w 20"/>
              <a:gd name="T85" fmla="*/ 25400 h 25"/>
              <a:gd name="T86" fmla="*/ 30163 w 20"/>
              <a:gd name="T87" fmla="*/ 23812 h 25"/>
              <a:gd name="T88" fmla="*/ 31750 w 20"/>
              <a:gd name="T89" fmla="*/ 23812 h 25"/>
              <a:gd name="T90" fmla="*/ 30163 w 20"/>
              <a:gd name="T91" fmla="*/ 7937 h 2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0" h="25">
                <a:moveTo>
                  <a:pt x="19" y="5"/>
                </a:moveTo>
                <a:lnTo>
                  <a:pt x="19" y="5"/>
                </a:lnTo>
                <a:lnTo>
                  <a:pt x="19" y="4"/>
                </a:lnTo>
                <a:lnTo>
                  <a:pt x="18" y="4"/>
                </a:lnTo>
                <a:lnTo>
                  <a:pt x="18" y="3"/>
                </a:lnTo>
                <a:lnTo>
                  <a:pt x="17" y="3"/>
                </a:lnTo>
                <a:lnTo>
                  <a:pt x="17" y="2"/>
                </a:lnTo>
                <a:lnTo>
                  <a:pt x="16" y="2"/>
                </a:lnTo>
                <a:lnTo>
                  <a:pt x="16" y="1"/>
                </a:lnTo>
                <a:lnTo>
                  <a:pt x="15" y="1"/>
                </a:lnTo>
                <a:lnTo>
                  <a:pt x="14" y="0"/>
                </a:lnTo>
                <a:lnTo>
                  <a:pt x="13" y="0"/>
                </a:lnTo>
                <a:lnTo>
                  <a:pt x="12" y="0"/>
                </a:lnTo>
                <a:lnTo>
                  <a:pt x="11" y="0"/>
                </a:lnTo>
                <a:lnTo>
                  <a:pt x="10" y="0"/>
                </a:lnTo>
                <a:lnTo>
                  <a:pt x="3" y="3"/>
                </a:lnTo>
                <a:lnTo>
                  <a:pt x="3" y="4"/>
                </a:lnTo>
                <a:lnTo>
                  <a:pt x="4" y="4"/>
                </a:lnTo>
                <a:lnTo>
                  <a:pt x="4" y="5"/>
                </a:lnTo>
                <a:lnTo>
                  <a:pt x="5" y="5"/>
                </a:lnTo>
                <a:lnTo>
                  <a:pt x="5" y="6"/>
                </a:lnTo>
                <a:lnTo>
                  <a:pt x="6" y="6"/>
                </a:lnTo>
                <a:lnTo>
                  <a:pt x="10" y="6"/>
                </a:lnTo>
                <a:lnTo>
                  <a:pt x="6" y="11"/>
                </a:lnTo>
                <a:lnTo>
                  <a:pt x="0" y="16"/>
                </a:lnTo>
                <a:lnTo>
                  <a:pt x="0" y="17"/>
                </a:lnTo>
                <a:lnTo>
                  <a:pt x="0" y="18"/>
                </a:lnTo>
                <a:lnTo>
                  <a:pt x="0" y="19"/>
                </a:lnTo>
                <a:lnTo>
                  <a:pt x="0" y="20"/>
                </a:lnTo>
                <a:lnTo>
                  <a:pt x="0" y="21"/>
                </a:lnTo>
                <a:lnTo>
                  <a:pt x="0" y="22"/>
                </a:lnTo>
                <a:lnTo>
                  <a:pt x="1" y="22"/>
                </a:lnTo>
                <a:lnTo>
                  <a:pt x="2" y="23"/>
                </a:lnTo>
                <a:lnTo>
                  <a:pt x="3" y="23"/>
                </a:lnTo>
                <a:lnTo>
                  <a:pt x="3" y="24"/>
                </a:lnTo>
                <a:lnTo>
                  <a:pt x="4" y="24"/>
                </a:lnTo>
                <a:lnTo>
                  <a:pt x="5" y="24"/>
                </a:lnTo>
                <a:lnTo>
                  <a:pt x="6" y="25"/>
                </a:lnTo>
                <a:lnTo>
                  <a:pt x="6" y="24"/>
                </a:lnTo>
                <a:lnTo>
                  <a:pt x="7" y="24"/>
                </a:lnTo>
                <a:lnTo>
                  <a:pt x="8" y="24"/>
                </a:lnTo>
                <a:lnTo>
                  <a:pt x="9" y="24"/>
                </a:lnTo>
                <a:lnTo>
                  <a:pt x="9" y="23"/>
                </a:lnTo>
                <a:lnTo>
                  <a:pt x="10" y="23"/>
                </a:lnTo>
                <a:lnTo>
                  <a:pt x="11" y="23"/>
                </a:lnTo>
                <a:lnTo>
                  <a:pt x="11" y="22"/>
                </a:lnTo>
                <a:lnTo>
                  <a:pt x="12" y="22"/>
                </a:lnTo>
                <a:lnTo>
                  <a:pt x="13" y="22"/>
                </a:lnTo>
                <a:lnTo>
                  <a:pt x="13" y="21"/>
                </a:lnTo>
                <a:lnTo>
                  <a:pt x="13" y="20"/>
                </a:lnTo>
                <a:lnTo>
                  <a:pt x="14" y="20"/>
                </a:lnTo>
                <a:lnTo>
                  <a:pt x="15" y="20"/>
                </a:lnTo>
                <a:lnTo>
                  <a:pt x="15" y="19"/>
                </a:lnTo>
                <a:lnTo>
                  <a:pt x="16" y="19"/>
                </a:lnTo>
                <a:lnTo>
                  <a:pt x="16" y="18"/>
                </a:lnTo>
                <a:lnTo>
                  <a:pt x="16" y="17"/>
                </a:lnTo>
                <a:lnTo>
                  <a:pt x="17" y="17"/>
                </a:lnTo>
                <a:lnTo>
                  <a:pt x="17" y="16"/>
                </a:lnTo>
                <a:lnTo>
                  <a:pt x="18" y="16"/>
                </a:lnTo>
                <a:lnTo>
                  <a:pt x="18" y="15"/>
                </a:lnTo>
                <a:lnTo>
                  <a:pt x="19" y="15"/>
                </a:lnTo>
                <a:lnTo>
                  <a:pt x="20" y="15"/>
                </a:lnTo>
                <a:lnTo>
                  <a:pt x="19" y="5"/>
                </a:lnTo>
                <a:close/>
              </a:path>
            </a:pathLst>
          </a:custGeom>
          <a:solidFill>
            <a:srgbClr val="FFE6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482" name="Freeform 227"/>
          <p:cNvSpPr>
            <a:spLocks/>
          </p:cNvSpPr>
          <p:nvPr/>
        </p:nvSpPr>
        <p:spPr bwMode="auto">
          <a:xfrm>
            <a:off x="6946900" y="5016501"/>
            <a:ext cx="39688" cy="74613"/>
          </a:xfrm>
          <a:custGeom>
            <a:avLst/>
            <a:gdLst>
              <a:gd name="T0" fmla="*/ 39688 w 25"/>
              <a:gd name="T1" fmla="*/ 28575 h 47"/>
              <a:gd name="T2" fmla="*/ 30163 w 25"/>
              <a:gd name="T3" fmla="*/ 74613 h 47"/>
              <a:gd name="T4" fmla="*/ 19050 w 25"/>
              <a:gd name="T5" fmla="*/ 41275 h 47"/>
              <a:gd name="T6" fmla="*/ 0 w 25"/>
              <a:gd name="T7" fmla="*/ 47625 h 47"/>
              <a:gd name="T8" fmla="*/ 15875 w 25"/>
              <a:gd name="T9" fmla="*/ 12700 h 47"/>
              <a:gd name="T10" fmla="*/ 25400 w 25"/>
              <a:gd name="T11" fmla="*/ 0 h 47"/>
              <a:gd name="T12" fmla="*/ 39688 w 25"/>
              <a:gd name="T13" fmla="*/ 28575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47">
                <a:moveTo>
                  <a:pt x="25" y="18"/>
                </a:moveTo>
                <a:lnTo>
                  <a:pt x="19" y="47"/>
                </a:lnTo>
                <a:lnTo>
                  <a:pt x="12" y="26"/>
                </a:lnTo>
                <a:lnTo>
                  <a:pt x="0" y="30"/>
                </a:lnTo>
                <a:lnTo>
                  <a:pt x="10" y="8"/>
                </a:lnTo>
                <a:lnTo>
                  <a:pt x="16" y="0"/>
                </a:lnTo>
                <a:lnTo>
                  <a:pt x="25" y="18"/>
                </a:lnTo>
                <a:close/>
              </a:path>
            </a:pathLst>
          </a:custGeom>
          <a:solidFill>
            <a:srgbClr val="CCCC9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483" name="Freeform 228"/>
          <p:cNvSpPr>
            <a:spLocks/>
          </p:cNvSpPr>
          <p:nvPr/>
        </p:nvSpPr>
        <p:spPr bwMode="auto">
          <a:xfrm>
            <a:off x="6959601" y="4956175"/>
            <a:ext cx="34925" cy="101600"/>
          </a:xfrm>
          <a:custGeom>
            <a:avLst/>
            <a:gdLst>
              <a:gd name="T0" fmla="*/ 28575 w 22"/>
              <a:gd name="T1" fmla="*/ 58738 h 64"/>
              <a:gd name="T2" fmla="*/ 30163 w 22"/>
              <a:gd name="T3" fmla="*/ 57150 h 64"/>
              <a:gd name="T4" fmla="*/ 31750 w 22"/>
              <a:gd name="T5" fmla="*/ 55563 h 64"/>
              <a:gd name="T6" fmla="*/ 31750 w 22"/>
              <a:gd name="T7" fmla="*/ 52388 h 64"/>
              <a:gd name="T8" fmla="*/ 33338 w 22"/>
              <a:gd name="T9" fmla="*/ 49213 h 64"/>
              <a:gd name="T10" fmla="*/ 33338 w 22"/>
              <a:gd name="T11" fmla="*/ 47625 h 64"/>
              <a:gd name="T12" fmla="*/ 33338 w 22"/>
              <a:gd name="T13" fmla="*/ 44450 h 64"/>
              <a:gd name="T14" fmla="*/ 34925 w 22"/>
              <a:gd name="T15" fmla="*/ 44450 h 64"/>
              <a:gd name="T16" fmla="*/ 33338 w 22"/>
              <a:gd name="T17" fmla="*/ 41275 h 64"/>
              <a:gd name="T18" fmla="*/ 33338 w 22"/>
              <a:gd name="T19" fmla="*/ 39688 h 64"/>
              <a:gd name="T20" fmla="*/ 31750 w 22"/>
              <a:gd name="T21" fmla="*/ 39688 h 64"/>
              <a:gd name="T22" fmla="*/ 31750 w 22"/>
              <a:gd name="T23" fmla="*/ 41275 h 64"/>
              <a:gd name="T24" fmla="*/ 30163 w 22"/>
              <a:gd name="T25" fmla="*/ 41275 h 64"/>
              <a:gd name="T26" fmla="*/ 30163 w 22"/>
              <a:gd name="T27" fmla="*/ 44450 h 64"/>
              <a:gd name="T28" fmla="*/ 28575 w 22"/>
              <a:gd name="T29" fmla="*/ 44450 h 64"/>
              <a:gd name="T30" fmla="*/ 28575 w 22"/>
              <a:gd name="T31" fmla="*/ 17463 h 64"/>
              <a:gd name="T32" fmla="*/ 4763 w 22"/>
              <a:gd name="T33" fmla="*/ 17463 h 64"/>
              <a:gd name="T34" fmla="*/ 0 w 22"/>
              <a:gd name="T35" fmla="*/ 68263 h 64"/>
              <a:gd name="T36" fmla="*/ 3175 w 22"/>
              <a:gd name="T37" fmla="*/ 84138 h 64"/>
              <a:gd name="T38" fmla="*/ 6350 w 22"/>
              <a:gd name="T39" fmla="*/ 101600 h 64"/>
              <a:gd name="T40" fmla="*/ 7938 w 22"/>
              <a:gd name="T41" fmla="*/ 101600 h 64"/>
              <a:gd name="T42" fmla="*/ 9525 w 22"/>
              <a:gd name="T43" fmla="*/ 100013 h 64"/>
              <a:gd name="T44" fmla="*/ 11113 w 22"/>
              <a:gd name="T45" fmla="*/ 100013 h 64"/>
              <a:gd name="T46" fmla="*/ 12700 w 22"/>
              <a:gd name="T47" fmla="*/ 100013 h 64"/>
              <a:gd name="T48" fmla="*/ 12700 w 22"/>
              <a:gd name="T49" fmla="*/ 98425 h 64"/>
              <a:gd name="T50" fmla="*/ 14288 w 22"/>
              <a:gd name="T51" fmla="*/ 98425 h 64"/>
              <a:gd name="T52" fmla="*/ 15875 w 22"/>
              <a:gd name="T53" fmla="*/ 96838 h 64"/>
              <a:gd name="T54" fmla="*/ 17463 w 22"/>
              <a:gd name="T55" fmla="*/ 96838 h 64"/>
              <a:gd name="T56" fmla="*/ 17463 w 22"/>
              <a:gd name="T57" fmla="*/ 95250 h 64"/>
              <a:gd name="T58" fmla="*/ 19050 w 22"/>
              <a:gd name="T59" fmla="*/ 95250 h 64"/>
              <a:gd name="T60" fmla="*/ 20638 w 22"/>
              <a:gd name="T61" fmla="*/ 93663 h 64"/>
              <a:gd name="T62" fmla="*/ 20638 w 22"/>
              <a:gd name="T63" fmla="*/ 92075 h 64"/>
              <a:gd name="T64" fmla="*/ 22225 w 22"/>
              <a:gd name="T65" fmla="*/ 90488 h 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2" h="64">
                <a:moveTo>
                  <a:pt x="14" y="56"/>
                </a:moveTo>
                <a:lnTo>
                  <a:pt x="18" y="37"/>
                </a:lnTo>
                <a:lnTo>
                  <a:pt x="19" y="36"/>
                </a:lnTo>
                <a:lnTo>
                  <a:pt x="20" y="35"/>
                </a:lnTo>
                <a:lnTo>
                  <a:pt x="20" y="34"/>
                </a:lnTo>
                <a:lnTo>
                  <a:pt x="20" y="33"/>
                </a:lnTo>
                <a:lnTo>
                  <a:pt x="21" y="31"/>
                </a:lnTo>
                <a:lnTo>
                  <a:pt x="21" y="30"/>
                </a:lnTo>
                <a:lnTo>
                  <a:pt x="21" y="29"/>
                </a:lnTo>
                <a:lnTo>
                  <a:pt x="21" y="28"/>
                </a:lnTo>
                <a:lnTo>
                  <a:pt x="22" y="28"/>
                </a:lnTo>
                <a:lnTo>
                  <a:pt x="21" y="27"/>
                </a:lnTo>
                <a:lnTo>
                  <a:pt x="21" y="26"/>
                </a:lnTo>
                <a:lnTo>
                  <a:pt x="21" y="25"/>
                </a:lnTo>
                <a:lnTo>
                  <a:pt x="20" y="25"/>
                </a:lnTo>
                <a:lnTo>
                  <a:pt x="20" y="26"/>
                </a:lnTo>
                <a:lnTo>
                  <a:pt x="19" y="26"/>
                </a:lnTo>
                <a:lnTo>
                  <a:pt x="19" y="27"/>
                </a:lnTo>
                <a:lnTo>
                  <a:pt x="19" y="28"/>
                </a:lnTo>
                <a:lnTo>
                  <a:pt x="18" y="28"/>
                </a:lnTo>
                <a:lnTo>
                  <a:pt x="16" y="28"/>
                </a:lnTo>
                <a:lnTo>
                  <a:pt x="18" y="11"/>
                </a:lnTo>
                <a:lnTo>
                  <a:pt x="5" y="0"/>
                </a:lnTo>
                <a:lnTo>
                  <a:pt x="3" y="11"/>
                </a:lnTo>
                <a:lnTo>
                  <a:pt x="3" y="18"/>
                </a:lnTo>
                <a:lnTo>
                  <a:pt x="0" y="43"/>
                </a:lnTo>
                <a:lnTo>
                  <a:pt x="4" y="46"/>
                </a:lnTo>
                <a:lnTo>
                  <a:pt x="2" y="53"/>
                </a:lnTo>
                <a:lnTo>
                  <a:pt x="4" y="64"/>
                </a:lnTo>
                <a:lnTo>
                  <a:pt x="5" y="64"/>
                </a:lnTo>
                <a:lnTo>
                  <a:pt x="6" y="64"/>
                </a:lnTo>
                <a:lnTo>
                  <a:pt x="6" y="63"/>
                </a:lnTo>
                <a:lnTo>
                  <a:pt x="7" y="63"/>
                </a:lnTo>
                <a:lnTo>
                  <a:pt x="8" y="63"/>
                </a:lnTo>
                <a:lnTo>
                  <a:pt x="8" y="62"/>
                </a:lnTo>
                <a:lnTo>
                  <a:pt x="9" y="62"/>
                </a:lnTo>
                <a:lnTo>
                  <a:pt x="9" y="61"/>
                </a:lnTo>
                <a:lnTo>
                  <a:pt x="10" y="61"/>
                </a:lnTo>
                <a:lnTo>
                  <a:pt x="11" y="61"/>
                </a:lnTo>
                <a:lnTo>
                  <a:pt x="11" y="60"/>
                </a:lnTo>
                <a:lnTo>
                  <a:pt x="12" y="60"/>
                </a:lnTo>
                <a:lnTo>
                  <a:pt x="12" y="59"/>
                </a:lnTo>
                <a:lnTo>
                  <a:pt x="13" y="59"/>
                </a:lnTo>
                <a:lnTo>
                  <a:pt x="13" y="58"/>
                </a:lnTo>
                <a:lnTo>
                  <a:pt x="14" y="57"/>
                </a:lnTo>
                <a:lnTo>
                  <a:pt x="14" y="56"/>
                </a:lnTo>
                <a:close/>
              </a:path>
            </a:pathLst>
          </a:custGeom>
          <a:solidFill>
            <a:srgbClr val="FFE3D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484" name="Freeform 229"/>
          <p:cNvSpPr>
            <a:spLocks/>
          </p:cNvSpPr>
          <p:nvPr/>
        </p:nvSpPr>
        <p:spPr bwMode="auto">
          <a:xfrm>
            <a:off x="6965951" y="4981576"/>
            <a:ext cx="17463" cy="23813"/>
          </a:xfrm>
          <a:custGeom>
            <a:avLst/>
            <a:gdLst>
              <a:gd name="T0" fmla="*/ 17463 w 11"/>
              <a:gd name="T1" fmla="*/ 1588 h 15"/>
              <a:gd name="T2" fmla="*/ 17463 w 11"/>
              <a:gd name="T3" fmla="*/ 11113 h 15"/>
              <a:gd name="T4" fmla="*/ 17463 w 11"/>
              <a:gd name="T5" fmla="*/ 11113 h 15"/>
              <a:gd name="T6" fmla="*/ 17463 w 11"/>
              <a:gd name="T7" fmla="*/ 11113 h 15"/>
              <a:gd name="T8" fmla="*/ 15875 w 11"/>
              <a:gd name="T9" fmla="*/ 9525 h 15"/>
              <a:gd name="T10" fmla="*/ 15875 w 11"/>
              <a:gd name="T11" fmla="*/ 9525 h 15"/>
              <a:gd name="T12" fmla="*/ 14288 w 11"/>
              <a:gd name="T13" fmla="*/ 7938 h 15"/>
              <a:gd name="T14" fmla="*/ 14288 w 11"/>
              <a:gd name="T15" fmla="*/ 7938 h 15"/>
              <a:gd name="T16" fmla="*/ 14288 w 11"/>
              <a:gd name="T17" fmla="*/ 7938 h 15"/>
              <a:gd name="T18" fmla="*/ 12700 w 11"/>
              <a:gd name="T19" fmla="*/ 7938 h 15"/>
              <a:gd name="T20" fmla="*/ 12700 w 11"/>
              <a:gd name="T21" fmla="*/ 7938 h 15"/>
              <a:gd name="T22" fmla="*/ 11113 w 11"/>
              <a:gd name="T23" fmla="*/ 7938 h 15"/>
              <a:gd name="T24" fmla="*/ 11113 w 11"/>
              <a:gd name="T25" fmla="*/ 7938 h 15"/>
              <a:gd name="T26" fmla="*/ 9525 w 11"/>
              <a:gd name="T27" fmla="*/ 7938 h 15"/>
              <a:gd name="T28" fmla="*/ 9525 w 11"/>
              <a:gd name="T29" fmla="*/ 7938 h 15"/>
              <a:gd name="T30" fmla="*/ 9525 w 11"/>
              <a:gd name="T31" fmla="*/ 9525 h 15"/>
              <a:gd name="T32" fmla="*/ 7938 w 11"/>
              <a:gd name="T33" fmla="*/ 9525 h 15"/>
              <a:gd name="T34" fmla="*/ 7938 w 11"/>
              <a:gd name="T35" fmla="*/ 11113 h 15"/>
              <a:gd name="T36" fmla="*/ 6350 w 11"/>
              <a:gd name="T37" fmla="*/ 11113 h 15"/>
              <a:gd name="T38" fmla="*/ 6350 w 11"/>
              <a:gd name="T39" fmla="*/ 14288 h 15"/>
              <a:gd name="T40" fmla="*/ 6350 w 11"/>
              <a:gd name="T41" fmla="*/ 15875 h 15"/>
              <a:gd name="T42" fmla="*/ 6350 w 11"/>
              <a:gd name="T43" fmla="*/ 15875 h 15"/>
              <a:gd name="T44" fmla="*/ 4763 w 11"/>
              <a:gd name="T45" fmla="*/ 17463 h 15"/>
              <a:gd name="T46" fmla="*/ 4763 w 11"/>
              <a:gd name="T47" fmla="*/ 19050 h 15"/>
              <a:gd name="T48" fmla="*/ 4763 w 11"/>
              <a:gd name="T49" fmla="*/ 20638 h 15"/>
              <a:gd name="T50" fmla="*/ 4763 w 11"/>
              <a:gd name="T51" fmla="*/ 22225 h 15"/>
              <a:gd name="T52" fmla="*/ 3175 w 11"/>
              <a:gd name="T53" fmla="*/ 22225 h 15"/>
              <a:gd name="T54" fmla="*/ 3175 w 11"/>
              <a:gd name="T55" fmla="*/ 23813 h 15"/>
              <a:gd name="T56" fmla="*/ 3175 w 11"/>
              <a:gd name="T57" fmla="*/ 23813 h 15"/>
              <a:gd name="T58" fmla="*/ 0 w 11"/>
              <a:gd name="T59" fmla="*/ 22225 h 15"/>
              <a:gd name="T60" fmla="*/ 7938 w 11"/>
              <a:gd name="T61" fmla="*/ 0 h 15"/>
              <a:gd name="T62" fmla="*/ 7938 w 11"/>
              <a:gd name="T63" fmla="*/ 0 h 15"/>
              <a:gd name="T64" fmla="*/ 7938 w 11"/>
              <a:gd name="T65" fmla="*/ 0 h 15"/>
              <a:gd name="T66" fmla="*/ 9525 w 11"/>
              <a:gd name="T67" fmla="*/ 0 h 15"/>
              <a:gd name="T68" fmla="*/ 9525 w 11"/>
              <a:gd name="T69" fmla="*/ 0 h 15"/>
              <a:gd name="T70" fmla="*/ 9525 w 11"/>
              <a:gd name="T71" fmla="*/ 0 h 15"/>
              <a:gd name="T72" fmla="*/ 11113 w 11"/>
              <a:gd name="T73" fmla="*/ 0 h 15"/>
              <a:gd name="T74" fmla="*/ 11113 w 11"/>
              <a:gd name="T75" fmla="*/ 0 h 15"/>
              <a:gd name="T76" fmla="*/ 12700 w 11"/>
              <a:gd name="T77" fmla="*/ 0 h 15"/>
              <a:gd name="T78" fmla="*/ 12700 w 11"/>
              <a:gd name="T79" fmla="*/ 0 h 15"/>
              <a:gd name="T80" fmla="*/ 14288 w 11"/>
              <a:gd name="T81" fmla="*/ 0 h 15"/>
              <a:gd name="T82" fmla="*/ 14288 w 11"/>
              <a:gd name="T83" fmla="*/ 0 h 15"/>
              <a:gd name="T84" fmla="*/ 14288 w 11"/>
              <a:gd name="T85" fmla="*/ 1588 h 15"/>
              <a:gd name="T86" fmla="*/ 15875 w 11"/>
              <a:gd name="T87" fmla="*/ 1588 h 15"/>
              <a:gd name="T88" fmla="*/ 15875 w 11"/>
              <a:gd name="T89" fmla="*/ 1588 h 15"/>
              <a:gd name="T90" fmla="*/ 17463 w 11"/>
              <a:gd name="T91" fmla="*/ 1588 h 1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 h="15">
                <a:moveTo>
                  <a:pt x="11" y="1"/>
                </a:moveTo>
                <a:lnTo>
                  <a:pt x="11" y="7"/>
                </a:lnTo>
                <a:lnTo>
                  <a:pt x="10" y="6"/>
                </a:lnTo>
                <a:lnTo>
                  <a:pt x="9" y="5"/>
                </a:lnTo>
                <a:lnTo>
                  <a:pt x="8" y="5"/>
                </a:lnTo>
                <a:lnTo>
                  <a:pt x="7" y="5"/>
                </a:lnTo>
                <a:lnTo>
                  <a:pt x="6" y="5"/>
                </a:lnTo>
                <a:lnTo>
                  <a:pt x="6" y="6"/>
                </a:lnTo>
                <a:lnTo>
                  <a:pt x="5" y="6"/>
                </a:lnTo>
                <a:lnTo>
                  <a:pt x="5" y="7"/>
                </a:lnTo>
                <a:lnTo>
                  <a:pt x="4" y="7"/>
                </a:lnTo>
                <a:lnTo>
                  <a:pt x="4" y="9"/>
                </a:lnTo>
                <a:lnTo>
                  <a:pt x="4" y="10"/>
                </a:lnTo>
                <a:lnTo>
                  <a:pt x="3" y="11"/>
                </a:lnTo>
                <a:lnTo>
                  <a:pt x="3" y="12"/>
                </a:lnTo>
                <a:lnTo>
                  <a:pt x="3" y="13"/>
                </a:lnTo>
                <a:lnTo>
                  <a:pt x="3" y="14"/>
                </a:lnTo>
                <a:lnTo>
                  <a:pt x="2" y="14"/>
                </a:lnTo>
                <a:lnTo>
                  <a:pt x="2" y="15"/>
                </a:lnTo>
                <a:lnTo>
                  <a:pt x="0" y="14"/>
                </a:lnTo>
                <a:lnTo>
                  <a:pt x="5" y="0"/>
                </a:lnTo>
                <a:lnTo>
                  <a:pt x="6" y="0"/>
                </a:lnTo>
                <a:lnTo>
                  <a:pt x="7" y="0"/>
                </a:lnTo>
                <a:lnTo>
                  <a:pt x="8" y="0"/>
                </a:lnTo>
                <a:lnTo>
                  <a:pt x="9" y="0"/>
                </a:lnTo>
                <a:lnTo>
                  <a:pt x="9" y="1"/>
                </a:lnTo>
                <a:lnTo>
                  <a:pt x="10" y="1"/>
                </a:lnTo>
                <a:lnTo>
                  <a:pt x="11" y="1"/>
                </a:lnTo>
                <a:close/>
              </a:path>
            </a:pathLst>
          </a:custGeom>
          <a:solidFill>
            <a:srgbClr val="F59E9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485" name="Freeform 230"/>
          <p:cNvSpPr>
            <a:spLocks/>
          </p:cNvSpPr>
          <p:nvPr/>
        </p:nvSpPr>
        <p:spPr bwMode="auto">
          <a:xfrm>
            <a:off x="6964364" y="4972050"/>
            <a:ext cx="3175" cy="14288"/>
          </a:xfrm>
          <a:custGeom>
            <a:avLst/>
            <a:gdLst>
              <a:gd name="T0" fmla="*/ 0 w 2"/>
              <a:gd name="T1" fmla="*/ 0 h 9"/>
              <a:gd name="T2" fmla="*/ 3175 w 2"/>
              <a:gd name="T3" fmla="*/ 7938 h 9"/>
              <a:gd name="T4" fmla="*/ 3175 w 2"/>
              <a:gd name="T5" fmla="*/ 14288 h 9"/>
              <a:gd name="T6" fmla="*/ 0 w 2"/>
              <a:gd name="T7" fmla="*/ 12700 h 9"/>
              <a:gd name="T8" fmla="*/ 0 w 2"/>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9">
                <a:moveTo>
                  <a:pt x="0" y="0"/>
                </a:moveTo>
                <a:lnTo>
                  <a:pt x="2" y="5"/>
                </a:lnTo>
                <a:lnTo>
                  <a:pt x="2" y="9"/>
                </a:lnTo>
                <a:lnTo>
                  <a:pt x="0" y="8"/>
                </a:lnTo>
                <a:lnTo>
                  <a:pt x="0" y="0"/>
                </a:lnTo>
                <a:close/>
              </a:path>
            </a:pathLst>
          </a:custGeom>
          <a:solidFill>
            <a:srgbClr val="F59E9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486" name="Freeform 231"/>
          <p:cNvSpPr>
            <a:spLocks/>
          </p:cNvSpPr>
          <p:nvPr/>
        </p:nvSpPr>
        <p:spPr bwMode="auto">
          <a:xfrm>
            <a:off x="6965951" y="5013326"/>
            <a:ext cx="22225" cy="22225"/>
          </a:xfrm>
          <a:custGeom>
            <a:avLst/>
            <a:gdLst>
              <a:gd name="T0" fmla="*/ 9525 w 14"/>
              <a:gd name="T1" fmla="*/ 22225 h 14"/>
              <a:gd name="T2" fmla="*/ 0 w 14"/>
              <a:gd name="T3" fmla="*/ 15875 h 14"/>
              <a:gd name="T4" fmla="*/ 9525 w 14"/>
              <a:gd name="T5" fmla="*/ 11113 h 14"/>
              <a:gd name="T6" fmla="*/ 22225 w 14"/>
              <a:gd name="T7" fmla="*/ 0 h 14"/>
              <a:gd name="T8" fmla="*/ 20638 w 14"/>
              <a:gd name="T9" fmla="*/ 11113 h 14"/>
              <a:gd name="T10" fmla="*/ 9525 w 14"/>
              <a:gd name="T11" fmla="*/ 22225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4">
                <a:moveTo>
                  <a:pt x="6" y="14"/>
                </a:moveTo>
                <a:lnTo>
                  <a:pt x="0" y="10"/>
                </a:lnTo>
                <a:lnTo>
                  <a:pt x="6" y="7"/>
                </a:lnTo>
                <a:lnTo>
                  <a:pt x="14" y="0"/>
                </a:lnTo>
                <a:lnTo>
                  <a:pt x="13" y="7"/>
                </a:lnTo>
                <a:lnTo>
                  <a:pt x="6" y="14"/>
                </a:lnTo>
                <a:close/>
              </a:path>
            </a:pathLst>
          </a:custGeom>
          <a:solidFill>
            <a:srgbClr val="FFC4B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487" name="Freeform 232"/>
          <p:cNvSpPr>
            <a:spLocks/>
          </p:cNvSpPr>
          <p:nvPr/>
        </p:nvSpPr>
        <p:spPr bwMode="auto">
          <a:xfrm>
            <a:off x="6956426" y="4943475"/>
            <a:ext cx="36513" cy="57150"/>
          </a:xfrm>
          <a:custGeom>
            <a:avLst/>
            <a:gdLst>
              <a:gd name="T0" fmla="*/ 31750 w 23"/>
              <a:gd name="T1" fmla="*/ 57150 h 36"/>
              <a:gd name="T2" fmla="*/ 31750 w 23"/>
              <a:gd name="T3" fmla="*/ 57150 h 36"/>
              <a:gd name="T4" fmla="*/ 33338 w 23"/>
              <a:gd name="T5" fmla="*/ 55563 h 36"/>
              <a:gd name="T6" fmla="*/ 33338 w 23"/>
              <a:gd name="T7" fmla="*/ 53975 h 36"/>
              <a:gd name="T8" fmla="*/ 33338 w 23"/>
              <a:gd name="T9" fmla="*/ 50800 h 36"/>
              <a:gd name="T10" fmla="*/ 34925 w 23"/>
              <a:gd name="T11" fmla="*/ 49213 h 36"/>
              <a:gd name="T12" fmla="*/ 34925 w 23"/>
              <a:gd name="T13" fmla="*/ 46038 h 36"/>
              <a:gd name="T14" fmla="*/ 34925 w 23"/>
              <a:gd name="T15" fmla="*/ 46038 h 36"/>
              <a:gd name="T16" fmla="*/ 34925 w 23"/>
              <a:gd name="T17" fmla="*/ 41275 h 36"/>
              <a:gd name="T18" fmla="*/ 36513 w 23"/>
              <a:gd name="T19" fmla="*/ 39688 h 36"/>
              <a:gd name="T20" fmla="*/ 36513 w 23"/>
              <a:gd name="T21" fmla="*/ 38100 h 36"/>
              <a:gd name="T22" fmla="*/ 34925 w 23"/>
              <a:gd name="T23" fmla="*/ 34925 h 36"/>
              <a:gd name="T24" fmla="*/ 34925 w 23"/>
              <a:gd name="T25" fmla="*/ 33338 h 36"/>
              <a:gd name="T26" fmla="*/ 33338 w 23"/>
              <a:gd name="T27" fmla="*/ 31750 h 36"/>
              <a:gd name="T28" fmla="*/ 33338 w 23"/>
              <a:gd name="T29" fmla="*/ 30163 h 36"/>
              <a:gd name="T30" fmla="*/ 31750 w 23"/>
              <a:gd name="T31" fmla="*/ 30163 h 36"/>
              <a:gd name="T32" fmla="*/ 31750 w 23"/>
              <a:gd name="T33" fmla="*/ 26988 h 36"/>
              <a:gd name="T34" fmla="*/ 31750 w 23"/>
              <a:gd name="T35" fmla="*/ 25400 h 36"/>
              <a:gd name="T36" fmla="*/ 31750 w 23"/>
              <a:gd name="T37" fmla="*/ 22225 h 36"/>
              <a:gd name="T38" fmla="*/ 31750 w 23"/>
              <a:gd name="T39" fmla="*/ 20638 h 36"/>
              <a:gd name="T40" fmla="*/ 31750 w 23"/>
              <a:gd name="T41" fmla="*/ 17463 h 36"/>
              <a:gd name="T42" fmla="*/ 30163 w 23"/>
              <a:gd name="T43" fmla="*/ 14288 h 36"/>
              <a:gd name="T44" fmla="*/ 28575 w 23"/>
              <a:gd name="T45" fmla="*/ 12700 h 36"/>
              <a:gd name="T46" fmla="*/ 26988 w 23"/>
              <a:gd name="T47" fmla="*/ 9525 h 36"/>
              <a:gd name="T48" fmla="*/ 25400 w 23"/>
              <a:gd name="T49" fmla="*/ 7938 h 36"/>
              <a:gd name="T50" fmla="*/ 25400 w 23"/>
              <a:gd name="T51" fmla="*/ 6350 h 36"/>
              <a:gd name="T52" fmla="*/ 23813 w 23"/>
              <a:gd name="T53" fmla="*/ 6350 h 36"/>
              <a:gd name="T54" fmla="*/ 22225 w 23"/>
              <a:gd name="T55" fmla="*/ 4763 h 36"/>
              <a:gd name="T56" fmla="*/ 20638 w 23"/>
              <a:gd name="T57" fmla="*/ 3175 h 36"/>
              <a:gd name="T58" fmla="*/ 19050 w 23"/>
              <a:gd name="T59" fmla="*/ 1588 h 36"/>
              <a:gd name="T60" fmla="*/ 17463 w 23"/>
              <a:gd name="T61" fmla="*/ 1588 h 36"/>
              <a:gd name="T62" fmla="*/ 15875 w 23"/>
              <a:gd name="T63" fmla="*/ 1588 h 36"/>
              <a:gd name="T64" fmla="*/ 14288 w 23"/>
              <a:gd name="T65" fmla="*/ 1588 h 36"/>
              <a:gd name="T66" fmla="*/ 12700 w 23"/>
              <a:gd name="T67" fmla="*/ 0 h 36"/>
              <a:gd name="T68" fmla="*/ 9525 w 23"/>
              <a:gd name="T69" fmla="*/ 0 h 36"/>
              <a:gd name="T70" fmla="*/ 0 w 23"/>
              <a:gd name="T71" fmla="*/ 3175 h 36"/>
              <a:gd name="T72" fmla="*/ 1588 w 23"/>
              <a:gd name="T73" fmla="*/ 6350 h 36"/>
              <a:gd name="T74" fmla="*/ 1588 w 23"/>
              <a:gd name="T75" fmla="*/ 7938 h 36"/>
              <a:gd name="T76" fmla="*/ 3175 w 23"/>
              <a:gd name="T77" fmla="*/ 9525 h 36"/>
              <a:gd name="T78" fmla="*/ 4763 w 23"/>
              <a:gd name="T79" fmla="*/ 11113 h 36"/>
              <a:gd name="T80" fmla="*/ 4763 w 23"/>
              <a:gd name="T81" fmla="*/ 12700 h 36"/>
              <a:gd name="T82" fmla="*/ 4763 w 23"/>
              <a:gd name="T83" fmla="*/ 15875 h 36"/>
              <a:gd name="T84" fmla="*/ 6350 w 23"/>
              <a:gd name="T85" fmla="*/ 17463 h 36"/>
              <a:gd name="T86" fmla="*/ 7938 w 23"/>
              <a:gd name="T87" fmla="*/ 17463 h 36"/>
              <a:gd name="T88" fmla="*/ 9525 w 23"/>
              <a:gd name="T89" fmla="*/ 20638 h 36"/>
              <a:gd name="T90" fmla="*/ 11113 w 23"/>
              <a:gd name="T91" fmla="*/ 20638 h 36"/>
              <a:gd name="T92" fmla="*/ 12700 w 23"/>
              <a:gd name="T93" fmla="*/ 22225 h 36"/>
              <a:gd name="T94" fmla="*/ 14288 w 23"/>
              <a:gd name="T95" fmla="*/ 22225 h 36"/>
              <a:gd name="T96" fmla="*/ 15875 w 23"/>
              <a:gd name="T97" fmla="*/ 22225 h 36"/>
              <a:gd name="T98" fmla="*/ 17463 w 23"/>
              <a:gd name="T99" fmla="*/ 22225 h 36"/>
              <a:gd name="T100" fmla="*/ 19050 w 23"/>
              <a:gd name="T101" fmla="*/ 22225 h 36"/>
              <a:gd name="T102" fmla="*/ 20638 w 23"/>
              <a:gd name="T103" fmla="*/ 22225 h 36"/>
              <a:gd name="T104" fmla="*/ 22225 w 23"/>
              <a:gd name="T105" fmla="*/ 22225 h 36"/>
              <a:gd name="T106" fmla="*/ 22225 w 23"/>
              <a:gd name="T107" fmla="*/ 23813 h 36"/>
              <a:gd name="T108" fmla="*/ 23813 w 23"/>
              <a:gd name="T109" fmla="*/ 25400 h 36"/>
              <a:gd name="T110" fmla="*/ 23813 w 23"/>
              <a:gd name="T111" fmla="*/ 25400 h 36"/>
              <a:gd name="T112" fmla="*/ 25400 w 23"/>
              <a:gd name="T113" fmla="*/ 25400 h 36"/>
              <a:gd name="T114" fmla="*/ 26988 w 23"/>
              <a:gd name="T115" fmla="*/ 26988 h 36"/>
              <a:gd name="T116" fmla="*/ 28575 w 23"/>
              <a:gd name="T117" fmla="*/ 28575 h 36"/>
              <a:gd name="T118" fmla="*/ 30163 w 23"/>
              <a:gd name="T119" fmla="*/ 30163 h 36"/>
              <a:gd name="T120" fmla="*/ 31750 w 23"/>
              <a:gd name="T121" fmla="*/ 31750 h 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3" h="36">
                <a:moveTo>
                  <a:pt x="18" y="36"/>
                </a:moveTo>
                <a:lnTo>
                  <a:pt x="20" y="36"/>
                </a:lnTo>
                <a:lnTo>
                  <a:pt x="20" y="35"/>
                </a:lnTo>
                <a:lnTo>
                  <a:pt x="21" y="35"/>
                </a:lnTo>
                <a:lnTo>
                  <a:pt x="21" y="34"/>
                </a:lnTo>
                <a:lnTo>
                  <a:pt x="21" y="33"/>
                </a:lnTo>
                <a:lnTo>
                  <a:pt x="21" y="32"/>
                </a:lnTo>
                <a:lnTo>
                  <a:pt x="21" y="31"/>
                </a:lnTo>
                <a:lnTo>
                  <a:pt x="22" y="31"/>
                </a:lnTo>
                <a:lnTo>
                  <a:pt x="22" y="30"/>
                </a:lnTo>
                <a:lnTo>
                  <a:pt x="22" y="29"/>
                </a:lnTo>
                <a:lnTo>
                  <a:pt x="22" y="27"/>
                </a:lnTo>
                <a:lnTo>
                  <a:pt x="22" y="26"/>
                </a:lnTo>
                <a:lnTo>
                  <a:pt x="23" y="26"/>
                </a:lnTo>
                <a:lnTo>
                  <a:pt x="23" y="25"/>
                </a:lnTo>
                <a:lnTo>
                  <a:pt x="23" y="24"/>
                </a:lnTo>
                <a:lnTo>
                  <a:pt x="23" y="23"/>
                </a:lnTo>
                <a:lnTo>
                  <a:pt x="22" y="22"/>
                </a:lnTo>
                <a:lnTo>
                  <a:pt x="22" y="21"/>
                </a:lnTo>
                <a:lnTo>
                  <a:pt x="22" y="20"/>
                </a:lnTo>
                <a:lnTo>
                  <a:pt x="21" y="20"/>
                </a:lnTo>
                <a:lnTo>
                  <a:pt x="21" y="19"/>
                </a:lnTo>
                <a:lnTo>
                  <a:pt x="20" y="19"/>
                </a:lnTo>
                <a:lnTo>
                  <a:pt x="20" y="18"/>
                </a:lnTo>
                <a:lnTo>
                  <a:pt x="20" y="17"/>
                </a:lnTo>
                <a:lnTo>
                  <a:pt x="20" y="16"/>
                </a:lnTo>
                <a:lnTo>
                  <a:pt x="20" y="15"/>
                </a:lnTo>
                <a:lnTo>
                  <a:pt x="20" y="14"/>
                </a:lnTo>
                <a:lnTo>
                  <a:pt x="20" y="13"/>
                </a:lnTo>
                <a:lnTo>
                  <a:pt x="20" y="12"/>
                </a:lnTo>
                <a:lnTo>
                  <a:pt x="20" y="11"/>
                </a:lnTo>
                <a:lnTo>
                  <a:pt x="19" y="10"/>
                </a:lnTo>
                <a:lnTo>
                  <a:pt x="19" y="9"/>
                </a:lnTo>
                <a:lnTo>
                  <a:pt x="18" y="8"/>
                </a:lnTo>
                <a:lnTo>
                  <a:pt x="18" y="7"/>
                </a:lnTo>
                <a:lnTo>
                  <a:pt x="17" y="6"/>
                </a:lnTo>
                <a:lnTo>
                  <a:pt x="16" y="5"/>
                </a:lnTo>
                <a:lnTo>
                  <a:pt x="16" y="4"/>
                </a:lnTo>
                <a:lnTo>
                  <a:pt x="15" y="4"/>
                </a:lnTo>
                <a:lnTo>
                  <a:pt x="14" y="3"/>
                </a:lnTo>
                <a:lnTo>
                  <a:pt x="14" y="2"/>
                </a:lnTo>
                <a:lnTo>
                  <a:pt x="13" y="2"/>
                </a:lnTo>
                <a:lnTo>
                  <a:pt x="12" y="1"/>
                </a:lnTo>
                <a:lnTo>
                  <a:pt x="11" y="1"/>
                </a:lnTo>
                <a:lnTo>
                  <a:pt x="10" y="1"/>
                </a:lnTo>
                <a:lnTo>
                  <a:pt x="9" y="1"/>
                </a:lnTo>
                <a:lnTo>
                  <a:pt x="9" y="0"/>
                </a:lnTo>
                <a:lnTo>
                  <a:pt x="8" y="0"/>
                </a:lnTo>
                <a:lnTo>
                  <a:pt x="7" y="0"/>
                </a:lnTo>
                <a:lnTo>
                  <a:pt x="6" y="0"/>
                </a:lnTo>
                <a:lnTo>
                  <a:pt x="9" y="4"/>
                </a:lnTo>
                <a:lnTo>
                  <a:pt x="0" y="2"/>
                </a:lnTo>
                <a:lnTo>
                  <a:pt x="0" y="3"/>
                </a:lnTo>
                <a:lnTo>
                  <a:pt x="1" y="4"/>
                </a:lnTo>
                <a:lnTo>
                  <a:pt x="1" y="5"/>
                </a:lnTo>
                <a:lnTo>
                  <a:pt x="2" y="6"/>
                </a:lnTo>
                <a:lnTo>
                  <a:pt x="2" y="7"/>
                </a:lnTo>
                <a:lnTo>
                  <a:pt x="3" y="7"/>
                </a:lnTo>
                <a:lnTo>
                  <a:pt x="3" y="8"/>
                </a:lnTo>
                <a:lnTo>
                  <a:pt x="3" y="9"/>
                </a:lnTo>
                <a:lnTo>
                  <a:pt x="3" y="10"/>
                </a:lnTo>
                <a:lnTo>
                  <a:pt x="4" y="10"/>
                </a:lnTo>
                <a:lnTo>
                  <a:pt x="4" y="11"/>
                </a:lnTo>
                <a:lnTo>
                  <a:pt x="5" y="11"/>
                </a:lnTo>
                <a:lnTo>
                  <a:pt x="6" y="12"/>
                </a:lnTo>
                <a:lnTo>
                  <a:pt x="6" y="13"/>
                </a:lnTo>
                <a:lnTo>
                  <a:pt x="7" y="13"/>
                </a:lnTo>
                <a:lnTo>
                  <a:pt x="8" y="14"/>
                </a:lnTo>
                <a:lnTo>
                  <a:pt x="9" y="14"/>
                </a:lnTo>
                <a:lnTo>
                  <a:pt x="10" y="14"/>
                </a:lnTo>
                <a:lnTo>
                  <a:pt x="11" y="14"/>
                </a:lnTo>
                <a:lnTo>
                  <a:pt x="12" y="14"/>
                </a:lnTo>
                <a:lnTo>
                  <a:pt x="13" y="14"/>
                </a:lnTo>
                <a:lnTo>
                  <a:pt x="14" y="14"/>
                </a:lnTo>
                <a:lnTo>
                  <a:pt x="14" y="15"/>
                </a:lnTo>
                <a:lnTo>
                  <a:pt x="15" y="15"/>
                </a:lnTo>
                <a:lnTo>
                  <a:pt x="15" y="16"/>
                </a:lnTo>
                <a:lnTo>
                  <a:pt x="16" y="16"/>
                </a:lnTo>
                <a:lnTo>
                  <a:pt x="17" y="17"/>
                </a:lnTo>
                <a:lnTo>
                  <a:pt x="17" y="18"/>
                </a:lnTo>
                <a:lnTo>
                  <a:pt x="18" y="18"/>
                </a:lnTo>
                <a:lnTo>
                  <a:pt x="18" y="19"/>
                </a:lnTo>
                <a:lnTo>
                  <a:pt x="19" y="19"/>
                </a:lnTo>
                <a:lnTo>
                  <a:pt x="20" y="20"/>
                </a:lnTo>
                <a:lnTo>
                  <a:pt x="18" y="36"/>
                </a:lnTo>
                <a:close/>
              </a:path>
            </a:pathLst>
          </a:custGeom>
          <a:solidFill>
            <a:srgbClr val="78695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488" name="Freeform 233"/>
          <p:cNvSpPr>
            <a:spLocks/>
          </p:cNvSpPr>
          <p:nvPr/>
        </p:nvSpPr>
        <p:spPr bwMode="auto">
          <a:xfrm>
            <a:off x="6969126" y="4987926"/>
            <a:ext cx="34925" cy="41275"/>
          </a:xfrm>
          <a:custGeom>
            <a:avLst/>
            <a:gdLst>
              <a:gd name="T0" fmla="*/ 28575 w 22"/>
              <a:gd name="T1" fmla="*/ 0 h 26"/>
              <a:gd name="T2" fmla="*/ 30163 w 22"/>
              <a:gd name="T3" fmla="*/ 1588 h 26"/>
              <a:gd name="T4" fmla="*/ 30163 w 22"/>
              <a:gd name="T5" fmla="*/ 1588 h 26"/>
              <a:gd name="T6" fmla="*/ 31750 w 22"/>
              <a:gd name="T7" fmla="*/ 3175 h 26"/>
              <a:gd name="T8" fmla="*/ 33338 w 22"/>
              <a:gd name="T9" fmla="*/ 4763 h 26"/>
              <a:gd name="T10" fmla="*/ 33338 w 22"/>
              <a:gd name="T11" fmla="*/ 7938 h 26"/>
              <a:gd name="T12" fmla="*/ 34925 w 22"/>
              <a:gd name="T13" fmla="*/ 9525 h 26"/>
              <a:gd name="T14" fmla="*/ 34925 w 22"/>
              <a:gd name="T15" fmla="*/ 12700 h 26"/>
              <a:gd name="T16" fmla="*/ 33338 w 22"/>
              <a:gd name="T17" fmla="*/ 14288 h 26"/>
              <a:gd name="T18" fmla="*/ 33338 w 22"/>
              <a:gd name="T19" fmla="*/ 17463 h 26"/>
              <a:gd name="T20" fmla="*/ 31750 w 22"/>
              <a:gd name="T21" fmla="*/ 19050 h 26"/>
              <a:gd name="T22" fmla="*/ 30163 w 22"/>
              <a:gd name="T23" fmla="*/ 20638 h 26"/>
              <a:gd name="T24" fmla="*/ 30163 w 22"/>
              <a:gd name="T25" fmla="*/ 22225 h 26"/>
              <a:gd name="T26" fmla="*/ 28575 w 22"/>
              <a:gd name="T27" fmla="*/ 23813 h 26"/>
              <a:gd name="T28" fmla="*/ 26988 w 22"/>
              <a:gd name="T29" fmla="*/ 25400 h 26"/>
              <a:gd name="T30" fmla="*/ 25400 w 22"/>
              <a:gd name="T31" fmla="*/ 25400 h 26"/>
              <a:gd name="T32" fmla="*/ 25400 w 22"/>
              <a:gd name="T33" fmla="*/ 26988 h 26"/>
              <a:gd name="T34" fmla="*/ 23813 w 22"/>
              <a:gd name="T35" fmla="*/ 28575 h 26"/>
              <a:gd name="T36" fmla="*/ 22225 w 22"/>
              <a:gd name="T37" fmla="*/ 28575 h 26"/>
              <a:gd name="T38" fmla="*/ 20638 w 22"/>
              <a:gd name="T39" fmla="*/ 30163 h 26"/>
              <a:gd name="T40" fmla="*/ 20638 w 22"/>
              <a:gd name="T41" fmla="*/ 31750 h 26"/>
              <a:gd name="T42" fmla="*/ 19050 w 22"/>
              <a:gd name="T43" fmla="*/ 33338 h 26"/>
              <a:gd name="T44" fmla="*/ 17463 w 22"/>
              <a:gd name="T45" fmla="*/ 33338 h 26"/>
              <a:gd name="T46" fmla="*/ 15875 w 22"/>
              <a:gd name="T47" fmla="*/ 34925 h 26"/>
              <a:gd name="T48" fmla="*/ 14288 w 22"/>
              <a:gd name="T49" fmla="*/ 36513 h 26"/>
              <a:gd name="T50" fmla="*/ 12700 w 22"/>
              <a:gd name="T51" fmla="*/ 36513 h 26"/>
              <a:gd name="T52" fmla="*/ 11113 w 22"/>
              <a:gd name="T53" fmla="*/ 36513 h 26"/>
              <a:gd name="T54" fmla="*/ 9525 w 22"/>
              <a:gd name="T55" fmla="*/ 38100 h 26"/>
              <a:gd name="T56" fmla="*/ 9525 w 22"/>
              <a:gd name="T57" fmla="*/ 39688 h 26"/>
              <a:gd name="T58" fmla="*/ 7938 w 22"/>
              <a:gd name="T59" fmla="*/ 39688 h 26"/>
              <a:gd name="T60" fmla="*/ 6350 w 22"/>
              <a:gd name="T61" fmla="*/ 41275 h 26"/>
              <a:gd name="T62" fmla="*/ 4763 w 22"/>
              <a:gd name="T63" fmla="*/ 41275 h 26"/>
              <a:gd name="T64" fmla="*/ 3175 w 22"/>
              <a:gd name="T65" fmla="*/ 41275 h 26"/>
              <a:gd name="T66" fmla="*/ 26988 w 22"/>
              <a:gd name="T67" fmla="*/ 0 h 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2" h="26">
                <a:moveTo>
                  <a:pt x="17" y="0"/>
                </a:moveTo>
                <a:lnTo>
                  <a:pt x="18" y="0"/>
                </a:lnTo>
                <a:lnTo>
                  <a:pt x="19" y="1"/>
                </a:lnTo>
                <a:lnTo>
                  <a:pt x="20" y="1"/>
                </a:lnTo>
                <a:lnTo>
                  <a:pt x="20" y="2"/>
                </a:lnTo>
                <a:lnTo>
                  <a:pt x="21" y="3"/>
                </a:lnTo>
                <a:lnTo>
                  <a:pt x="21" y="4"/>
                </a:lnTo>
                <a:lnTo>
                  <a:pt x="21" y="5"/>
                </a:lnTo>
                <a:lnTo>
                  <a:pt x="22" y="6"/>
                </a:lnTo>
                <a:lnTo>
                  <a:pt x="22" y="7"/>
                </a:lnTo>
                <a:lnTo>
                  <a:pt x="22" y="8"/>
                </a:lnTo>
                <a:lnTo>
                  <a:pt x="21" y="8"/>
                </a:lnTo>
                <a:lnTo>
                  <a:pt x="21" y="9"/>
                </a:lnTo>
                <a:lnTo>
                  <a:pt x="21" y="10"/>
                </a:lnTo>
                <a:lnTo>
                  <a:pt x="21" y="11"/>
                </a:lnTo>
                <a:lnTo>
                  <a:pt x="20" y="11"/>
                </a:lnTo>
                <a:lnTo>
                  <a:pt x="20" y="12"/>
                </a:lnTo>
                <a:lnTo>
                  <a:pt x="19" y="13"/>
                </a:lnTo>
                <a:lnTo>
                  <a:pt x="19" y="14"/>
                </a:lnTo>
                <a:lnTo>
                  <a:pt x="18" y="14"/>
                </a:lnTo>
                <a:lnTo>
                  <a:pt x="18" y="15"/>
                </a:lnTo>
                <a:lnTo>
                  <a:pt x="17" y="16"/>
                </a:lnTo>
                <a:lnTo>
                  <a:pt x="16" y="16"/>
                </a:lnTo>
                <a:lnTo>
                  <a:pt x="16" y="17"/>
                </a:lnTo>
                <a:lnTo>
                  <a:pt x="15" y="18"/>
                </a:lnTo>
                <a:lnTo>
                  <a:pt x="14" y="18"/>
                </a:lnTo>
                <a:lnTo>
                  <a:pt x="13" y="19"/>
                </a:lnTo>
                <a:lnTo>
                  <a:pt x="13" y="20"/>
                </a:lnTo>
                <a:lnTo>
                  <a:pt x="12" y="20"/>
                </a:lnTo>
                <a:lnTo>
                  <a:pt x="12" y="21"/>
                </a:lnTo>
                <a:lnTo>
                  <a:pt x="11" y="21"/>
                </a:lnTo>
                <a:lnTo>
                  <a:pt x="10" y="21"/>
                </a:lnTo>
                <a:lnTo>
                  <a:pt x="10" y="22"/>
                </a:lnTo>
                <a:lnTo>
                  <a:pt x="9" y="22"/>
                </a:lnTo>
                <a:lnTo>
                  <a:pt x="9" y="23"/>
                </a:lnTo>
                <a:lnTo>
                  <a:pt x="8" y="23"/>
                </a:lnTo>
                <a:lnTo>
                  <a:pt x="7" y="23"/>
                </a:lnTo>
                <a:lnTo>
                  <a:pt x="7" y="24"/>
                </a:lnTo>
                <a:lnTo>
                  <a:pt x="6" y="24"/>
                </a:lnTo>
                <a:lnTo>
                  <a:pt x="6" y="25"/>
                </a:lnTo>
                <a:lnTo>
                  <a:pt x="5" y="25"/>
                </a:lnTo>
                <a:lnTo>
                  <a:pt x="4" y="25"/>
                </a:lnTo>
                <a:lnTo>
                  <a:pt x="4" y="26"/>
                </a:lnTo>
                <a:lnTo>
                  <a:pt x="3" y="26"/>
                </a:lnTo>
                <a:lnTo>
                  <a:pt x="2" y="26"/>
                </a:lnTo>
                <a:lnTo>
                  <a:pt x="0" y="17"/>
                </a:lnTo>
                <a:lnTo>
                  <a:pt x="17" y="0"/>
                </a:lnTo>
                <a:close/>
              </a:path>
            </a:pathLst>
          </a:custGeom>
          <a:solidFill>
            <a:srgbClr val="66006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489" name="Freeform 234"/>
          <p:cNvSpPr>
            <a:spLocks/>
          </p:cNvSpPr>
          <p:nvPr/>
        </p:nvSpPr>
        <p:spPr bwMode="auto">
          <a:xfrm>
            <a:off x="6985000" y="4992688"/>
            <a:ext cx="14288" cy="55562"/>
          </a:xfrm>
          <a:custGeom>
            <a:avLst/>
            <a:gdLst>
              <a:gd name="T0" fmla="*/ 12700 w 9"/>
              <a:gd name="T1" fmla="*/ 46037 h 35"/>
              <a:gd name="T2" fmla="*/ 14288 w 9"/>
              <a:gd name="T3" fmla="*/ 19050 h 35"/>
              <a:gd name="T4" fmla="*/ 12700 w 9"/>
              <a:gd name="T5" fmla="*/ 3175 h 35"/>
              <a:gd name="T6" fmla="*/ 4763 w 9"/>
              <a:gd name="T7" fmla="*/ 0 h 35"/>
              <a:gd name="T8" fmla="*/ 1588 w 9"/>
              <a:gd name="T9" fmla="*/ 4762 h 35"/>
              <a:gd name="T10" fmla="*/ 1588 w 9"/>
              <a:gd name="T11" fmla="*/ 4762 h 35"/>
              <a:gd name="T12" fmla="*/ 3175 w 9"/>
              <a:gd name="T13" fmla="*/ 6350 h 35"/>
              <a:gd name="T14" fmla="*/ 3175 w 9"/>
              <a:gd name="T15" fmla="*/ 7937 h 35"/>
              <a:gd name="T16" fmla="*/ 4763 w 9"/>
              <a:gd name="T17" fmla="*/ 7937 h 35"/>
              <a:gd name="T18" fmla="*/ 4763 w 9"/>
              <a:gd name="T19" fmla="*/ 9525 h 35"/>
              <a:gd name="T20" fmla="*/ 3175 w 9"/>
              <a:gd name="T21" fmla="*/ 9525 h 35"/>
              <a:gd name="T22" fmla="*/ 3175 w 9"/>
              <a:gd name="T23" fmla="*/ 9525 h 35"/>
              <a:gd name="T24" fmla="*/ 1588 w 9"/>
              <a:gd name="T25" fmla="*/ 9525 h 35"/>
              <a:gd name="T26" fmla="*/ 1588 w 9"/>
              <a:gd name="T27" fmla="*/ 9525 h 35"/>
              <a:gd name="T28" fmla="*/ 0 w 9"/>
              <a:gd name="T29" fmla="*/ 9525 h 35"/>
              <a:gd name="T30" fmla="*/ 0 w 9"/>
              <a:gd name="T31" fmla="*/ 9525 h 35"/>
              <a:gd name="T32" fmla="*/ 0 w 9"/>
              <a:gd name="T33" fmla="*/ 11112 h 35"/>
              <a:gd name="T34" fmla="*/ 0 w 9"/>
              <a:gd name="T35" fmla="*/ 12700 h 35"/>
              <a:gd name="T36" fmla="*/ 1588 w 9"/>
              <a:gd name="T37" fmla="*/ 12700 h 35"/>
              <a:gd name="T38" fmla="*/ 1588 w 9"/>
              <a:gd name="T39" fmla="*/ 14287 h 35"/>
              <a:gd name="T40" fmla="*/ 3175 w 9"/>
              <a:gd name="T41" fmla="*/ 15875 h 35"/>
              <a:gd name="T42" fmla="*/ 3175 w 9"/>
              <a:gd name="T43" fmla="*/ 15875 h 35"/>
              <a:gd name="T44" fmla="*/ 3175 w 9"/>
              <a:gd name="T45" fmla="*/ 17462 h 35"/>
              <a:gd name="T46" fmla="*/ 4763 w 9"/>
              <a:gd name="T47" fmla="*/ 19050 h 35"/>
              <a:gd name="T48" fmla="*/ 4763 w 9"/>
              <a:gd name="T49" fmla="*/ 28575 h 35"/>
              <a:gd name="T50" fmla="*/ 3175 w 9"/>
              <a:gd name="T51" fmla="*/ 28575 h 35"/>
              <a:gd name="T52" fmla="*/ 3175 w 9"/>
              <a:gd name="T53" fmla="*/ 30162 h 35"/>
              <a:gd name="T54" fmla="*/ 3175 w 9"/>
              <a:gd name="T55" fmla="*/ 31750 h 35"/>
              <a:gd name="T56" fmla="*/ 3175 w 9"/>
              <a:gd name="T57" fmla="*/ 31750 h 35"/>
              <a:gd name="T58" fmla="*/ 3175 w 9"/>
              <a:gd name="T59" fmla="*/ 33337 h 35"/>
              <a:gd name="T60" fmla="*/ 3175 w 9"/>
              <a:gd name="T61" fmla="*/ 34925 h 35"/>
              <a:gd name="T62" fmla="*/ 3175 w 9"/>
              <a:gd name="T63" fmla="*/ 36512 h 35"/>
              <a:gd name="T64" fmla="*/ 3175 w 9"/>
              <a:gd name="T65" fmla="*/ 36512 h 35"/>
              <a:gd name="T66" fmla="*/ 3175 w 9"/>
              <a:gd name="T67" fmla="*/ 38100 h 35"/>
              <a:gd name="T68" fmla="*/ 3175 w 9"/>
              <a:gd name="T69" fmla="*/ 39687 h 35"/>
              <a:gd name="T70" fmla="*/ 3175 w 9"/>
              <a:gd name="T71" fmla="*/ 41275 h 35"/>
              <a:gd name="T72" fmla="*/ 3175 w 9"/>
              <a:gd name="T73" fmla="*/ 41275 h 35"/>
              <a:gd name="T74" fmla="*/ 3175 w 9"/>
              <a:gd name="T75" fmla="*/ 42862 h 35"/>
              <a:gd name="T76" fmla="*/ 3175 w 9"/>
              <a:gd name="T77" fmla="*/ 44450 h 35"/>
              <a:gd name="T78" fmla="*/ 4763 w 9"/>
              <a:gd name="T79" fmla="*/ 44450 h 35"/>
              <a:gd name="T80" fmla="*/ 4763 w 9"/>
              <a:gd name="T81" fmla="*/ 46037 h 35"/>
              <a:gd name="T82" fmla="*/ 4763 w 9"/>
              <a:gd name="T83" fmla="*/ 47625 h 35"/>
              <a:gd name="T84" fmla="*/ 4763 w 9"/>
              <a:gd name="T85" fmla="*/ 49212 h 35"/>
              <a:gd name="T86" fmla="*/ 4763 w 9"/>
              <a:gd name="T87" fmla="*/ 49212 h 35"/>
              <a:gd name="T88" fmla="*/ 4763 w 9"/>
              <a:gd name="T89" fmla="*/ 50800 h 35"/>
              <a:gd name="T90" fmla="*/ 6350 w 9"/>
              <a:gd name="T91" fmla="*/ 52387 h 35"/>
              <a:gd name="T92" fmla="*/ 6350 w 9"/>
              <a:gd name="T93" fmla="*/ 53975 h 35"/>
              <a:gd name="T94" fmla="*/ 6350 w 9"/>
              <a:gd name="T95" fmla="*/ 55562 h 35"/>
              <a:gd name="T96" fmla="*/ 12700 w 9"/>
              <a:gd name="T97" fmla="*/ 4603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9" h="35">
                <a:moveTo>
                  <a:pt x="8" y="29"/>
                </a:moveTo>
                <a:lnTo>
                  <a:pt x="9" y="12"/>
                </a:lnTo>
                <a:lnTo>
                  <a:pt x="8" y="2"/>
                </a:lnTo>
                <a:lnTo>
                  <a:pt x="3" y="0"/>
                </a:lnTo>
                <a:lnTo>
                  <a:pt x="1" y="3"/>
                </a:lnTo>
                <a:lnTo>
                  <a:pt x="2" y="4"/>
                </a:lnTo>
                <a:lnTo>
                  <a:pt x="2" y="5"/>
                </a:lnTo>
                <a:lnTo>
                  <a:pt x="3" y="5"/>
                </a:lnTo>
                <a:lnTo>
                  <a:pt x="3" y="6"/>
                </a:lnTo>
                <a:lnTo>
                  <a:pt x="2" y="6"/>
                </a:lnTo>
                <a:lnTo>
                  <a:pt x="1" y="6"/>
                </a:lnTo>
                <a:lnTo>
                  <a:pt x="0" y="6"/>
                </a:lnTo>
                <a:lnTo>
                  <a:pt x="0" y="7"/>
                </a:lnTo>
                <a:lnTo>
                  <a:pt x="0" y="8"/>
                </a:lnTo>
                <a:lnTo>
                  <a:pt x="1" y="8"/>
                </a:lnTo>
                <a:lnTo>
                  <a:pt x="1" y="9"/>
                </a:lnTo>
                <a:lnTo>
                  <a:pt x="2" y="10"/>
                </a:lnTo>
                <a:lnTo>
                  <a:pt x="2" y="11"/>
                </a:lnTo>
                <a:lnTo>
                  <a:pt x="3" y="12"/>
                </a:lnTo>
                <a:lnTo>
                  <a:pt x="3" y="18"/>
                </a:lnTo>
                <a:lnTo>
                  <a:pt x="2" y="18"/>
                </a:lnTo>
                <a:lnTo>
                  <a:pt x="2" y="19"/>
                </a:lnTo>
                <a:lnTo>
                  <a:pt x="2" y="20"/>
                </a:lnTo>
                <a:lnTo>
                  <a:pt x="2" y="21"/>
                </a:lnTo>
                <a:lnTo>
                  <a:pt x="2" y="22"/>
                </a:lnTo>
                <a:lnTo>
                  <a:pt x="2" y="23"/>
                </a:lnTo>
                <a:lnTo>
                  <a:pt x="2" y="24"/>
                </a:lnTo>
                <a:lnTo>
                  <a:pt x="2" y="25"/>
                </a:lnTo>
                <a:lnTo>
                  <a:pt x="2" y="26"/>
                </a:lnTo>
                <a:lnTo>
                  <a:pt x="2" y="27"/>
                </a:lnTo>
                <a:lnTo>
                  <a:pt x="2" y="28"/>
                </a:lnTo>
                <a:lnTo>
                  <a:pt x="3" y="28"/>
                </a:lnTo>
                <a:lnTo>
                  <a:pt x="3" y="29"/>
                </a:lnTo>
                <a:lnTo>
                  <a:pt x="3" y="30"/>
                </a:lnTo>
                <a:lnTo>
                  <a:pt x="3" y="31"/>
                </a:lnTo>
                <a:lnTo>
                  <a:pt x="3" y="32"/>
                </a:lnTo>
                <a:lnTo>
                  <a:pt x="4" y="33"/>
                </a:lnTo>
                <a:lnTo>
                  <a:pt x="4" y="34"/>
                </a:lnTo>
                <a:lnTo>
                  <a:pt x="4" y="35"/>
                </a:lnTo>
                <a:lnTo>
                  <a:pt x="8" y="29"/>
                </a:lnTo>
                <a:close/>
              </a:path>
            </a:pathLst>
          </a:custGeom>
          <a:solidFill>
            <a:srgbClr val="FFE6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490" name="Freeform 235"/>
          <p:cNvSpPr>
            <a:spLocks/>
          </p:cNvSpPr>
          <p:nvPr/>
        </p:nvSpPr>
        <p:spPr bwMode="auto">
          <a:xfrm>
            <a:off x="6994525" y="5008563"/>
            <a:ext cx="6350" cy="25400"/>
          </a:xfrm>
          <a:custGeom>
            <a:avLst/>
            <a:gdLst>
              <a:gd name="T0" fmla="*/ 3175 w 4"/>
              <a:gd name="T1" fmla="*/ 25400 h 16"/>
              <a:gd name="T2" fmla="*/ 6350 w 4"/>
              <a:gd name="T3" fmla="*/ 11113 h 16"/>
              <a:gd name="T4" fmla="*/ 6350 w 4"/>
              <a:gd name="T5" fmla="*/ 7938 h 16"/>
              <a:gd name="T6" fmla="*/ 6350 w 4"/>
              <a:gd name="T7" fmla="*/ 7938 h 16"/>
              <a:gd name="T8" fmla="*/ 6350 w 4"/>
              <a:gd name="T9" fmla="*/ 6350 h 16"/>
              <a:gd name="T10" fmla="*/ 6350 w 4"/>
              <a:gd name="T11" fmla="*/ 4763 h 16"/>
              <a:gd name="T12" fmla="*/ 6350 w 4"/>
              <a:gd name="T13" fmla="*/ 4763 h 16"/>
              <a:gd name="T14" fmla="*/ 6350 w 4"/>
              <a:gd name="T15" fmla="*/ 3175 h 16"/>
              <a:gd name="T16" fmla="*/ 6350 w 4"/>
              <a:gd name="T17" fmla="*/ 1588 h 16"/>
              <a:gd name="T18" fmla="*/ 6350 w 4"/>
              <a:gd name="T19" fmla="*/ 0 h 16"/>
              <a:gd name="T20" fmla="*/ 6350 w 4"/>
              <a:gd name="T21" fmla="*/ 0 h 16"/>
              <a:gd name="T22" fmla="*/ 3175 w 4"/>
              <a:gd name="T23" fmla="*/ 4763 h 16"/>
              <a:gd name="T24" fmla="*/ 3175 w 4"/>
              <a:gd name="T25" fmla="*/ 4763 h 16"/>
              <a:gd name="T26" fmla="*/ 0 w 4"/>
              <a:gd name="T27" fmla="*/ 22225 h 16"/>
              <a:gd name="T28" fmla="*/ 3175 w 4"/>
              <a:gd name="T29" fmla="*/ 25400 h 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 h="16">
                <a:moveTo>
                  <a:pt x="2" y="16"/>
                </a:moveTo>
                <a:lnTo>
                  <a:pt x="4" y="7"/>
                </a:lnTo>
                <a:lnTo>
                  <a:pt x="4" y="5"/>
                </a:lnTo>
                <a:lnTo>
                  <a:pt x="4" y="4"/>
                </a:lnTo>
                <a:lnTo>
                  <a:pt x="4" y="3"/>
                </a:lnTo>
                <a:lnTo>
                  <a:pt x="4" y="2"/>
                </a:lnTo>
                <a:lnTo>
                  <a:pt x="4" y="1"/>
                </a:lnTo>
                <a:lnTo>
                  <a:pt x="4" y="0"/>
                </a:lnTo>
                <a:lnTo>
                  <a:pt x="2" y="3"/>
                </a:lnTo>
                <a:lnTo>
                  <a:pt x="0" y="14"/>
                </a:lnTo>
                <a:lnTo>
                  <a:pt x="2" y="16"/>
                </a:lnTo>
                <a:close/>
              </a:path>
            </a:pathLst>
          </a:custGeom>
          <a:solidFill>
            <a:srgbClr val="FFE6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491" name="Freeform 236"/>
          <p:cNvSpPr>
            <a:spLocks/>
          </p:cNvSpPr>
          <p:nvPr/>
        </p:nvSpPr>
        <p:spPr bwMode="auto">
          <a:xfrm>
            <a:off x="6989764" y="4992689"/>
            <a:ext cx="9525" cy="47625"/>
          </a:xfrm>
          <a:custGeom>
            <a:avLst/>
            <a:gdLst>
              <a:gd name="T0" fmla="*/ 7938 w 6"/>
              <a:gd name="T1" fmla="*/ 1588 h 30"/>
              <a:gd name="T2" fmla="*/ 7938 w 6"/>
              <a:gd name="T3" fmla="*/ 4763 h 30"/>
              <a:gd name="T4" fmla="*/ 9525 w 6"/>
              <a:gd name="T5" fmla="*/ 6350 h 30"/>
              <a:gd name="T6" fmla="*/ 9525 w 6"/>
              <a:gd name="T7" fmla="*/ 7938 h 30"/>
              <a:gd name="T8" fmla="*/ 9525 w 6"/>
              <a:gd name="T9" fmla="*/ 11113 h 30"/>
              <a:gd name="T10" fmla="*/ 9525 w 6"/>
              <a:gd name="T11" fmla="*/ 14288 h 30"/>
              <a:gd name="T12" fmla="*/ 9525 w 6"/>
              <a:gd name="T13" fmla="*/ 15875 h 30"/>
              <a:gd name="T14" fmla="*/ 9525 w 6"/>
              <a:gd name="T15" fmla="*/ 19050 h 30"/>
              <a:gd name="T16" fmla="*/ 9525 w 6"/>
              <a:gd name="T17" fmla="*/ 20638 h 30"/>
              <a:gd name="T18" fmla="*/ 9525 w 6"/>
              <a:gd name="T19" fmla="*/ 23813 h 30"/>
              <a:gd name="T20" fmla="*/ 9525 w 6"/>
              <a:gd name="T21" fmla="*/ 25400 h 30"/>
              <a:gd name="T22" fmla="*/ 9525 w 6"/>
              <a:gd name="T23" fmla="*/ 28575 h 30"/>
              <a:gd name="T24" fmla="*/ 9525 w 6"/>
              <a:gd name="T25" fmla="*/ 30163 h 30"/>
              <a:gd name="T26" fmla="*/ 9525 w 6"/>
              <a:gd name="T27" fmla="*/ 31750 h 30"/>
              <a:gd name="T28" fmla="*/ 9525 w 6"/>
              <a:gd name="T29" fmla="*/ 34925 h 30"/>
              <a:gd name="T30" fmla="*/ 7938 w 6"/>
              <a:gd name="T31" fmla="*/ 38100 h 30"/>
              <a:gd name="T32" fmla="*/ 7938 w 6"/>
              <a:gd name="T33" fmla="*/ 41275 h 30"/>
              <a:gd name="T34" fmla="*/ 7938 w 6"/>
              <a:gd name="T35" fmla="*/ 46038 h 30"/>
              <a:gd name="T36" fmla="*/ 6350 w 6"/>
              <a:gd name="T37" fmla="*/ 41275 h 30"/>
              <a:gd name="T38" fmla="*/ 6350 w 6"/>
              <a:gd name="T39" fmla="*/ 39688 h 30"/>
              <a:gd name="T40" fmla="*/ 7938 w 6"/>
              <a:gd name="T41" fmla="*/ 36513 h 30"/>
              <a:gd name="T42" fmla="*/ 7938 w 6"/>
              <a:gd name="T43" fmla="*/ 33338 h 30"/>
              <a:gd name="T44" fmla="*/ 7938 w 6"/>
              <a:gd name="T45" fmla="*/ 31750 h 30"/>
              <a:gd name="T46" fmla="*/ 7938 w 6"/>
              <a:gd name="T47" fmla="*/ 30163 h 30"/>
              <a:gd name="T48" fmla="*/ 7938 w 6"/>
              <a:gd name="T49" fmla="*/ 28575 h 30"/>
              <a:gd name="T50" fmla="*/ 7938 w 6"/>
              <a:gd name="T51" fmla="*/ 25400 h 30"/>
              <a:gd name="T52" fmla="*/ 9525 w 6"/>
              <a:gd name="T53" fmla="*/ 23813 h 30"/>
              <a:gd name="T54" fmla="*/ 9525 w 6"/>
              <a:gd name="T55" fmla="*/ 20638 h 30"/>
              <a:gd name="T56" fmla="*/ 9525 w 6"/>
              <a:gd name="T57" fmla="*/ 19050 h 30"/>
              <a:gd name="T58" fmla="*/ 9525 w 6"/>
              <a:gd name="T59" fmla="*/ 15875 h 30"/>
              <a:gd name="T60" fmla="*/ 7938 w 6"/>
              <a:gd name="T61" fmla="*/ 12700 h 30"/>
              <a:gd name="T62" fmla="*/ 7938 w 6"/>
              <a:gd name="T63" fmla="*/ 11113 h 30"/>
              <a:gd name="T64" fmla="*/ 7938 w 6"/>
              <a:gd name="T65" fmla="*/ 7938 h 30"/>
              <a:gd name="T66" fmla="*/ 7938 w 6"/>
              <a:gd name="T67" fmla="*/ 6350 h 30"/>
              <a:gd name="T68" fmla="*/ 6350 w 6"/>
              <a:gd name="T69" fmla="*/ 4763 h 30"/>
              <a:gd name="T70" fmla="*/ 0 w 6"/>
              <a:gd name="T71" fmla="*/ 0 h 3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 h="30">
                <a:moveTo>
                  <a:pt x="1" y="0"/>
                </a:moveTo>
                <a:lnTo>
                  <a:pt x="5" y="1"/>
                </a:lnTo>
                <a:lnTo>
                  <a:pt x="5" y="2"/>
                </a:lnTo>
                <a:lnTo>
                  <a:pt x="5" y="3"/>
                </a:lnTo>
                <a:lnTo>
                  <a:pt x="6" y="4"/>
                </a:lnTo>
                <a:lnTo>
                  <a:pt x="6" y="5"/>
                </a:lnTo>
                <a:lnTo>
                  <a:pt x="6" y="6"/>
                </a:lnTo>
                <a:lnTo>
                  <a:pt x="6" y="7"/>
                </a:lnTo>
                <a:lnTo>
                  <a:pt x="6" y="8"/>
                </a:lnTo>
                <a:lnTo>
                  <a:pt x="6" y="9"/>
                </a:lnTo>
                <a:lnTo>
                  <a:pt x="6" y="10"/>
                </a:lnTo>
                <a:lnTo>
                  <a:pt x="6" y="11"/>
                </a:lnTo>
                <a:lnTo>
                  <a:pt x="6" y="12"/>
                </a:lnTo>
                <a:lnTo>
                  <a:pt x="6" y="13"/>
                </a:lnTo>
                <a:lnTo>
                  <a:pt x="6" y="14"/>
                </a:lnTo>
                <a:lnTo>
                  <a:pt x="6" y="15"/>
                </a:lnTo>
                <a:lnTo>
                  <a:pt x="6" y="16"/>
                </a:lnTo>
                <a:lnTo>
                  <a:pt x="6" y="17"/>
                </a:lnTo>
                <a:lnTo>
                  <a:pt x="6" y="18"/>
                </a:lnTo>
                <a:lnTo>
                  <a:pt x="6" y="19"/>
                </a:lnTo>
                <a:lnTo>
                  <a:pt x="6" y="20"/>
                </a:lnTo>
                <a:lnTo>
                  <a:pt x="6" y="21"/>
                </a:lnTo>
                <a:lnTo>
                  <a:pt x="6" y="22"/>
                </a:lnTo>
                <a:lnTo>
                  <a:pt x="5" y="23"/>
                </a:lnTo>
                <a:lnTo>
                  <a:pt x="5" y="24"/>
                </a:lnTo>
                <a:lnTo>
                  <a:pt x="5" y="25"/>
                </a:lnTo>
                <a:lnTo>
                  <a:pt x="5" y="26"/>
                </a:lnTo>
                <a:lnTo>
                  <a:pt x="5" y="29"/>
                </a:lnTo>
                <a:lnTo>
                  <a:pt x="4" y="30"/>
                </a:lnTo>
                <a:lnTo>
                  <a:pt x="4" y="26"/>
                </a:lnTo>
                <a:lnTo>
                  <a:pt x="4" y="25"/>
                </a:lnTo>
                <a:lnTo>
                  <a:pt x="4" y="24"/>
                </a:lnTo>
                <a:lnTo>
                  <a:pt x="5" y="23"/>
                </a:lnTo>
                <a:lnTo>
                  <a:pt x="5" y="22"/>
                </a:lnTo>
                <a:lnTo>
                  <a:pt x="5" y="21"/>
                </a:lnTo>
                <a:lnTo>
                  <a:pt x="5" y="20"/>
                </a:lnTo>
                <a:lnTo>
                  <a:pt x="5" y="19"/>
                </a:lnTo>
                <a:lnTo>
                  <a:pt x="5" y="18"/>
                </a:lnTo>
                <a:lnTo>
                  <a:pt x="5" y="17"/>
                </a:lnTo>
                <a:lnTo>
                  <a:pt x="5" y="16"/>
                </a:lnTo>
                <a:lnTo>
                  <a:pt x="6" y="15"/>
                </a:lnTo>
                <a:lnTo>
                  <a:pt x="6" y="14"/>
                </a:lnTo>
                <a:lnTo>
                  <a:pt x="6" y="13"/>
                </a:lnTo>
                <a:lnTo>
                  <a:pt x="6" y="12"/>
                </a:lnTo>
                <a:lnTo>
                  <a:pt x="6" y="11"/>
                </a:lnTo>
                <a:lnTo>
                  <a:pt x="6" y="10"/>
                </a:lnTo>
                <a:lnTo>
                  <a:pt x="6" y="9"/>
                </a:lnTo>
                <a:lnTo>
                  <a:pt x="5" y="8"/>
                </a:lnTo>
                <a:lnTo>
                  <a:pt x="5" y="7"/>
                </a:lnTo>
                <a:lnTo>
                  <a:pt x="5" y="6"/>
                </a:lnTo>
                <a:lnTo>
                  <a:pt x="5" y="5"/>
                </a:lnTo>
                <a:lnTo>
                  <a:pt x="5" y="4"/>
                </a:lnTo>
                <a:lnTo>
                  <a:pt x="4" y="3"/>
                </a:lnTo>
                <a:lnTo>
                  <a:pt x="4" y="2"/>
                </a:lnTo>
                <a:lnTo>
                  <a:pt x="0" y="0"/>
                </a:lnTo>
                <a:lnTo>
                  <a:pt x="1" y="0"/>
                </a:lnTo>
                <a:close/>
              </a:path>
            </a:pathLst>
          </a:custGeom>
          <a:solidFill>
            <a:srgbClr val="FFC4B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492" name="Freeform 237"/>
          <p:cNvSpPr>
            <a:spLocks/>
          </p:cNvSpPr>
          <p:nvPr/>
        </p:nvSpPr>
        <p:spPr bwMode="auto">
          <a:xfrm>
            <a:off x="6975475" y="5165726"/>
            <a:ext cx="14288" cy="104775"/>
          </a:xfrm>
          <a:custGeom>
            <a:avLst/>
            <a:gdLst>
              <a:gd name="T0" fmla="*/ 11113 w 9"/>
              <a:gd name="T1" fmla="*/ 0 h 66"/>
              <a:gd name="T2" fmla="*/ 11113 w 9"/>
              <a:gd name="T3" fmla="*/ 3175 h 66"/>
              <a:gd name="T4" fmla="*/ 11113 w 9"/>
              <a:gd name="T5" fmla="*/ 7938 h 66"/>
              <a:gd name="T6" fmla="*/ 11113 w 9"/>
              <a:gd name="T7" fmla="*/ 12700 h 66"/>
              <a:gd name="T8" fmla="*/ 9525 w 9"/>
              <a:gd name="T9" fmla="*/ 15875 h 66"/>
              <a:gd name="T10" fmla="*/ 9525 w 9"/>
              <a:gd name="T11" fmla="*/ 19050 h 66"/>
              <a:gd name="T12" fmla="*/ 9525 w 9"/>
              <a:gd name="T13" fmla="*/ 23813 h 66"/>
              <a:gd name="T14" fmla="*/ 9525 w 9"/>
              <a:gd name="T15" fmla="*/ 26988 h 66"/>
              <a:gd name="T16" fmla="*/ 9525 w 9"/>
              <a:gd name="T17" fmla="*/ 31750 h 66"/>
              <a:gd name="T18" fmla="*/ 9525 w 9"/>
              <a:gd name="T19" fmla="*/ 34925 h 66"/>
              <a:gd name="T20" fmla="*/ 7938 w 9"/>
              <a:gd name="T21" fmla="*/ 38100 h 66"/>
              <a:gd name="T22" fmla="*/ 7938 w 9"/>
              <a:gd name="T23" fmla="*/ 41275 h 66"/>
              <a:gd name="T24" fmla="*/ 7938 w 9"/>
              <a:gd name="T25" fmla="*/ 44450 h 66"/>
              <a:gd name="T26" fmla="*/ 7938 w 9"/>
              <a:gd name="T27" fmla="*/ 47625 h 66"/>
              <a:gd name="T28" fmla="*/ 7938 w 9"/>
              <a:gd name="T29" fmla="*/ 50800 h 66"/>
              <a:gd name="T30" fmla="*/ 7938 w 9"/>
              <a:gd name="T31" fmla="*/ 53975 h 66"/>
              <a:gd name="T32" fmla="*/ 6350 w 9"/>
              <a:gd name="T33" fmla="*/ 57150 h 66"/>
              <a:gd name="T34" fmla="*/ 6350 w 9"/>
              <a:gd name="T35" fmla="*/ 58738 h 66"/>
              <a:gd name="T36" fmla="*/ 6350 w 9"/>
              <a:gd name="T37" fmla="*/ 63500 h 66"/>
              <a:gd name="T38" fmla="*/ 6350 w 9"/>
              <a:gd name="T39" fmla="*/ 65088 h 66"/>
              <a:gd name="T40" fmla="*/ 6350 w 9"/>
              <a:gd name="T41" fmla="*/ 68263 h 66"/>
              <a:gd name="T42" fmla="*/ 4763 w 9"/>
              <a:gd name="T43" fmla="*/ 71438 h 66"/>
              <a:gd name="T44" fmla="*/ 4763 w 9"/>
              <a:gd name="T45" fmla="*/ 74613 h 66"/>
              <a:gd name="T46" fmla="*/ 4763 w 9"/>
              <a:gd name="T47" fmla="*/ 76200 h 66"/>
              <a:gd name="T48" fmla="*/ 4763 w 9"/>
              <a:gd name="T49" fmla="*/ 79375 h 66"/>
              <a:gd name="T50" fmla="*/ 4763 w 9"/>
              <a:gd name="T51" fmla="*/ 82550 h 66"/>
              <a:gd name="T52" fmla="*/ 3175 w 9"/>
              <a:gd name="T53" fmla="*/ 85725 h 66"/>
              <a:gd name="T54" fmla="*/ 3175 w 9"/>
              <a:gd name="T55" fmla="*/ 88900 h 66"/>
              <a:gd name="T56" fmla="*/ 3175 w 9"/>
              <a:gd name="T57" fmla="*/ 90488 h 66"/>
              <a:gd name="T58" fmla="*/ 1588 w 9"/>
              <a:gd name="T59" fmla="*/ 95250 h 66"/>
              <a:gd name="T60" fmla="*/ 1588 w 9"/>
              <a:gd name="T61" fmla="*/ 98425 h 66"/>
              <a:gd name="T62" fmla="*/ 0 w 9"/>
              <a:gd name="T63" fmla="*/ 101600 h 66"/>
              <a:gd name="T64" fmla="*/ 0 w 9"/>
              <a:gd name="T65" fmla="*/ 104775 h 66"/>
              <a:gd name="T66" fmla="*/ 14288 w 9"/>
              <a:gd name="T67" fmla="*/ 3175 h 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9" h="66">
                <a:moveTo>
                  <a:pt x="9" y="2"/>
                </a:moveTo>
                <a:lnTo>
                  <a:pt x="7" y="0"/>
                </a:lnTo>
                <a:lnTo>
                  <a:pt x="7" y="2"/>
                </a:lnTo>
                <a:lnTo>
                  <a:pt x="7" y="4"/>
                </a:lnTo>
                <a:lnTo>
                  <a:pt x="7" y="5"/>
                </a:lnTo>
                <a:lnTo>
                  <a:pt x="7" y="7"/>
                </a:lnTo>
                <a:lnTo>
                  <a:pt x="7" y="8"/>
                </a:lnTo>
                <a:lnTo>
                  <a:pt x="6" y="9"/>
                </a:lnTo>
                <a:lnTo>
                  <a:pt x="6" y="10"/>
                </a:lnTo>
                <a:lnTo>
                  <a:pt x="6" y="12"/>
                </a:lnTo>
                <a:lnTo>
                  <a:pt x="6" y="14"/>
                </a:lnTo>
                <a:lnTo>
                  <a:pt x="6" y="15"/>
                </a:lnTo>
                <a:lnTo>
                  <a:pt x="6" y="16"/>
                </a:lnTo>
                <a:lnTo>
                  <a:pt x="6" y="17"/>
                </a:lnTo>
                <a:lnTo>
                  <a:pt x="6" y="18"/>
                </a:lnTo>
                <a:lnTo>
                  <a:pt x="6" y="20"/>
                </a:lnTo>
                <a:lnTo>
                  <a:pt x="6" y="21"/>
                </a:lnTo>
                <a:lnTo>
                  <a:pt x="6" y="22"/>
                </a:lnTo>
                <a:lnTo>
                  <a:pt x="5" y="22"/>
                </a:lnTo>
                <a:lnTo>
                  <a:pt x="5" y="24"/>
                </a:lnTo>
                <a:lnTo>
                  <a:pt x="5" y="25"/>
                </a:lnTo>
                <a:lnTo>
                  <a:pt x="5" y="26"/>
                </a:lnTo>
                <a:lnTo>
                  <a:pt x="5" y="27"/>
                </a:lnTo>
                <a:lnTo>
                  <a:pt x="5" y="28"/>
                </a:lnTo>
                <a:lnTo>
                  <a:pt x="5" y="29"/>
                </a:lnTo>
                <a:lnTo>
                  <a:pt x="5" y="30"/>
                </a:lnTo>
                <a:lnTo>
                  <a:pt x="5" y="31"/>
                </a:lnTo>
                <a:lnTo>
                  <a:pt x="5" y="32"/>
                </a:lnTo>
                <a:lnTo>
                  <a:pt x="5" y="33"/>
                </a:lnTo>
                <a:lnTo>
                  <a:pt x="5" y="34"/>
                </a:lnTo>
                <a:lnTo>
                  <a:pt x="5" y="35"/>
                </a:lnTo>
                <a:lnTo>
                  <a:pt x="4" y="36"/>
                </a:lnTo>
                <a:lnTo>
                  <a:pt x="4" y="37"/>
                </a:lnTo>
                <a:lnTo>
                  <a:pt x="4" y="38"/>
                </a:lnTo>
                <a:lnTo>
                  <a:pt x="4" y="40"/>
                </a:lnTo>
                <a:lnTo>
                  <a:pt x="4" y="41"/>
                </a:lnTo>
                <a:lnTo>
                  <a:pt x="4" y="42"/>
                </a:lnTo>
                <a:lnTo>
                  <a:pt x="4" y="43"/>
                </a:lnTo>
                <a:lnTo>
                  <a:pt x="3" y="44"/>
                </a:lnTo>
                <a:lnTo>
                  <a:pt x="3" y="45"/>
                </a:lnTo>
                <a:lnTo>
                  <a:pt x="3" y="46"/>
                </a:lnTo>
                <a:lnTo>
                  <a:pt x="3" y="47"/>
                </a:lnTo>
                <a:lnTo>
                  <a:pt x="3" y="48"/>
                </a:lnTo>
                <a:lnTo>
                  <a:pt x="3" y="50"/>
                </a:lnTo>
                <a:lnTo>
                  <a:pt x="3" y="51"/>
                </a:lnTo>
                <a:lnTo>
                  <a:pt x="3" y="52"/>
                </a:lnTo>
                <a:lnTo>
                  <a:pt x="3" y="53"/>
                </a:lnTo>
                <a:lnTo>
                  <a:pt x="2" y="54"/>
                </a:lnTo>
                <a:lnTo>
                  <a:pt x="2" y="55"/>
                </a:lnTo>
                <a:lnTo>
                  <a:pt x="2" y="56"/>
                </a:lnTo>
                <a:lnTo>
                  <a:pt x="2" y="57"/>
                </a:lnTo>
                <a:lnTo>
                  <a:pt x="1" y="59"/>
                </a:lnTo>
                <a:lnTo>
                  <a:pt x="1" y="60"/>
                </a:lnTo>
                <a:lnTo>
                  <a:pt x="1" y="62"/>
                </a:lnTo>
                <a:lnTo>
                  <a:pt x="1" y="63"/>
                </a:lnTo>
                <a:lnTo>
                  <a:pt x="0" y="64"/>
                </a:lnTo>
                <a:lnTo>
                  <a:pt x="0" y="65"/>
                </a:lnTo>
                <a:lnTo>
                  <a:pt x="0" y="66"/>
                </a:lnTo>
                <a:lnTo>
                  <a:pt x="9" y="66"/>
                </a:lnTo>
                <a:lnTo>
                  <a:pt x="9" y="2"/>
                </a:lnTo>
                <a:close/>
              </a:path>
            </a:pathLst>
          </a:custGeom>
          <a:solidFill>
            <a:srgbClr val="C9D49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493" name="Freeform 238"/>
          <p:cNvSpPr>
            <a:spLocks/>
          </p:cNvSpPr>
          <p:nvPr/>
        </p:nvSpPr>
        <p:spPr bwMode="auto">
          <a:xfrm>
            <a:off x="6997700" y="4970464"/>
            <a:ext cx="20638" cy="20637"/>
          </a:xfrm>
          <a:custGeom>
            <a:avLst/>
            <a:gdLst>
              <a:gd name="T0" fmla="*/ 0 w 13"/>
              <a:gd name="T1" fmla="*/ 19050 h 13"/>
              <a:gd name="T2" fmla="*/ 20638 w 13"/>
              <a:gd name="T3" fmla="*/ 0 h 13"/>
              <a:gd name="T4" fmla="*/ 20638 w 13"/>
              <a:gd name="T5" fmla="*/ 3175 h 13"/>
              <a:gd name="T6" fmla="*/ 1588 w 13"/>
              <a:gd name="T7" fmla="*/ 20637 h 13"/>
              <a:gd name="T8" fmla="*/ 0 w 13"/>
              <a:gd name="T9" fmla="*/ 19050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3">
                <a:moveTo>
                  <a:pt x="0" y="12"/>
                </a:moveTo>
                <a:lnTo>
                  <a:pt x="13" y="0"/>
                </a:lnTo>
                <a:lnTo>
                  <a:pt x="13" y="2"/>
                </a:lnTo>
                <a:lnTo>
                  <a:pt x="1" y="13"/>
                </a:lnTo>
                <a:lnTo>
                  <a:pt x="0" y="12"/>
                </a:lnTo>
                <a:close/>
              </a:path>
            </a:pathLst>
          </a:custGeom>
          <a:solidFill>
            <a:srgbClr val="66006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494" name="Freeform 239"/>
          <p:cNvSpPr>
            <a:spLocks/>
          </p:cNvSpPr>
          <p:nvPr/>
        </p:nvSpPr>
        <p:spPr bwMode="auto">
          <a:xfrm>
            <a:off x="6859588" y="5133976"/>
            <a:ext cx="61912" cy="117475"/>
          </a:xfrm>
          <a:custGeom>
            <a:avLst/>
            <a:gdLst>
              <a:gd name="T0" fmla="*/ 61912 w 39"/>
              <a:gd name="T1" fmla="*/ 0 h 74"/>
              <a:gd name="T2" fmla="*/ 58737 w 39"/>
              <a:gd name="T3" fmla="*/ 38100 h 74"/>
              <a:gd name="T4" fmla="*/ 58737 w 39"/>
              <a:gd name="T5" fmla="*/ 39688 h 74"/>
              <a:gd name="T6" fmla="*/ 58737 w 39"/>
              <a:gd name="T7" fmla="*/ 39688 h 74"/>
              <a:gd name="T8" fmla="*/ 58737 w 39"/>
              <a:gd name="T9" fmla="*/ 39688 h 74"/>
              <a:gd name="T10" fmla="*/ 58737 w 39"/>
              <a:gd name="T11" fmla="*/ 41275 h 74"/>
              <a:gd name="T12" fmla="*/ 57150 w 39"/>
              <a:gd name="T13" fmla="*/ 42863 h 74"/>
              <a:gd name="T14" fmla="*/ 57150 w 39"/>
              <a:gd name="T15" fmla="*/ 42863 h 74"/>
              <a:gd name="T16" fmla="*/ 57150 w 39"/>
              <a:gd name="T17" fmla="*/ 44450 h 74"/>
              <a:gd name="T18" fmla="*/ 57150 w 39"/>
              <a:gd name="T19" fmla="*/ 46038 h 74"/>
              <a:gd name="T20" fmla="*/ 57150 w 39"/>
              <a:gd name="T21" fmla="*/ 46038 h 74"/>
              <a:gd name="T22" fmla="*/ 57150 w 39"/>
              <a:gd name="T23" fmla="*/ 47625 h 74"/>
              <a:gd name="T24" fmla="*/ 57150 w 39"/>
              <a:gd name="T25" fmla="*/ 49213 h 74"/>
              <a:gd name="T26" fmla="*/ 57150 w 39"/>
              <a:gd name="T27" fmla="*/ 50800 h 74"/>
              <a:gd name="T28" fmla="*/ 55562 w 39"/>
              <a:gd name="T29" fmla="*/ 50800 h 74"/>
              <a:gd name="T30" fmla="*/ 55562 w 39"/>
              <a:gd name="T31" fmla="*/ 52388 h 74"/>
              <a:gd name="T32" fmla="*/ 55562 w 39"/>
              <a:gd name="T33" fmla="*/ 53975 h 74"/>
              <a:gd name="T34" fmla="*/ 53975 w 39"/>
              <a:gd name="T35" fmla="*/ 53975 h 74"/>
              <a:gd name="T36" fmla="*/ 53975 w 39"/>
              <a:gd name="T37" fmla="*/ 55563 h 74"/>
              <a:gd name="T38" fmla="*/ 53975 w 39"/>
              <a:gd name="T39" fmla="*/ 58738 h 74"/>
              <a:gd name="T40" fmla="*/ 52387 w 39"/>
              <a:gd name="T41" fmla="*/ 58738 h 74"/>
              <a:gd name="T42" fmla="*/ 52387 w 39"/>
              <a:gd name="T43" fmla="*/ 60325 h 74"/>
              <a:gd name="T44" fmla="*/ 52387 w 39"/>
              <a:gd name="T45" fmla="*/ 63500 h 74"/>
              <a:gd name="T46" fmla="*/ 50800 w 39"/>
              <a:gd name="T47" fmla="*/ 63500 h 74"/>
              <a:gd name="T48" fmla="*/ 50800 w 39"/>
              <a:gd name="T49" fmla="*/ 66675 h 74"/>
              <a:gd name="T50" fmla="*/ 49212 w 39"/>
              <a:gd name="T51" fmla="*/ 66675 h 74"/>
              <a:gd name="T52" fmla="*/ 49212 w 39"/>
              <a:gd name="T53" fmla="*/ 69850 h 74"/>
              <a:gd name="T54" fmla="*/ 49212 w 39"/>
              <a:gd name="T55" fmla="*/ 71438 h 74"/>
              <a:gd name="T56" fmla="*/ 47625 w 39"/>
              <a:gd name="T57" fmla="*/ 71438 h 74"/>
              <a:gd name="T58" fmla="*/ 47625 w 39"/>
              <a:gd name="T59" fmla="*/ 74613 h 74"/>
              <a:gd name="T60" fmla="*/ 46037 w 39"/>
              <a:gd name="T61" fmla="*/ 74613 h 74"/>
              <a:gd name="T62" fmla="*/ 44450 w 39"/>
              <a:gd name="T63" fmla="*/ 77788 h 74"/>
              <a:gd name="T64" fmla="*/ 42862 w 39"/>
              <a:gd name="T65" fmla="*/ 79375 h 74"/>
              <a:gd name="T66" fmla="*/ 42862 w 39"/>
              <a:gd name="T67" fmla="*/ 80963 h 74"/>
              <a:gd name="T68" fmla="*/ 41275 w 39"/>
              <a:gd name="T69" fmla="*/ 82550 h 74"/>
              <a:gd name="T70" fmla="*/ 39687 w 39"/>
              <a:gd name="T71" fmla="*/ 84138 h 74"/>
              <a:gd name="T72" fmla="*/ 39687 w 39"/>
              <a:gd name="T73" fmla="*/ 85725 h 74"/>
              <a:gd name="T74" fmla="*/ 38100 w 39"/>
              <a:gd name="T75" fmla="*/ 87313 h 74"/>
              <a:gd name="T76" fmla="*/ 36512 w 39"/>
              <a:gd name="T77" fmla="*/ 88900 h 74"/>
              <a:gd name="T78" fmla="*/ 36512 w 39"/>
              <a:gd name="T79" fmla="*/ 90488 h 74"/>
              <a:gd name="T80" fmla="*/ 34925 w 39"/>
              <a:gd name="T81" fmla="*/ 92075 h 74"/>
              <a:gd name="T82" fmla="*/ 33337 w 39"/>
              <a:gd name="T83" fmla="*/ 93663 h 74"/>
              <a:gd name="T84" fmla="*/ 31750 w 39"/>
              <a:gd name="T85" fmla="*/ 95250 h 74"/>
              <a:gd name="T86" fmla="*/ 30162 w 39"/>
              <a:gd name="T87" fmla="*/ 96838 h 74"/>
              <a:gd name="T88" fmla="*/ 28575 w 39"/>
              <a:gd name="T89" fmla="*/ 98425 h 74"/>
              <a:gd name="T90" fmla="*/ 26987 w 39"/>
              <a:gd name="T91" fmla="*/ 100013 h 74"/>
              <a:gd name="T92" fmla="*/ 25400 w 39"/>
              <a:gd name="T93" fmla="*/ 101600 h 74"/>
              <a:gd name="T94" fmla="*/ 23812 w 39"/>
              <a:gd name="T95" fmla="*/ 103188 h 74"/>
              <a:gd name="T96" fmla="*/ 22225 w 39"/>
              <a:gd name="T97" fmla="*/ 104775 h 74"/>
              <a:gd name="T98" fmla="*/ 20637 w 39"/>
              <a:gd name="T99" fmla="*/ 106363 h 74"/>
              <a:gd name="T100" fmla="*/ 19050 w 39"/>
              <a:gd name="T101" fmla="*/ 106363 h 74"/>
              <a:gd name="T102" fmla="*/ 15875 w 39"/>
              <a:gd name="T103" fmla="*/ 107950 h 74"/>
              <a:gd name="T104" fmla="*/ 14287 w 39"/>
              <a:gd name="T105" fmla="*/ 109538 h 74"/>
              <a:gd name="T106" fmla="*/ 12700 w 39"/>
              <a:gd name="T107" fmla="*/ 111125 h 74"/>
              <a:gd name="T108" fmla="*/ 11112 w 39"/>
              <a:gd name="T109" fmla="*/ 111125 h 74"/>
              <a:gd name="T110" fmla="*/ 7937 w 39"/>
              <a:gd name="T111" fmla="*/ 112713 h 74"/>
              <a:gd name="T112" fmla="*/ 6350 w 39"/>
              <a:gd name="T113" fmla="*/ 114300 h 74"/>
              <a:gd name="T114" fmla="*/ 4762 w 39"/>
              <a:gd name="T115" fmla="*/ 114300 h 74"/>
              <a:gd name="T116" fmla="*/ 1587 w 39"/>
              <a:gd name="T117" fmla="*/ 115888 h 74"/>
              <a:gd name="T118" fmla="*/ 0 w 39"/>
              <a:gd name="T119" fmla="*/ 117475 h 74"/>
              <a:gd name="T120" fmla="*/ 4762 w 39"/>
              <a:gd name="T121" fmla="*/ 109538 h 74"/>
              <a:gd name="T122" fmla="*/ 34925 w 39"/>
              <a:gd name="T123" fmla="*/ 87313 h 74"/>
              <a:gd name="T124" fmla="*/ 61912 w 39"/>
              <a:gd name="T125" fmla="*/ 0 h 7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9" h="74">
                <a:moveTo>
                  <a:pt x="39" y="0"/>
                </a:moveTo>
                <a:lnTo>
                  <a:pt x="37" y="24"/>
                </a:lnTo>
                <a:lnTo>
                  <a:pt x="37" y="25"/>
                </a:lnTo>
                <a:lnTo>
                  <a:pt x="37" y="26"/>
                </a:lnTo>
                <a:lnTo>
                  <a:pt x="36" y="27"/>
                </a:lnTo>
                <a:lnTo>
                  <a:pt x="36" y="28"/>
                </a:lnTo>
                <a:lnTo>
                  <a:pt x="36" y="29"/>
                </a:lnTo>
                <a:lnTo>
                  <a:pt x="36" y="30"/>
                </a:lnTo>
                <a:lnTo>
                  <a:pt x="36" y="31"/>
                </a:lnTo>
                <a:lnTo>
                  <a:pt x="36" y="32"/>
                </a:lnTo>
                <a:lnTo>
                  <a:pt x="35" y="32"/>
                </a:lnTo>
                <a:lnTo>
                  <a:pt x="35" y="33"/>
                </a:lnTo>
                <a:lnTo>
                  <a:pt x="35" y="34"/>
                </a:lnTo>
                <a:lnTo>
                  <a:pt x="34" y="34"/>
                </a:lnTo>
                <a:lnTo>
                  <a:pt x="34" y="35"/>
                </a:lnTo>
                <a:lnTo>
                  <a:pt x="34" y="37"/>
                </a:lnTo>
                <a:lnTo>
                  <a:pt x="33" y="37"/>
                </a:lnTo>
                <a:lnTo>
                  <a:pt x="33" y="38"/>
                </a:lnTo>
                <a:lnTo>
                  <a:pt x="33" y="40"/>
                </a:lnTo>
                <a:lnTo>
                  <a:pt x="32" y="40"/>
                </a:lnTo>
                <a:lnTo>
                  <a:pt x="32" y="42"/>
                </a:lnTo>
                <a:lnTo>
                  <a:pt x="31" y="42"/>
                </a:lnTo>
                <a:lnTo>
                  <a:pt x="31" y="44"/>
                </a:lnTo>
                <a:lnTo>
                  <a:pt x="31" y="45"/>
                </a:lnTo>
                <a:lnTo>
                  <a:pt x="30" y="45"/>
                </a:lnTo>
                <a:lnTo>
                  <a:pt x="30" y="47"/>
                </a:lnTo>
                <a:lnTo>
                  <a:pt x="29" y="47"/>
                </a:lnTo>
                <a:lnTo>
                  <a:pt x="28" y="49"/>
                </a:lnTo>
                <a:lnTo>
                  <a:pt x="27" y="50"/>
                </a:lnTo>
                <a:lnTo>
                  <a:pt x="27" y="51"/>
                </a:lnTo>
                <a:lnTo>
                  <a:pt x="26" y="52"/>
                </a:lnTo>
                <a:lnTo>
                  <a:pt x="25" y="53"/>
                </a:lnTo>
                <a:lnTo>
                  <a:pt x="25" y="54"/>
                </a:lnTo>
                <a:lnTo>
                  <a:pt x="24" y="55"/>
                </a:lnTo>
                <a:lnTo>
                  <a:pt x="23" y="56"/>
                </a:lnTo>
                <a:lnTo>
                  <a:pt x="23" y="57"/>
                </a:lnTo>
                <a:lnTo>
                  <a:pt x="22" y="58"/>
                </a:lnTo>
                <a:lnTo>
                  <a:pt x="21" y="59"/>
                </a:lnTo>
                <a:lnTo>
                  <a:pt x="20" y="60"/>
                </a:lnTo>
                <a:lnTo>
                  <a:pt x="19" y="61"/>
                </a:lnTo>
                <a:lnTo>
                  <a:pt x="18" y="62"/>
                </a:lnTo>
                <a:lnTo>
                  <a:pt x="17" y="63"/>
                </a:lnTo>
                <a:lnTo>
                  <a:pt x="16" y="64"/>
                </a:lnTo>
                <a:lnTo>
                  <a:pt x="15" y="65"/>
                </a:lnTo>
                <a:lnTo>
                  <a:pt x="14" y="66"/>
                </a:lnTo>
                <a:lnTo>
                  <a:pt x="13" y="67"/>
                </a:lnTo>
                <a:lnTo>
                  <a:pt x="12" y="67"/>
                </a:lnTo>
                <a:lnTo>
                  <a:pt x="10" y="68"/>
                </a:lnTo>
                <a:lnTo>
                  <a:pt x="9" y="69"/>
                </a:lnTo>
                <a:lnTo>
                  <a:pt x="8" y="70"/>
                </a:lnTo>
                <a:lnTo>
                  <a:pt x="7" y="70"/>
                </a:lnTo>
                <a:lnTo>
                  <a:pt x="5" y="71"/>
                </a:lnTo>
                <a:lnTo>
                  <a:pt x="4" y="72"/>
                </a:lnTo>
                <a:lnTo>
                  <a:pt x="3" y="72"/>
                </a:lnTo>
                <a:lnTo>
                  <a:pt x="1" y="73"/>
                </a:lnTo>
                <a:lnTo>
                  <a:pt x="0" y="74"/>
                </a:lnTo>
                <a:lnTo>
                  <a:pt x="3" y="69"/>
                </a:lnTo>
                <a:lnTo>
                  <a:pt x="22" y="55"/>
                </a:lnTo>
                <a:lnTo>
                  <a:pt x="39" y="0"/>
                </a:lnTo>
                <a:close/>
              </a:path>
            </a:pathLst>
          </a:custGeom>
          <a:solidFill>
            <a:srgbClr val="C9D49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495" name="Freeform 241"/>
          <p:cNvSpPr>
            <a:spLocks/>
          </p:cNvSpPr>
          <p:nvPr/>
        </p:nvSpPr>
        <p:spPr bwMode="auto">
          <a:xfrm>
            <a:off x="6996114" y="5043488"/>
            <a:ext cx="34925" cy="107950"/>
          </a:xfrm>
          <a:custGeom>
            <a:avLst/>
            <a:gdLst>
              <a:gd name="T0" fmla="*/ 3175 w 22"/>
              <a:gd name="T1" fmla="*/ 0 h 68"/>
              <a:gd name="T2" fmla="*/ 0 w 22"/>
              <a:gd name="T3" fmla="*/ 4763 h 68"/>
              <a:gd name="T4" fmla="*/ 34925 w 22"/>
              <a:gd name="T5" fmla="*/ 107950 h 68"/>
              <a:gd name="T6" fmla="*/ 34925 w 22"/>
              <a:gd name="T7" fmla="*/ 106363 h 68"/>
              <a:gd name="T8" fmla="*/ 33338 w 22"/>
              <a:gd name="T9" fmla="*/ 106363 h 68"/>
              <a:gd name="T10" fmla="*/ 33338 w 22"/>
              <a:gd name="T11" fmla="*/ 104775 h 68"/>
              <a:gd name="T12" fmla="*/ 33338 w 22"/>
              <a:gd name="T13" fmla="*/ 103188 h 68"/>
              <a:gd name="T14" fmla="*/ 33338 w 22"/>
              <a:gd name="T15" fmla="*/ 101600 h 68"/>
              <a:gd name="T16" fmla="*/ 33338 w 22"/>
              <a:gd name="T17" fmla="*/ 101600 h 68"/>
              <a:gd name="T18" fmla="*/ 33338 w 22"/>
              <a:gd name="T19" fmla="*/ 100013 h 68"/>
              <a:gd name="T20" fmla="*/ 33338 w 22"/>
              <a:gd name="T21" fmla="*/ 98425 h 68"/>
              <a:gd name="T22" fmla="*/ 33338 w 22"/>
              <a:gd name="T23" fmla="*/ 96838 h 68"/>
              <a:gd name="T24" fmla="*/ 33338 w 22"/>
              <a:gd name="T25" fmla="*/ 96838 h 68"/>
              <a:gd name="T26" fmla="*/ 33338 w 22"/>
              <a:gd name="T27" fmla="*/ 95250 h 68"/>
              <a:gd name="T28" fmla="*/ 33338 w 22"/>
              <a:gd name="T29" fmla="*/ 93663 h 68"/>
              <a:gd name="T30" fmla="*/ 31750 w 22"/>
              <a:gd name="T31" fmla="*/ 93663 h 68"/>
              <a:gd name="T32" fmla="*/ 31750 w 22"/>
              <a:gd name="T33" fmla="*/ 90488 h 68"/>
              <a:gd name="T34" fmla="*/ 31750 w 22"/>
              <a:gd name="T35" fmla="*/ 88900 h 68"/>
              <a:gd name="T36" fmla="*/ 31750 w 22"/>
              <a:gd name="T37" fmla="*/ 88900 h 68"/>
              <a:gd name="T38" fmla="*/ 31750 w 22"/>
              <a:gd name="T39" fmla="*/ 87313 h 68"/>
              <a:gd name="T40" fmla="*/ 31750 w 22"/>
              <a:gd name="T41" fmla="*/ 85725 h 68"/>
              <a:gd name="T42" fmla="*/ 30163 w 22"/>
              <a:gd name="T43" fmla="*/ 84138 h 68"/>
              <a:gd name="T44" fmla="*/ 30163 w 22"/>
              <a:gd name="T45" fmla="*/ 80963 h 68"/>
              <a:gd name="T46" fmla="*/ 30163 w 22"/>
              <a:gd name="T47" fmla="*/ 80963 h 68"/>
              <a:gd name="T48" fmla="*/ 30163 w 22"/>
              <a:gd name="T49" fmla="*/ 77788 h 68"/>
              <a:gd name="T50" fmla="*/ 30163 w 22"/>
              <a:gd name="T51" fmla="*/ 77788 h 68"/>
              <a:gd name="T52" fmla="*/ 28575 w 22"/>
              <a:gd name="T53" fmla="*/ 74613 h 68"/>
              <a:gd name="T54" fmla="*/ 28575 w 22"/>
              <a:gd name="T55" fmla="*/ 73025 h 68"/>
              <a:gd name="T56" fmla="*/ 28575 w 22"/>
              <a:gd name="T57" fmla="*/ 71438 h 68"/>
              <a:gd name="T58" fmla="*/ 28575 w 22"/>
              <a:gd name="T59" fmla="*/ 69850 h 68"/>
              <a:gd name="T60" fmla="*/ 28575 w 22"/>
              <a:gd name="T61" fmla="*/ 66675 h 68"/>
              <a:gd name="T62" fmla="*/ 26988 w 22"/>
              <a:gd name="T63" fmla="*/ 65088 h 68"/>
              <a:gd name="T64" fmla="*/ 26988 w 22"/>
              <a:gd name="T65" fmla="*/ 61913 h 68"/>
              <a:gd name="T66" fmla="*/ 26988 w 22"/>
              <a:gd name="T67" fmla="*/ 60325 h 68"/>
              <a:gd name="T68" fmla="*/ 25400 w 22"/>
              <a:gd name="T69" fmla="*/ 58738 h 68"/>
              <a:gd name="T70" fmla="*/ 25400 w 22"/>
              <a:gd name="T71" fmla="*/ 57150 h 68"/>
              <a:gd name="T72" fmla="*/ 25400 w 22"/>
              <a:gd name="T73" fmla="*/ 53975 h 68"/>
              <a:gd name="T74" fmla="*/ 23813 w 22"/>
              <a:gd name="T75" fmla="*/ 52388 h 68"/>
              <a:gd name="T76" fmla="*/ 23813 w 22"/>
              <a:gd name="T77" fmla="*/ 49213 h 68"/>
              <a:gd name="T78" fmla="*/ 22225 w 22"/>
              <a:gd name="T79" fmla="*/ 47625 h 68"/>
              <a:gd name="T80" fmla="*/ 22225 w 22"/>
              <a:gd name="T81" fmla="*/ 46038 h 68"/>
              <a:gd name="T82" fmla="*/ 20638 w 22"/>
              <a:gd name="T83" fmla="*/ 42863 h 68"/>
              <a:gd name="T84" fmla="*/ 20638 w 22"/>
              <a:gd name="T85" fmla="*/ 41275 h 68"/>
              <a:gd name="T86" fmla="*/ 20638 w 22"/>
              <a:gd name="T87" fmla="*/ 38100 h 68"/>
              <a:gd name="T88" fmla="*/ 19050 w 22"/>
              <a:gd name="T89" fmla="*/ 34925 h 68"/>
              <a:gd name="T90" fmla="*/ 19050 w 22"/>
              <a:gd name="T91" fmla="*/ 33338 h 68"/>
              <a:gd name="T92" fmla="*/ 17463 w 22"/>
              <a:gd name="T93" fmla="*/ 30163 h 68"/>
              <a:gd name="T94" fmla="*/ 17463 w 22"/>
              <a:gd name="T95" fmla="*/ 28575 h 68"/>
              <a:gd name="T96" fmla="*/ 15875 w 22"/>
              <a:gd name="T97" fmla="*/ 25400 h 68"/>
              <a:gd name="T98" fmla="*/ 14288 w 22"/>
              <a:gd name="T99" fmla="*/ 23813 h 68"/>
              <a:gd name="T100" fmla="*/ 14288 w 22"/>
              <a:gd name="T101" fmla="*/ 20638 h 68"/>
              <a:gd name="T102" fmla="*/ 12700 w 22"/>
              <a:gd name="T103" fmla="*/ 19050 h 68"/>
              <a:gd name="T104" fmla="*/ 11113 w 22"/>
              <a:gd name="T105" fmla="*/ 15875 h 68"/>
              <a:gd name="T106" fmla="*/ 11113 w 22"/>
              <a:gd name="T107" fmla="*/ 14288 h 68"/>
              <a:gd name="T108" fmla="*/ 9525 w 22"/>
              <a:gd name="T109" fmla="*/ 11113 h 68"/>
              <a:gd name="T110" fmla="*/ 9525 w 22"/>
              <a:gd name="T111" fmla="*/ 9525 h 68"/>
              <a:gd name="T112" fmla="*/ 7938 w 22"/>
              <a:gd name="T113" fmla="*/ 6350 h 68"/>
              <a:gd name="T114" fmla="*/ 6350 w 22"/>
              <a:gd name="T115" fmla="*/ 4763 h 68"/>
              <a:gd name="T116" fmla="*/ 4763 w 22"/>
              <a:gd name="T117" fmla="*/ 1588 h 68"/>
              <a:gd name="T118" fmla="*/ 3175 w 22"/>
              <a:gd name="T119" fmla="*/ 0 h 6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2" h="68">
                <a:moveTo>
                  <a:pt x="2" y="0"/>
                </a:moveTo>
                <a:lnTo>
                  <a:pt x="0" y="3"/>
                </a:lnTo>
                <a:lnTo>
                  <a:pt x="22" y="68"/>
                </a:lnTo>
                <a:lnTo>
                  <a:pt x="22" y="67"/>
                </a:lnTo>
                <a:lnTo>
                  <a:pt x="21" y="67"/>
                </a:lnTo>
                <a:lnTo>
                  <a:pt x="21" y="66"/>
                </a:lnTo>
                <a:lnTo>
                  <a:pt x="21" y="65"/>
                </a:lnTo>
                <a:lnTo>
                  <a:pt x="21" y="64"/>
                </a:lnTo>
                <a:lnTo>
                  <a:pt x="21" y="63"/>
                </a:lnTo>
                <a:lnTo>
                  <a:pt x="21" y="62"/>
                </a:lnTo>
                <a:lnTo>
                  <a:pt x="21" y="61"/>
                </a:lnTo>
                <a:lnTo>
                  <a:pt x="21" y="60"/>
                </a:lnTo>
                <a:lnTo>
                  <a:pt x="21" y="59"/>
                </a:lnTo>
                <a:lnTo>
                  <a:pt x="20" y="59"/>
                </a:lnTo>
                <a:lnTo>
                  <a:pt x="20" y="57"/>
                </a:lnTo>
                <a:lnTo>
                  <a:pt x="20" y="56"/>
                </a:lnTo>
                <a:lnTo>
                  <a:pt x="20" y="55"/>
                </a:lnTo>
                <a:lnTo>
                  <a:pt x="20" y="54"/>
                </a:lnTo>
                <a:lnTo>
                  <a:pt x="19" y="53"/>
                </a:lnTo>
                <a:lnTo>
                  <a:pt x="19" y="51"/>
                </a:lnTo>
                <a:lnTo>
                  <a:pt x="19" y="49"/>
                </a:lnTo>
                <a:lnTo>
                  <a:pt x="18" y="47"/>
                </a:lnTo>
                <a:lnTo>
                  <a:pt x="18" y="46"/>
                </a:lnTo>
                <a:lnTo>
                  <a:pt x="18" y="45"/>
                </a:lnTo>
                <a:lnTo>
                  <a:pt x="18" y="44"/>
                </a:lnTo>
                <a:lnTo>
                  <a:pt x="18" y="42"/>
                </a:lnTo>
                <a:lnTo>
                  <a:pt x="17" y="41"/>
                </a:lnTo>
                <a:lnTo>
                  <a:pt x="17" y="39"/>
                </a:lnTo>
                <a:lnTo>
                  <a:pt x="17" y="38"/>
                </a:lnTo>
                <a:lnTo>
                  <a:pt x="16" y="37"/>
                </a:lnTo>
                <a:lnTo>
                  <a:pt x="16" y="36"/>
                </a:lnTo>
                <a:lnTo>
                  <a:pt x="16" y="34"/>
                </a:lnTo>
                <a:lnTo>
                  <a:pt x="15" y="33"/>
                </a:lnTo>
                <a:lnTo>
                  <a:pt x="15" y="31"/>
                </a:lnTo>
                <a:lnTo>
                  <a:pt x="14" y="30"/>
                </a:lnTo>
                <a:lnTo>
                  <a:pt x="14" y="29"/>
                </a:lnTo>
                <a:lnTo>
                  <a:pt x="13" y="27"/>
                </a:lnTo>
                <a:lnTo>
                  <a:pt x="13" y="26"/>
                </a:lnTo>
                <a:lnTo>
                  <a:pt x="13" y="24"/>
                </a:lnTo>
                <a:lnTo>
                  <a:pt x="12" y="22"/>
                </a:lnTo>
                <a:lnTo>
                  <a:pt x="12" y="21"/>
                </a:lnTo>
                <a:lnTo>
                  <a:pt x="11" y="19"/>
                </a:lnTo>
                <a:lnTo>
                  <a:pt x="11" y="18"/>
                </a:lnTo>
                <a:lnTo>
                  <a:pt x="10" y="16"/>
                </a:lnTo>
                <a:lnTo>
                  <a:pt x="9" y="15"/>
                </a:lnTo>
                <a:lnTo>
                  <a:pt x="9" y="13"/>
                </a:lnTo>
                <a:lnTo>
                  <a:pt x="8" y="12"/>
                </a:lnTo>
                <a:lnTo>
                  <a:pt x="7" y="10"/>
                </a:lnTo>
                <a:lnTo>
                  <a:pt x="7" y="9"/>
                </a:lnTo>
                <a:lnTo>
                  <a:pt x="6" y="7"/>
                </a:lnTo>
                <a:lnTo>
                  <a:pt x="6" y="6"/>
                </a:lnTo>
                <a:lnTo>
                  <a:pt x="5" y="4"/>
                </a:lnTo>
                <a:lnTo>
                  <a:pt x="4" y="3"/>
                </a:lnTo>
                <a:lnTo>
                  <a:pt x="3" y="1"/>
                </a:lnTo>
                <a:lnTo>
                  <a:pt x="2"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496" name="Freeform 242"/>
          <p:cNvSpPr>
            <a:spLocks/>
          </p:cNvSpPr>
          <p:nvPr/>
        </p:nvSpPr>
        <p:spPr bwMode="auto">
          <a:xfrm>
            <a:off x="6948489" y="5167313"/>
            <a:ext cx="9525" cy="30162"/>
          </a:xfrm>
          <a:custGeom>
            <a:avLst/>
            <a:gdLst>
              <a:gd name="T0" fmla="*/ 7938 w 6"/>
              <a:gd name="T1" fmla="*/ 0 h 19"/>
              <a:gd name="T2" fmla="*/ 9525 w 6"/>
              <a:gd name="T3" fmla="*/ 0 h 19"/>
              <a:gd name="T4" fmla="*/ 9525 w 6"/>
              <a:gd name="T5" fmla="*/ 1587 h 19"/>
              <a:gd name="T6" fmla="*/ 9525 w 6"/>
              <a:gd name="T7" fmla="*/ 3175 h 19"/>
              <a:gd name="T8" fmla="*/ 9525 w 6"/>
              <a:gd name="T9" fmla="*/ 4762 h 19"/>
              <a:gd name="T10" fmla="*/ 7938 w 6"/>
              <a:gd name="T11" fmla="*/ 6350 h 19"/>
              <a:gd name="T12" fmla="*/ 7938 w 6"/>
              <a:gd name="T13" fmla="*/ 6350 h 19"/>
              <a:gd name="T14" fmla="*/ 7938 w 6"/>
              <a:gd name="T15" fmla="*/ 7937 h 19"/>
              <a:gd name="T16" fmla="*/ 7938 w 6"/>
              <a:gd name="T17" fmla="*/ 9525 h 19"/>
              <a:gd name="T18" fmla="*/ 7938 w 6"/>
              <a:gd name="T19" fmla="*/ 9525 h 19"/>
              <a:gd name="T20" fmla="*/ 7938 w 6"/>
              <a:gd name="T21" fmla="*/ 11112 h 19"/>
              <a:gd name="T22" fmla="*/ 7938 w 6"/>
              <a:gd name="T23" fmla="*/ 12700 h 19"/>
              <a:gd name="T24" fmla="*/ 7938 w 6"/>
              <a:gd name="T25" fmla="*/ 12700 h 19"/>
              <a:gd name="T26" fmla="*/ 7938 w 6"/>
              <a:gd name="T27" fmla="*/ 14287 h 19"/>
              <a:gd name="T28" fmla="*/ 7938 w 6"/>
              <a:gd name="T29" fmla="*/ 15875 h 19"/>
              <a:gd name="T30" fmla="*/ 7938 w 6"/>
              <a:gd name="T31" fmla="*/ 17462 h 19"/>
              <a:gd name="T32" fmla="*/ 7938 w 6"/>
              <a:gd name="T33" fmla="*/ 17462 h 19"/>
              <a:gd name="T34" fmla="*/ 7938 w 6"/>
              <a:gd name="T35" fmla="*/ 19050 h 19"/>
              <a:gd name="T36" fmla="*/ 7938 w 6"/>
              <a:gd name="T37" fmla="*/ 20637 h 19"/>
              <a:gd name="T38" fmla="*/ 7938 w 6"/>
              <a:gd name="T39" fmla="*/ 20637 h 19"/>
              <a:gd name="T40" fmla="*/ 7938 w 6"/>
              <a:gd name="T41" fmla="*/ 22225 h 19"/>
              <a:gd name="T42" fmla="*/ 7938 w 6"/>
              <a:gd name="T43" fmla="*/ 23812 h 19"/>
              <a:gd name="T44" fmla="*/ 7938 w 6"/>
              <a:gd name="T45" fmla="*/ 25400 h 19"/>
              <a:gd name="T46" fmla="*/ 7938 w 6"/>
              <a:gd name="T47" fmla="*/ 25400 h 19"/>
              <a:gd name="T48" fmla="*/ 6350 w 6"/>
              <a:gd name="T49" fmla="*/ 26987 h 19"/>
              <a:gd name="T50" fmla="*/ 6350 w 6"/>
              <a:gd name="T51" fmla="*/ 28575 h 19"/>
              <a:gd name="T52" fmla="*/ 6350 w 6"/>
              <a:gd name="T53" fmla="*/ 30162 h 19"/>
              <a:gd name="T54" fmla="*/ 6350 w 6"/>
              <a:gd name="T55" fmla="*/ 30162 h 19"/>
              <a:gd name="T56" fmla="*/ 6350 w 6"/>
              <a:gd name="T57" fmla="*/ 30162 h 19"/>
              <a:gd name="T58" fmla="*/ 4763 w 6"/>
              <a:gd name="T59" fmla="*/ 30162 h 19"/>
              <a:gd name="T60" fmla="*/ 4763 w 6"/>
              <a:gd name="T61" fmla="*/ 28575 h 19"/>
              <a:gd name="T62" fmla="*/ 3175 w 6"/>
              <a:gd name="T63" fmla="*/ 26987 h 19"/>
              <a:gd name="T64" fmla="*/ 3175 w 6"/>
              <a:gd name="T65" fmla="*/ 25400 h 19"/>
              <a:gd name="T66" fmla="*/ 1588 w 6"/>
              <a:gd name="T67" fmla="*/ 25400 h 19"/>
              <a:gd name="T68" fmla="*/ 1588 w 6"/>
              <a:gd name="T69" fmla="*/ 23812 h 19"/>
              <a:gd name="T70" fmla="*/ 1588 w 6"/>
              <a:gd name="T71" fmla="*/ 22225 h 19"/>
              <a:gd name="T72" fmla="*/ 0 w 6"/>
              <a:gd name="T73" fmla="*/ 20637 h 19"/>
              <a:gd name="T74" fmla="*/ 0 w 6"/>
              <a:gd name="T75" fmla="*/ 20637 h 19"/>
              <a:gd name="T76" fmla="*/ 0 w 6"/>
              <a:gd name="T77" fmla="*/ 17462 h 19"/>
              <a:gd name="T78" fmla="*/ 0 w 6"/>
              <a:gd name="T79" fmla="*/ 17462 h 19"/>
              <a:gd name="T80" fmla="*/ 0 w 6"/>
              <a:gd name="T81" fmla="*/ 15875 h 19"/>
              <a:gd name="T82" fmla="*/ 0 w 6"/>
              <a:gd name="T83" fmla="*/ 14287 h 19"/>
              <a:gd name="T84" fmla="*/ 0 w 6"/>
              <a:gd name="T85" fmla="*/ 12700 h 19"/>
              <a:gd name="T86" fmla="*/ 0 w 6"/>
              <a:gd name="T87" fmla="*/ 11112 h 19"/>
              <a:gd name="T88" fmla="*/ 0 w 6"/>
              <a:gd name="T89" fmla="*/ 9525 h 19"/>
              <a:gd name="T90" fmla="*/ 0 w 6"/>
              <a:gd name="T91" fmla="*/ 7937 h 19"/>
              <a:gd name="T92" fmla="*/ 1588 w 6"/>
              <a:gd name="T93" fmla="*/ 6350 h 19"/>
              <a:gd name="T94" fmla="*/ 1588 w 6"/>
              <a:gd name="T95" fmla="*/ 6350 h 19"/>
              <a:gd name="T96" fmla="*/ 1588 w 6"/>
              <a:gd name="T97" fmla="*/ 4762 h 19"/>
              <a:gd name="T98" fmla="*/ 3175 w 6"/>
              <a:gd name="T99" fmla="*/ 3175 h 19"/>
              <a:gd name="T100" fmla="*/ 3175 w 6"/>
              <a:gd name="T101" fmla="*/ 1587 h 19"/>
              <a:gd name="T102" fmla="*/ 4763 w 6"/>
              <a:gd name="T103" fmla="*/ 1587 h 19"/>
              <a:gd name="T104" fmla="*/ 4763 w 6"/>
              <a:gd name="T105" fmla="*/ 1587 h 19"/>
              <a:gd name="T106" fmla="*/ 6350 w 6"/>
              <a:gd name="T107" fmla="*/ 0 h 19"/>
              <a:gd name="T108" fmla="*/ 6350 w 6"/>
              <a:gd name="T109" fmla="*/ 0 h 19"/>
              <a:gd name="T110" fmla="*/ 6350 w 6"/>
              <a:gd name="T111" fmla="*/ 0 h 19"/>
              <a:gd name="T112" fmla="*/ 7938 w 6"/>
              <a:gd name="T113" fmla="*/ 0 h 19"/>
              <a:gd name="T114" fmla="*/ 7938 w 6"/>
              <a:gd name="T115" fmla="*/ 0 h 1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6" h="19">
                <a:moveTo>
                  <a:pt x="5" y="0"/>
                </a:moveTo>
                <a:lnTo>
                  <a:pt x="6" y="0"/>
                </a:lnTo>
                <a:lnTo>
                  <a:pt x="6" y="1"/>
                </a:lnTo>
                <a:lnTo>
                  <a:pt x="6" y="2"/>
                </a:lnTo>
                <a:lnTo>
                  <a:pt x="6" y="3"/>
                </a:lnTo>
                <a:lnTo>
                  <a:pt x="5" y="4"/>
                </a:lnTo>
                <a:lnTo>
                  <a:pt x="5" y="5"/>
                </a:lnTo>
                <a:lnTo>
                  <a:pt x="5" y="6"/>
                </a:lnTo>
                <a:lnTo>
                  <a:pt x="5" y="7"/>
                </a:lnTo>
                <a:lnTo>
                  <a:pt x="5" y="8"/>
                </a:lnTo>
                <a:lnTo>
                  <a:pt x="5" y="9"/>
                </a:lnTo>
                <a:lnTo>
                  <a:pt x="5" y="10"/>
                </a:lnTo>
                <a:lnTo>
                  <a:pt x="5" y="11"/>
                </a:lnTo>
                <a:lnTo>
                  <a:pt x="5" y="12"/>
                </a:lnTo>
                <a:lnTo>
                  <a:pt x="5" y="13"/>
                </a:lnTo>
                <a:lnTo>
                  <a:pt x="5" y="14"/>
                </a:lnTo>
                <a:lnTo>
                  <a:pt x="5" y="15"/>
                </a:lnTo>
                <a:lnTo>
                  <a:pt x="5" y="16"/>
                </a:lnTo>
                <a:lnTo>
                  <a:pt x="4" y="17"/>
                </a:lnTo>
                <a:lnTo>
                  <a:pt x="4" y="18"/>
                </a:lnTo>
                <a:lnTo>
                  <a:pt x="4" y="19"/>
                </a:lnTo>
                <a:lnTo>
                  <a:pt x="3" y="19"/>
                </a:lnTo>
                <a:lnTo>
                  <a:pt x="3" y="18"/>
                </a:lnTo>
                <a:lnTo>
                  <a:pt x="2" y="17"/>
                </a:lnTo>
                <a:lnTo>
                  <a:pt x="2" y="16"/>
                </a:lnTo>
                <a:lnTo>
                  <a:pt x="1" y="16"/>
                </a:lnTo>
                <a:lnTo>
                  <a:pt x="1" y="15"/>
                </a:lnTo>
                <a:lnTo>
                  <a:pt x="1" y="14"/>
                </a:lnTo>
                <a:lnTo>
                  <a:pt x="0" y="13"/>
                </a:lnTo>
                <a:lnTo>
                  <a:pt x="0" y="11"/>
                </a:lnTo>
                <a:lnTo>
                  <a:pt x="0" y="10"/>
                </a:lnTo>
                <a:lnTo>
                  <a:pt x="0" y="9"/>
                </a:lnTo>
                <a:lnTo>
                  <a:pt x="0" y="8"/>
                </a:lnTo>
                <a:lnTo>
                  <a:pt x="0" y="7"/>
                </a:lnTo>
                <a:lnTo>
                  <a:pt x="0" y="6"/>
                </a:lnTo>
                <a:lnTo>
                  <a:pt x="0" y="5"/>
                </a:lnTo>
                <a:lnTo>
                  <a:pt x="1" y="4"/>
                </a:lnTo>
                <a:lnTo>
                  <a:pt x="1" y="3"/>
                </a:lnTo>
                <a:lnTo>
                  <a:pt x="2" y="2"/>
                </a:lnTo>
                <a:lnTo>
                  <a:pt x="2" y="1"/>
                </a:lnTo>
                <a:lnTo>
                  <a:pt x="3" y="1"/>
                </a:lnTo>
                <a:lnTo>
                  <a:pt x="4" y="0"/>
                </a:lnTo>
                <a:lnTo>
                  <a:pt x="5" y="0"/>
                </a:lnTo>
                <a:close/>
              </a:path>
            </a:pathLst>
          </a:custGeom>
          <a:solidFill>
            <a:srgbClr val="D4634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497" name="Freeform 243"/>
          <p:cNvSpPr>
            <a:spLocks/>
          </p:cNvSpPr>
          <p:nvPr/>
        </p:nvSpPr>
        <p:spPr bwMode="auto">
          <a:xfrm>
            <a:off x="6937376" y="5197476"/>
            <a:ext cx="9525" cy="30163"/>
          </a:xfrm>
          <a:custGeom>
            <a:avLst/>
            <a:gdLst>
              <a:gd name="T0" fmla="*/ 4763 w 6"/>
              <a:gd name="T1" fmla="*/ 0 h 19"/>
              <a:gd name="T2" fmla="*/ 4763 w 6"/>
              <a:gd name="T3" fmla="*/ 0 h 19"/>
              <a:gd name="T4" fmla="*/ 3175 w 6"/>
              <a:gd name="T5" fmla="*/ 0 h 19"/>
              <a:gd name="T6" fmla="*/ 3175 w 6"/>
              <a:gd name="T7" fmla="*/ 1588 h 19"/>
              <a:gd name="T8" fmla="*/ 3175 w 6"/>
              <a:gd name="T9" fmla="*/ 3175 h 19"/>
              <a:gd name="T10" fmla="*/ 3175 w 6"/>
              <a:gd name="T11" fmla="*/ 3175 h 19"/>
              <a:gd name="T12" fmla="*/ 3175 w 6"/>
              <a:gd name="T13" fmla="*/ 6350 h 19"/>
              <a:gd name="T14" fmla="*/ 3175 w 6"/>
              <a:gd name="T15" fmla="*/ 7938 h 19"/>
              <a:gd name="T16" fmla="*/ 3175 w 6"/>
              <a:gd name="T17" fmla="*/ 7938 h 19"/>
              <a:gd name="T18" fmla="*/ 1588 w 6"/>
              <a:gd name="T19" fmla="*/ 9525 h 19"/>
              <a:gd name="T20" fmla="*/ 1588 w 6"/>
              <a:gd name="T21" fmla="*/ 11113 h 19"/>
              <a:gd name="T22" fmla="*/ 1588 w 6"/>
              <a:gd name="T23" fmla="*/ 11113 h 19"/>
              <a:gd name="T24" fmla="*/ 1588 w 6"/>
              <a:gd name="T25" fmla="*/ 12700 h 19"/>
              <a:gd name="T26" fmla="*/ 1588 w 6"/>
              <a:gd name="T27" fmla="*/ 14288 h 19"/>
              <a:gd name="T28" fmla="*/ 1588 w 6"/>
              <a:gd name="T29" fmla="*/ 15875 h 19"/>
              <a:gd name="T30" fmla="*/ 1588 w 6"/>
              <a:gd name="T31" fmla="*/ 15875 h 19"/>
              <a:gd name="T32" fmla="*/ 1588 w 6"/>
              <a:gd name="T33" fmla="*/ 17463 h 19"/>
              <a:gd name="T34" fmla="*/ 0 w 6"/>
              <a:gd name="T35" fmla="*/ 19050 h 19"/>
              <a:gd name="T36" fmla="*/ 0 w 6"/>
              <a:gd name="T37" fmla="*/ 20638 h 19"/>
              <a:gd name="T38" fmla="*/ 0 w 6"/>
              <a:gd name="T39" fmla="*/ 20638 h 19"/>
              <a:gd name="T40" fmla="*/ 0 w 6"/>
              <a:gd name="T41" fmla="*/ 22225 h 19"/>
              <a:gd name="T42" fmla="*/ 0 w 6"/>
              <a:gd name="T43" fmla="*/ 23813 h 19"/>
              <a:gd name="T44" fmla="*/ 0 w 6"/>
              <a:gd name="T45" fmla="*/ 23813 h 19"/>
              <a:gd name="T46" fmla="*/ 0 w 6"/>
              <a:gd name="T47" fmla="*/ 25400 h 19"/>
              <a:gd name="T48" fmla="*/ 0 w 6"/>
              <a:gd name="T49" fmla="*/ 26988 h 19"/>
              <a:gd name="T50" fmla="*/ 0 w 6"/>
              <a:gd name="T51" fmla="*/ 26988 h 19"/>
              <a:gd name="T52" fmla="*/ 0 w 6"/>
              <a:gd name="T53" fmla="*/ 28575 h 19"/>
              <a:gd name="T54" fmla="*/ 0 w 6"/>
              <a:gd name="T55" fmla="*/ 28575 h 19"/>
              <a:gd name="T56" fmla="*/ 0 w 6"/>
              <a:gd name="T57" fmla="*/ 30163 h 19"/>
              <a:gd name="T58" fmla="*/ 1588 w 6"/>
              <a:gd name="T59" fmla="*/ 30163 h 19"/>
              <a:gd name="T60" fmla="*/ 3175 w 6"/>
              <a:gd name="T61" fmla="*/ 30163 h 19"/>
              <a:gd name="T62" fmla="*/ 3175 w 6"/>
              <a:gd name="T63" fmla="*/ 30163 h 19"/>
              <a:gd name="T64" fmla="*/ 4763 w 6"/>
              <a:gd name="T65" fmla="*/ 28575 h 19"/>
              <a:gd name="T66" fmla="*/ 4763 w 6"/>
              <a:gd name="T67" fmla="*/ 28575 h 19"/>
              <a:gd name="T68" fmla="*/ 6350 w 6"/>
              <a:gd name="T69" fmla="*/ 26988 h 19"/>
              <a:gd name="T70" fmla="*/ 6350 w 6"/>
              <a:gd name="T71" fmla="*/ 26988 h 19"/>
              <a:gd name="T72" fmla="*/ 6350 w 6"/>
              <a:gd name="T73" fmla="*/ 26988 h 19"/>
              <a:gd name="T74" fmla="*/ 7938 w 6"/>
              <a:gd name="T75" fmla="*/ 25400 h 19"/>
              <a:gd name="T76" fmla="*/ 7938 w 6"/>
              <a:gd name="T77" fmla="*/ 23813 h 19"/>
              <a:gd name="T78" fmla="*/ 7938 w 6"/>
              <a:gd name="T79" fmla="*/ 23813 h 19"/>
              <a:gd name="T80" fmla="*/ 7938 w 6"/>
              <a:gd name="T81" fmla="*/ 22225 h 19"/>
              <a:gd name="T82" fmla="*/ 9525 w 6"/>
              <a:gd name="T83" fmla="*/ 20638 h 19"/>
              <a:gd name="T84" fmla="*/ 9525 w 6"/>
              <a:gd name="T85" fmla="*/ 20638 h 19"/>
              <a:gd name="T86" fmla="*/ 9525 w 6"/>
              <a:gd name="T87" fmla="*/ 17463 h 19"/>
              <a:gd name="T88" fmla="*/ 9525 w 6"/>
              <a:gd name="T89" fmla="*/ 15875 h 19"/>
              <a:gd name="T90" fmla="*/ 9525 w 6"/>
              <a:gd name="T91" fmla="*/ 15875 h 19"/>
              <a:gd name="T92" fmla="*/ 9525 w 6"/>
              <a:gd name="T93" fmla="*/ 12700 h 19"/>
              <a:gd name="T94" fmla="*/ 9525 w 6"/>
              <a:gd name="T95" fmla="*/ 11113 h 19"/>
              <a:gd name="T96" fmla="*/ 9525 w 6"/>
              <a:gd name="T97" fmla="*/ 11113 h 19"/>
              <a:gd name="T98" fmla="*/ 9525 w 6"/>
              <a:gd name="T99" fmla="*/ 9525 h 19"/>
              <a:gd name="T100" fmla="*/ 7938 w 6"/>
              <a:gd name="T101" fmla="*/ 7938 h 19"/>
              <a:gd name="T102" fmla="*/ 7938 w 6"/>
              <a:gd name="T103" fmla="*/ 6350 h 19"/>
              <a:gd name="T104" fmla="*/ 7938 w 6"/>
              <a:gd name="T105" fmla="*/ 4763 h 19"/>
              <a:gd name="T106" fmla="*/ 7938 w 6"/>
              <a:gd name="T107" fmla="*/ 3175 h 19"/>
              <a:gd name="T108" fmla="*/ 6350 w 6"/>
              <a:gd name="T109" fmla="*/ 3175 h 19"/>
              <a:gd name="T110" fmla="*/ 6350 w 6"/>
              <a:gd name="T111" fmla="*/ 3175 h 19"/>
              <a:gd name="T112" fmla="*/ 6350 w 6"/>
              <a:gd name="T113" fmla="*/ 1588 h 19"/>
              <a:gd name="T114" fmla="*/ 4763 w 6"/>
              <a:gd name="T115" fmla="*/ 1588 h 19"/>
              <a:gd name="T116" fmla="*/ 4763 w 6"/>
              <a:gd name="T117" fmla="*/ 0 h 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6" h="19">
                <a:moveTo>
                  <a:pt x="3" y="0"/>
                </a:moveTo>
                <a:lnTo>
                  <a:pt x="3" y="0"/>
                </a:lnTo>
                <a:lnTo>
                  <a:pt x="2" y="0"/>
                </a:lnTo>
                <a:lnTo>
                  <a:pt x="2" y="1"/>
                </a:lnTo>
                <a:lnTo>
                  <a:pt x="2" y="2"/>
                </a:lnTo>
                <a:lnTo>
                  <a:pt x="2" y="4"/>
                </a:lnTo>
                <a:lnTo>
                  <a:pt x="2" y="5"/>
                </a:lnTo>
                <a:lnTo>
                  <a:pt x="1" y="6"/>
                </a:lnTo>
                <a:lnTo>
                  <a:pt x="1" y="7"/>
                </a:lnTo>
                <a:lnTo>
                  <a:pt x="1" y="8"/>
                </a:lnTo>
                <a:lnTo>
                  <a:pt x="1" y="9"/>
                </a:lnTo>
                <a:lnTo>
                  <a:pt x="1" y="10"/>
                </a:lnTo>
                <a:lnTo>
                  <a:pt x="1" y="11"/>
                </a:lnTo>
                <a:lnTo>
                  <a:pt x="0" y="12"/>
                </a:lnTo>
                <a:lnTo>
                  <a:pt x="0" y="13"/>
                </a:lnTo>
                <a:lnTo>
                  <a:pt x="0" y="14"/>
                </a:lnTo>
                <a:lnTo>
                  <a:pt x="0" y="15"/>
                </a:lnTo>
                <a:lnTo>
                  <a:pt x="0" y="16"/>
                </a:lnTo>
                <a:lnTo>
                  <a:pt x="0" y="17"/>
                </a:lnTo>
                <a:lnTo>
                  <a:pt x="0" y="18"/>
                </a:lnTo>
                <a:lnTo>
                  <a:pt x="0" y="19"/>
                </a:lnTo>
                <a:lnTo>
                  <a:pt x="1" y="19"/>
                </a:lnTo>
                <a:lnTo>
                  <a:pt x="2" y="19"/>
                </a:lnTo>
                <a:lnTo>
                  <a:pt x="3" y="18"/>
                </a:lnTo>
                <a:lnTo>
                  <a:pt x="4" y="17"/>
                </a:lnTo>
                <a:lnTo>
                  <a:pt x="5" y="16"/>
                </a:lnTo>
                <a:lnTo>
                  <a:pt x="5" y="15"/>
                </a:lnTo>
                <a:lnTo>
                  <a:pt x="5" y="14"/>
                </a:lnTo>
                <a:lnTo>
                  <a:pt x="6" y="13"/>
                </a:lnTo>
                <a:lnTo>
                  <a:pt x="6" y="11"/>
                </a:lnTo>
                <a:lnTo>
                  <a:pt x="6" y="10"/>
                </a:lnTo>
                <a:lnTo>
                  <a:pt x="6" y="8"/>
                </a:lnTo>
                <a:lnTo>
                  <a:pt x="6" y="7"/>
                </a:lnTo>
                <a:lnTo>
                  <a:pt x="6" y="6"/>
                </a:lnTo>
                <a:lnTo>
                  <a:pt x="5" y="5"/>
                </a:lnTo>
                <a:lnTo>
                  <a:pt x="5" y="4"/>
                </a:lnTo>
                <a:lnTo>
                  <a:pt x="5" y="3"/>
                </a:lnTo>
                <a:lnTo>
                  <a:pt x="5" y="2"/>
                </a:lnTo>
                <a:lnTo>
                  <a:pt x="4" y="2"/>
                </a:lnTo>
                <a:lnTo>
                  <a:pt x="4" y="1"/>
                </a:lnTo>
                <a:lnTo>
                  <a:pt x="3" y="1"/>
                </a:lnTo>
                <a:lnTo>
                  <a:pt x="3" y="0"/>
                </a:lnTo>
                <a:close/>
              </a:path>
            </a:pathLst>
          </a:custGeom>
          <a:solidFill>
            <a:srgbClr val="D4634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498" name="Freeform 244"/>
          <p:cNvSpPr>
            <a:spLocks/>
          </p:cNvSpPr>
          <p:nvPr/>
        </p:nvSpPr>
        <p:spPr bwMode="auto">
          <a:xfrm>
            <a:off x="6950076" y="5122863"/>
            <a:ext cx="9525" cy="30162"/>
          </a:xfrm>
          <a:custGeom>
            <a:avLst/>
            <a:gdLst>
              <a:gd name="T0" fmla="*/ 4763 w 6"/>
              <a:gd name="T1" fmla="*/ 0 h 19"/>
              <a:gd name="T2" fmla="*/ 4763 w 6"/>
              <a:gd name="T3" fmla="*/ 0 h 19"/>
              <a:gd name="T4" fmla="*/ 3175 w 6"/>
              <a:gd name="T5" fmla="*/ 0 h 19"/>
              <a:gd name="T6" fmla="*/ 3175 w 6"/>
              <a:gd name="T7" fmla="*/ 1587 h 19"/>
              <a:gd name="T8" fmla="*/ 3175 w 6"/>
              <a:gd name="T9" fmla="*/ 1587 h 19"/>
              <a:gd name="T10" fmla="*/ 3175 w 6"/>
              <a:gd name="T11" fmla="*/ 3175 h 19"/>
              <a:gd name="T12" fmla="*/ 3175 w 6"/>
              <a:gd name="T13" fmla="*/ 4762 h 19"/>
              <a:gd name="T14" fmla="*/ 3175 w 6"/>
              <a:gd name="T15" fmla="*/ 6350 h 19"/>
              <a:gd name="T16" fmla="*/ 3175 w 6"/>
              <a:gd name="T17" fmla="*/ 7937 h 19"/>
              <a:gd name="T18" fmla="*/ 1588 w 6"/>
              <a:gd name="T19" fmla="*/ 9525 h 19"/>
              <a:gd name="T20" fmla="*/ 1588 w 6"/>
              <a:gd name="T21" fmla="*/ 9525 h 19"/>
              <a:gd name="T22" fmla="*/ 1588 w 6"/>
              <a:gd name="T23" fmla="*/ 11112 h 19"/>
              <a:gd name="T24" fmla="*/ 1588 w 6"/>
              <a:gd name="T25" fmla="*/ 12700 h 19"/>
              <a:gd name="T26" fmla="*/ 1588 w 6"/>
              <a:gd name="T27" fmla="*/ 14287 h 19"/>
              <a:gd name="T28" fmla="*/ 1588 w 6"/>
              <a:gd name="T29" fmla="*/ 14287 h 19"/>
              <a:gd name="T30" fmla="*/ 1588 w 6"/>
              <a:gd name="T31" fmla="*/ 15875 h 19"/>
              <a:gd name="T32" fmla="*/ 1588 w 6"/>
              <a:gd name="T33" fmla="*/ 17462 h 19"/>
              <a:gd name="T34" fmla="*/ 0 w 6"/>
              <a:gd name="T35" fmla="*/ 17462 h 19"/>
              <a:gd name="T36" fmla="*/ 0 w 6"/>
              <a:gd name="T37" fmla="*/ 19050 h 19"/>
              <a:gd name="T38" fmla="*/ 0 w 6"/>
              <a:gd name="T39" fmla="*/ 20637 h 19"/>
              <a:gd name="T40" fmla="*/ 0 w 6"/>
              <a:gd name="T41" fmla="*/ 22225 h 19"/>
              <a:gd name="T42" fmla="*/ 0 w 6"/>
              <a:gd name="T43" fmla="*/ 22225 h 19"/>
              <a:gd name="T44" fmla="*/ 0 w 6"/>
              <a:gd name="T45" fmla="*/ 23812 h 19"/>
              <a:gd name="T46" fmla="*/ 0 w 6"/>
              <a:gd name="T47" fmla="*/ 26987 h 19"/>
              <a:gd name="T48" fmla="*/ 0 w 6"/>
              <a:gd name="T49" fmla="*/ 26987 h 19"/>
              <a:gd name="T50" fmla="*/ 0 w 6"/>
              <a:gd name="T51" fmla="*/ 28575 h 19"/>
              <a:gd name="T52" fmla="*/ 0 w 6"/>
              <a:gd name="T53" fmla="*/ 28575 h 19"/>
              <a:gd name="T54" fmla="*/ 1588 w 6"/>
              <a:gd name="T55" fmla="*/ 28575 h 19"/>
              <a:gd name="T56" fmla="*/ 1588 w 6"/>
              <a:gd name="T57" fmla="*/ 30162 h 19"/>
              <a:gd name="T58" fmla="*/ 3175 w 6"/>
              <a:gd name="T59" fmla="*/ 30162 h 19"/>
              <a:gd name="T60" fmla="*/ 3175 w 6"/>
              <a:gd name="T61" fmla="*/ 28575 h 19"/>
              <a:gd name="T62" fmla="*/ 4763 w 6"/>
              <a:gd name="T63" fmla="*/ 28575 h 19"/>
              <a:gd name="T64" fmla="*/ 4763 w 6"/>
              <a:gd name="T65" fmla="*/ 26987 h 19"/>
              <a:gd name="T66" fmla="*/ 4763 w 6"/>
              <a:gd name="T67" fmla="*/ 26987 h 19"/>
              <a:gd name="T68" fmla="*/ 6350 w 6"/>
              <a:gd name="T69" fmla="*/ 26987 h 19"/>
              <a:gd name="T70" fmla="*/ 6350 w 6"/>
              <a:gd name="T71" fmla="*/ 26987 h 19"/>
              <a:gd name="T72" fmla="*/ 6350 w 6"/>
              <a:gd name="T73" fmla="*/ 25400 h 19"/>
              <a:gd name="T74" fmla="*/ 7938 w 6"/>
              <a:gd name="T75" fmla="*/ 23812 h 19"/>
              <a:gd name="T76" fmla="*/ 7938 w 6"/>
              <a:gd name="T77" fmla="*/ 22225 h 19"/>
              <a:gd name="T78" fmla="*/ 7938 w 6"/>
              <a:gd name="T79" fmla="*/ 22225 h 19"/>
              <a:gd name="T80" fmla="*/ 9525 w 6"/>
              <a:gd name="T81" fmla="*/ 20637 h 19"/>
              <a:gd name="T82" fmla="*/ 9525 w 6"/>
              <a:gd name="T83" fmla="*/ 17462 h 19"/>
              <a:gd name="T84" fmla="*/ 9525 w 6"/>
              <a:gd name="T85" fmla="*/ 17462 h 19"/>
              <a:gd name="T86" fmla="*/ 9525 w 6"/>
              <a:gd name="T87" fmla="*/ 15875 h 19"/>
              <a:gd name="T88" fmla="*/ 9525 w 6"/>
              <a:gd name="T89" fmla="*/ 14287 h 19"/>
              <a:gd name="T90" fmla="*/ 9525 w 6"/>
              <a:gd name="T91" fmla="*/ 12700 h 19"/>
              <a:gd name="T92" fmla="*/ 9525 w 6"/>
              <a:gd name="T93" fmla="*/ 11112 h 19"/>
              <a:gd name="T94" fmla="*/ 9525 w 6"/>
              <a:gd name="T95" fmla="*/ 9525 h 19"/>
              <a:gd name="T96" fmla="*/ 9525 w 6"/>
              <a:gd name="T97" fmla="*/ 7937 h 19"/>
              <a:gd name="T98" fmla="*/ 9525 w 6"/>
              <a:gd name="T99" fmla="*/ 6350 h 19"/>
              <a:gd name="T100" fmla="*/ 7938 w 6"/>
              <a:gd name="T101" fmla="*/ 6350 h 19"/>
              <a:gd name="T102" fmla="*/ 7938 w 6"/>
              <a:gd name="T103" fmla="*/ 4762 h 19"/>
              <a:gd name="T104" fmla="*/ 7938 w 6"/>
              <a:gd name="T105" fmla="*/ 3175 h 19"/>
              <a:gd name="T106" fmla="*/ 6350 w 6"/>
              <a:gd name="T107" fmla="*/ 1587 h 19"/>
              <a:gd name="T108" fmla="*/ 6350 w 6"/>
              <a:gd name="T109" fmla="*/ 1587 h 19"/>
              <a:gd name="T110" fmla="*/ 6350 w 6"/>
              <a:gd name="T111" fmla="*/ 1587 h 19"/>
              <a:gd name="T112" fmla="*/ 4763 w 6"/>
              <a:gd name="T113" fmla="*/ 0 h 19"/>
              <a:gd name="T114" fmla="*/ 4763 w 6"/>
              <a:gd name="T115" fmla="*/ 0 h 1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6" h="19">
                <a:moveTo>
                  <a:pt x="3" y="0"/>
                </a:moveTo>
                <a:lnTo>
                  <a:pt x="3" y="0"/>
                </a:lnTo>
                <a:lnTo>
                  <a:pt x="2" y="0"/>
                </a:lnTo>
                <a:lnTo>
                  <a:pt x="2" y="1"/>
                </a:lnTo>
                <a:lnTo>
                  <a:pt x="2" y="2"/>
                </a:lnTo>
                <a:lnTo>
                  <a:pt x="2" y="3"/>
                </a:lnTo>
                <a:lnTo>
                  <a:pt x="2" y="4"/>
                </a:lnTo>
                <a:lnTo>
                  <a:pt x="2" y="5"/>
                </a:lnTo>
                <a:lnTo>
                  <a:pt x="1" y="6"/>
                </a:lnTo>
                <a:lnTo>
                  <a:pt x="1" y="7"/>
                </a:lnTo>
                <a:lnTo>
                  <a:pt x="1" y="8"/>
                </a:lnTo>
                <a:lnTo>
                  <a:pt x="1" y="9"/>
                </a:lnTo>
                <a:lnTo>
                  <a:pt x="1" y="10"/>
                </a:lnTo>
                <a:lnTo>
                  <a:pt x="1" y="11"/>
                </a:lnTo>
                <a:lnTo>
                  <a:pt x="0" y="11"/>
                </a:lnTo>
                <a:lnTo>
                  <a:pt x="0" y="12"/>
                </a:lnTo>
                <a:lnTo>
                  <a:pt x="0" y="13"/>
                </a:lnTo>
                <a:lnTo>
                  <a:pt x="0" y="14"/>
                </a:lnTo>
                <a:lnTo>
                  <a:pt x="0" y="15"/>
                </a:lnTo>
                <a:lnTo>
                  <a:pt x="0" y="17"/>
                </a:lnTo>
                <a:lnTo>
                  <a:pt x="0" y="18"/>
                </a:lnTo>
                <a:lnTo>
                  <a:pt x="1" y="18"/>
                </a:lnTo>
                <a:lnTo>
                  <a:pt x="1" y="19"/>
                </a:lnTo>
                <a:lnTo>
                  <a:pt x="2" y="19"/>
                </a:lnTo>
                <a:lnTo>
                  <a:pt x="2" y="18"/>
                </a:lnTo>
                <a:lnTo>
                  <a:pt x="3" y="18"/>
                </a:lnTo>
                <a:lnTo>
                  <a:pt x="3" y="17"/>
                </a:lnTo>
                <a:lnTo>
                  <a:pt x="4" y="17"/>
                </a:lnTo>
                <a:lnTo>
                  <a:pt x="4" y="16"/>
                </a:lnTo>
                <a:lnTo>
                  <a:pt x="5" y="15"/>
                </a:lnTo>
                <a:lnTo>
                  <a:pt x="5" y="14"/>
                </a:lnTo>
                <a:lnTo>
                  <a:pt x="6" y="13"/>
                </a:lnTo>
                <a:lnTo>
                  <a:pt x="6" y="11"/>
                </a:lnTo>
                <a:lnTo>
                  <a:pt x="6" y="10"/>
                </a:lnTo>
                <a:lnTo>
                  <a:pt x="6" y="9"/>
                </a:lnTo>
                <a:lnTo>
                  <a:pt x="6" y="8"/>
                </a:lnTo>
                <a:lnTo>
                  <a:pt x="6" y="7"/>
                </a:lnTo>
                <a:lnTo>
                  <a:pt x="6" y="6"/>
                </a:lnTo>
                <a:lnTo>
                  <a:pt x="6" y="5"/>
                </a:lnTo>
                <a:lnTo>
                  <a:pt x="6" y="4"/>
                </a:lnTo>
                <a:lnTo>
                  <a:pt x="5" y="4"/>
                </a:lnTo>
                <a:lnTo>
                  <a:pt x="5" y="3"/>
                </a:lnTo>
                <a:lnTo>
                  <a:pt x="5" y="2"/>
                </a:lnTo>
                <a:lnTo>
                  <a:pt x="4" y="1"/>
                </a:lnTo>
                <a:lnTo>
                  <a:pt x="3" y="0"/>
                </a:lnTo>
                <a:close/>
              </a:path>
            </a:pathLst>
          </a:custGeom>
          <a:solidFill>
            <a:srgbClr val="D4634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499" name="Freeform 245"/>
          <p:cNvSpPr>
            <a:spLocks/>
          </p:cNvSpPr>
          <p:nvPr/>
        </p:nvSpPr>
        <p:spPr bwMode="auto">
          <a:xfrm>
            <a:off x="6856413" y="5173664"/>
            <a:ext cx="61912" cy="79375"/>
          </a:xfrm>
          <a:custGeom>
            <a:avLst/>
            <a:gdLst>
              <a:gd name="T0" fmla="*/ 4762 w 39"/>
              <a:gd name="T1" fmla="*/ 74613 h 50"/>
              <a:gd name="T2" fmla="*/ 7937 w 39"/>
              <a:gd name="T3" fmla="*/ 74613 h 50"/>
              <a:gd name="T4" fmla="*/ 9525 w 39"/>
              <a:gd name="T5" fmla="*/ 73025 h 50"/>
              <a:gd name="T6" fmla="*/ 12700 w 39"/>
              <a:gd name="T7" fmla="*/ 71438 h 50"/>
              <a:gd name="T8" fmla="*/ 15875 w 39"/>
              <a:gd name="T9" fmla="*/ 69850 h 50"/>
              <a:gd name="T10" fmla="*/ 19050 w 39"/>
              <a:gd name="T11" fmla="*/ 66675 h 50"/>
              <a:gd name="T12" fmla="*/ 22225 w 39"/>
              <a:gd name="T13" fmla="*/ 65088 h 50"/>
              <a:gd name="T14" fmla="*/ 25400 w 39"/>
              <a:gd name="T15" fmla="*/ 63500 h 50"/>
              <a:gd name="T16" fmla="*/ 28575 w 39"/>
              <a:gd name="T17" fmla="*/ 60325 h 50"/>
              <a:gd name="T18" fmla="*/ 31750 w 39"/>
              <a:gd name="T19" fmla="*/ 58738 h 50"/>
              <a:gd name="T20" fmla="*/ 34925 w 39"/>
              <a:gd name="T21" fmla="*/ 55563 h 50"/>
              <a:gd name="T22" fmla="*/ 38100 w 39"/>
              <a:gd name="T23" fmla="*/ 50800 h 50"/>
              <a:gd name="T24" fmla="*/ 41275 w 39"/>
              <a:gd name="T25" fmla="*/ 47625 h 50"/>
              <a:gd name="T26" fmla="*/ 42862 w 39"/>
              <a:gd name="T27" fmla="*/ 44450 h 50"/>
              <a:gd name="T28" fmla="*/ 44450 w 39"/>
              <a:gd name="T29" fmla="*/ 39688 h 50"/>
              <a:gd name="T30" fmla="*/ 47625 w 39"/>
              <a:gd name="T31" fmla="*/ 36513 h 50"/>
              <a:gd name="T32" fmla="*/ 50800 w 39"/>
              <a:gd name="T33" fmla="*/ 31750 h 50"/>
              <a:gd name="T34" fmla="*/ 52387 w 39"/>
              <a:gd name="T35" fmla="*/ 28575 h 50"/>
              <a:gd name="T36" fmla="*/ 53975 w 39"/>
              <a:gd name="T37" fmla="*/ 23813 h 50"/>
              <a:gd name="T38" fmla="*/ 55562 w 39"/>
              <a:gd name="T39" fmla="*/ 19050 h 50"/>
              <a:gd name="T40" fmla="*/ 57150 w 39"/>
              <a:gd name="T41" fmla="*/ 14288 h 50"/>
              <a:gd name="T42" fmla="*/ 58737 w 39"/>
              <a:gd name="T43" fmla="*/ 9525 h 50"/>
              <a:gd name="T44" fmla="*/ 60325 w 39"/>
              <a:gd name="T45" fmla="*/ 4763 h 50"/>
              <a:gd name="T46" fmla="*/ 61912 w 39"/>
              <a:gd name="T47" fmla="*/ 0 h 50"/>
              <a:gd name="T48" fmla="*/ 60325 w 39"/>
              <a:gd name="T49" fmla="*/ 14288 h 50"/>
              <a:gd name="T50" fmla="*/ 58737 w 39"/>
              <a:gd name="T51" fmla="*/ 19050 h 50"/>
              <a:gd name="T52" fmla="*/ 55562 w 39"/>
              <a:gd name="T53" fmla="*/ 25400 h 50"/>
              <a:gd name="T54" fmla="*/ 53975 w 39"/>
              <a:gd name="T55" fmla="*/ 28575 h 50"/>
              <a:gd name="T56" fmla="*/ 52387 w 39"/>
              <a:gd name="T57" fmla="*/ 31750 h 50"/>
              <a:gd name="T58" fmla="*/ 52387 w 39"/>
              <a:gd name="T59" fmla="*/ 36513 h 50"/>
              <a:gd name="T60" fmla="*/ 49212 w 39"/>
              <a:gd name="T61" fmla="*/ 39688 h 50"/>
              <a:gd name="T62" fmla="*/ 47625 w 39"/>
              <a:gd name="T63" fmla="*/ 44450 h 50"/>
              <a:gd name="T64" fmla="*/ 44450 w 39"/>
              <a:gd name="T65" fmla="*/ 47625 h 50"/>
              <a:gd name="T66" fmla="*/ 42862 w 39"/>
              <a:gd name="T67" fmla="*/ 50800 h 50"/>
              <a:gd name="T68" fmla="*/ 42862 w 39"/>
              <a:gd name="T69" fmla="*/ 53975 h 50"/>
              <a:gd name="T70" fmla="*/ 39687 w 39"/>
              <a:gd name="T71" fmla="*/ 55563 h 50"/>
              <a:gd name="T72" fmla="*/ 36512 w 39"/>
              <a:gd name="T73" fmla="*/ 58738 h 50"/>
              <a:gd name="T74" fmla="*/ 34925 w 39"/>
              <a:gd name="T75" fmla="*/ 60325 h 50"/>
              <a:gd name="T76" fmla="*/ 33337 w 39"/>
              <a:gd name="T77" fmla="*/ 61913 h 50"/>
              <a:gd name="T78" fmla="*/ 30162 w 39"/>
              <a:gd name="T79" fmla="*/ 63500 h 50"/>
              <a:gd name="T80" fmla="*/ 28575 w 39"/>
              <a:gd name="T81" fmla="*/ 66675 h 50"/>
              <a:gd name="T82" fmla="*/ 25400 w 39"/>
              <a:gd name="T83" fmla="*/ 66675 h 50"/>
              <a:gd name="T84" fmla="*/ 23812 w 39"/>
              <a:gd name="T85" fmla="*/ 69850 h 50"/>
              <a:gd name="T86" fmla="*/ 20637 w 39"/>
              <a:gd name="T87" fmla="*/ 71438 h 50"/>
              <a:gd name="T88" fmla="*/ 17462 w 39"/>
              <a:gd name="T89" fmla="*/ 71438 h 50"/>
              <a:gd name="T90" fmla="*/ 15875 w 39"/>
              <a:gd name="T91" fmla="*/ 74613 h 50"/>
              <a:gd name="T92" fmla="*/ 12700 w 39"/>
              <a:gd name="T93" fmla="*/ 74613 h 50"/>
              <a:gd name="T94" fmla="*/ 9525 w 39"/>
              <a:gd name="T95" fmla="*/ 76200 h 50"/>
              <a:gd name="T96" fmla="*/ 6350 w 39"/>
              <a:gd name="T97" fmla="*/ 77788 h 50"/>
              <a:gd name="T98" fmla="*/ 3175 w 39"/>
              <a:gd name="T99" fmla="*/ 79375 h 50"/>
              <a:gd name="T100" fmla="*/ 1587 w 39"/>
              <a:gd name="T101" fmla="*/ 71438 h 5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9" h="50">
                <a:moveTo>
                  <a:pt x="2" y="48"/>
                </a:moveTo>
                <a:lnTo>
                  <a:pt x="2" y="47"/>
                </a:lnTo>
                <a:lnTo>
                  <a:pt x="3" y="47"/>
                </a:lnTo>
                <a:lnTo>
                  <a:pt x="4" y="47"/>
                </a:lnTo>
                <a:lnTo>
                  <a:pt x="5" y="47"/>
                </a:lnTo>
                <a:lnTo>
                  <a:pt x="5" y="46"/>
                </a:lnTo>
                <a:lnTo>
                  <a:pt x="6" y="46"/>
                </a:lnTo>
                <a:lnTo>
                  <a:pt x="7" y="45"/>
                </a:lnTo>
                <a:lnTo>
                  <a:pt x="8" y="45"/>
                </a:lnTo>
                <a:lnTo>
                  <a:pt x="9" y="45"/>
                </a:lnTo>
                <a:lnTo>
                  <a:pt x="9" y="44"/>
                </a:lnTo>
                <a:lnTo>
                  <a:pt x="10" y="44"/>
                </a:lnTo>
                <a:lnTo>
                  <a:pt x="11" y="44"/>
                </a:lnTo>
                <a:lnTo>
                  <a:pt x="11" y="43"/>
                </a:lnTo>
                <a:lnTo>
                  <a:pt x="12" y="42"/>
                </a:lnTo>
                <a:lnTo>
                  <a:pt x="13" y="42"/>
                </a:lnTo>
                <a:lnTo>
                  <a:pt x="14" y="41"/>
                </a:lnTo>
                <a:lnTo>
                  <a:pt x="15" y="40"/>
                </a:lnTo>
                <a:lnTo>
                  <a:pt x="16" y="40"/>
                </a:lnTo>
                <a:lnTo>
                  <a:pt x="17" y="39"/>
                </a:lnTo>
                <a:lnTo>
                  <a:pt x="18" y="38"/>
                </a:lnTo>
                <a:lnTo>
                  <a:pt x="19" y="37"/>
                </a:lnTo>
                <a:lnTo>
                  <a:pt x="20" y="37"/>
                </a:lnTo>
                <a:lnTo>
                  <a:pt x="20" y="36"/>
                </a:lnTo>
                <a:lnTo>
                  <a:pt x="21" y="36"/>
                </a:lnTo>
                <a:lnTo>
                  <a:pt x="21" y="35"/>
                </a:lnTo>
                <a:lnTo>
                  <a:pt x="22" y="35"/>
                </a:lnTo>
                <a:lnTo>
                  <a:pt x="23" y="34"/>
                </a:lnTo>
                <a:lnTo>
                  <a:pt x="23" y="33"/>
                </a:lnTo>
                <a:lnTo>
                  <a:pt x="24" y="32"/>
                </a:lnTo>
                <a:lnTo>
                  <a:pt x="25" y="32"/>
                </a:lnTo>
                <a:lnTo>
                  <a:pt x="25" y="31"/>
                </a:lnTo>
                <a:lnTo>
                  <a:pt x="26" y="30"/>
                </a:lnTo>
                <a:lnTo>
                  <a:pt x="27" y="29"/>
                </a:lnTo>
                <a:lnTo>
                  <a:pt x="27" y="28"/>
                </a:lnTo>
                <a:lnTo>
                  <a:pt x="28" y="27"/>
                </a:lnTo>
                <a:lnTo>
                  <a:pt x="28" y="25"/>
                </a:lnTo>
                <a:lnTo>
                  <a:pt x="29" y="25"/>
                </a:lnTo>
                <a:lnTo>
                  <a:pt x="30" y="24"/>
                </a:lnTo>
                <a:lnTo>
                  <a:pt x="30" y="23"/>
                </a:lnTo>
                <a:lnTo>
                  <a:pt x="30" y="22"/>
                </a:lnTo>
                <a:lnTo>
                  <a:pt x="31" y="22"/>
                </a:lnTo>
                <a:lnTo>
                  <a:pt x="31" y="21"/>
                </a:lnTo>
                <a:lnTo>
                  <a:pt x="32" y="20"/>
                </a:lnTo>
                <a:lnTo>
                  <a:pt x="32" y="19"/>
                </a:lnTo>
                <a:lnTo>
                  <a:pt x="33" y="18"/>
                </a:lnTo>
                <a:lnTo>
                  <a:pt x="33" y="17"/>
                </a:lnTo>
                <a:lnTo>
                  <a:pt x="33" y="16"/>
                </a:lnTo>
                <a:lnTo>
                  <a:pt x="34" y="15"/>
                </a:lnTo>
                <a:lnTo>
                  <a:pt x="34" y="14"/>
                </a:lnTo>
                <a:lnTo>
                  <a:pt x="35" y="13"/>
                </a:lnTo>
                <a:lnTo>
                  <a:pt x="35" y="12"/>
                </a:lnTo>
                <a:lnTo>
                  <a:pt x="36" y="11"/>
                </a:lnTo>
                <a:lnTo>
                  <a:pt x="36" y="10"/>
                </a:lnTo>
                <a:lnTo>
                  <a:pt x="36" y="9"/>
                </a:lnTo>
                <a:lnTo>
                  <a:pt x="37" y="8"/>
                </a:lnTo>
                <a:lnTo>
                  <a:pt x="37" y="7"/>
                </a:lnTo>
                <a:lnTo>
                  <a:pt x="37" y="6"/>
                </a:lnTo>
                <a:lnTo>
                  <a:pt x="38" y="5"/>
                </a:lnTo>
                <a:lnTo>
                  <a:pt x="38" y="4"/>
                </a:lnTo>
                <a:lnTo>
                  <a:pt x="38" y="3"/>
                </a:lnTo>
                <a:lnTo>
                  <a:pt x="38" y="2"/>
                </a:lnTo>
                <a:lnTo>
                  <a:pt x="39" y="1"/>
                </a:lnTo>
                <a:lnTo>
                  <a:pt x="39" y="0"/>
                </a:lnTo>
                <a:lnTo>
                  <a:pt x="38" y="7"/>
                </a:lnTo>
                <a:lnTo>
                  <a:pt x="38" y="8"/>
                </a:lnTo>
                <a:lnTo>
                  <a:pt x="38" y="9"/>
                </a:lnTo>
                <a:lnTo>
                  <a:pt x="38" y="10"/>
                </a:lnTo>
                <a:lnTo>
                  <a:pt x="38" y="11"/>
                </a:lnTo>
                <a:lnTo>
                  <a:pt x="37" y="12"/>
                </a:lnTo>
                <a:lnTo>
                  <a:pt x="36" y="13"/>
                </a:lnTo>
                <a:lnTo>
                  <a:pt x="36" y="14"/>
                </a:lnTo>
                <a:lnTo>
                  <a:pt x="36" y="15"/>
                </a:lnTo>
                <a:lnTo>
                  <a:pt x="35" y="16"/>
                </a:lnTo>
                <a:lnTo>
                  <a:pt x="35" y="17"/>
                </a:lnTo>
                <a:lnTo>
                  <a:pt x="34" y="18"/>
                </a:lnTo>
                <a:lnTo>
                  <a:pt x="34" y="19"/>
                </a:lnTo>
                <a:lnTo>
                  <a:pt x="34" y="20"/>
                </a:lnTo>
                <a:lnTo>
                  <a:pt x="33" y="20"/>
                </a:lnTo>
                <a:lnTo>
                  <a:pt x="33" y="21"/>
                </a:lnTo>
                <a:lnTo>
                  <a:pt x="33" y="22"/>
                </a:lnTo>
                <a:lnTo>
                  <a:pt x="33" y="23"/>
                </a:lnTo>
                <a:lnTo>
                  <a:pt x="32" y="24"/>
                </a:lnTo>
                <a:lnTo>
                  <a:pt x="32" y="25"/>
                </a:lnTo>
                <a:lnTo>
                  <a:pt x="31" y="25"/>
                </a:lnTo>
                <a:lnTo>
                  <a:pt x="31" y="26"/>
                </a:lnTo>
                <a:lnTo>
                  <a:pt x="31" y="27"/>
                </a:lnTo>
                <a:lnTo>
                  <a:pt x="30" y="28"/>
                </a:lnTo>
                <a:lnTo>
                  <a:pt x="29" y="29"/>
                </a:lnTo>
                <a:lnTo>
                  <a:pt x="29" y="30"/>
                </a:lnTo>
                <a:lnTo>
                  <a:pt x="28" y="30"/>
                </a:lnTo>
                <a:lnTo>
                  <a:pt x="28" y="31"/>
                </a:lnTo>
                <a:lnTo>
                  <a:pt x="28" y="32"/>
                </a:lnTo>
                <a:lnTo>
                  <a:pt x="27" y="32"/>
                </a:lnTo>
                <a:lnTo>
                  <a:pt x="27" y="33"/>
                </a:lnTo>
                <a:lnTo>
                  <a:pt x="27" y="34"/>
                </a:lnTo>
                <a:lnTo>
                  <a:pt x="26" y="34"/>
                </a:lnTo>
                <a:lnTo>
                  <a:pt x="26" y="35"/>
                </a:lnTo>
                <a:lnTo>
                  <a:pt x="25" y="35"/>
                </a:lnTo>
                <a:lnTo>
                  <a:pt x="24" y="36"/>
                </a:lnTo>
                <a:lnTo>
                  <a:pt x="24" y="37"/>
                </a:lnTo>
                <a:lnTo>
                  <a:pt x="23" y="37"/>
                </a:lnTo>
                <a:lnTo>
                  <a:pt x="22" y="37"/>
                </a:lnTo>
                <a:lnTo>
                  <a:pt x="22" y="38"/>
                </a:lnTo>
                <a:lnTo>
                  <a:pt x="22" y="39"/>
                </a:lnTo>
                <a:lnTo>
                  <a:pt x="21" y="39"/>
                </a:lnTo>
                <a:lnTo>
                  <a:pt x="21" y="40"/>
                </a:lnTo>
                <a:lnTo>
                  <a:pt x="20" y="40"/>
                </a:lnTo>
                <a:lnTo>
                  <a:pt x="19" y="40"/>
                </a:lnTo>
                <a:lnTo>
                  <a:pt x="19" y="41"/>
                </a:lnTo>
                <a:lnTo>
                  <a:pt x="18" y="41"/>
                </a:lnTo>
                <a:lnTo>
                  <a:pt x="18" y="42"/>
                </a:lnTo>
                <a:lnTo>
                  <a:pt x="17" y="42"/>
                </a:lnTo>
                <a:lnTo>
                  <a:pt x="16" y="42"/>
                </a:lnTo>
                <a:lnTo>
                  <a:pt x="16" y="43"/>
                </a:lnTo>
                <a:lnTo>
                  <a:pt x="15" y="43"/>
                </a:lnTo>
                <a:lnTo>
                  <a:pt x="15" y="44"/>
                </a:lnTo>
                <a:lnTo>
                  <a:pt x="14" y="44"/>
                </a:lnTo>
                <a:lnTo>
                  <a:pt x="14" y="45"/>
                </a:lnTo>
                <a:lnTo>
                  <a:pt x="13" y="45"/>
                </a:lnTo>
                <a:lnTo>
                  <a:pt x="12" y="45"/>
                </a:lnTo>
                <a:lnTo>
                  <a:pt x="11" y="45"/>
                </a:lnTo>
                <a:lnTo>
                  <a:pt x="11" y="46"/>
                </a:lnTo>
                <a:lnTo>
                  <a:pt x="10" y="46"/>
                </a:lnTo>
                <a:lnTo>
                  <a:pt x="10" y="47"/>
                </a:lnTo>
                <a:lnTo>
                  <a:pt x="9" y="47"/>
                </a:lnTo>
                <a:lnTo>
                  <a:pt x="8" y="47"/>
                </a:lnTo>
                <a:lnTo>
                  <a:pt x="7" y="47"/>
                </a:lnTo>
                <a:lnTo>
                  <a:pt x="7" y="48"/>
                </a:lnTo>
                <a:lnTo>
                  <a:pt x="6" y="48"/>
                </a:lnTo>
                <a:lnTo>
                  <a:pt x="5" y="48"/>
                </a:lnTo>
                <a:lnTo>
                  <a:pt x="5" y="49"/>
                </a:lnTo>
                <a:lnTo>
                  <a:pt x="4" y="49"/>
                </a:lnTo>
                <a:lnTo>
                  <a:pt x="3" y="49"/>
                </a:lnTo>
                <a:lnTo>
                  <a:pt x="2" y="50"/>
                </a:lnTo>
                <a:lnTo>
                  <a:pt x="1" y="50"/>
                </a:lnTo>
                <a:lnTo>
                  <a:pt x="0" y="46"/>
                </a:lnTo>
                <a:lnTo>
                  <a:pt x="1" y="45"/>
                </a:lnTo>
                <a:lnTo>
                  <a:pt x="2" y="48"/>
                </a:lnTo>
                <a:close/>
              </a:path>
            </a:pathLst>
          </a:custGeom>
          <a:solidFill>
            <a:srgbClr val="78857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00" name="Freeform 246"/>
          <p:cNvSpPr>
            <a:spLocks/>
          </p:cNvSpPr>
          <p:nvPr/>
        </p:nvSpPr>
        <p:spPr bwMode="auto">
          <a:xfrm>
            <a:off x="6835775" y="5238751"/>
            <a:ext cx="25400" cy="22225"/>
          </a:xfrm>
          <a:custGeom>
            <a:avLst/>
            <a:gdLst>
              <a:gd name="T0" fmla="*/ 25400 w 16"/>
              <a:gd name="T1" fmla="*/ 0 h 14"/>
              <a:gd name="T2" fmla="*/ 25400 w 16"/>
              <a:gd name="T3" fmla="*/ 0 h 14"/>
              <a:gd name="T4" fmla="*/ 23813 w 16"/>
              <a:gd name="T5" fmla="*/ 0 h 14"/>
              <a:gd name="T6" fmla="*/ 23813 w 16"/>
              <a:gd name="T7" fmla="*/ 0 h 14"/>
              <a:gd name="T8" fmla="*/ 22225 w 16"/>
              <a:gd name="T9" fmla="*/ 0 h 14"/>
              <a:gd name="T10" fmla="*/ 22225 w 16"/>
              <a:gd name="T11" fmla="*/ 0 h 14"/>
              <a:gd name="T12" fmla="*/ 20638 w 16"/>
              <a:gd name="T13" fmla="*/ 0 h 14"/>
              <a:gd name="T14" fmla="*/ 20638 w 16"/>
              <a:gd name="T15" fmla="*/ 0 h 14"/>
              <a:gd name="T16" fmla="*/ 19050 w 16"/>
              <a:gd name="T17" fmla="*/ 0 h 14"/>
              <a:gd name="T18" fmla="*/ 19050 w 16"/>
              <a:gd name="T19" fmla="*/ 1588 h 14"/>
              <a:gd name="T20" fmla="*/ 19050 w 16"/>
              <a:gd name="T21" fmla="*/ 1588 h 14"/>
              <a:gd name="T22" fmla="*/ 17463 w 16"/>
              <a:gd name="T23" fmla="*/ 1588 h 14"/>
              <a:gd name="T24" fmla="*/ 17463 w 16"/>
              <a:gd name="T25" fmla="*/ 1588 h 14"/>
              <a:gd name="T26" fmla="*/ 17463 w 16"/>
              <a:gd name="T27" fmla="*/ 3175 h 14"/>
              <a:gd name="T28" fmla="*/ 15875 w 16"/>
              <a:gd name="T29" fmla="*/ 3175 h 14"/>
              <a:gd name="T30" fmla="*/ 15875 w 16"/>
              <a:gd name="T31" fmla="*/ 4763 h 14"/>
              <a:gd name="T32" fmla="*/ 15875 w 16"/>
              <a:gd name="T33" fmla="*/ 4763 h 14"/>
              <a:gd name="T34" fmla="*/ 14288 w 16"/>
              <a:gd name="T35" fmla="*/ 6350 h 14"/>
              <a:gd name="T36" fmla="*/ 14288 w 16"/>
              <a:gd name="T37" fmla="*/ 6350 h 14"/>
              <a:gd name="T38" fmla="*/ 14288 w 16"/>
              <a:gd name="T39" fmla="*/ 7938 h 14"/>
              <a:gd name="T40" fmla="*/ 12700 w 16"/>
              <a:gd name="T41" fmla="*/ 7938 h 14"/>
              <a:gd name="T42" fmla="*/ 12700 w 16"/>
              <a:gd name="T43" fmla="*/ 9525 h 14"/>
              <a:gd name="T44" fmla="*/ 12700 w 16"/>
              <a:gd name="T45" fmla="*/ 9525 h 14"/>
              <a:gd name="T46" fmla="*/ 11113 w 16"/>
              <a:gd name="T47" fmla="*/ 11113 h 14"/>
              <a:gd name="T48" fmla="*/ 11113 w 16"/>
              <a:gd name="T49" fmla="*/ 11113 h 14"/>
              <a:gd name="T50" fmla="*/ 11113 w 16"/>
              <a:gd name="T51" fmla="*/ 12700 h 14"/>
              <a:gd name="T52" fmla="*/ 11113 w 16"/>
              <a:gd name="T53" fmla="*/ 12700 h 14"/>
              <a:gd name="T54" fmla="*/ 0 w 16"/>
              <a:gd name="T55" fmla="*/ 20638 h 14"/>
              <a:gd name="T56" fmla="*/ 0 w 16"/>
              <a:gd name="T57" fmla="*/ 22225 h 14"/>
              <a:gd name="T58" fmla="*/ 1588 w 16"/>
              <a:gd name="T59" fmla="*/ 22225 h 14"/>
              <a:gd name="T60" fmla="*/ 1588 w 16"/>
              <a:gd name="T61" fmla="*/ 22225 h 14"/>
              <a:gd name="T62" fmla="*/ 1588 w 16"/>
              <a:gd name="T63" fmla="*/ 22225 h 14"/>
              <a:gd name="T64" fmla="*/ 1588 w 16"/>
              <a:gd name="T65" fmla="*/ 22225 h 14"/>
              <a:gd name="T66" fmla="*/ 3175 w 16"/>
              <a:gd name="T67" fmla="*/ 22225 h 14"/>
              <a:gd name="T68" fmla="*/ 3175 w 16"/>
              <a:gd name="T69" fmla="*/ 22225 h 14"/>
              <a:gd name="T70" fmla="*/ 4763 w 16"/>
              <a:gd name="T71" fmla="*/ 22225 h 14"/>
              <a:gd name="T72" fmla="*/ 4763 w 16"/>
              <a:gd name="T73" fmla="*/ 22225 h 14"/>
              <a:gd name="T74" fmla="*/ 6350 w 16"/>
              <a:gd name="T75" fmla="*/ 22225 h 14"/>
              <a:gd name="T76" fmla="*/ 6350 w 16"/>
              <a:gd name="T77" fmla="*/ 22225 h 14"/>
              <a:gd name="T78" fmla="*/ 7938 w 16"/>
              <a:gd name="T79" fmla="*/ 22225 h 14"/>
              <a:gd name="T80" fmla="*/ 7938 w 16"/>
              <a:gd name="T81" fmla="*/ 22225 h 14"/>
              <a:gd name="T82" fmla="*/ 7938 w 16"/>
              <a:gd name="T83" fmla="*/ 20638 h 14"/>
              <a:gd name="T84" fmla="*/ 9525 w 16"/>
              <a:gd name="T85" fmla="*/ 20638 h 14"/>
              <a:gd name="T86" fmla="*/ 9525 w 16"/>
              <a:gd name="T87" fmla="*/ 20638 h 14"/>
              <a:gd name="T88" fmla="*/ 11113 w 16"/>
              <a:gd name="T89" fmla="*/ 19050 h 14"/>
              <a:gd name="T90" fmla="*/ 11113 w 16"/>
              <a:gd name="T91" fmla="*/ 19050 h 14"/>
              <a:gd name="T92" fmla="*/ 11113 w 16"/>
              <a:gd name="T93" fmla="*/ 19050 h 14"/>
              <a:gd name="T94" fmla="*/ 12700 w 16"/>
              <a:gd name="T95" fmla="*/ 17463 h 14"/>
              <a:gd name="T96" fmla="*/ 12700 w 16"/>
              <a:gd name="T97" fmla="*/ 17463 h 14"/>
              <a:gd name="T98" fmla="*/ 14288 w 16"/>
              <a:gd name="T99" fmla="*/ 17463 h 14"/>
              <a:gd name="T100" fmla="*/ 19050 w 16"/>
              <a:gd name="T101" fmla="*/ 12700 h 14"/>
              <a:gd name="T102" fmla="*/ 25400 w 16"/>
              <a:gd name="T103" fmla="*/ 6350 h 14"/>
              <a:gd name="T104" fmla="*/ 25400 w 16"/>
              <a:gd name="T105" fmla="*/ 0 h 1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6" h="14">
                <a:moveTo>
                  <a:pt x="16" y="0"/>
                </a:moveTo>
                <a:lnTo>
                  <a:pt x="16" y="0"/>
                </a:lnTo>
                <a:lnTo>
                  <a:pt x="15" y="0"/>
                </a:lnTo>
                <a:lnTo>
                  <a:pt x="14" y="0"/>
                </a:lnTo>
                <a:lnTo>
                  <a:pt x="13" y="0"/>
                </a:lnTo>
                <a:lnTo>
                  <a:pt x="12" y="0"/>
                </a:lnTo>
                <a:lnTo>
                  <a:pt x="12" y="1"/>
                </a:lnTo>
                <a:lnTo>
                  <a:pt x="11" y="1"/>
                </a:lnTo>
                <a:lnTo>
                  <a:pt x="11" y="2"/>
                </a:lnTo>
                <a:lnTo>
                  <a:pt x="10" y="2"/>
                </a:lnTo>
                <a:lnTo>
                  <a:pt x="10" y="3"/>
                </a:lnTo>
                <a:lnTo>
                  <a:pt x="9" y="4"/>
                </a:lnTo>
                <a:lnTo>
                  <a:pt x="9" y="5"/>
                </a:lnTo>
                <a:lnTo>
                  <a:pt x="8" y="5"/>
                </a:lnTo>
                <a:lnTo>
                  <a:pt x="8" y="6"/>
                </a:lnTo>
                <a:lnTo>
                  <a:pt x="7" y="7"/>
                </a:lnTo>
                <a:lnTo>
                  <a:pt x="7" y="8"/>
                </a:lnTo>
                <a:lnTo>
                  <a:pt x="0" y="13"/>
                </a:lnTo>
                <a:lnTo>
                  <a:pt x="0" y="14"/>
                </a:lnTo>
                <a:lnTo>
                  <a:pt x="1" y="14"/>
                </a:lnTo>
                <a:lnTo>
                  <a:pt x="2" y="14"/>
                </a:lnTo>
                <a:lnTo>
                  <a:pt x="3" y="14"/>
                </a:lnTo>
                <a:lnTo>
                  <a:pt x="4" y="14"/>
                </a:lnTo>
                <a:lnTo>
                  <a:pt x="5" y="14"/>
                </a:lnTo>
                <a:lnTo>
                  <a:pt x="5" y="13"/>
                </a:lnTo>
                <a:lnTo>
                  <a:pt x="6" y="13"/>
                </a:lnTo>
                <a:lnTo>
                  <a:pt x="7" y="12"/>
                </a:lnTo>
                <a:lnTo>
                  <a:pt x="8" y="11"/>
                </a:lnTo>
                <a:lnTo>
                  <a:pt x="9" y="11"/>
                </a:lnTo>
                <a:lnTo>
                  <a:pt x="12" y="8"/>
                </a:lnTo>
                <a:lnTo>
                  <a:pt x="16" y="4"/>
                </a:lnTo>
                <a:lnTo>
                  <a:pt x="16" y="0"/>
                </a:lnTo>
                <a:close/>
              </a:path>
            </a:pathLst>
          </a:custGeom>
          <a:solidFill>
            <a:srgbClr val="F2BFA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01" name="Freeform 247"/>
          <p:cNvSpPr>
            <a:spLocks/>
          </p:cNvSpPr>
          <p:nvPr/>
        </p:nvSpPr>
        <p:spPr bwMode="auto">
          <a:xfrm>
            <a:off x="6986588" y="5029200"/>
            <a:ext cx="49212" cy="158750"/>
          </a:xfrm>
          <a:custGeom>
            <a:avLst/>
            <a:gdLst>
              <a:gd name="T0" fmla="*/ 14287 w 31"/>
              <a:gd name="T1" fmla="*/ 0 h 100"/>
              <a:gd name="T2" fmla="*/ 17462 w 31"/>
              <a:gd name="T3" fmla="*/ 4763 h 100"/>
              <a:gd name="T4" fmla="*/ 19050 w 31"/>
              <a:gd name="T5" fmla="*/ 11113 h 100"/>
              <a:gd name="T6" fmla="*/ 22225 w 31"/>
              <a:gd name="T7" fmla="*/ 15875 h 100"/>
              <a:gd name="T8" fmla="*/ 25400 w 31"/>
              <a:gd name="T9" fmla="*/ 23813 h 100"/>
              <a:gd name="T10" fmla="*/ 28575 w 31"/>
              <a:gd name="T11" fmla="*/ 31750 h 100"/>
              <a:gd name="T12" fmla="*/ 31750 w 31"/>
              <a:gd name="T13" fmla="*/ 39688 h 100"/>
              <a:gd name="T14" fmla="*/ 36512 w 31"/>
              <a:gd name="T15" fmla="*/ 49213 h 100"/>
              <a:gd name="T16" fmla="*/ 39687 w 31"/>
              <a:gd name="T17" fmla="*/ 60325 h 100"/>
              <a:gd name="T18" fmla="*/ 42862 w 31"/>
              <a:gd name="T19" fmla="*/ 69850 h 100"/>
              <a:gd name="T20" fmla="*/ 44450 w 31"/>
              <a:gd name="T21" fmla="*/ 80963 h 100"/>
              <a:gd name="T22" fmla="*/ 47625 w 31"/>
              <a:gd name="T23" fmla="*/ 92075 h 100"/>
              <a:gd name="T24" fmla="*/ 47625 w 31"/>
              <a:gd name="T25" fmla="*/ 98425 h 100"/>
              <a:gd name="T26" fmla="*/ 47625 w 31"/>
              <a:gd name="T27" fmla="*/ 104775 h 100"/>
              <a:gd name="T28" fmla="*/ 49212 w 31"/>
              <a:gd name="T29" fmla="*/ 111125 h 100"/>
              <a:gd name="T30" fmla="*/ 49212 w 31"/>
              <a:gd name="T31" fmla="*/ 119063 h 100"/>
              <a:gd name="T32" fmla="*/ 47625 w 31"/>
              <a:gd name="T33" fmla="*/ 125413 h 100"/>
              <a:gd name="T34" fmla="*/ 47625 w 31"/>
              <a:gd name="T35" fmla="*/ 131763 h 100"/>
              <a:gd name="T36" fmla="*/ 46037 w 31"/>
              <a:gd name="T37" fmla="*/ 141288 h 100"/>
              <a:gd name="T38" fmla="*/ 42862 w 31"/>
              <a:gd name="T39" fmla="*/ 150813 h 100"/>
              <a:gd name="T40" fmla="*/ 38100 w 31"/>
              <a:gd name="T41" fmla="*/ 155575 h 100"/>
              <a:gd name="T42" fmla="*/ 34925 w 31"/>
              <a:gd name="T43" fmla="*/ 158750 h 100"/>
              <a:gd name="T44" fmla="*/ 30162 w 31"/>
              <a:gd name="T45" fmla="*/ 158750 h 100"/>
              <a:gd name="T46" fmla="*/ 23812 w 31"/>
              <a:gd name="T47" fmla="*/ 158750 h 100"/>
              <a:gd name="T48" fmla="*/ 19050 w 31"/>
              <a:gd name="T49" fmla="*/ 155575 h 100"/>
              <a:gd name="T50" fmla="*/ 14287 w 31"/>
              <a:gd name="T51" fmla="*/ 152400 h 100"/>
              <a:gd name="T52" fmla="*/ 9525 w 31"/>
              <a:gd name="T53" fmla="*/ 149225 h 100"/>
              <a:gd name="T54" fmla="*/ 6350 w 31"/>
              <a:gd name="T55" fmla="*/ 144463 h 100"/>
              <a:gd name="T56" fmla="*/ 3175 w 31"/>
              <a:gd name="T57" fmla="*/ 141288 h 100"/>
              <a:gd name="T58" fmla="*/ 0 w 31"/>
              <a:gd name="T59" fmla="*/ 138113 h 100"/>
              <a:gd name="T60" fmla="*/ 3175 w 31"/>
              <a:gd name="T61" fmla="*/ 136525 h 100"/>
              <a:gd name="T62" fmla="*/ 7937 w 31"/>
              <a:gd name="T63" fmla="*/ 139700 h 100"/>
              <a:gd name="T64" fmla="*/ 12700 w 31"/>
              <a:gd name="T65" fmla="*/ 144463 h 100"/>
              <a:gd name="T66" fmla="*/ 15875 w 31"/>
              <a:gd name="T67" fmla="*/ 147638 h 100"/>
              <a:gd name="T68" fmla="*/ 20637 w 31"/>
              <a:gd name="T69" fmla="*/ 150813 h 100"/>
              <a:gd name="T70" fmla="*/ 25400 w 31"/>
              <a:gd name="T71" fmla="*/ 152400 h 100"/>
              <a:gd name="T72" fmla="*/ 30162 w 31"/>
              <a:gd name="T73" fmla="*/ 153988 h 100"/>
              <a:gd name="T74" fmla="*/ 34925 w 31"/>
              <a:gd name="T75" fmla="*/ 152400 h 100"/>
              <a:gd name="T76" fmla="*/ 39687 w 31"/>
              <a:gd name="T77" fmla="*/ 149225 h 100"/>
              <a:gd name="T78" fmla="*/ 42862 w 31"/>
              <a:gd name="T79" fmla="*/ 142875 h 100"/>
              <a:gd name="T80" fmla="*/ 46037 w 31"/>
              <a:gd name="T81" fmla="*/ 133350 h 100"/>
              <a:gd name="T82" fmla="*/ 47625 w 31"/>
              <a:gd name="T83" fmla="*/ 122238 h 100"/>
              <a:gd name="T84" fmla="*/ 47625 w 31"/>
              <a:gd name="T85" fmla="*/ 107950 h 100"/>
              <a:gd name="T86" fmla="*/ 44450 w 31"/>
              <a:gd name="T87" fmla="*/ 95250 h 100"/>
              <a:gd name="T88" fmla="*/ 42862 w 31"/>
              <a:gd name="T89" fmla="*/ 82550 h 100"/>
              <a:gd name="T90" fmla="*/ 38100 w 31"/>
              <a:gd name="T91" fmla="*/ 68263 h 100"/>
              <a:gd name="T92" fmla="*/ 34925 w 31"/>
              <a:gd name="T93" fmla="*/ 55563 h 100"/>
              <a:gd name="T94" fmla="*/ 30162 w 31"/>
              <a:gd name="T95" fmla="*/ 44450 h 100"/>
              <a:gd name="T96" fmla="*/ 26987 w 31"/>
              <a:gd name="T97" fmla="*/ 33338 h 100"/>
              <a:gd name="T98" fmla="*/ 22225 w 31"/>
              <a:gd name="T99" fmla="*/ 23813 h 100"/>
              <a:gd name="T100" fmla="*/ 19050 w 31"/>
              <a:gd name="T101" fmla="*/ 15875 h 100"/>
              <a:gd name="T102" fmla="*/ 15875 w 31"/>
              <a:gd name="T103" fmla="*/ 11113 h 100"/>
              <a:gd name="T104" fmla="*/ 14287 w 31"/>
              <a:gd name="T105" fmla="*/ 6350 h 1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1" h="100">
                <a:moveTo>
                  <a:pt x="8" y="3"/>
                </a:moveTo>
                <a:lnTo>
                  <a:pt x="3" y="14"/>
                </a:lnTo>
                <a:lnTo>
                  <a:pt x="3" y="11"/>
                </a:lnTo>
                <a:lnTo>
                  <a:pt x="9" y="0"/>
                </a:lnTo>
                <a:lnTo>
                  <a:pt x="9" y="1"/>
                </a:lnTo>
                <a:lnTo>
                  <a:pt x="10" y="2"/>
                </a:lnTo>
                <a:lnTo>
                  <a:pt x="10" y="3"/>
                </a:lnTo>
                <a:lnTo>
                  <a:pt x="11" y="3"/>
                </a:lnTo>
                <a:lnTo>
                  <a:pt x="11" y="4"/>
                </a:lnTo>
                <a:lnTo>
                  <a:pt x="11" y="5"/>
                </a:lnTo>
                <a:lnTo>
                  <a:pt x="12" y="5"/>
                </a:lnTo>
                <a:lnTo>
                  <a:pt x="12" y="6"/>
                </a:lnTo>
                <a:lnTo>
                  <a:pt x="12" y="7"/>
                </a:lnTo>
                <a:lnTo>
                  <a:pt x="13" y="8"/>
                </a:lnTo>
                <a:lnTo>
                  <a:pt x="13" y="9"/>
                </a:lnTo>
                <a:lnTo>
                  <a:pt x="13" y="10"/>
                </a:lnTo>
                <a:lnTo>
                  <a:pt x="14" y="10"/>
                </a:lnTo>
                <a:lnTo>
                  <a:pt x="14" y="11"/>
                </a:lnTo>
                <a:lnTo>
                  <a:pt x="15" y="12"/>
                </a:lnTo>
                <a:lnTo>
                  <a:pt x="15" y="13"/>
                </a:lnTo>
                <a:lnTo>
                  <a:pt x="16" y="14"/>
                </a:lnTo>
                <a:lnTo>
                  <a:pt x="16" y="15"/>
                </a:lnTo>
                <a:lnTo>
                  <a:pt x="17" y="15"/>
                </a:lnTo>
                <a:lnTo>
                  <a:pt x="17" y="17"/>
                </a:lnTo>
                <a:lnTo>
                  <a:pt x="18" y="18"/>
                </a:lnTo>
                <a:lnTo>
                  <a:pt x="18" y="19"/>
                </a:lnTo>
                <a:lnTo>
                  <a:pt x="18" y="20"/>
                </a:lnTo>
                <a:lnTo>
                  <a:pt x="19" y="21"/>
                </a:lnTo>
                <a:lnTo>
                  <a:pt x="19" y="22"/>
                </a:lnTo>
                <a:lnTo>
                  <a:pt x="19" y="23"/>
                </a:lnTo>
                <a:lnTo>
                  <a:pt x="20" y="24"/>
                </a:lnTo>
                <a:lnTo>
                  <a:pt x="20" y="25"/>
                </a:lnTo>
                <a:lnTo>
                  <a:pt x="21" y="27"/>
                </a:lnTo>
                <a:lnTo>
                  <a:pt x="22" y="29"/>
                </a:lnTo>
                <a:lnTo>
                  <a:pt x="22" y="30"/>
                </a:lnTo>
                <a:lnTo>
                  <a:pt x="23" y="31"/>
                </a:lnTo>
                <a:lnTo>
                  <a:pt x="23" y="33"/>
                </a:lnTo>
                <a:lnTo>
                  <a:pt x="24" y="34"/>
                </a:lnTo>
                <a:lnTo>
                  <a:pt x="24" y="35"/>
                </a:lnTo>
                <a:lnTo>
                  <a:pt x="24" y="36"/>
                </a:lnTo>
                <a:lnTo>
                  <a:pt x="25" y="38"/>
                </a:lnTo>
                <a:lnTo>
                  <a:pt x="25" y="39"/>
                </a:lnTo>
                <a:lnTo>
                  <a:pt x="25" y="40"/>
                </a:lnTo>
                <a:lnTo>
                  <a:pt x="26" y="42"/>
                </a:lnTo>
                <a:lnTo>
                  <a:pt x="26" y="43"/>
                </a:lnTo>
                <a:lnTo>
                  <a:pt x="27" y="44"/>
                </a:lnTo>
                <a:lnTo>
                  <a:pt x="27" y="46"/>
                </a:lnTo>
                <a:lnTo>
                  <a:pt x="27" y="47"/>
                </a:lnTo>
                <a:lnTo>
                  <a:pt x="28" y="48"/>
                </a:lnTo>
                <a:lnTo>
                  <a:pt x="28" y="50"/>
                </a:lnTo>
                <a:lnTo>
                  <a:pt x="28" y="51"/>
                </a:lnTo>
                <a:lnTo>
                  <a:pt x="29" y="53"/>
                </a:lnTo>
                <a:lnTo>
                  <a:pt x="29" y="54"/>
                </a:lnTo>
                <a:lnTo>
                  <a:pt x="29" y="55"/>
                </a:lnTo>
                <a:lnTo>
                  <a:pt x="30" y="57"/>
                </a:lnTo>
                <a:lnTo>
                  <a:pt x="30" y="58"/>
                </a:lnTo>
                <a:lnTo>
                  <a:pt x="30" y="59"/>
                </a:lnTo>
                <a:lnTo>
                  <a:pt x="30" y="60"/>
                </a:lnTo>
                <a:lnTo>
                  <a:pt x="30" y="61"/>
                </a:lnTo>
                <a:lnTo>
                  <a:pt x="30" y="62"/>
                </a:lnTo>
                <a:lnTo>
                  <a:pt x="30" y="63"/>
                </a:lnTo>
                <a:lnTo>
                  <a:pt x="30" y="64"/>
                </a:lnTo>
                <a:lnTo>
                  <a:pt x="30" y="65"/>
                </a:lnTo>
                <a:lnTo>
                  <a:pt x="30" y="66"/>
                </a:lnTo>
                <a:lnTo>
                  <a:pt x="30" y="67"/>
                </a:lnTo>
                <a:lnTo>
                  <a:pt x="31" y="68"/>
                </a:lnTo>
                <a:lnTo>
                  <a:pt x="31" y="69"/>
                </a:lnTo>
                <a:lnTo>
                  <a:pt x="31" y="70"/>
                </a:lnTo>
                <a:lnTo>
                  <a:pt x="31" y="71"/>
                </a:lnTo>
                <a:lnTo>
                  <a:pt x="31" y="72"/>
                </a:lnTo>
                <a:lnTo>
                  <a:pt x="31" y="73"/>
                </a:lnTo>
                <a:lnTo>
                  <a:pt x="31" y="74"/>
                </a:lnTo>
                <a:lnTo>
                  <a:pt x="31" y="75"/>
                </a:lnTo>
                <a:lnTo>
                  <a:pt x="31" y="76"/>
                </a:lnTo>
                <a:lnTo>
                  <a:pt x="31" y="77"/>
                </a:lnTo>
                <a:lnTo>
                  <a:pt x="30" y="78"/>
                </a:lnTo>
                <a:lnTo>
                  <a:pt x="30" y="79"/>
                </a:lnTo>
                <a:lnTo>
                  <a:pt x="30" y="80"/>
                </a:lnTo>
                <a:lnTo>
                  <a:pt x="30" y="81"/>
                </a:lnTo>
                <a:lnTo>
                  <a:pt x="30" y="82"/>
                </a:lnTo>
                <a:lnTo>
                  <a:pt x="30" y="83"/>
                </a:lnTo>
                <a:lnTo>
                  <a:pt x="30" y="84"/>
                </a:lnTo>
                <a:lnTo>
                  <a:pt x="30" y="85"/>
                </a:lnTo>
                <a:lnTo>
                  <a:pt x="30" y="86"/>
                </a:lnTo>
                <a:lnTo>
                  <a:pt x="30" y="88"/>
                </a:lnTo>
                <a:lnTo>
                  <a:pt x="29" y="89"/>
                </a:lnTo>
                <a:lnTo>
                  <a:pt x="29" y="91"/>
                </a:lnTo>
                <a:lnTo>
                  <a:pt x="28" y="91"/>
                </a:lnTo>
                <a:lnTo>
                  <a:pt x="28" y="93"/>
                </a:lnTo>
                <a:lnTo>
                  <a:pt x="27" y="93"/>
                </a:lnTo>
                <a:lnTo>
                  <a:pt x="27" y="95"/>
                </a:lnTo>
                <a:lnTo>
                  <a:pt x="26" y="95"/>
                </a:lnTo>
                <a:lnTo>
                  <a:pt x="26" y="96"/>
                </a:lnTo>
                <a:lnTo>
                  <a:pt x="25" y="97"/>
                </a:lnTo>
                <a:lnTo>
                  <a:pt x="25" y="98"/>
                </a:lnTo>
                <a:lnTo>
                  <a:pt x="24" y="98"/>
                </a:lnTo>
                <a:lnTo>
                  <a:pt x="24" y="99"/>
                </a:lnTo>
                <a:lnTo>
                  <a:pt x="23" y="100"/>
                </a:lnTo>
                <a:lnTo>
                  <a:pt x="22" y="100"/>
                </a:lnTo>
                <a:lnTo>
                  <a:pt x="21" y="100"/>
                </a:lnTo>
                <a:lnTo>
                  <a:pt x="20" y="100"/>
                </a:lnTo>
                <a:lnTo>
                  <a:pt x="19" y="100"/>
                </a:lnTo>
                <a:lnTo>
                  <a:pt x="18" y="100"/>
                </a:lnTo>
                <a:lnTo>
                  <a:pt x="17" y="100"/>
                </a:lnTo>
                <a:lnTo>
                  <a:pt x="16" y="100"/>
                </a:lnTo>
                <a:lnTo>
                  <a:pt x="15" y="100"/>
                </a:lnTo>
                <a:lnTo>
                  <a:pt x="14" y="100"/>
                </a:lnTo>
                <a:lnTo>
                  <a:pt x="13" y="99"/>
                </a:lnTo>
                <a:lnTo>
                  <a:pt x="12" y="98"/>
                </a:lnTo>
                <a:lnTo>
                  <a:pt x="11" y="98"/>
                </a:lnTo>
                <a:lnTo>
                  <a:pt x="10" y="97"/>
                </a:lnTo>
                <a:lnTo>
                  <a:pt x="9" y="96"/>
                </a:lnTo>
                <a:lnTo>
                  <a:pt x="8" y="95"/>
                </a:lnTo>
                <a:lnTo>
                  <a:pt x="7" y="94"/>
                </a:lnTo>
                <a:lnTo>
                  <a:pt x="6" y="94"/>
                </a:lnTo>
                <a:lnTo>
                  <a:pt x="6" y="93"/>
                </a:lnTo>
                <a:lnTo>
                  <a:pt x="5" y="93"/>
                </a:lnTo>
                <a:lnTo>
                  <a:pt x="4" y="92"/>
                </a:lnTo>
                <a:lnTo>
                  <a:pt x="4" y="91"/>
                </a:lnTo>
                <a:lnTo>
                  <a:pt x="3" y="91"/>
                </a:lnTo>
                <a:lnTo>
                  <a:pt x="3" y="90"/>
                </a:lnTo>
                <a:lnTo>
                  <a:pt x="2" y="90"/>
                </a:lnTo>
                <a:lnTo>
                  <a:pt x="2" y="89"/>
                </a:lnTo>
                <a:lnTo>
                  <a:pt x="2" y="88"/>
                </a:lnTo>
                <a:lnTo>
                  <a:pt x="1" y="88"/>
                </a:lnTo>
                <a:lnTo>
                  <a:pt x="0" y="87"/>
                </a:lnTo>
                <a:lnTo>
                  <a:pt x="1" y="83"/>
                </a:lnTo>
                <a:lnTo>
                  <a:pt x="1" y="84"/>
                </a:lnTo>
                <a:lnTo>
                  <a:pt x="2" y="85"/>
                </a:lnTo>
                <a:lnTo>
                  <a:pt x="2" y="86"/>
                </a:lnTo>
                <a:lnTo>
                  <a:pt x="3" y="86"/>
                </a:lnTo>
                <a:lnTo>
                  <a:pt x="3" y="87"/>
                </a:lnTo>
                <a:lnTo>
                  <a:pt x="4" y="88"/>
                </a:lnTo>
                <a:lnTo>
                  <a:pt x="5" y="88"/>
                </a:lnTo>
                <a:lnTo>
                  <a:pt x="5" y="89"/>
                </a:lnTo>
                <a:lnTo>
                  <a:pt x="6" y="89"/>
                </a:lnTo>
                <a:lnTo>
                  <a:pt x="6" y="90"/>
                </a:lnTo>
                <a:lnTo>
                  <a:pt x="7" y="91"/>
                </a:lnTo>
                <a:lnTo>
                  <a:pt x="8" y="91"/>
                </a:lnTo>
                <a:lnTo>
                  <a:pt x="8" y="92"/>
                </a:lnTo>
                <a:lnTo>
                  <a:pt x="9" y="93"/>
                </a:lnTo>
                <a:lnTo>
                  <a:pt x="10" y="93"/>
                </a:lnTo>
                <a:lnTo>
                  <a:pt x="11" y="93"/>
                </a:lnTo>
                <a:lnTo>
                  <a:pt x="12" y="94"/>
                </a:lnTo>
                <a:lnTo>
                  <a:pt x="12" y="95"/>
                </a:lnTo>
                <a:lnTo>
                  <a:pt x="13" y="95"/>
                </a:lnTo>
                <a:lnTo>
                  <a:pt x="14" y="95"/>
                </a:lnTo>
                <a:lnTo>
                  <a:pt x="15" y="96"/>
                </a:lnTo>
                <a:lnTo>
                  <a:pt x="16" y="96"/>
                </a:lnTo>
                <a:lnTo>
                  <a:pt x="17" y="97"/>
                </a:lnTo>
                <a:lnTo>
                  <a:pt x="18" y="97"/>
                </a:lnTo>
                <a:lnTo>
                  <a:pt x="19" y="97"/>
                </a:lnTo>
                <a:lnTo>
                  <a:pt x="20" y="97"/>
                </a:lnTo>
                <a:lnTo>
                  <a:pt x="21" y="97"/>
                </a:lnTo>
                <a:lnTo>
                  <a:pt x="22" y="96"/>
                </a:lnTo>
                <a:lnTo>
                  <a:pt x="23" y="96"/>
                </a:lnTo>
                <a:lnTo>
                  <a:pt x="23" y="95"/>
                </a:lnTo>
                <a:lnTo>
                  <a:pt x="24" y="95"/>
                </a:lnTo>
                <a:lnTo>
                  <a:pt x="25" y="94"/>
                </a:lnTo>
                <a:lnTo>
                  <a:pt x="25" y="93"/>
                </a:lnTo>
                <a:lnTo>
                  <a:pt x="26" y="93"/>
                </a:lnTo>
                <a:lnTo>
                  <a:pt x="26" y="92"/>
                </a:lnTo>
                <a:lnTo>
                  <a:pt x="26" y="91"/>
                </a:lnTo>
                <a:lnTo>
                  <a:pt x="27" y="90"/>
                </a:lnTo>
                <a:lnTo>
                  <a:pt x="27" y="89"/>
                </a:lnTo>
                <a:lnTo>
                  <a:pt x="28" y="88"/>
                </a:lnTo>
                <a:lnTo>
                  <a:pt x="28" y="87"/>
                </a:lnTo>
                <a:lnTo>
                  <a:pt x="28" y="86"/>
                </a:lnTo>
                <a:lnTo>
                  <a:pt x="29" y="84"/>
                </a:lnTo>
                <a:lnTo>
                  <a:pt x="29" y="83"/>
                </a:lnTo>
                <a:lnTo>
                  <a:pt x="29" y="81"/>
                </a:lnTo>
                <a:lnTo>
                  <a:pt x="29" y="80"/>
                </a:lnTo>
                <a:lnTo>
                  <a:pt x="30" y="78"/>
                </a:lnTo>
                <a:lnTo>
                  <a:pt x="30" y="77"/>
                </a:lnTo>
                <a:lnTo>
                  <a:pt x="30" y="75"/>
                </a:lnTo>
                <a:lnTo>
                  <a:pt x="30" y="73"/>
                </a:lnTo>
                <a:lnTo>
                  <a:pt x="30" y="72"/>
                </a:lnTo>
                <a:lnTo>
                  <a:pt x="30" y="70"/>
                </a:lnTo>
                <a:lnTo>
                  <a:pt x="30" y="68"/>
                </a:lnTo>
                <a:lnTo>
                  <a:pt x="29" y="67"/>
                </a:lnTo>
                <a:lnTo>
                  <a:pt x="29" y="65"/>
                </a:lnTo>
                <a:lnTo>
                  <a:pt x="29" y="63"/>
                </a:lnTo>
                <a:lnTo>
                  <a:pt x="29" y="62"/>
                </a:lnTo>
                <a:lnTo>
                  <a:pt x="28" y="60"/>
                </a:lnTo>
                <a:lnTo>
                  <a:pt x="28" y="58"/>
                </a:lnTo>
                <a:lnTo>
                  <a:pt x="28" y="57"/>
                </a:lnTo>
                <a:lnTo>
                  <a:pt x="27" y="55"/>
                </a:lnTo>
                <a:lnTo>
                  <a:pt x="27" y="53"/>
                </a:lnTo>
                <a:lnTo>
                  <a:pt x="27" y="52"/>
                </a:lnTo>
                <a:lnTo>
                  <a:pt x="26" y="50"/>
                </a:lnTo>
                <a:lnTo>
                  <a:pt x="26" y="48"/>
                </a:lnTo>
                <a:lnTo>
                  <a:pt x="25" y="47"/>
                </a:lnTo>
                <a:lnTo>
                  <a:pt x="25" y="46"/>
                </a:lnTo>
                <a:lnTo>
                  <a:pt x="24" y="43"/>
                </a:lnTo>
                <a:lnTo>
                  <a:pt x="24" y="42"/>
                </a:lnTo>
                <a:lnTo>
                  <a:pt x="24" y="40"/>
                </a:lnTo>
                <a:lnTo>
                  <a:pt x="23" y="39"/>
                </a:lnTo>
                <a:lnTo>
                  <a:pt x="23" y="37"/>
                </a:lnTo>
                <a:lnTo>
                  <a:pt x="22" y="35"/>
                </a:lnTo>
                <a:lnTo>
                  <a:pt x="22" y="34"/>
                </a:lnTo>
                <a:lnTo>
                  <a:pt x="21" y="33"/>
                </a:lnTo>
                <a:lnTo>
                  <a:pt x="21" y="31"/>
                </a:lnTo>
                <a:lnTo>
                  <a:pt x="20" y="30"/>
                </a:lnTo>
                <a:lnTo>
                  <a:pt x="19" y="28"/>
                </a:lnTo>
                <a:lnTo>
                  <a:pt x="19" y="27"/>
                </a:lnTo>
                <a:lnTo>
                  <a:pt x="19" y="25"/>
                </a:lnTo>
                <a:lnTo>
                  <a:pt x="18" y="24"/>
                </a:lnTo>
                <a:lnTo>
                  <a:pt x="17" y="22"/>
                </a:lnTo>
                <a:lnTo>
                  <a:pt x="17" y="21"/>
                </a:lnTo>
                <a:lnTo>
                  <a:pt x="16" y="20"/>
                </a:lnTo>
                <a:lnTo>
                  <a:pt x="16" y="19"/>
                </a:lnTo>
                <a:lnTo>
                  <a:pt x="15" y="18"/>
                </a:lnTo>
                <a:lnTo>
                  <a:pt x="15" y="17"/>
                </a:lnTo>
                <a:lnTo>
                  <a:pt x="14" y="15"/>
                </a:lnTo>
                <a:lnTo>
                  <a:pt x="14" y="14"/>
                </a:lnTo>
                <a:lnTo>
                  <a:pt x="13" y="13"/>
                </a:lnTo>
                <a:lnTo>
                  <a:pt x="13" y="12"/>
                </a:lnTo>
                <a:lnTo>
                  <a:pt x="13" y="11"/>
                </a:lnTo>
                <a:lnTo>
                  <a:pt x="12" y="10"/>
                </a:lnTo>
                <a:lnTo>
                  <a:pt x="11" y="8"/>
                </a:lnTo>
                <a:lnTo>
                  <a:pt x="10" y="7"/>
                </a:lnTo>
                <a:lnTo>
                  <a:pt x="10" y="6"/>
                </a:lnTo>
                <a:lnTo>
                  <a:pt x="10" y="5"/>
                </a:lnTo>
                <a:lnTo>
                  <a:pt x="9" y="5"/>
                </a:lnTo>
                <a:lnTo>
                  <a:pt x="9" y="4"/>
                </a:lnTo>
                <a:lnTo>
                  <a:pt x="8" y="3"/>
                </a:lnTo>
                <a:close/>
              </a:path>
            </a:pathLst>
          </a:custGeom>
          <a:solidFill>
            <a:srgbClr val="78857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02" name="Freeform 248"/>
          <p:cNvSpPr>
            <a:spLocks/>
          </p:cNvSpPr>
          <p:nvPr/>
        </p:nvSpPr>
        <p:spPr bwMode="auto">
          <a:xfrm>
            <a:off x="6986589" y="5003800"/>
            <a:ext cx="9525" cy="31750"/>
          </a:xfrm>
          <a:custGeom>
            <a:avLst/>
            <a:gdLst>
              <a:gd name="T0" fmla="*/ 0 w 6"/>
              <a:gd name="T1" fmla="*/ 0 h 20"/>
              <a:gd name="T2" fmla="*/ 6350 w 6"/>
              <a:gd name="T3" fmla="*/ 4763 h 20"/>
              <a:gd name="T4" fmla="*/ 9525 w 6"/>
              <a:gd name="T5" fmla="*/ 25400 h 20"/>
              <a:gd name="T6" fmla="*/ 4763 w 6"/>
              <a:gd name="T7" fmla="*/ 31750 h 20"/>
              <a:gd name="T8" fmla="*/ 4763 w 6"/>
              <a:gd name="T9" fmla="*/ 7938 h 20"/>
              <a:gd name="T10" fmla="*/ 0 w 6"/>
              <a:gd name="T11" fmla="*/ 0 h 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20">
                <a:moveTo>
                  <a:pt x="0" y="0"/>
                </a:moveTo>
                <a:lnTo>
                  <a:pt x="4" y="3"/>
                </a:lnTo>
                <a:lnTo>
                  <a:pt x="6" y="16"/>
                </a:lnTo>
                <a:lnTo>
                  <a:pt x="3" y="20"/>
                </a:lnTo>
                <a:lnTo>
                  <a:pt x="3" y="5"/>
                </a:lnTo>
                <a:lnTo>
                  <a:pt x="0" y="0"/>
                </a:lnTo>
                <a:close/>
              </a:path>
            </a:pathLst>
          </a:custGeom>
          <a:solidFill>
            <a:srgbClr val="FFF2E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03" name="Freeform 249"/>
          <p:cNvSpPr>
            <a:spLocks/>
          </p:cNvSpPr>
          <p:nvPr/>
        </p:nvSpPr>
        <p:spPr bwMode="auto">
          <a:xfrm>
            <a:off x="7083425" y="4283076"/>
            <a:ext cx="349250" cy="415925"/>
          </a:xfrm>
          <a:custGeom>
            <a:avLst/>
            <a:gdLst>
              <a:gd name="T0" fmla="*/ 303213 w 220"/>
              <a:gd name="T1" fmla="*/ 366713 h 262"/>
              <a:gd name="T2" fmla="*/ 300038 w 220"/>
              <a:gd name="T3" fmla="*/ 328613 h 262"/>
              <a:gd name="T4" fmla="*/ 314325 w 220"/>
              <a:gd name="T5" fmla="*/ 363538 h 262"/>
              <a:gd name="T6" fmla="*/ 312738 w 220"/>
              <a:gd name="T7" fmla="*/ 387350 h 262"/>
              <a:gd name="T8" fmla="*/ 333375 w 220"/>
              <a:gd name="T9" fmla="*/ 388938 h 262"/>
              <a:gd name="T10" fmla="*/ 349250 w 220"/>
              <a:gd name="T11" fmla="*/ 385763 h 262"/>
              <a:gd name="T12" fmla="*/ 330200 w 220"/>
              <a:gd name="T13" fmla="*/ 325438 h 262"/>
              <a:gd name="T14" fmla="*/ 306388 w 220"/>
              <a:gd name="T15" fmla="*/ 252413 h 262"/>
              <a:gd name="T16" fmla="*/ 296863 w 220"/>
              <a:gd name="T17" fmla="*/ 198438 h 262"/>
              <a:gd name="T18" fmla="*/ 303213 w 220"/>
              <a:gd name="T19" fmla="*/ 90488 h 262"/>
              <a:gd name="T20" fmla="*/ 295275 w 220"/>
              <a:gd name="T21" fmla="*/ 69850 h 262"/>
              <a:gd name="T22" fmla="*/ 282575 w 220"/>
              <a:gd name="T23" fmla="*/ 36513 h 262"/>
              <a:gd name="T24" fmla="*/ 277813 w 220"/>
              <a:gd name="T25" fmla="*/ 50800 h 262"/>
              <a:gd name="T26" fmla="*/ 268288 w 220"/>
              <a:gd name="T27" fmla="*/ 36513 h 262"/>
              <a:gd name="T28" fmla="*/ 238125 w 220"/>
              <a:gd name="T29" fmla="*/ 66675 h 262"/>
              <a:gd name="T30" fmla="*/ 209550 w 220"/>
              <a:gd name="T31" fmla="*/ 82550 h 262"/>
              <a:gd name="T32" fmla="*/ 200025 w 220"/>
              <a:gd name="T33" fmla="*/ 61913 h 262"/>
              <a:gd name="T34" fmla="*/ 171450 w 220"/>
              <a:gd name="T35" fmla="*/ 114300 h 262"/>
              <a:gd name="T36" fmla="*/ 152400 w 220"/>
              <a:gd name="T37" fmla="*/ 133350 h 262"/>
              <a:gd name="T38" fmla="*/ 138113 w 220"/>
              <a:gd name="T39" fmla="*/ 149225 h 262"/>
              <a:gd name="T40" fmla="*/ 120650 w 220"/>
              <a:gd name="T41" fmla="*/ 155575 h 262"/>
              <a:gd name="T42" fmla="*/ 119063 w 220"/>
              <a:gd name="T43" fmla="*/ 146050 h 262"/>
              <a:gd name="T44" fmla="*/ 149225 w 220"/>
              <a:gd name="T45" fmla="*/ 98425 h 262"/>
              <a:gd name="T46" fmla="*/ 173038 w 220"/>
              <a:gd name="T47" fmla="*/ 79375 h 262"/>
              <a:gd name="T48" fmla="*/ 209550 w 220"/>
              <a:gd name="T49" fmla="*/ 55563 h 262"/>
              <a:gd name="T50" fmla="*/ 239713 w 220"/>
              <a:gd name="T51" fmla="*/ 42863 h 262"/>
              <a:gd name="T52" fmla="*/ 273050 w 220"/>
              <a:gd name="T53" fmla="*/ 34925 h 262"/>
              <a:gd name="T54" fmla="*/ 279400 w 220"/>
              <a:gd name="T55" fmla="*/ 22225 h 262"/>
              <a:gd name="T56" fmla="*/ 271463 w 220"/>
              <a:gd name="T57" fmla="*/ 11113 h 262"/>
              <a:gd name="T58" fmla="*/ 246063 w 220"/>
              <a:gd name="T59" fmla="*/ 14288 h 262"/>
              <a:gd name="T60" fmla="*/ 227013 w 220"/>
              <a:gd name="T61" fmla="*/ 20638 h 262"/>
              <a:gd name="T62" fmla="*/ 201613 w 220"/>
              <a:gd name="T63" fmla="*/ 30163 h 262"/>
              <a:gd name="T64" fmla="*/ 176213 w 220"/>
              <a:gd name="T65" fmla="*/ 46038 h 262"/>
              <a:gd name="T66" fmla="*/ 147638 w 220"/>
              <a:gd name="T67" fmla="*/ 68263 h 262"/>
              <a:gd name="T68" fmla="*/ 125413 w 220"/>
              <a:gd name="T69" fmla="*/ 85725 h 262"/>
              <a:gd name="T70" fmla="*/ 120650 w 220"/>
              <a:gd name="T71" fmla="*/ 60325 h 262"/>
              <a:gd name="T72" fmla="*/ 122238 w 220"/>
              <a:gd name="T73" fmla="*/ 30163 h 262"/>
              <a:gd name="T74" fmla="*/ 117475 w 220"/>
              <a:gd name="T75" fmla="*/ 3175 h 262"/>
              <a:gd name="T76" fmla="*/ 87313 w 220"/>
              <a:gd name="T77" fmla="*/ 0 h 262"/>
              <a:gd name="T78" fmla="*/ 49213 w 220"/>
              <a:gd name="T79" fmla="*/ 1588 h 262"/>
              <a:gd name="T80" fmla="*/ 31750 w 220"/>
              <a:gd name="T81" fmla="*/ 30163 h 262"/>
              <a:gd name="T82" fmla="*/ 23813 w 220"/>
              <a:gd name="T83" fmla="*/ 63500 h 262"/>
              <a:gd name="T84" fmla="*/ 25400 w 220"/>
              <a:gd name="T85" fmla="*/ 304800 h 262"/>
              <a:gd name="T86" fmla="*/ 14288 w 220"/>
              <a:gd name="T87" fmla="*/ 347663 h 262"/>
              <a:gd name="T88" fmla="*/ 3175 w 220"/>
              <a:gd name="T89" fmla="*/ 393700 h 262"/>
              <a:gd name="T90" fmla="*/ 28575 w 220"/>
              <a:gd name="T91" fmla="*/ 392113 h 262"/>
              <a:gd name="T92" fmla="*/ 60325 w 220"/>
              <a:gd name="T93" fmla="*/ 390525 h 262"/>
              <a:gd name="T94" fmla="*/ 106363 w 220"/>
              <a:gd name="T95" fmla="*/ 390525 h 262"/>
              <a:gd name="T96" fmla="*/ 125413 w 220"/>
              <a:gd name="T97" fmla="*/ 390525 h 262"/>
              <a:gd name="T98" fmla="*/ 138113 w 220"/>
              <a:gd name="T99" fmla="*/ 385763 h 262"/>
              <a:gd name="T100" fmla="*/ 152400 w 220"/>
              <a:gd name="T101" fmla="*/ 406400 h 262"/>
              <a:gd name="T102" fmla="*/ 171450 w 220"/>
              <a:gd name="T103" fmla="*/ 409575 h 262"/>
              <a:gd name="T104" fmla="*/ 185738 w 220"/>
              <a:gd name="T105" fmla="*/ 385763 h 262"/>
              <a:gd name="T106" fmla="*/ 227013 w 220"/>
              <a:gd name="T107" fmla="*/ 385763 h 262"/>
              <a:gd name="T108" fmla="*/ 254000 w 220"/>
              <a:gd name="T109" fmla="*/ 406400 h 262"/>
              <a:gd name="T110" fmla="*/ 269875 w 220"/>
              <a:gd name="T111" fmla="*/ 412750 h 262"/>
              <a:gd name="T112" fmla="*/ 284163 w 220"/>
              <a:gd name="T113" fmla="*/ 385763 h 262"/>
              <a:gd name="T114" fmla="*/ 301625 w 220"/>
              <a:gd name="T115" fmla="*/ 387350 h 26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20" h="262">
                <a:moveTo>
                  <a:pt x="197" y="241"/>
                </a:moveTo>
                <a:lnTo>
                  <a:pt x="197" y="235"/>
                </a:lnTo>
                <a:lnTo>
                  <a:pt x="197" y="231"/>
                </a:lnTo>
                <a:lnTo>
                  <a:pt x="197" y="229"/>
                </a:lnTo>
                <a:lnTo>
                  <a:pt x="197" y="226"/>
                </a:lnTo>
                <a:lnTo>
                  <a:pt x="192" y="214"/>
                </a:lnTo>
                <a:lnTo>
                  <a:pt x="192" y="221"/>
                </a:lnTo>
                <a:lnTo>
                  <a:pt x="192" y="227"/>
                </a:lnTo>
                <a:lnTo>
                  <a:pt x="191" y="231"/>
                </a:lnTo>
                <a:lnTo>
                  <a:pt x="191" y="234"/>
                </a:lnTo>
                <a:lnTo>
                  <a:pt x="190" y="233"/>
                </a:lnTo>
                <a:lnTo>
                  <a:pt x="189" y="231"/>
                </a:lnTo>
                <a:lnTo>
                  <a:pt x="189" y="229"/>
                </a:lnTo>
                <a:lnTo>
                  <a:pt x="189" y="218"/>
                </a:lnTo>
                <a:lnTo>
                  <a:pt x="189" y="212"/>
                </a:lnTo>
                <a:lnTo>
                  <a:pt x="189" y="207"/>
                </a:lnTo>
                <a:lnTo>
                  <a:pt x="189" y="203"/>
                </a:lnTo>
                <a:lnTo>
                  <a:pt x="191" y="204"/>
                </a:lnTo>
                <a:lnTo>
                  <a:pt x="191" y="207"/>
                </a:lnTo>
                <a:lnTo>
                  <a:pt x="192" y="211"/>
                </a:lnTo>
                <a:lnTo>
                  <a:pt x="192" y="214"/>
                </a:lnTo>
                <a:lnTo>
                  <a:pt x="197" y="226"/>
                </a:lnTo>
                <a:lnTo>
                  <a:pt x="197" y="227"/>
                </a:lnTo>
                <a:lnTo>
                  <a:pt x="197" y="228"/>
                </a:lnTo>
                <a:lnTo>
                  <a:pt x="198" y="229"/>
                </a:lnTo>
                <a:lnTo>
                  <a:pt x="198" y="231"/>
                </a:lnTo>
                <a:lnTo>
                  <a:pt x="199" y="232"/>
                </a:lnTo>
                <a:lnTo>
                  <a:pt x="199" y="234"/>
                </a:lnTo>
                <a:lnTo>
                  <a:pt x="200" y="236"/>
                </a:lnTo>
                <a:lnTo>
                  <a:pt x="200" y="237"/>
                </a:lnTo>
                <a:lnTo>
                  <a:pt x="201" y="239"/>
                </a:lnTo>
                <a:lnTo>
                  <a:pt x="201" y="241"/>
                </a:lnTo>
                <a:lnTo>
                  <a:pt x="197" y="241"/>
                </a:lnTo>
                <a:lnTo>
                  <a:pt x="197" y="244"/>
                </a:lnTo>
                <a:lnTo>
                  <a:pt x="199" y="244"/>
                </a:lnTo>
                <a:lnTo>
                  <a:pt x="200" y="244"/>
                </a:lnTo>
                <a:lnTo>
                  <a:pt x="201" y="244"/>
                </a:lnTo>
                <a:lnTo>
                  <a:pt x="203" y="244"/>
                </a:lnTo>
                <a:lnTo>
                  <a:pt x="204" y="244"/>
                </a:lnTo>
                <a:lnTo>
                  <a:pt x="205" y="244"/>
                </a:lnTo>
                <a:lnTo>
                  <a:pt x="207" y="244"/>
                </a:lnTo>
                <a:lnTo>
                  <a:pt x="208" y="244"/>
                </a:lnTo>
                <a:lnTo>
                  <a:pt x="210" y="245"/>
                </a:lnTo>
                <a:lnTo>
                  <a:pt x="211" y="245"/>
                </a:lnTo>
                <a:lnTo>
                  <a:pt x="212" y="245"/>
                </a:lnTo>
                <a:lnTo>
                  <a:pt x="214" y="245"/>
                </a:lnTo>
                <a:lnTo>
                  <a:pt x="215" y="245"/>
                </a:lnTo>
                <a:lnTo>
                  <a:pt x="216" y="245"/>
                </a:lnTo>
                <a:lnTo>
                  <a:pt x="218" y="245"/>
                </a:lnTo>
                <a:lnTo>
                  <a:pt x="219" y="245"/>
                </a:lnTo>
                <a:lnTo>
                  <a:pt x="220" y="244"/>
                </a:lnTo>
                <a:lnTo>
                  <a:pt x="220" y="243"/>
                </a:lnTo>
                <a:lnTo>
                  <a:pt x="220" y="242"/>
                </a:lnTo>
                <a:lnTo>
                  <a:pt x="220" y="241"/>
                </a:lnTo>
                <a:lnTo>
                  <a:pt x="218" y="236"/>
                </a:lnTo>
                <a:lnTo>
                  <a:pt x="216" y="231"/>
                </a:lnTo>
                <a:lnTo>
                  <a:pt x="215" y="226"/>
                </a:lnTo>
                <a:lnTo>
                  <a:pt x="213" y="221"/>
                </a:lnTo>
                <a:lnTo>
                  <a:pt x="211" y="216"/>
                </a:lnTo>
                <a:lnTo>
                  <a:pt x="210" y="211"/>
                </a:lnTo>
                <a:lnTo>
                  <a:pt x="208" y="205"/>
                </a:lnTo>
                <a:lnTo>
                  <a:pt x="206" y="201"/>
                </a:lnTo>
                <a:lnTo>
                  <a:pt x="204" y="196"/>
                </a:lnTo>
                <a:lnTo>
                  <a:pt x="203" y="191"/>
                </a:lnTo>
                <a:lnTo>
                  <a:pt x="201" y="185"/>
                </a:lnTo>
                <a:lnTo>
                  <a:pt x="199" y="180"/>
                </a:lnTo>
                <a:lnTo>
                  <a:pt x="198" y="175"/>
                </a:lnTo>
                <a:lnTo>
                  <a:pt x="197" y="170"/>
                </a:lnTo>
                <a:lnTo>
                  <a:pt x="195" y="165"/>
                </a:lnTo>
                <a:lnTo>
                  <a:pt x="193" y="159"/>
                </a:lnTo>
                <a:lnTo>
                  <a:pt x="193" y="156"/>
                </a:lnTo>
                <a:lnTo>
                  <a:pt x="192" y="153"/>
                </a:lnTo>
                <a:lnTo>
                  <a:pt x="192" y="150"/>
                </a:lnTo>
                <a:lnTo>
                  <a:pt x="191" y="146"/>
                </a:lnTo>
                <a:lnTo>
                  <a:pt x="190" y="143"/>
                </a:lnTo>
                <a:lnTo>
                  <a:pt x="189" y="140"/>
                </a:lnTo>
                <a:lnTo>
                  <a:pt x="189" y="137"/>
                </a:lnTo>
                <a:lnTo>
                  <a:pt x="188" y="135"/>
                </a:lnTo>
                <a:lnTo>
                  <a:pt x="187" y="125"/>
                </a:lnTo>
                <a:lnTo>
                  <a:pt x="186" y="115"/>
                </a:lnTo>
                <a:lnTo>
                  <a:pt x="186" y="105"/>
                </a:lnTo>
                <a:lnTo>
                  <a:pt x="186" y="95"/>
                </a:lnTo>
                <a:lnTo>
                  <a:pt x="186" y="86"/>
                </a:lnTo>
                <a:lnTo>
                  <a:pt x="187" y="77"/>
                </a:lnTo>
                <a:lnTo>
                  <a:pt x="189" y="67"/>
                </a:lnTo>
                <a:lnTo>
                  <a:pt x="191" y="59"/>
                </a:lnTo>
                <a:lnTo>
                  <a:pt x="191" y="58"/>
                </a:lnTo>
                <a:lnTo>
                  <a:pt x="191" y="57"/>
                </a:lnTo>
                <a:lnTo>
                  <a:pt x="190" y="55"/>
                </a:lnTo>
                <a:lnTo>
                  <a:pt x="189" y="54"/>
                </a:lnTo>
                <a:lnTo>
                  <a:pt x="188" y="52"/>
                </a:lnTo>
                <a:lnTo>
                  <a:pt x="188" y="50"/>
                </a:lnTo>
                <a:lnTo>
                  <a:pt x="187" y="48"/>
                </a:lnTo>
                <a:lnTo>
                  <a:pt x="187" y="47"/>
                </a:lnTo>
                <a:lnTo>
                  <a:pt x="186" y="45"/>
                </a:lnTo>
                <a:lnTo>
                  <a:pt x="186" y="44"/>
                </a:lnTo>
                <a:lnTo>
                  <a:pt x="185" y="41"/>
                </a:lnTo>
                <a:lnTo>
                  <a:pt x="184" y="38"/>
                </a:lnTo>
                <a:lnTo>
                  <a:pt x="183" y="36"/>
                </a:lnTo>
                <a:lnTo>
                  <a:pt x="182" y="34"/>
                </a:lnTo>
                <a:lnTo>
                  <a:pt x="182" y="32"/>
                </a:lnTo>
                <a:lnTo>
                  <a:pt x="181" y="29"/>
                </a:lnTo>
                <a:lnTo>
                  <a:pt x="180" y="27"/>
                </a:lnTo>
                <a:lnTo>
                  <a:pt x="179" y="24"/>
                </a:lnTo>
                <a:lnTo>
                  <a:pt x="178" y="23"/>
                </a:lnTo>
                <a:lnTo>
                  <a:pt x="178" y="22"/>
                </a:lnTo>
                <a:lnTo>
                  <a:pt x="176" y="22"/>
                </a:lnTo>
                <a:lnTo>
                  <a:pt x="176" y="24"/>
                </a:lnTo>
                <a:lnTo>
                  <a:pt x="177" y="27"/>
                </a:lnTo>
                <a:lnTo>
                  <a:pt x="178" y="29"/>
                </a:lnTo>
                <a:lnTo>
                  <a:pt x="178" y="31"/>
                </a:lnTo>
                <a:lnTo>
                  <a:pt x="177" y="32"/>
                </a:lnTo>
                <a:lnTo>
                  <a:pt x="176" y="32"/>
                </a:lnTo>
                <a:lnTo>
                  <a:pt x="175" y="32"/>
                </a:lnTo>
                <a:lnTo>
                  <a:pt x="174" y="32"/>
                </a:lnTo>
                <a:lnTo>
                  <a:pt x="173" y="32"/>
                </a:lnTo>
                <a:lnTo>
                  <a:pt x="172" y="33"/>
                </a:lnTo>
                <a:lnTo>
                  <a:pt x="170" y="33"/>
                </a:lnTo>
                <a:lnTo>
                  <a:pt x="168" y="34"/>
                </a:lnTo>
                <a:lnTo>
                  <a:pt x="168" y="32"/>
                </a:lnTo>
                <a:lnTo>
                  <a:pt x="168" y="30"/>
                </a:lnTo>
                <a:lnTo>
                  <a:pt x="168" y="27"/>
                </a:lnTo>
                <a:lnTo>
                  <a:pt x="169" y="23"/>
                </a:lnTo>
                <a:lnTo>
                  <a:pt x="159" y="24"/>
                </a:lnTo>
                <a:lnTo>
                  <a:pt x="159" y="27"/>
                </a:lnTo>
                <a:lnTo>
                  <a:pt x="159" y="31"/>
                </a:lnTo>
                <a:lnTo>
                  <a:pt x="159" y="35"/>
                </a:lnTo>
                <a:lnTo>
                  <a:pt x="158" y="37"/>
                </a:lnTo>
                <a:lnTo>
                  <a:pt x="156" y="39"/>
                </a:lnTo>
                <a:lnTo>
                  <a:pt x="154" y="40"/>
                </a:lnTo>
                <a:lnTo>
                  <a:pt x="152" y="40"/>
                </a:lnTo>
                <a:lnTo>
                  <a:pt x="150" y="42"/>
                </a:lnTo>
                <a:lnTo>
                  <a:pt x="148" y="43"/>
                </a:lnTo>
                <a:lnTo>
                  <a:pt x="146" y="44"/>
                </a:lnTo>
                <a:lnTo>
                  <a:pt x="144" y="45"/>
                </a:lnTo>
                <a:lnTo>
                  <a:pt x="142" y="46"/>
                </a:lnTo>
                <a:lnTo>
                  <a:pt x="140" y="47"/>
                </a:lnTo>
                <a:lnTo>
                  <a:pt x="138" y="49"/>
                </a:lnTo>
                <a:lnTo>
                  <a:pt x="136" y="50"/>
                </a:lnTo>
                <a:lnTo>
                  <a:pt x="134" y="51"/>
                </a:lnTo>
                <a:lnTo>
                  <a:pt x="132" y="52"/>
                </a:lnTo>
                <a:lnTo>
                  <a:pt x="130" y="54"/>
                </a:lnTo>
                <a:lnTo>
                  <a:pt x="128" y="55"/>
                </a:lnTo>
                <a:lnTo>
                  <a:pt x="126" y="57"/>
                </a:lnTo>
                <a:lnTo>
                  <a:pt x="125" y="57"/>
                </a:lnTo>
                <a:lnTo>
                  <a:pt x="126" y="52"/>
                </a:lnTo>
                <a:lnTo>
                  <a:pt x="126" y="48"/>
                </a:lnTo>
                <a:lnTo>
                  <a:pt x="126" y="45"/>
                </a:lnTo>
                <a:lnTo>
                  <a:pt x="126" y="39"/>
                </a:lnTo>
                <a:lnTo>
                  <a:pt x="115" y="47"/>
                </a:lnTo>
                <a:lnTo>
                  <a:pt x="115" y="51"/>
                </a:lnTo>
                <a:lnTo>
                  <a:pt x="115" y="57"/>
                </a:lnTo>
                <a:lnTo>
                  <a:pt x="115" y="63"/>
                </a:lnTo>
                <a:lnTo>
                  <a:pt x="114" y="67"/>
                </a:lnTo>
                <a:lnTo>
                  <a:pt x="112" y="68"/>
                </a:lnTo>
                <a:lnTo>
                  <a:pt x="111" y="70"/>
                </a:lnTo>
                <a:lnTo>
                  <a:pt x="109" y="71"/>
                </a:lnTo>
                <a:lnTo>
                  <a:pt x="108" y="72"/>
                </a:lnTo>
                <a:lnTo>
                  <a:pt x="107" y="73"/>
                </a:lnTo>
                <a:lnTo>
                  <a:pt x="105" y="75"/>
                </a:lnTo>
                <a:lnTo>
                  <a:pt x="104" y="76"/>
                </a:lnTo>
                <a:lnTo>
                  <a:pt x="103" y="78"/>
                </a:lnTo>
                <a:lnTo>
                  <a:pt x="101" y="79"/>
                </a:lnTo>
                <a:lnTo>
                  <a:pt x="100" y="80"/>
                </a:lnTo>
                <a:lnTo>
                  <a:pt x="99" y="81"/>
                </a:lnTo>
                <a:lnTo>
                  <a:pt x="98" y="83"/>
                </a:lnTo>
                <a:lnTo>
                  <a:pt x="96" y="84"/>
                </a:lnTo>
                <a:lnTo>
                  <a:pt x="95" y="85"/>
                </a:lnTo>
                <a:lnTo>
                  <a:pt x="94" y="87"/>
                </a:lnTo>
                <a:lnTo>
                  <a:pt x="93" y="88"/>
                </a:lnTo>
                <a:lnTo>
                  <a:pt x="92" y="89"/>
                </a:lnTo>
                <a:lnTo>
                  <a:pt x="91" y="90"/>
                </a:lnTo>
                <a:lnTo>
                  <a:pt x="90" y="90"/>
                </a:lnTo>
                <a:lnTo>
                  <a:pt x="89" y="92"/>
                </a:lnTo>
                <a:lnTo>
                  <a:pt x="88" y="92"/>
                </a:lnTo>
                <a:lnTo>
                  <a:pt x="87" y="94"/>
                </a:lnTo>
                <a:lnTo>
                  <a:pt x="87" y="95"/>
                </a:lnTo>
                <a:lnTo>
                  <a:pt x="87" y="86"/>
                </a:lnTo>
                <a:lnTo>
                  <a:pt x="87" y="80"/>
                </a:lnTo>
                <a:lnTo>
                  <a:pt x="87" y="75"/>
                </a:lnTo>
                <a:lnTo>
                  <a:pt x="87" y="68"/>
                </a:lnTo>
                <a:lnTo>
                  <a:pt x="76" y="80"/>
                </a:lnTo>
                <a:lnTo>
                  <a:pt x="76" y="91"/>
                </a:lnTo>
                <a:lnTo>
                  <a:pt x="76" y="98"/>
                </a:lnTo>
                <a:lnTo>
                  <a:pt x="76" y="102"/>
                </a:lnTo>
                <a:lnTo>
                  <a:pt x="76" y="109"/>
                </a:lnTo>
                <a:lnTo>
                  <a:pt x="76" y="110"/>
                </a:lnTo>
                <a:lnTo>
                  <a:pt x="75" y="110"/>
                </a:lnTo>
                <a:lnTo>
                  <a:pt x="74" y="111"/>
                </a:lnTo>
                <a:lnTo>
                  <a:pt x="73" y="112"/>
                </a:lnTo>
                <a:lnTo>
                  <a:pt x="74" y="104"/>
                </a:lnTo>
                <a:lnTo>
                  <a:pt x="74" y="98"/>
                </a:lnTo>
                <a:lnTo>
                  <a:pt x="75" y="92"/>
                </a:lnTo>
                <a:lnTo>
                  <a:pt x="76" y="83"/>
                </a:lnTo>
                <a:lnTo>
                  <a:pt x="76" y="81"/>
                </a:lnTo>
                <a:lnTo>
                  <a:pt x="76" y="80"/>
                </a:lnTo>
                <a:lnTo>
                  <a:pt x="87" y="68"/>
                </a:lnTo>
                <a:lnTo>
                  <a:pt x="89" y="67"/>
                </a:lnTo>
                <a:lnTo>
                  <a:pt x="91" y="66"/>
                </a:lnTo>
                <a:lnTo>
                  <a:pt x="92" y="64"/>
                </a:lnTo>
                <a:lnTo>
                  <a:pt x="94" y="62"/>
                </a:lnTo>
                <a:lnTo>
                  <a:pt x="95" y="61"/>
                </a:lnTo>
                <a:lnTo>
                  <a:pt x="97" y="59"/>
                </a:lnTo>
                <a:lnTo>
                  <a:pt x="99" y="58"/>
                </a:lnTo>
                <a:lnTo>
                  <a:pt x="100" y="57"/>
                </a:lnTo>
                <a:lnTo>
                  <a:pt x="102" y="55"/>
                </a:lnTo>
                <a:lnTo>
                  <a:pt x="104" y="54"/>
                </a:lnTo>
                <a:lnTo>
                  <a:pt x="105" y="53"/>
                </a:lnTo>
                <a:lnTo>
                  <a:pt x="107" y="52"/>
                </a:lnTo>
                <a:lnTo>
                  <a:pt x="109" y="50"/>
                </a:lnTo>
                <a:lnTo>
                  <a:pt x="110" y="49"/>
                </a:lnTo>
                <a:lnTo>
                  <a:pt x="112" y="47"/>
                </a:lnTo>
                <a:lnTo>
                  <a:pt x="114" y="47"/>
                </a:lnTo>
                <a:lnTo>
                  <a:pt x="115" y="47"/>
                </a:lnTo>
                <a:lnTo>
                  <a:pt x="126" y="39"/>
                </a:lnTo>
                <a:lnTo>
                  <a:pt x="128" y="37"/>
                </a:lnTo>
                <a:lnTo>
                  <a:pt x="130" y="36"/>
                </a:lnTo>
                <a:lnTo>
                  <a:pt x="132" y="35"/>
                </a:lnTo>
                <a:lnTo>
                  <a:pt x="134" y="34"/>
                </a:lnTo>
                <a:lnTo>
                  <a:pt x="136" y="32"/>
                </a:lnTo>
                <a:lnTo>
                  <a:pt x="138" y="32"/>
                </a:lnTo>
                <a:lnTo>
                  <a:pt x="140" y="30"/>
                </a:lnTo>
                <a:lnTo>
                  <a:pt x="142" y="29"/>
                </a:lnTo>
                <a:lnTo>
                  <a:pt x="144" y="29"/>
                </a:lnTo>
                <a:lnTo>
                  <a:pt x="146" y="28"/>
                </a:lnTo>
                <a:lnTo>
                  <a:pt x="148" y="27"/>
                </a:lnTo>
                <a:lnTo>
                  <a:pt x="151" y="27"/>
                </a:lnTo>
                <a:lnTo>
                  <a:pt x="153" y="26"/>
                </a:lnTo>
                <a:lnTo>
                  <a:pt x="155" y="25"/>
                </a:lnTo>
                <a:lnTo>
                  <a:pt x="157" y="25"/>
                </a:lnTo>
                <a:lnTo>
                  <a:pt x="159" y="24"/>
                </a:lnTo>
                <a:lnTo>
                  <a:pt x="169" y="23"/>
                </a:lnTo>
                <a:lnTo>
                  <a:pt x="170" y="23"/>
                </a:lnTo>
                <a:lnTo>
                  <a:pt x="171" y="23"/>
                </a:lnTo>
                <a:lnTo>
                  <a:pt x="171" y="22"/>
                </a:lnTo>
                <a:lnTo>
                  <a:pt x="172" y="22"/>
                </a:lnTo>
                <a:lnTo>
                  <a:pt x="173" y="22"/>
                </a:lnTo>
                <a:lnTo>
                  <a:pt x="174" y="22"/>
                </a:lnTo>
                <a:lnTo>
                  <a:pt x="175" y="22"/>
                </a:lnTo>
                <a:lnTo>
                  <a:pt x="176" y="22"/>
                </a:lnTo>
                <a:lnTo>
                  <a:pt x="178" y="22"/>
                </a:lnTo>
                <a:lnTo>
                  <a:pt x="178" y="20"/>
                </a:lnTo>
                <a:lnTo>
                  <a:pt x="177" y="18"/>
                </a:lnTo>
                <a:lnTo>
                  <a:pt x="176" y="16"/>
                </a:lnTo>
                <a:lnTo>
                  <a:pt x="176" y="14"/>
                </a:lnTo>
                <a:lnTo>
                  <a:pt x="175" y="12"/>
                </a:lnTo>
                <a:lnTo>
                  <a:pt x="175" y="10"/>
                </a:lnTo>
                <a:lnTo>
                  <a:pt x="174" y="9"/>
                </a:lnTo>
                <a:lnTo>
                  <a:pt x="174" y="7"/>
                </a:lnTo>
                <a:lnTo>
                  <a:pt x="173" y="7"/>
                </a:lnTo>
                <a:lnTo>
                  <a:pt x="172" y="7"/>
                </a:lnTo>
                <a:lnTo>
                  <a:pt x="171" y="7"/>
                </a:lnTo>
                <a:lnTo>
                  <a:pt x="169" y="7"/>
                </a:lnTo>
                <a:lnTo>
                  <a:pt x="167" y="7"/>
                </a:lnTo>
                <a:lnTo>
                  <a:pt x="163" y="7"/>
                </a:lnTo>
                <a:lnTo>
                  <a:pt x="162" y="8"/>
                </a:lnTo>
                <a:lnTo>
                  <a:pt x="161" y="8"/>
                </a:lnTo>
                <a:lnTo>
                  <a:pt x="159" y="8"/>
                </a:lnTo>
                <a:lnTo>
                  <a:pt x="158" y="8"/>
                </a:lnTo>
                <a:lnTo>
                  <a:pt x="157" y="9"/>
                </a:lnTo>
                <a:lnTo>
                  <a:pt x="155" y="9"/>
                </a:lnTo>
                <a:lnTo>
                  <a:pt x="154" y="10"/>
                </a:lnTo>
                <a:lnTo>
                  <a:pt x="152" y="10"/>
                </a:lnTo>
                <a:lnTo>
                  <a:pt x="151" y="10"/>
                </a:lnTo>
                <a:lnTo>
                  <a:pt x="149" y="10"/>
                </a:lnTo>
                <a:lnTo>
                  <a:pt x="148" y="11"/>
                </a:lnTo>
                <a:lnTo>
                  <a:pt x="146" y="11"/>
                </a:lnTo>
                <a:lnTo>
                  <a:pt x="145" y="12"/>
                </a:lnTo>
                <a:lnTo>
                  <a:pt x="144" y="12"/>
                </a:lnTo>
                <a:lnTo>
                  <a:pt x="143" y="13"/>
                </a:lnTo>
                <a:lnTo>
                  <a:pt x="142" y="14"/>
                </a:lnTo>
                <a:lnTo>
                  <a:pt x="140" y="14"/>
                </a:lnTo>
                <a:lnTo>
                  <a:pt x="138" y="15"/>
                </a:lnTo>
                <a:lnTo>
                  <a:pt x="136" y="16"/>
                </a:lnTo>
                <a:lnTo>
                  <a:pt x="134" y="16"/>
                </a:lnTo>
                <a:lnTo>
                  <a:pt x="132" y="17"/>
                </a:lnTo>
                <a:lnTo>
                  <a:pt x="131" y="18"/>
                </a:lnTo>
                <a:lnTo>
                  <a:pt x="129" y="19"/>
                </a:lnTo>
                <a:lnTo>
                  <a:pt x="127" y="19"/>
                </a:lnTo>
                <a:lnTo>
                  <a:pt x="126" y="21"/>
                </a:lnTo>
                <a:lnTo>
                  <a:pt x="124" y="22"/>
                </a:lnTo>
                <a:lnTo>
                  <a:pt x="122" y="22"/>
                </a:lnTo>
                <a:lnTo>
                  <a:pt x="120" y="24"/>
                </a:lnTo>
                <a:lnTo>
                  <a:pt x="119" y="24"/>
                </a:lnTo>
                <a:lnTo>
                  <a:pt x="117" y="25"/>
                </a:lnTo>
                <a:lnTo>
                  <a:pt x="115" y="27"/>
                </a:lnTo>
                <a:lnTo>
                  <a:pt x="113" y="27"/>
                </a:lnTo>
                <a:lnTo>
                  <a:pt x="111" y="29"/>
                </a:lnTo>
                <a:lnTo>
                  <a:pt x="109" y="30"/>
                </a:lnTo>
                <a:lnTo>
                  <a:pt x="107" y="32"/>
                </a:lnTo>
                <a:lnTo>
                  <a:pt x="105" y="34"/>
                </a:lnTo>
                <a:lnTo>
                  <a:pt x="103" y="35"/>
                </a:lnTo>
                <a:lnTo>
                  <a:pt x="101" y="37"/>
                </a:lnTo>
                <a:lnTo>
                  <a:pt x="98" y="38"/>
                </a:lnTo>
                <a:lnTo>
                  <a:pt x="97" y="40"/>
                </a:lnTo>
                <a:lnTo>
                  <a:pt x="95" y="42"/>
                </a:lnTo>
                <a:lnTo>
                  <a:pt x="93" y="43"/>
                </a:lnTo>
                <a:lnTo>
                  <a:pt x="90" y="45"/>
                </a:lnTo>
                <a:lnTo>
                  <a:pt x="88" y="46"/>
                </a:lnTo>
                <a:lnTo>
                  <a:pt x="87" y="47"/>
                </a:lnTo>
                <a:lnTo>
                  <a:pt x="84" y="50"/>
                </a:lnTo>
                <a:lnTo>
                  <a:pt x="82" y="51"/>
                </a:lnTo>
                <a:lnTo>
                  <a:pt x="80" y="52"/>
                </a:lnTo>
                <a:lnTo>
                  <a:pt x="80" y="53"/>
                </a:lnTo>
                <a:lnTo>
                  <a:pt x="79" y="54"/>
                </a:lnTo>
                <a:lnTo>
                  <a:pt x="78" y="55"/>
                </a:lnTo>
                <a:lnTo>
                  <a:pt x="79" y="50"/>
                </a:lnTo>
                <a:lnTo>
                  <a:pt x="79" y="46"/>
                </a:lnTo>
                <a:lnTo>
                  <a:pt x="79" y="42"/>
                </a:lnTo>
                <a:lnTo>
                  <a:pt x="79" y="39"/>
                </a:lnTo>
                <a:lnTo>
                  <a:pt x="78" y="39"/>
                </a:lnTo>
                <a:lnTo>
                  <a:pt x="77" y="39"/>
                </a:lnTo>
                <a:lnTo>
                  <a:pt x="76" y="38"/>
                </a:lnTo>
                <a:lnTo>
                  <a:pt x="75" y="38"/>
                </a:lnTo>
                <a:lnTo>
                  <a:pt x="75" y="35"/>
                </a:lnTo>
                <a:lnTo>
                  <a:pt x="76" y="30"/>
                </a:lnTo>
                <a:lnTo>
                  <a:pt x="76" y="27"/>
                </a:lnTo>
                <a:lnTo>
                  <a:pt x="76" y="23"/>
                </a:lnTo>
                <a:lnTo>
                  <a:pt x="77" y="19"/>
                </a:lnTo>
                <a:lnTo>
                  <a:pt x="78" y="15"/>
                </a:lnTo>
                <a:lnTo>
                  <a:pt x="78" y="12"/>
                </a:lnTo>
                <a:lnTo>
                  <a:pt x="79" y="8"/>
                </a:lnTo>
                <a:lnTo>
                  <a:pt x="78" y="7"/>
                </a:lnTo>
                <a:lnTo>
                  <a:pt x="78" y="5"/>
                </a:lnTo>
                <a:lnTo>
                  <a:pt x="77" y="4"/>
                </a:lnTo>
                <a:lnTo>
                  <a:pt x="76" y="3"/>
                </a:lnTo>
                <a:lnTo>
                  <a:pt x="74" y="2"/>
                </a:lnTo>
                <a:lnTo>
                  <a:pt x="72" y="2"/>
                </a:lnTo>
                <a:lnTo>
                  <a:pt x="70" y="2"/>
                </a:lnTo>
                <a:lnTo>
                  <a:pt x="68" y="2"/>
                </a:lnTo>
                <a:lnTo>
                  <a:pt x="66" y="1"/>
                </a:lnTo>
                <a:lnTo>
                  <a:pt x="65" y="0"/>
                </a:lnTo>
                <a:lnTo>
                  <a:pt x="63" y="0"/>
                </a:lnTo>
                <a:lnTo>
                  <a:pt x="60" y="0"/>
                </a:lnTo>
                <a:lnTo>
                  <a:pt x="57" y="0"/>
                </a:lnTo>
                <a:lnTo>
                  <a:pt x="55" y="0"/>
                </a:lnTo>
                <a:lnTo>
                  <a:pt x="52" y="0"/>
                </a:lnTo>
                <a:lnTo>
                  <a:pt x="49" y="0"/>
                </a:lnTo>
                <a:lnTo>
                  <a:pt x="47" y="0"/>
                </a:lnTo>
                <a:lnTo>
                  <a:pt x="44" y="0"/>
                </a:lnTo>
                <a:lnTo>
                  <a:pt x="41" y="0"/>
                </a:lnTo>
                <a:lnTo>
                  <a:pt x="39" y="0"/>
                </a:lnTo>
                <a:lnTo>
                  <a:pt x="36" y="0"/>
                </a:lnTo>
                <a:lnTo>
                  <a:pt x="34" y="1"/>
                </a:lnTo>
                <a:lnTo>
                  <a:pt x="31" y="1"/>
                </a:lnTo>
                <a:lnTo>
                  <a:pt x="28" y="2"/>
                </a:lnTo>
                <a:lnTo>
                  <a:pt x="26" y="2"/>
                </a:lnTo>
                <a:lnTo>
                  <a:pt x="23" y="2"/>
                </a:lnTo>
                <a:lnTo>
                  <a:pt x="21" y="2"/>
                </a:lnTo>
                <a:lnTo>
                  <a:pt x="20" y="3"/>
                </a:lnTo>
                <a:lnTo>
                  <a:pt x="20" y="4"/>
                </a:lnTo>
                <a:lnTo>
                  <a:pt x="19" y="5"/>
                </a:lnTo>
                <a:lnTo>
                  <a:pt x="20" y="19"/>
                </a:lnTo>
                <a:lnTo>
                  <a:pt x="20" y="27"/>
                </a:lnTo>
                <a:lnTo>
                  <a:pt x="20" y="32"/>
                </a:lnTo>
                <a:lnTo>
                  <a:pt x="20" y="37"/>
                </a:lnTo>
                <a:lnTo>
                  <a:pt x="19" y="37"/>
                </a:lnTo>
                <a:lnTo>
                  <a:pt x="18" y="38"/>
                </a:lnTo>
                <a:lnTo>
                  <a:pt x="17" y="38"/>
                </a:lnTo>
                <a:lnTo>
                  <a:pt x="16" y="39"/>
                </a:lnTo>
                <a:lnTo>
                  <a:pt x="15" y="39"/>
                </a:lnTo>
                <a:lnTo>
                  <a:pt x="15" y="40"/>
                </a:lnTo>
                <a:lnTo>
                  <a:pt x="14" y="40"/>
                </a:lnTo>
                <a:lnTo>
                  <a:pt x="14" y="42"/>
                </a:lnTo>
                <a:lnTo>
                  <a:pt x="14" y="63"/>
                </a:lnTo>
                <a:lnTo>
                  <a:pt x="14" y="85"/>
                </a:lnTo>
                <a:lnTo>
                  <a:pt x="14" y="106"/>
                </a:lnTo>
                <a:lnTo>
                  <a:pt x="15" y="128"/>
                </a:lnTo>
                <a:lnTo>
                  <a:pt x="15" y="149"/>
                </a:lnTo>
                <a:lnTo>
                  <a:pt x="16" y="170"/>
                </a:lnTo>
                <a:lnTo>
                  <a:pt x="16" y="192"/>
                </a:lnTo>
                <a:lnTo>
                  <a:pt x="17" y="213"/>
                </a:lnTo>
                <a:lnTo>
                  <a:pt x="17" y="214"/>
                </a:lnTo>
                <a:lnTo>
                  <a:pt x="17" y="216"/>
                </a:lnTo>
                <a:lnTo>
                  <a:pt x="17" y="218"/>
                </a:lnTo>
                <a:lnTo>
                  <a:pt x="14" y="218"/>
                </a:lnTo>
                <a:lnTo>
                  <a:pt x="13" y="218"/>
                </a:lnTo>
                <a:lnTo>
                  <a:pt x="11" y="218"/>
                </a:lnTo>
                <a:lnTo>
                  <a:pt x="9" y="219"/>
                </a:lnTo>
                <a:lnTo>
                  <a:pt x="7" y="219"/>
                </a:lnTo>
                <a:lnTo>
                  <a:pt x="5" y="220"/>
                </a:lnTo>
                <a:lnTo>
                  <a:pt x="3" y="220"/>
                </a:lnTo>
                <a:lnTo>
                  <a:pt x="1" y="221"/>
                </a:lnTo>
                <a:lnTo>
                  <a:pt x="0" y="226"/>
                </a:lnTo>
                <a:lnTo>
                  <a:pt x="0" y="235"/>
                </a:lnTo>
                <a:lnTo>
                  <a:pt x="1" y="243"/>
                </a:lnTo>
                <a:lnTo>
                  <a:pt x="2" y="248"/>
                </a:lnTo>
                <a:lnTo>
                  <a:pt x="3" y="248"/>
                </a:lnTo>
                <a:lnTo>
                  <a:pt x="4" y="248"/>
                </a:lnTo>
                <a:lnTo>
                  <a:pt x="5" y="248"/>
                </a:lnTo>
                <a:lnTo>
                  <a:pt x="6" y="248"/>
                </a:lnTo>
                <a:lnTo>
                  <a:pt x="8" y="248"/>
                </a:lnTo>
                <a:lnTo>
                  <a:pt x="10" y="248"/>
                </a:lnTo>
                <a:lnTo>
                  <a:pt x="13" y="248"/>
                </a:lnTo>
                <a:lnTo>
                  <a:pt x="15" y="248"/>
                </a:lnTo>
                <a:lnTo>
                  <a:pt x="18" y="247"/>
                </a:lnTo>
                <a:lnTo>
                  <a:pt x="20" y="247"/>
                </a:lnTo>
                <a:lnTo>
                  <a:pt x="23" y="247"/>
                </a:lnTo>
                <a:lnTo>
                  <a:pt x="25" y="247"/>
                </a:lnTo>
                <a:lnTo>
                  <a:pt x="28" y="247"/>
                </a:lnTo>
                <a:lnTo>
                  <a:pt x="30" y="247"/>
                </a:lnTo>
                <a:lnTo>
                  <a:pt x="32" y="246"/>
                </a:lnTo>
                <a:lnTo>
                  <a:pt x="34" y="246"/>
                </a:lnTo>
                <a:lnTo>
                  <a:pt x="36" y="246"/>
                </a:lnTo>
                <a:lnTo>
                  <a:pt x="38" y="246"/>
                </a:lnTo>
                <a:lnTo>
                  <a:pt x="40" y="246"/>
                </a:lnTo>
                <a:lnTo>
                  <a:pt x="41" y="246"/>
                </a:lnTo>
                <a:lnTo>
                  <a:pt x="43" y="246"/>
                </a:lnTo>
                <a:lnTo>
                  <a:pt x="44" y="246"/>
                </a:lnTo>
                <a:lnTo>
                  <a:pt x="50" y="246"/>
                </a:lnTo>
                <a:lnTo>
                  <a:pt x="56" y="246"/>
                </a:lnTo>
                <a:lnTo>
                  <a:pt x="60" y="246"/>
                </a:lnTo>
                <a:lnTo>
                  <a:pt x="64" y="246"/>
                </a:lnTo>
                <a:lnTo>
                  <a:pt x="67" y="246"/>
                </a:lnTo>
                <a:lnTo>
                  <a:pt x="70" y="246"/>
                </a:lnTo>
                <a:lnTo>
                  <a:pt x="72" y="246"/>
                </a:lnTo>
                <a:lnTo>
                  <a:pt x="74" y="246"/>
                </a:lnTo>
                <a:lnTo>
                  <a:pt x="76" y="246"/>
                </a:lnTo>
                <a:lnTo>
                  <a:pt x="77" y="246"/>
                </a:lnTo>
                <a:lnTo>
                  <a:pt x="78" y="246"/>
                </a:lnTo>
                <a:lnTo>
                  <a:pt x="79" y="246"/>
                </a:lnTo>
                <a:lnTo>
                  <a:pt x="80" y="246"/>
                </a:lnTo>
                <a:lnTo>
                  <a:pt x="80" y="245"/>
                </a:lnTo>
                <a:lnTo>
                  <a:pt x="80" y="244"/>
                </a:lnTo>
                <a:lnTo>
                  <a:pt x="80" y="243"/>
                </a:lnTo>
                <a:lnTo>
                  <a:pt x="83" y="243"/>
                </a:lnTo>
                <a:lnTo>
                  <a:pt x="85" y="243"/>
                </a:lnTo>
                <a:lnTo>
                  <a:pt x="87" y="243"/>
                </a:lnTo>
                <a:lnTo>
                  <a:pt x="89" y="243"/>
                </a:lnTo>
                <a:lnTo>
                  <a:pt x="90" y="243"/>
                </a:lnTo>
                <a:lnTo>
                  <a:pt x="92" y="243"/>
                </a:lnTo>
                <a:lnTo>
                  <a:pt x="93" y="244"/>
                </a:lnTo>
                <a:lnTo>
                  <a:pt x="93" y="245"/>
                </a:lnTo>
                <a:lnTo>
                  <a:pt x="94" y="246"/>
                </a:lnTo>
                <a:lnTo>
                  <a:pt x="94" y="250"/>
                </a:lnTo>
                <a:lnTo>
                  <a:pt x="95" y="254"/>
                </a:lnTo>
                <a:lnTo>
                  <a:pt x="96" y="256"/>
                </a:lnTo>
                <a:lnTo>
                  <a:pt x="98" y="257"/>
                </a:lnTo>
                <a:lnTo>
                  <a:pt x="98" y="259"/>
                </a:lnTo>
                <a:lnTo>
                  <a:pt x="99" y="259"/>
                </a:lnTo>
                <a:lnTo>
                  <a:pt x="101" y="260"/>
                </a:lnTo>
                <a:lnTo>
                  <a:pt x="102" y="261"/>
                </a:lnTo>
                <a:lnTo>
                  <a:pt x="104" y="261"/>
                </a:lnTo>
                <a:lnTo>
                  <a:pt x="105" y="261"/>
                </a:lnTo>
                <a:lnTo>
                  <a:pt x="107" y="259"/>
                </a:lnTo>
                <a:lnTo>
                  <a:pt x="108" y="258"/>
                </a:lnTo>
                <a:lnTo>
                  <a:pt x="109" y="256"/>
                </a:lnTo>
                <a:lnTo>
                  <a:pt x="110" y="254"/>
                </a:lnTo>
                <a:lnTo>
                  <a:pt x="111" y="251"/>
                </a:lnTo>
                <a:lnTo>
                  <a:pt x="111" y="249"/>
                </a:lnTo>
                <a:lnTo>
                  <a:pt x="112" y="246"/>
                </a:lnTo>
                <a:lnTo>
                  <a:pt x="113" y="243"/>
                </a:lnTo>
                <a:lnTo>
                  <a:pt x="114" y="243"/>
                </a:lnTo>
                <a:lnTo>
                  <a:pt x="115" y="243"/>
                </a:lnTo>
                <a:lnTo>
                  <a:pt x="117" y="243"/>
                </a:lnTo>
                <a:lnTo>
                  <a:pt x="119" y="243"/>
                </a:lnTo>
                <a:lnTo>
                  <a:pt x="121" y="243"/>
                </a:lnTo>
                <a:lnTo>
                  <a:pt x="124" y="243"/>
                </a:lnTo>
                <a:lnTo>
                  <a:pt x="126" y="243"/>
                </a:lnTo>
                <a:lnTo>
                  <a:pt x="130" y="243"/>
                </a:lnTo>
                <a:lnTo>
                  <a:pt x="133" y="243"/>
                </a:lnTo>
                <a:lnTo>
                  <a:pt x="137" y="243"/>
                </a:lnTo>
                <a:lnTo>
                  <a:pt x="140" y="243"/>
                </a:lnTo>
                <a:lnTo>
                  <a:pt x="143" y="243"/>
                </a:lnTo>
                <a:lnTo>
                  <a:pt x="147" y="243"/>
                </a:lnTo>
                <a:lnTo>
                  <a:pt x="151" y="244"/>
                </a:lnTo>
                <a:lnTo>
                  <a:pt x="154" y="244"/>
                </a:lnTo>
                <a:lnTo>
                  <a:pt x="158" y="244"/>
                </a:lnTo>
                <a:lnTo>
                  <a:pt x="159" y="245"/>
                </a:lnTo>
                <a:lnTo>
                  <a:pt x="159" y="248"/>
                </a:lnTo>
                <a:lnTo>
                  <a:pt x="159" y="251"/>
                </a:lnTo>
                <a:lnTo>
                  <a:pt x="159" y="254"/>
                </a:lnTo>
                <a:lnTo>
                  <a:pt x="160" y="256"/>
                </a:lnTo>
                <a:lnTo>
                  <a:pt x="161" y="258"/>
                </a:lnTo>
                <a:lnTo>
                  <a:pt x="162" y="260"/>
                </a:lnTo>
                <a:lnTo>
                  <a:pt x="164" y="261"/>
                </a:lnTo>
                <a:lnTo>
                  <a:pt x="166" y="262"/>
                </a:lnTo>
                <a:lnTo>
                  <a:pt x="167" y="262"/>
                </a:lnTo>
                <a:lnTo>
                  <a:pt x="168" y="262"/>
                </a:lnTo>
                <a:lnTo>
                  <a:pt x="168" y="261"/>
                </a:lnTo>
                <a:lnTo>
                  <a:pt x="170" y="260"/>
                </a:lnTo>
                <a:lnTo>
                  <a:pt x="171" y="259"/>
                </a:lnTo>
                <a:lnTo>
                  <a:pt x="172" y="256"/>
                </a:lnTo>
                <a:lnTo>
                  <a:pt x="173" y="254"/>
                </a:lnTo>
                <a:lnTo>
                  <a:pt x="174" y="251"/>
                </a:lnTo>
                <a:lnTo>
                  <a:pt x="175" y="248"/>
                </a:lnTo>
                <a:lnTo>
                  <a:pt x="176" y="246"/>
                </a:lnTo>
                <a:lnTo>
                  <a:pt x="176" y="243"/>
                </a:lnTo>
                <a:lnTo>
                  <a:pt x="177" y="243"/>
                </a:lnTo>
                <a:lnTo>
                  <a:pt x="179" y="243"/>
                </a:lnTo>
                <a:lnTo>
                  <a:pt x="180" y="243"/>
                </a:lnTo>
                <a:lnTo>
                  <a:pt x="181" y="243"/>
                </a:lnTo>
                <a:lnTo>
                  <a:pt x="182" y="243"/>
                </a:lnTo>
                <a:lnTo>
                  <a:pt x="184" y="243"/>
                </a:lnTo>
                <a:lnTo>
                  <a:pt x="185" y="244"/>
                </a:lnTo>
                <a:lnTo>
                  <a:pt x="187" y="244"/>
                </a:lnTo>
                <a:lnTo>
                  <a:pt x="189" y="244"/>
                </a:lnTo>
                <a:lnTo>
                  <a:pt x="190" y="244"/>
                </a:lnTo>
                <a:lnTo>
                  <a:pt x="192" y="244"/>
                </a:lnTo>
                <a:lnTo>
                  <a:pt x="193" y="244"/>
                </a:lnTo>
                <a:lnTo>
                  <a:pt x="194" y="244"/>
                </a:lnTo>
                <a:lnTo>
                  <a:pt x="196" y="244"/>
                </a:lnTo>
                <a:lnTo>
                  <a:pt x="197" y="244"/>
                </a:lnTo>
                <a:lnTo>
                  <a:pt x="197" y="24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04" name="Freeform 250"/>
          <p:cNvSpPr>
            <a:spLocks/>
          </p:cNvSpPr>
          <p:nvPr/>
        </p:nvSpPr>
        <p:spPr bwMode="auto">
          <a:xfrm>
            <a:off x="7339014" y="4652964"/>
            <a:ext cx="20637" cy="41275"/>
          </a:xfrm>
          <a:custGeom>
            <a:avLst/>
            <a:gdLst>
              <a:gd name="T0" fmla="*/ 7937 w 13"/>
              <a:gd name="T1" fmla="*/ 41275 h 26"/>
              <a:gd name="T2" fmla="*/ 6350 w 13"/>
              <a:gd name="T3" fmla="*/ 39688 h 26"/>
              <a:gd name="T4" fmla="*/ 4762 w 13"/>
              <a:gd name="T5" fmla="*/ 38100 h 26"/>
              <a:gd name="T6" fmla="*/ 4762 w 13"/>
              <a:gd name="T7" fmla="*/ 36513 h 26"/>
              <a:gd name="T8" fmla="*/ 3175 w 13"/>
              <a:gd name="T9" fmla="*/ 36513 h 26"/>
              <a:gd name="T10" fmla="*/ 1587 w 13"/>
              <a:gd name="T11" fmla="*/ 28575 h 26"/>
              <a:gd name="T12" fmla="*/ 0 w 13"/>
              <a:gd name="T13" fmla="*/ 19050 h 26"/>
              <a:gd name="T14" fmla="*/ 0 w 13"/>
              <a:gd name="T15" fmla="*/ 7938 h 26"/>
              <a:gd name="T16" fmla="*/ 0 w 13"/>
              <a:gd name="T17" fmla="*/ 0 h 26"/>
              <a:gd name="T18" fmla="*/ 3175 w 13"/>
              <a:gd name="T19" fmla="*/ 0 h 26"/>
              <a:gd name="T20" fmla="*/ 4762 w 13"/>
              <a:gd name="T21" fmla="*/ 0 h 26"/>
              <a:gd name="T22" fmla="*/ 7937 w 13"/>
              <a:gd name="T23" fmla="*/ 0 h 26"/>
              <a:gd name="T24" fmla="*/ 9525 w 13"/>
              <a:gd name="T25" fmla="*/ 0 h 26"/>
              <a:gd name="T26" fmla="*/ 12700 w 13"/>
              <a:gd name="T27" fmla="*/ 0 h 26"/>
              <a:gd name="T28" fmla="*/ 15875 w 13"/>
              <a:gd name="T29" fmla="*/ 0 h 26"/>
              <a:gd name="T30" fmla="*/ 19050 w 13"/>
              <a:gd name="T31" fmla="*/ 0 h 26"/>
              <a:gd name="T32" fmla="*/ 20637 w 13"/>
              <a:gd name="T33" fmla="*/ 0 h 26"/>
              <a:gd name="T34" fmla="*/ 20637 w 13"/>
              <a:gd name="T35" fmla="*/ 4763 h 26"/>
              <a:gd name="T36" fmla="*/ 20637 w 13"/>
              <a:gd name="T37" fmla="*/ 11113 h 26"/>
              <a:gd name="T38" fmla="*/ 19050 w 13"/>
              <a:gd name="T39" fmla="*/ 17463 h 26"/>
              <a:gd name="T40" fmla="*/ 17462 w 13"/>
              <a:gd name="T41" fmla="*/ 23813 h 26"/>
              <a:gd name="T42" fmla="*/ 15875 w 13"/>
              <a:gd name="T43" fmla="*/ 30163 h 26"/>
              <a:gd name="T44" fmla="*/ 14287 w 13"/>
              <a:gd name="T45" fmla="*/ 34925 h 26"/>
              <a:gd name="T46" fmla="*/ 11112 w 13"/>
              <a:gd name="T47" fmla="*/ 38100 h 26"/>
              <a:gd name="T48" fmla="*/ 7937 w 13"/>
              <a:gd name="T49" fmla="*/ 41275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3" h="26">
                <a:moveTo>
                  <a:pt x="5" y="26"/>
                </a:moveTo>
                <a:lnTo>
                  <a:pt x="4" y="25"/>
                </a:lnTo>
                <a:lnTo>
                  <a:pt x="3" y="24"/>
                </a:lnTo>
                <a:lnTo>
                  <a:pt x="3" y="23"/>
                </a:lnTo>
                <a:lnTo>
                  <a:pt x="2" y="23"/>
                </a:lnTo>
                <a:lnTo>
                  <a:pt x="1" y="18"/>
                </a:lnTo>
                <a:lnTo>
                  <a:pt x="0" y="12"/>
                </a:lnTo>
                <a:lnTo>
                  <a:pt x="0" y="5"/>
                </a:lnTo>
                <a:lnTo>
                  <a:pt x="0" y="0"/>
                </a:lnTo>
                <a:lnTo>
                  <a:pt x="2" y="0"/>
                </a:lnTo>
                <a:lnTo>
                  <a:pt x="3" y="0"/>
                </a:lnTo>
                <a:lnTo>
                  <a:pt x="5" y="0"/>
                </a:lnTo>
                <a:lnTo>
                  <a:pt x="6" y="0"/>
                </a:lnTo>
                <a:lnTo>
                  <a:pt x="8" y="0"/>
                </a:lnTo>
                <a:lnTo>
                  <a:pt x="10" y="0"/>
                </a:lnTo>
                <a:lnTo>
                  <a:pt x="12" y="0"/>
                </a:lnTo>
                <a:lnTo>
                  <a:pt x="13" y="0"/>
                </a:lnTo>
                <a:lnTo>
                  <a:pt x="13" y="3"/>
                </a:lnTo>
                <a:lnTo>
                  <a:pt x="13" y="7"/>
                </a:lnTo>
                <a:lnTo>
                  <a:pt x="12" y="11"/>
                </a:lnTo>
                <a:lnTo>
                  <a:pt x="11" y="15"/>
                </a:lnTo>
                <a:lnTo>
                  <a:pt x="10" y="19"/>
                </a:lnTo>
                <a:lnTo>
                  <a:pt x="9" y="22"/>
                </a:lnTo>
                <a:lnTo>
                  <a:pt x="7" y="24"/>
                </a:lnTo>
                <a:lnTo>
                  <a:pt x="5" y="26"/>
                </a:lnTo>
                <a:close/>
              </a:path>
            </a:pathLst>
          </a:custGeom>
          <a:solidFill>
            <a:srgbClr val="19191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05" name="Freeform 251"/>
          <p:cNvSpPr>
            <a:spLocks/>
          </p:cNvSpPr>
          <p:nvPr/>
        </p:nvSpPr>
        <p:spPr bwMode="auto">
          <a:xfrm>
            <a:off x="7234238" y="4649788"/>
            <a:ext cx="25400" cy="42862"/>
          </a:xfrm>
          <a:custGeom>
            <a:avLst/>
            <a:gdLst>
              <a:gd name="T0" fmla="*/ 12700 w 16"/>
              <a:gd name="T1" fmla="*/ 42862 h 27"/>
              <a:gd name="T2" fmla="*/ 9525 w 16"/>
              <a:gd name="T3" fmla="*/ 39687 h 27"/>
              <a:gd name="T4" fmla="*/ 6350 w 16"/>
              <a:gd name="T5" fmla="*/ 36512 h 27"/>
              <a:gd name="T6" fmla="*/ 4763 w 16"/>
              <a:gd name="T7" fmla="*/ 33337 h 27"/>
              <a:gd name="T8" fmla="*/ 3175 w 16"/>
              <a:gd name="T9" fmla="*/ 30162 h 27"/>
              <a:gd name="T10" fmla="*/ 3175 w 16"/>
              <a:gd name="T11" fmla="*/ 26987 h 27"/>
              <a:gd name="T12" fmla="*/ 1588 w 16"/>
              <a:gd name="T13" fmla="*/ 23812 h 27"/>
              <a:gd name="T14" fmla="*/ 1588 w 16"/>
              <a:gd name="T15" fmla="*/ 17462 h 27"/>
              <a:gd name="T16" fmla="*/ 0 w 16"/>
              <a:gd name="T17" fmla="*/ 11112 h 27"/>
              <a:gd name="T18" fmla="*/ 0 w 16"/>
              <a:gd name="T19" fmla="*/ 7937 h 27"/>
              <a:gd name="T20" fmla="*/ 0 w 16"/>
              <a:gd name="T21" fmla="*/ 6350 h 27"/>
              <a:gd name="T22" fmla="*/ 0 w 16"/>
              <a:gd name="T23" fmla="*/ 3175 h 27"/>
              <a:gd name="T24" fmla="*/ 0 w 16"/>
              <a:gd name="T25" fmla="*/ 1587 h 27"/>
              <a:gd name="T26" fmla="*/ 3175 w 16"/>
              <a:gd name="T27" fmla="*/ 0 h 27"/>
              <a:gd name="T28" fmla="*/ 6350 w 16"/>
              <a:gd name="T29" fmla="*/ 0 h 27"/>
              <a:gd name="T30" fmla="*/ 9525 w 16"/>
              <a:gd name="T31" fmla="*/ 0 h 27"/>
              <a:gd name="T32" fmla="*/ 12700 w 16"/>
              <a:gd name="T33" fmla="*/ 0 h 27"/>
              <a:gd name="T34" fmla="*/ 15875 w 16"/>
              <a:gd name="T35" fmla="*/ 0 h 27"/>
              <a:gd name="T36" fmla="*/ 19050 w 16"/>
              <a:gd name="T37" fmla="*/ 0 h 27"/>
              <a:gd name="T38" fmla="*/ 22225 w 16"/>
              <a:gd name="T39" fmla="*/ 0 h 27"/>
              <a:gd name="T40" fmla="*/ 25400 w 16"/>
              <a:gd name="T41" fmla="*/ 0 h 27"/>
              <a:gd name="T42" fmla="*/ 25400 w 16"/>
              <a:gd name="T43" fmla="*/ 4762 h 27"/>
              <a:gd name="T44" fmla="*/ 23813 w 16"/>
              <a:gd name="T45" fmla="*/ 11112 h 27"/>
              <a:gd name="T46" fmla="*/ 23813 w 16"/>
              <a:gd name="T47" fmla="*/ 19050 h 27"/>
              <a:gd name="T48" fmla="*/ 22225 w 16"/>
              <a:gd name="T49" fmla="*/ 25400 h 27"/>
              <a:gd name="T50" fmla="*/ 20638 w 16"/>
              <a:gd name="T51" fmla="*/ 31750 h 27"/>
              <a:gd name="T52" fmla="*/ 19050 w 16"/>
              <a:gd name="T53" fmla="*/ 36512 h 27"/>
              <a:gd name="T54" fmla="*/ 15875 w 16"/>
              <a:gd name="T55" fmla="*/ 41275 h 27"/>
              <a:gd name="T56" fmla="*/ 12700 w 16"/>
              <a:gd name="T57" fmla="*/ 42862 h 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6" h="27">
                <a:moveTo>
                  <a:pt x="8" y="27"/>
                </a:moveTo>
                <a:lnTo>
                  <a:pt x="6" y="25"/>
                </a:lnTo>
                <a:lnTo>
                  <a:pt x="4" y="23"/>
                </a:lnTo>
                <a:lnTo>
                  <a:pt x="3" y="21"/>
                </a:lnTo>
                <a:lnTo>
                  <a:pt x="2" y="19"/>
                </a:lnTo>
                <a:lnTo>
                  <a:pt x="2" y="17"/>
                </a:lnTo>
                <a:lnTo>
                  <a:pt x="1" y="15"/>
                </a:lnTo>
                <a:lnTo>
                  <a:pt x="1" y="11"/>
                </a:lnTo>
                <a:lnTo>
                  <a:pt x="0" y="7"/>
                </a:lnTo>
                <a:lnTo>
                  <a:pt x="0" y="5"/>
                </a:lnTo>
                <a:lnTo>
                  <a:pt x="0" y="4"/>
                </a:lnTo>
                <a:lnTo>
                  <a:pt x="0" y="2"/>
                </a:lnTo>
                <a:lnTo>
                  <a:pt x="0" y="1"/>
                </a:lnTo>
                <a:lnTo>
                  <a:pt x="2" y="0"/>
                </a:lnTo>
                <a:lnTo>
                  <a:pt x="4" y="0"/>
                </a:lnTo>
                <a:lnTo>
                  <a:pt x="6" y="0"/>
                </a:lnTo>
                <a:lnTo>
                  <a:pt x="8" y="0"/>
                </a:lnTo>
                <a:lnTo>
                  <a:pt x="10" y="0"/>
                </a:lnTo>
                <a:lnTo>
                  <a:pt x="12" y="0"/>
                </a:lnTo>
                <a:lnTo>
                  <a:pt x="14" y="0"/>
                </a:lnTo>
                <a:lnTo>
                  <a:pt x="16" y="0"/>
                </a:lnTo>
                <a:lnTo>
                  <a:pt x="16" y="3"/>
                </a:lnTo>
                <a:lnTo>
                  <a:pt x="15" y="7"/>
                </a:lnTo>
                <a:lnTo>
                  <a:pt x="15" y="12"/>
                </a:lnTo>
                <a:lnTo>
                  <a:pt x="14" y="16"/>
                </a:lnTo>
                <a:lnTo>
                  <a:pt x="13" y="20"/>
                </a:lnTo>
                <a:lnTo>
                  <a:pt x="12" y="23"/>
                </a:lnTo>
                <a:lnTo>
                  <a:pt x="10" y="26"/>
                </a:lnTo>
                <a:lnTo>
                  <a:pt x="8" y="27"/>
                </a:lnTo>
                <a:close/>
              </a:path>
            </a:pathLst>
          </a:custGeom>
          <a:solidFill>
            <a:srgbClr val="19191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06" name="Freeform 252"/>
          <p:cNvSpPr>
            <a:spLocks/>
          </p:cNvSpPr>
          <p:nvPr/>
        </p:nvSpPr>
        <p:spPr bwMode="auto">
          <a:xfrm>
            <a:off x="7088188" y="4630739"/>
            <a:ext cx="119062" cy="39687"/>
          </a:xfrm>
          <a:custGeom>
            <a:avLst/>
            <a:gdLst>
              <a:gd name="T0" fmla="*/ 3175 w 75"/>
              <a:gd name="T1" fmla="*/ 26987 h 25"/>
              <a:gd name="T2" fmla="*/ 1587 w 75"/>
              <a:gd name="T3" fmla="*/ 39687 h 25"/>
              <a:gd name="T4" fmla="*/ 1587 w 75"/>
              <a:gd name="T5" fmla="*/ 7937 h 25"/>
              <a:gd name="T6" fmla="*/ 19050 w 75"/>
              <a:gd name="T7" fmla="*/ 4762 h 25"/>
              <a:gd name="T8" fmla="*/ 39687 w 75"/>
              <a:gd name="T9" fmla="*/ 3175 h 25"/>
              <a:gd name="T10" fmla="*/ 60325 w 75"/>
              <a:gd name="T11" fmla="*/ 1587 h 25"/>
              <a:gd name="T12" fmla="*/ 82550 w 75"/>
              <a:gd name="T13" fmla="*/ 0 h 25"/>
              <a:gd name="T14" fmla="*/ 104775 w 75"/>
              <a:gd name="T15" fmla="*/ 1587 h 25"/>
              <a:gd name="T16" fmla="*/ 119062 w 75"/>
              <a:gd name="T17" fmla="*/ 19050 h 25"/>
              <a:gd name="T18" fmla="*/ 117475 w 75"/>
              <a:gd name="T19" fmla="*/ 26987 h 25"/>
              <a:gd name="T20" fmla="*/ 115887 w 75"/>
              <a:gd name="T21" fmla="*/ 36512 h 25"/>
              <a:gd name="T22" fmla="*/ 114300 w 75"/>
              <a:gd name="T23" fmla="*/ 11112 h 25"/>
              <a:gd name="T24" fmla="*/ 109537 w 75"/>
              <a:gd name="T25" fmla="*/ 36512 h 25"/>
              <a:gd name="T26" fmla="*/ 109537 w 75"/>
              <a:gd name="T27" fmla="*/ 12700 h 25"/>
              <a:gd name="T28" fmla="*/ 104775 w 75"/>
              <a:gd name="T29" fmla="*/ 36512 h 25"/>
              <a:gd name="T30" fmla="*/ 104775 w 75"/>
              <a:gd name="T31" fmla="*/ 19050 h 25"/>
              <a:gd name="T32" fmla="*/ 101600 w 75"/>
              <a:gd name="T33" fmla="*/ 36512 h 25"/>
              <a:gd name="T34" fmla="*/ 98425 w 75"/>
              <a:gd name="T35" fmla="*/ 19050 h 25"/>
              <a:gd name="T36" fmla="*/ 98425 w 75"/>
              <a:gd name="T37" fmla="*/ 30162 h 25"/>
              <a:gd name="T38" fmla="*/ 95250 w 75"/>
              <a:gd name="T39" fmla="*/ 17462 h 25"/>
              <a:gd name="T40" fmla="*/ 92075 w 75"/>
              <a:gd name="T41" fmla="*/ 36512 h 25"/>
              <a:gd name="T42" fmla="*/ 90487 w 75"/>
              <a:gd name="T43" fmla="*/ 15875 h 25"/>
              <a:gd name="T44" fmla="*/ 87312 w 75"/>
              <a:gd name="T45" fmla="*/ 36512 h 25"/>
              <a:gd name="T46" fmla="*/ 84137 w 75"/>
              <a:gd name="T47" fmla="*/ 20637 h 25"/>
              <a:gd name="T48" fmla="*/ 82550 w 75"/>
              <a:gd name="T49" fmla="*/ 31750 h 25"/>
              <a:gd name="T50" fmla="*/ 79375 w 75"/>
              <a:gd name="T51" fmla="*/ 30162 h 25"/>
              <a:gd name="T52" fmla="*/ 77787 w 75"/>
              <a:gd name="T53" fmla="*/ 31750 h 25"/>
              <a:gd name="T54" fmla="*/ 74612 w 75"/>
              <a:gd name="T55" fmla="*/ 34925 h 25"/>
              <a:gd name="T56" fmla="*/ 73025 w 75"/>
              <a:gd name="T57" fmla="*/ 25400 h 25"/>
              <a:gd name="T58" fmla="*/ 69850 w 75"/>
              <a:gd name="T59" fmla="*/ 36512 h 25"/>
              <a:gd name="T60" fmla="*/ 69850 w 75"/>
              <a:gd name="T61" fmla="*/ 15875 h 25"/>
              <a:gd name="T62" fmla="*/ 66675 w 75"/>
              <a:gd name="T63" fmla="*/ 36512 h 25"/>
              <a:gd name="T64" fmla="*/ 63500 w 75"/>
              <a:gd name="T65" fmla="*/ 15875 h 25"/>
              <a:gd name="T66" fmla="*/ 63500 w 75"/>
              <a:gd name="T67" fmla="*/ 36512 h 25"/>
              <a:gd name="T68" fmla="*/ 60325 w 75"/>
              <a:gd name="T69" fmla="*/ 22225 h 25"/>
              <a:gd name="T70" fmla="*/ 58737 w 75"/>
              <a:gd name="T71" fmla="*/ 36512 h 25"/>
              <a:gd name="T72" fmla="*/ 53975 w 75"/>
              <a:gd name="T73" fmla="*/ 26987 h 25"/>
              <a:gd name="T74" fmla="*/ 52387 w 75"/>
              <a:gd name="T75" fmla="*/ 38100 h 25"/>
              <a:gd name="T76" fmla="*/ 50800 w 75"/>
              <a:gd name="T77" fmla="*/ 26987 h 25"/>
              <a:gd name="T78" fmla="*/ 49212 w 75"/>
              <a:gd name="T79" fmla="*/ 26987 h 25"/>
              <a:gd name="T80" fmla="*/ 44450 w 75"/>
              <a:gd name="T81" fmla="*/ 36512 h 25"/>
              <a:gd name="T82" fmla="*/ 42862 w 75"/>
              <a:gd name="T83" fmla="*/ 22225 h 25"/>
              <a:gd name="T84" fmla="*/ 39687 w 75"/>
              <a:gd name="T85" fmla="*/ 38100 h 25"/>
              <a:gd name="T86" fmla="*/ 38100 w 75"/>
              <a:gd name="T87" fmla="*/ 15875 h 25"/>
              <a:gd name="T88" fmla="*/ 36512 w 75"/>
              <a:gd name="T89" fmla="*/ 38100 h 25"/>
              <a:gd name="T90" fmla="*/ 34925 w 75"/>
              <a:gd name="T91" fmla="*/ 23812 h 25"/>
              <a:gd name="T92" fmla="*/ 33337 w 75"/>
              <a:gd name="T93" fmla="*/ 30162 h 25"/>
              <a:gd name="T94" fmla="*/ 28575 w 75"/>
              <a:gd name="T95" fmla="*/ 34925 h 25"/>
              <a:gd name="T96" fmla="*/ 26987 w 75"/>
              <a:gd name="T97" fmla="*/ 23812 h 25"/>
              <a:gd name="T98" fmla="*/ 25400 w 75"/>
              <a:gd name="T99" fmla="*/ 38100 h 25"/>
              <a:gd name="T100" fmla="*/ 23812 w 75"/>
              <a:gd name="T101" fmla="*/ 28575 h 25"/>
              <a:gd name="T102" fmla="*/ 22225 w 75"/>
              <a:gd name="T103" fmla="*/ 34925 h 25"/>
              <a:gd name="T104" fmla="*/ 19050 w 75"/>
              <a:gd name="T105" fmla="*/ 34925 h 25"/>
              <a:gd name="T106" fmla="*/ 17462 w 75"/>
              <a:gd name="T107" fmla="*/ 22225 h 25"/>
              <a:gd name="T108" fmla="*/ 15875 w 75"/>
              <a:gd name="T109" fmla="*/ 38100 h 25"/>
              <a:gd name="T110" fmla="*/ 12700 w 75"/>
              <a:gd name="T111" fmla="*/ 20637 h 25"/>
              <a:gd name="T112" fmla="*/ 9525 w 75"/>
              <a:gd name="T113" fmla="*/ 39687 h 25"/>
              <a:gd name="T114" fmla="*/ 7937 w 75"/>
              <a:gd name="T115" fmla="*/ 19050 h 25"/>
              <a:gd name="T116" fmla="*/ 6350 w 75"/>
              <a:gd name="T117" fmla="*/ 39687 h 2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75" h="25">
                <a:moveTo>
                  <a:pt x="3" y="25"/>
                </a:moveTo>
                <a:lnTo>
                  <a:pt x="3" y="23"/>
                </a:lnTo>
                <a:lnTo>
                  <a:pt x="3" y="20"/>
                </a:lnTo>
                <a:lnTo>
                  <a:pt x="3" y="18"/>
                </a:lnTo>
                <a:lnTo>
                  <a:pt x="3" y="15"/>
                </a:lnTo>
                <a:lnTo>
                  <a:pt x="2" y="17"/>
                </a:lnTo>
                <a:lnTo>
                  <a:pt x="2" y="19"/>
                </a:lnTo>
                <a:lnTo>
                  <a:pt x="2" y="22"/>
                </a:lnTo>
                <a:lnTo>
                  <a:pt x="2" y="24"/>
                </a:lnTo>
                <a:lnTo>
                  <a:pt x="1" y="24"/>
                </a:lnTo>
                <a:lnTo>
                  <a:pt x="1" y="25"/>
                </a:lnTo>
                <a:lnTo>
                  <a:pt x="0" y="19"/>
                </a:lnTo>
                <a:lnTo>
                  <a:pt x="0" y="14"/>
                </a:lnTo>
                <a:lnTo>
                  <a:pt x="0" y="10"/>
                </a:lnTo>
                <a:lnTo>
                  <a:pt x="0" y="5"/>
                </a:lnTo>
                <a:lnTo>
                  <a:pt x="1" y="5"/>
                </a:lnTo>
                <a:lnTo>
                  <a:pt x="2" y="4"/>
                </a:lnTo>
                <a:lnTo>
                  <a:pt x="3" y="4"/>
                </a:lnTo>
                <a:lnTo>
                  <a:pt x="5" y="4"/>
                </a:lnTo>
                <a:lnTo>
                  <a:pt x="7" y="4"/>
                </a:lnTo>
                <a:lnTo>
                  <a:pt x="10" y="3"/>
                </a:lnTo>
                <a:lnTo>
                  <a:pt x="12" y="3"/>
                </a:lnTo>
                <a:lnTo>
                  <a:pt x="14" y="3"/>
                </a:lnTo>
                <a:lnTo>
                  <a:pt x="16" y="2"/>
                </a:lnTo>
                <a:lnTo>
                  <a:pt x="18" y="2"/>
                </a:lnTo>
                <a:lnTo>
                  <a:pt x="21" y="2"/>
                </a:lnTo>
                <a:lnTo>
                  <a:pt x="23" y="2"/>
                </a:lnTo>
                <a:lnTo>
                  <a:pt x="25" y="2"/>
                </a:lnTo>
                <a:lnTo>
                  <a:pt x="27" y="2"/>
                </a:lnTo>
                <a:lnTo>
                  <a:pt x="30" y="1"/>
                </a:lnTo>
                <a:lnTo>
                  <a:pt x="32" y="1"/>
                </a:lnTo>
                <a:lnTo>
                  <a:pt x="34" y="1"/>
                </a:lnTo>
                <a:lnTo>
                  <a:pt x="36" y="1"/>
                </a:lnTo>
                <a:lnTo>
                  <a:pt x="38" y="1"/>
                </a:lnTo>
                <a:lnTo>
                  <a:pt x="41" y="0"/>
                </a:lnTo>
                <a:lnTo>
                  <a:pt x="43" y="0"/>
                </a:lnTo>
                <a:lnTo>
                  <a:pt x="45" y="0"/>
                </a:lnTo>
                <a:lnTo>
                  <a:pt x="48" y="0"/>
                </a:lnTo>
                <a:lnTo>
                  <a:pt x="50" y="0"/>
                </a:lnTo>
                <a:lnTo>
                  <a:pt x="52" y="0"/>
                </a:lnTo>
                <a:lnTo>
                  <a:pt x="55" y="0"/>
                </a:lnTo>
                <a:lnTo>
                  <a:pt x="56" y="0"/>
                </a:lnTo>
                <a:lnTo>
                  <a:pt x="59" y="1"/>
                </a:lnTo>
                <a:lnTo>
                  <a:pt x="61" y="1"/>
                </a:lnTo>
                <a:lnTo>
                  <a:pt x="63" y="1"/>
                </a:lnTo>
                <a:lnTo>
                  <a:pt x="66" y="1"/>
                </a:lnTo>
                <a:lnTo>
                  <a:pt x="68" y="2"/>
                </a:lnTo>
                <a:lnTo>
                  <a:pt x="70" y="2"/>
                </a:lnTo>
                <a:lnTo>
                  <a:pt x="73" y="2"/>
                </a:lnTo>
                <a:lnTo>
                  <a:pt x="75" y="2"/>
                </a:lnTo>
                <a:lnTo>
                  <a:pt x="75" y="7"/>
                </a:lnTo>
                <a:lnTo>
                  <a:pt x="75" y="12"/>
                </a:lnTo>
                <a:lnTo>
                  <a:pt x="75" y="17"/>
                </a:lnTo>
                <a:lnTo>
                  <a:pt x="75" y="23"/>
                </a:lnTo>
                <a:lnTo>
                  <a:pt x="74" y="23"/>
                </a:lnTo>
                <a:lnTo>
                  <a:pt x="74" y="21"/>
                </a:lnTo>
                <a:lnTo>
                  <a:pt x="74" y="17"/>
                </a:lnTo>
                <a:lnTo>
                  <a:pt x="74" y="14"/>
                </a:lnTo>
                <a:lnTo>
                  <a:pt x="74" y="12"/>
                </a:lnTo>
                <a:lnTo>
                  <a:pt x="73" y="14"/>
                </a:lnTo>
                <a:lnTo>
                  <a:pt x="73" y="18"/>
                </a:lnTo>
                <a:lnTo>
                  <a:pt x="73" y="21"/>
                </a:lnTo>
                <a:lnTo>
                  <a:pt x="73" y="23"/>
                </a:lnTo>
                <a:lnTo>
                  <a:pt x="72" y="23"/>
                </a:lnTo>
                <a:lnTo>
                  <a:pt x="72" y="19"/>
                </a:lnTo>
                <a:lnTo>
                  <a:pt x="72" y="15"/>
                </a:lnTo>
                <a:lnTo>
                  <a:pt x="72" y="11"/>
                </a:lnTo>
                <a:lnTo>
                  <a:pt x="72" y="7"/>
                </a:lnTo>
                <a:lnTo>
                  <a:pt x="72" y="10"/>
                </a:lnTo>
                <a:lnTo>
                  <a:pt x="71" y="14"/>
                </a:lnTo>
                <a:lnTo>
                  <a:pt x="71" y="19"/>
                </a:lnTo>
                <a:lnTo>
                  <a:pt x="70" y="23"/>
                </a:lnTo>
                <a:lnTo>
                  <a:pt x="69" y="23"/>
                </a:lnTo>
                <a:lnTo>
                  <a:pt x="68" y="23"/>
                </a:lnTo>
                <a:lnTo>
                  <a:pt x="68" y="19"/>
                </a:lnTo>
                <a:lnTo>
                  <a:pt x="69" y="15"/>
                </a:lnTo>
                <a:lnTo>
                  <a:pt x="69" y="12"/>
                </a:lnTo>
                <a:lnTo>
                  <a:pt x="69" y="8"/>
                </a:lnTo>
                <a:lnTo>
                  <a:pt x="68" y="8"/>
                </a:lnTo>
                <a:lnTo>
                  <a:pt x="68" y="11"/>
                </a:lnTo>
                <a:lnTo>
                  <a:pt x="68" y="16"/>
                </a:lnTo>
                <a:lnTo>
                  <a:pt x="67" y="21"/>
                </a:lnTo>
                <a:lnTo>
                  <a:pt x="67" y="23"/>
                </a:lnTo>
                <a:lnTo>
                  <a:pt x="66" y="23"/>
                </a:lnTo>
                <a:lnTo>
                  <a:pt x="65" y="23"/>
                </a:lnTo>
                <a:lnTo>
                  <a:pt x="66" y="17"/>
                </a:lnTo>
                <a:lnTo>
                  <a:pt x="66" y="14"/>
                </a:lnTo>
                <a:lnTo>
                  <a:pt x="66" y="12"/>
                </a:lnTo>
                <a:lnTo>
                  <a:pt x="66" y="10"/>
                </a:lnTo>
                <a:lnTo>
                  <a:pt x="64" y="13"/>
                </a:lnTo>
                <a:lnTo>
                  <a:pt x="65" y="16"/>
                </a:lnTo>
                <a:lnTo>
                  <a:pt x="65" y="19"/>
                </a:lnTo>
                <a:lnTo>
                  <a:pt x="64" y="23"/>
                </a:lnTo>
                <a:lnTo>
                  <a:pt x="63" y="23"/>
                </a:lnTo>
                <a:lnTo>
                  <a:pt x="62" y="23"/>
                </a:lnTo>
                <a:lnTo>
                  <a:pt x="62" y="19"/>
                </a:lnTo>
                <a:lnTo>
                  <a:pt x="62" y="16"/>
                </a:lnTo>
                <a:lnTo>
                  <a:pt x="62" y="12"/>
                </a:lnTo>
                <a:lnTo>
                  <a:pt x="62" y="9"/>
                </a:lnTo>
                <a:lnTo>
                  <a:pt x="62" y="11"/>
                </a:lnTo>
                <a:lnTo>
                  <a:pt x="62" y="13"/>
                </a:lnTo>
                <a:lnTo>
                  <a:pt x="62" y="15"/>
                </a:lnTo>
                <a:lnTo>
                  <a:pt x="62" y="17"/>
                </a:lnTo>
                <a:lnTo>
                  <a:pt x="62" y="19"/>
                </a:lnTo>
                <a:lnTo>
                  <a:pt x="62" y="22"/>
                </a:lnTo>
                <a:lnTo>
                  <a:pt x="61" y="22"/>
                </a:lnTo>
                <a:lnTo>
                  <a:pt x="60" y="23"/>
                </a:lnTo>
                <a:lnTo>
                  <a:pt x="60" y="19"/>
                </a:lnTo>
                <a:lnTo>
                  <a:pt x="60" y="15"/>
                </a:lnTo>
                <a:lnTo>
                  <a:pt x="60" y="11"/>
                </a:lnTo>
                <a:lnTo>
                  <a:pt x="60" y="7"/>
                </a:lnTo>
                <a:lnTo>
                  <a:pt x="60" y="10"/>
                </a:lnTo>
                <a:lnTo>
                  <a:pt x="59" y="15"/>
                </a:lnTo>
                <a:lnTo>
                  <a:pt x="59" y="20"/>
                </a:lnTo>
                <a:lnTo>
                  <a:pt x="59" y="23"/>
                </a:lnTo>
                <a:lnTo>
                  <a:pt x="58" y="23"/>
                </a:lnTo>
                <a:lnTo>
                  <a:pt x="57" y="23"/>
                </a:lnTo>
                <a:lnTo>
                  <a:pt x="57" y="19"/>
                </a:lnTo>
                <a:lnTo>
                  <a:pt x="57" y="16"/>
                </a:lnTo>
                <a:lnTo>
                  <a:pt x="57" y="13"/>
                </a:lnTo>
                <a:lnTo>
                  <a:pt x="57" y="10"/>
                </a:lnTo>
                <a:lnTo>
                  <a:pt x="56" y="10"/>
                </a:lnTo>
                <a:lnTo>
                  <a:pt x="56" y="15"/>
                </a:lnTo>
                <a:lnTo>
                  <a:pt x="56" y="18"/>
                </a:lnTo>
                <a:lnTo>
                  <a:pt x="56" y="20"/>
                </a:lnTo>
                <a:lnTo>
                  <a:pt x="56" y="22"/>
                </a:lnTo>
                <a:lnTo>
                  <a:pt x="55" y="23"/>
                </a:lnTo>
                <a:lnTo>
                  <a:pt x="54" y="23"/>
                </a:lnTo>
                <a:lnTo>
                  <a:pt x="54" y="20"/>
                </a:lnTo>
                <a:lnTo>
                  <a:pt x="53" y="17"/>
                </a:lnTo>
                <a:lnTo>
                  <a:pt x="53" y="13"/>
                </a:lnTo>
                <a:lnTo>
                  <a:pt x="53" y="10"/>
                </a:lnTo>
                <a:lnTo>
                  <a:pt x="53" y="11"/>
                </a:lnTo>
                <a:lnTo>
                  <a:pt x="53" y="14"/>
                </a:lnTo>
                <a:lnTo>
                  <a:pt x="53" y="17"/>
                </a:lnTo>
                <a:lnTo>
                  <a:pt x="52" y="20"/>
                </a:lnTo>
                <a:lnTo>
                  <a:pt x="52" y="23"/>
                </a:lnTo>
                <a:lnTo>
                  <a:pt x="51" y="23"/>
                </a:lnTo>
                <a:lnTo>
                  <a:pt x="50" y="19"/>
                </a:lnTo>
                <a:lnTo>
                  <a:pt x="50" y="17"/>
                </a:lnTo>
                <a:lnTo>
                  <a:pt x="50" y="13"/>
                </a:lnTo>
                <a:lnTo>
                  <a:pt x="50" y="10"/>
                </a:lnTo>
                <a:lnTo>
                  <a:pt x="49" y="17"/>
                </a:lnTo>
                <a:lnTo>
                  <a:pt x="49" y="20"/>
                </a:lnTo>
                <a:lnTo>
                  <a:pt x="49" y="22"/>
                </a:lnTo>
                <a:lnTo>
                  <a:pt x="49" y="23"/>
                </a:lnTo>
                <a:lnTo>
                  <a:pt x="48" y="23"/>
                </a:lnTo>
                <a:lnTo>
                  <a:pt x="47" y="23"/>
                </a:lnTo>
                <a:lnTo>
                  <a:pt x="47" y="22"/>
                </a:lnTo>
                <a:lnTo>
                  <a:pt x="47" y="20"/>
                </a:lnTo>
                <a:lnTo>
                  <a:pt x="47" y="17"/>
                </a:lnTo>
                <a:lnTo>
                  <a:pt x="47" y="9"/>
                </a:lnTo>
                <a:lnTo>
                  <a:pt x="47" y="12"/>
                </a:lnTo>
                <a:lnTo>
                  <a:pt x="46" y="16"/>
                </a:lnTo>
                <a:lnTo>
                  <a:pt x="46" y="19"/>
                </a:lnTo>
                <a:lnTo>
                  <a:pt x="46" y="23"/>
                </a:lnTo>
                <a:lnTo>
                  <a:pt x="45" y="23"/>
                </a:lnTo>
                <a:lnTo>
                  <a:pt x="44" y="23"/>
                </a:lnTo>
                <a:lnTo>
                  <a:pt x="44" y="19"/>
                </a:lnTo>
                <a:lnTo>
                  <a:pt x="44" y="14"/>
                </a:lnTo>
                <a:lnTo>
                  <a:pt x="44" y="10"/>
                </a:lnTo>
                <a:lnTo>
                  <a:pt x="44" y="7"/>
                </a:lnTo>
                <a:lnTo>
                  <a:pt x="44" y="10"/>
                </a:lnTo>
                <a:lnTo>
                  <a:pt x="44" y="14"/>
                </a:lnTo>
                <a:lnTo>
                  <a:pt x="43" y="19"/>
                </a:lnTo>
                <a:lnTo>
                  <a:pt x="43" y="23"/>
                </a:lnTo>
                <a:lnTo>
                  <a:pt x="42" y="23"/>
                </a:lnTo>
                <a:lnTo>
                  <a:pt x="41" y="23"/>
                </a:lnTo>
                <a:lnTo>
                  <a:pt x="41" y="20"/>
                </a:lnTo>
                <a:lnTo>
                  <a:pt x="41" y="17"/>
                </a:lnTo>
                <a:lnTo>
                  <a:pt x="41" y="14"/>
                </a:lnTo>
                <a:lnTo>
                  <a:pt x="41" y="10"/>
                </a:lnTo>
                <a:lnTo>
                  <a:pt x="40" y="10"/>
                </a:lnTo>
                <a:lnTo>
                  <a:pt x="40" y="14"/>
                </a:lnTo>
                <a:lnTo>
                  <a:pt x="40" y="17"/>
                </a:lnTo>
                <a:lnTo>
                  <a:pt x="40" y="20"/>
                </a:lnTo>
                <a:lnTo>
                  <a:pt x="40" y="23"/>
                </a:lnTo>
                <a:lnTo>
                  <a:pt x="39" y="23"/>
                </a:lnTo>
                <a:lnTo>
                  <a:pt x="38" y="24"/>
                </a:lnTo>
                <a:lnTo>
                  <a:pt x="38" y="20"/>
                </a:lnTo>
                <a:lnTo>
                  <a:pt x="38" y="17"/>
                </a:lnTo>
                <a:lnTo>
                  <a:pt x="38" y="14"/>
                </a:lnTo>
                <a:lnTo>
                  <a:pt x="38" y="11"/>
                </a:lnTo>
                <a:lnTo>
                  <a:pt x="37" y="10"/>
                </a:lnTo>
                <a:lnTo>
                  <a:pt x="37" y="14"/>
                </a:lnTo>
                <a:lnTo>
                  <a:pt x="37" y="17"/>
                </a:lnTo>
                <a:lnTo>
                  <a:pt x="37" y="20"/>
                </a:lnTo>
                <a:lnTo>
                  <a:pt x="37" y="23"/>
                </a:lnTo>
                <a:lnTo>
                  <a:pt x="36" y="23"/>
                </a:lnTo>
                <a:lnTo>
                  <a:pt x="35" y="23"/>
                </a:lnTo>
                <a:lnTo>
                  <a:pt x="35" y="24"/>
                </a:lnTo>
                <a:lnTo>
                  <a:pt x="34" y="20"/>
                </a:lnTo>
                <a:lnTo>
                  <a:pt x="34" y="17"/>
                </a:lnTo>
                <a:lnTo>
                  <a:pt x="34" y="14"/>
                </a:lnTo>
                <a:lnTo>
                  <a:pt x="34" y="12"/>
                </a:lnTo>
                <a:lnTo>
                  <a:pt x="33" y="14"/>
                </a:lnTo>
                <a:lnTo>
                  <a:pt x="33" y="17"/>
                </a:lnTo>
                <a:lnTo>
                  <a:pt x="33" y="21"/>
                </a:lnTo>
                <a:lnTo>
                  <a:pt x="33" y="24"/>
                </a:lnTo>
                <a:lnTo>
                  <a:pt x="32" y="24"/>
                </a:lnTo>
                <a:lnTo>
                  <a:pt x="32" y="23"/>
                </a:lnTo>
                <a:lnTo>
                  <a:pt x="32" y="20"/>
                </a:lnTo>
                <a:lnTo>
                  <a:pt x="32" y="17"/>
                </a:lnTo>
                <a:lnTo>
                  <a:pt x="32" y="14"/>
                </a:lnTo>
                <a:lnTo>
                  <a:pt x="32" y="11"/>
                </a:lnTo>
                <a:lnTo>
                  <a:pt x="31" y="10"/>
                </a:lnTo>
                <a:lnTo>
                  <a:pt x="31" y="14"/>
                </a:lnTo>
                <a:lnTo>
                  <a:pt x="31" y="17"/>
                </a:lnTo>
                <a:lnTo>
                  <a:pt x="31" y="20"/>
                </a:lnTo>
                <a:lnTo>
                  <a:pt x="31" y="24"/>
                </a:lnTo>
                <a:lnTo>
                  <a:pt x="30" y="24"/>
                </a:lnTo>
                <a:lnTo>
                  <a:pt x="29" y="24"/>
                </a:lnTo>
                <a:lnTo>
                  <a:pt x="28" y="23"/>
                </a:lnTo>
                <a:lnTo>
                  <a:pt x="28" y="20"/>
                </a:lnTo>
                <a:lnTo>
                  <a:pt x="28" y="17"/>
                </a:lnTo>
                <a:lnTo>
                  <a:pt x="28" y="14"/>
                </a:lnTo>
                <a:lnTo>
                  <a:pt x="27" y="10"/>
                </a:lnTo>
                <a:lnTo>
                  <a:pt x="27" y="14"/>
                </a:lnTo>
                <a:lnTo>
                  <a:pt x="27" y="17"/>
                </a:lnTo>
                <a:lnTo>
                  <a:pt x="27" y="20"/>
                </a:lnTo>
                <a:lnTo>
                  <a:pt x="27" y="24"/>
                </a:lnTo>
                <a:lnTo>
                  <a:pt x="26" y="24"/>
                </a:lnTo>
                <a:lnTo>
                  <a:pt x="25" y="24"/>
                </a:lnTo>
                <a:lnTo>
                  <a:pt x="24" y="20"/>
                </a:lnTo>
                <a:lnTo>
                  <a:pt x="24" y="17"/>
                </a:lnTo>
                <a:lnTo>
                  <a:pt x="24" y="13"/>
                </a:lnTo>
                <a:lnTo>
                  <a:pt x="24" y="10"/>
                </a:lnTo>
                <a:lnTo>
                  <a:pt x="23" y="10"/>
                </a:lnTo>
                <a:lnTo>
                  <a:pt x="23" y="13"/>
                </a:lnTo>
                <a:lnTo>
                  <a:pt x="23" y="17"/>
                </a:lnTo>
                <a:lnTo>
                  <a:pt x="23" y="20"/>
                </a:lnTo>
                <a:lnTo>
                  <a:pt x="24" y="24"/>
                </a:lnTo>
                <a:lnTo>
                  <a:pt x="23" y="24"/>
                </a:lnTo>
                <a:lnTo>
                  <a:pt x="22" y="24"/>
                </a:lnTo>
                <a:lnTo>
                  <a:pt x="22" y="21"/>
                </a:lnTo>
                <a:lnTo>
                  <a:pt x="22" y="18"/>
                </a:lnTo>
                <a:lnTo>
                  <a:pt x="22" y="15"/>
                </a:lnTo>
                <a:lnTo>
                  <a:pt x="22" y="10"/>
                </a:lnTo>
                <a:lnTo>
                  <a:pt x="21" y="10"/>
                </a:lnTo>
                <a:lnTo>
                  <a:pt x="21" y="14"/>
                </a:lnTo>
                <a:lnTo>
                  <a:pt x="21" y="17"/>
                </a:lnTo>
                <a:lnTo>
                  <a:pt x="21" y="19"/>
                </a:lnTo>
                <a:lnTo>
                  <a:pt x="21" y="24"/>
                </a:lnTo>
                <a:lnTo>
                  <a:pt x="20" y="24"/>
                </a:lnTo>
                <a:lnTo>
                  <a:pt x="19" y="24"/>
                </a:lnTo>
                <a:lnTo>
                  <a:pt x="18" y="22"/>
                </a:lnTo>
                <a:lnTo>
                  <a:pt x="18" y="18"/>
                </a:lnTo>
                <a:lnTo>
                  <a:pt x="18" y="15"/>
                </a:lnTo>
                <a:lnTo>
                  <a:pt x="18" y="12"/>
                </a:lnTo>
                <a:lnTo>
                  <a:pt x="17" y="12"/>
                </a:lnTo>
                <a:lnTo>
                  <a:pt x="17" y="15"/>
                </a:lnTo>
                <a:lnTo>
                  <a:pt x="17" y="18"/>
                </a:lnTo>
                <a:lnTo>
                  <a:pt x="17" y="21"/>
                </a:lnTo>
                <a:lnTo>
                  <a:pt x="17" y="24"/>
                </a:lnTo>
                <a:lnTo>
                  <a:pt x="16" y="24"/>
                </a:lnTo>
                <a:lnTo>
                  <a:pt x="16" y="17"/>
                </a:lnTo>
                <a:lnTo>
                  <a:pt x="16" y="14"/>
                </a:lnTo>
                <a:lnTo>
                  <a:pt x="16" y="12"/>
                </a:lnTo>
                <a:lnTo>
                  <a:pt x="16" y="10"/>
                </a:lnTo>
                <a:lnTo>
                  <a:pt x="15" y="10"/>
                </a:lnTo>
                <a:lnTo>
                  <a:pt x="15" y="18"/>
                </a:lnTo>
                <a:lnTo>
                  <a:pt x="15" y="22"/>
                </a:lnTo>
                <a:lnTo>
                  <a:pt x="15" y="24"/>
                </a:lnTo>
                <a:lnTo>
                  <a:pt x="14" y="24"/>
                </a:lnTo>
                <a:lnTo>
                  <a:pt x="14" y="22"/>
                </a:lnTo>
                <a:lnTo>
                  <a:pt x="13" y="19"/>
                </a:lnTo>
                <a:lnTo>
                  <a:pt x="13" y="16"/>
                </a:lnTo>
                <a:lnTo>
                  <a:pt x="13" y="14"/>
                </a:lnTo>
                <a:lnTo>
                  <a:pt x="12" y="15"/>
                </a:lnTo>
                <a:lnTo>
                  <a:pt x="12" y="18"/>
                </a:lnTo>
                <a:lnTo>
                  <a:pt x="12" y="22"/>
                </a:lnTo>
                <a:lnTo>
                  <a:pt x="12" y="24"/>
                </a:lnTo>
                <a:lnTo>
                  <a:pt x="11" y="24"/>
                </a:lnTo>
                <a:lnTo>
                  <a:pt x="11" y="20"/>
                </a:lnTo>
                <a:lnTo>
                  <a:pt x="11" y="17"/>
                </a:lnTo>
                <a:lnTo>
                  <a:pt x="11" y="14"/>
                </a:lnTo>
                <a:lnTo>
                  <a:pt x="10" y="10"/>
                </a:lnTo>
                <a:lnTo>
                  <a:pt x="10" y="14"/>
                </a:lnTo>
                <a:lnTo>
                  <a:pt x="10" y="17"/>
                </a:lnTo>
                <a:lnTo>
                  <a:pt x="10" y="21"/>
                </a:lnTo>
                <a:lnTo>
                  <a:pt x="10" y="24"/>
                </a:lnTo>
                <a:lnTo>
                  <a:pt x="9" y="24"/>
                </a:lnTo>
                <a:lnTo>
                  <a:pt x="8" y="24"/>
                </a:lnTo>
                <a:lnTo>
                  <a:pt x="8" y="22"/>
                </a:lnTo>
                <a:lnTo>
                  <a:pt x="8" y="17"/>
                </a:lnTo>
                <a:lnTo>
                  <a:pt x="8" y="13"/>
                </a:lnTo>
                <a:lnTo>
                  <a:pt x="7" y="10"/>
                </a:lnTo>
                <a:lnTo>
                  <a:pt x="7" y="14"/>
                </a:lnTo>
                <a:lnTo>
                  <a:pt x="7" y="17"/>
                </a:lnTo>
                <a:lnTo>
                  <a:pt x="7" y="21"/>
                </a:lnTo>
                <a:lnTo>
                  <a:pt x="7" y="25"/>
                </a:lnTo>
                <a:lnTo>
                  <a:pt x="6" y="25"/>
                </a:lnTo>
                <a:lnTo>
                  <a:pt x="5" y="25"/>
                </a:lnTo>
                <a:lnTo>
                  <a:pt x="5" y="22"/>
                </a:lnTo>
                <a:lnTo>
                  <a:pt x="5" y="19"/>
                </a:lnTo>
                <a:lnTo>
                  <a:pt x="5" y="16"/>
                </a:lnTo>
                <a:lnTo>
                  <a:pt x="5" y="12"/>
                </a:lnTo>
                <a:lnTo>
                  <a:pt x="5" y="15"/>
                </a:lnTo>
                <a:lnTo>
                  <a:pt x="5" y="18"/>
                </a:lnTo>
                <a:lnTo>
                  <a:pt x="4" y="22"/>
                </a:lnTo>
                <a:lnTo>
                  <a:pt x="4" y="25"/>
                </a:lnTo>
                <a:lnTo>
                  <a:pt x="3" y="25"/>
                </a:lnTo>
                <a:close/>
              </a:path>
            </a:pathLst>
          </a:custGeom>
          <a:solidFill>
            <a:srgbClr val="99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07" name="Freeform 253"/>
          <p:cNvSpPr>
            <a:spLocks/>
          </p:cNvSpPr>
          <p:nvPr/>
        </p:nvSpPr>
        <p:spPr bwMode="auto">
          <a:xfrm>
            <a:off x="7367589" y="4370389"/>
            <a:ext cx="58737" cy="295275"/>
          </a:xfrm>
          <a:custGeom>
            <a:avLst/>
            <a:gdLst>
              <a:gd name="T0" fmla="*/ 50800 w 37"/>
              <a:gd name="T1" fmla="*/ 295275 h 186"/>
              <a:gd name="T2" fmla="*/ 49212 w 37"/>
              <a:gd name="T3" fmla="*/ 295275 h 186"/>
              <a:gd name="T4" fmla="*/ 47625 w 37"/>
              <a:gd name="T5" fmla="*/ 295275 h 186"/>
              <a:gd name="T6" fmla="*/ 44450 w 37"/>
              <a:gd name="T7" fmla="*/ 295275 h 186"/>
              <a:gd name="T8" fmla="*/ 39687 w 37"/>
              <a:gd name="T9" fmla="*/ 284163 h 186"/>
              <a:gd name="T10" fmla="*/ 33337 w 37"/>
              <a:gd name="T11" fmla="*/ 263525 h 186"/>
              <a:gd name="T12" fmla="*/ 26987 w 37"/>
              <a:gd name="T13" fmla="*/ 242888 h 186"/>
              <a:gd name="T14" fmla="*/ 22225 w 37"/>
              <a:gd name="T15" fmla="*/ 223838 h 186"/>
              <a:gd name="T16" fmla="*/ 19050 w 37"/>
              <a:gd name="T17" fmla="*/ 207963 h 186"/>
              <a:gd name="T18" fmla="*/ 17462 w 37"/>
              <a:gd name="T19" fmla="*/ 200025 h 186"/>
              <a:gd name="T20" fmla="*/ 12700 w 37"/>
              <a:gd name="T21" fmla="*/ 179388 h 186"/>
              <a:gd name="T22" fmla="*/ 4762 w 37"/>
              <a:gd name="T23" fmla="*/ 142875 h 186"/>
              <a:gd name="T24" fmla="*/ 0 w 37"/>
              <a:gd name="T25" fmla="*/ 104775 h 186"/>
              <a:gd name="T26" fmla="*/ 0 w 37"/>
              <a:gd name="T27" fmla="*/ 66675 h 186"/>
              <a:gd name="T28" fmla="*/ 3175 w 37"/>
              <a:gd name="T29" fmla="*/ 41275 h 186"/>
              <a:gd name="T30" fmla="*/ 4762 w 37"/>
              <a:gd name="T31" fmla="*/ 28575 h 186"/>
              <a:gd name="T32" fmla="*/ 6350 w 37"/>
              <a:gd name="T33" fmla="*/ 19050 h 186"/>
              <a:gd name="T34" fmla="*/ 9525 w 37"/>
              <a:gd name="T35" fmla="*/ 6350 h 186"/>
              <a:gd name="T36" fmla="*/ 12700 w 37"/>
              <a:gd name="T37" fmla="*/ 0 h 186"/>
              <a:gd name="T38" fmla="*/ 14287 w 37"/>
              <a:gd name="T39" fmla="*/ 6350 h 186"/>
              <a:gd name="T40" fmla="*/ 12700 w 37"/>
              <a:gd name="T41" fmla="*/ 12700 h 186"/>
              <a:gd name="T42" fmla="*/ 11112 w 37"/>
              <a:gd name="T43" fmla="*/ 20638 h 186"/>
              <a:gd name="T44" fmla="*/ 9525 w 37"/>
              <a:gd name="T45" fmla="*/ 26988 h 186"/>
              <a:gd name="T46" fmla="*/ 6350 w 37"/>
              <a:gd name="T47" fmla="*/ 55563 h 186"/>
              <a:gd name="T48" fmla="*/ 6350 w 37"/>
              <a:gd name="T49" fmla="*/ 85725 h 186"/>
              <a:gd name="T50" fmla="*/ 9525 w 37"/>
              <a:gd name="T51" fmla="*/ 114300 h 186"/>
              <a:gd name="T52" fmla="*/ 12700 w 37"/>
              <a:gd name="T53" fmla="*/ 142875 h 186"/>
              <a:gd name="T54" fmla="*/ 19050 w 37"/>
              <a:gd name="T55" fmla="*/ 161925 h 186"/>
              <a:gd name="T56" fmla="*/ 22225 w 37"/>
              <a:gd name="T57" fmla="*/ 179388 h 186"/>
              <a:gd name="T58" fmla="*/ 28575 w 37"/>
              <a:gd name="T59" fmla="*/ 198438 h 186"/>
              <a:gd name="T60" fmla="*/ 34925 w 37"/>
              <a:gd name="T61" fmla="*/ 215900 h 186"/>
              <a:gd name="T62" fmla="*/ 39687 w 37"/>
              <a:gd name="T63" fmla="*/ 234950 h 186"/>
              <a:gd name="T64" fmla="*/ 46037 w 37"/>
              <a:gd name="T65" fmla="*/ 252413 h 186"/>
              <a:gd name="T66" fmla="*/ 52387 w 37"/>
              <a:gd name="T67" fmla="*/ 269875 h 186"/>
              <a:gd name="T68" fmla="*/ 57150 w 37"/>
              <a:gd name="T69" fmla="*/ 287338 h 186"/>
              <a:gd name="T70" fmla="*/ 58737 w 37"/>
              <a:gd name="T71" fmla="*/ 290513 h 186"/>
              <a:gd name="T72" fmla="*/ 58737 w 37"/>
              <a:gd name="T73" fmla="*/ 295275 h 186"/>
              <a:gd name="T74" fmla="*/ 57150 w 37"/>
              <a:gd name="T75" fmla="*/ 295275 h 186"/>
              <a:gd name="T76" fmla="*/ 55562 w 37"/>
              <a:gd name="T77" fmla="*/ 295275 h 186"/>
              <a:gd name="T78" fmla="*/ 52387 w 37"/>
              <a:gd name="T79" fmla="*/ 295275 h 186"/>
              <a:gd name="T80" fmla="*/ 50800 w 37"/>
              <a:gd name="T81" fmla="*/ 295275 h 18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7" h="186">
                <a:moveTo>
                  <a:pt x="32" y="186"/>
                </a:moveTo>
                <a:lnTo>
                  <a:pt x="32" y="186"/>
                </a:lnTo>
                <a:lnTo>
                  <a:pt x="31" y="186"/>
                </a:lnTo>
                <a:lnTo>
                  <a:pt x="30" y="186"/>
                </a:lnTo>
                <a:lnTo>
                  <a:pt x="29" y="186"/>
                </a:lnTo>
                <a:lnTo>
                  <a:pt x="28" y="186"/>
                </a:lnTo>
                <a:lnTo>
                  <a:pt x="27" y="186"/>
                </a:lnTo>
                <a:lnTo>
                  <a:pt x="25" y="179"/>
                </a:lnTo>
                <a:lnTo>
                  <a:pt x="23" y="173"/>
                </a:lnTo>
                <a:lnTo>
                  <a:pt x="21" y="166"/>
                </a:lnTo>
                <a:lnTo>
                  <a:pt x="19" y="160"/>
                </a:lnTo>
                <a:lnTo>
                  <a:pt x="17" y="153"/>
                </a:lnTo>
                <a:lnTo>
                  <a:pt x="16" y="147"/>
                </a:lnTo>
                <a:lnTo>
                  <a:pt x="14" y="141"/>
                </a:lnTo>
                <a:lnTo>
                  <a:pt x="13" y="134"/>
                </a:lnTo>
                <a:lnTo>
                  <a:pt x="12" y="131"/>
                </a:lnTo>
                <a:lnTo>
                  <a:pt x="12" y="128"/>
                </a:lnTo>
                <a:lnTo>
                  <a:pt x="11" y="126"/>
                </a:lnTo>
                <a:lnTo>
                  <a:pt x="11" y="123"/>
                </a:lnTo>
                <a:lnTo>
                  <a:pt x="8" y="113"/>
                </a:lnTo>
                <a:lnTo>
                  <a:pt x="5" y="101"/>
                </a:lnTo>
                <a:lnTo>
                  <a:pt x="3" y="90"/>
                </a:lnTo>
                <a:lnTo>
                  <a:pt x="2" y="78"/>
                </a:lnTo>
                <a:lnTo>
                  <a:pt x="0" y="66"/>
                </a:lnTo>
                <a:lnTo>
                  <a:pt x="0" y="54"/>
                </a:lnTo>
                <a:lnTo>
                  <a:pt x="0" y="42"/>
                </a:lnTo>
                <a:lnTo>
                  <a:pt x="1" y="31"/>
                </a:lnTo>
                <a:lnTo>
                  <a:pt x="2" y="26"/>
                </a:lnTo>
                <a:lnTo>
                  <a:pt x="2" y="23"/>
                </a:lnTo>
                <a:lnTo>
                  <a:pt x="3" y="18"/>
                </a:lnTo>
                <a:lnTo>
                  <a:pt x="3" y="15"/>
                </a:lnTo>
                <a:lnTo>
                  <a:pt x="4" y="12"/>
                </a:lnTo>
                <a:lnTo>
                  <a:pt x="5" y="7"/>
                </a:lnTo>
                <a:lnTo>
                  <a:pt x="6" y="4"/>
                </a:lnTo>
                <a:lnTo>
                  <a:pt x="8" y="0"/>
                </a:lnTo>
                <a:lnTo>
                  <a:pt x="8" y="2"/>
                </a:lnTo>
                <a:lnTo>
                  <a:pt x="9" y="4"/>
                </a:lnTo>
                <a:lnTo>
                  <a:pt x="8" y="6"/>
                </a:lnTo>
                <a:lnTo>
                  <a:pt x="8" y="8"/>
                </a:lnTo>
                <a:lnTo>
                  <a:pt x="8" y="11"/>
                </a:lnTo>
                <a:lnTo>
                  <a:pt x="7" y="13"/>
                </a:lnTo>
                <a:lnTo>
                  <a:pt x="7" y="15"/>
                </a:lnTo>
                <a:lnTo>
                  <a:pt x="6" y="17"/>
                </a:lnTo>
                <a:lnTo>
                  <a:pt x="5" y="26"/>
                </a:lnTo>
                <a:lnTo>
                  <a:pt x="4" y="35"/>
                </a:lnTo>
                <a:lnTo>
                  <a:pt x="4" y="45"/>
                </a:lnTo>
                <a:lnTo>
                  <a:pt x="4" y="54"/>
                </a:lnTo>
                <a:lnTo>
                  <a:pt x="5" y="63"/>
                </a:lnTo>
                <a:lnTo>
                  <a:pt x="6" y="72"/>
                </a:lnTo>
                <a:lnTo>
                  <a:pt x="7" y="81"/>
                </a:lnTo>
                <a:lnTo>
                  <a:pt x="8" y="90"/>
                </a:lnTo>
                <a:lnTo>
                  <a:pt x="10" y="96"/>
                </a:lnTo>
                <a:lnTo>
                  <a:pt x="12" y="102"/>
                </a:lnTo>
                <a:lnTo>
                  <a:pt x="13" y="108"/>
                </a:lnTo>
                <a:lnTo>
                  <a:pt x="14" y="113"/>
                </a:lnTo>
                <a:lnTo>
                  <a:pt x="16" y="119"/>
                </a:lnTo>
                <a:lnTo>
                  <a:pt x="18" y="125"/>
                </a:lnTo>
                <a:lnTo>
                  <a:pt x="20" y="131"/>
                </a:lnTo>
                <a:lnTo>
                  <a:pt x="22" y="136"/>
                </a:lnTo>
                <a:lnTo>
                  <a:pt x="23" y="142"/>
                </a:lnTo>
                <a:lnTo>
                  <a:pt x="25" y="148"/>
                </a:lnTo>
                <a:lnTo>
                  <a:pt x="27" y="153"/>
                </a:lnTo>
                <a:lnTo>
                  <a:pt x="29" y="159"/>
                </a:lnTo>
                <a:lnTo>
                  <a:pt x="31" y="164"/>
                </a:lnTo>
                <a:lnTo>
                  <a:pt x="33" y="170"/>
                </a:lnTo>
                <a:lnTo>
                  <a:pt x="35" y="176"/>
                </a:lnTo>
                <a:lnTo>
                  <a:pt x="36" y="181"/>
                </a:lnTo>
                <a:lnTo>
                  <a:pt x="37" y="182"/>
                </a:lnTo>
                <a:lnTo>
                  <a:pt x="37" y="183"/>
                </a:lnTo>
                <a:lnTo>
                  <a:pt x="37" y="184"/>
                </a:lnTo>
                <a:lnTo>
                  <a:pt x="37" y="186"/>
                </a:lnTo>
                <a:lnTo>
                  <a:pt x="36" y="186"/>
                </a:lnTo>
                <a:lnTo>
                  <a:pt x="35" y="186"/>
                </a:lnTo>
                <a:lnTo>
                  <a:pt x="34" y="186"/>
                </a:lnTo>
                <a:lnTo>
                  <a:pt x="33" y="186"/>
                </a:lnTo>
                <a:lnTo>
                  <a:pt x="32" y="186"/>
                </a:lnTo>
                <a:close/>
              </a:path>
            </a:pathLst>
          </a:custGeom>
          <a:solidFill>
            <a:srgbClr val="B2B2B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08" name="Freeform 254"/>
          <p:cNvSpPr>
            <a:spLocks/>
          </p:cNvSpPr>
          <p:nvPr/>
        </p:nvSpPr>
        <p:spPr bwMode="auto">
          <a:xfrm>
            <a:off x="7383463" y="4584701"/>
            <a:ext cx="23812" cy="80963"/>
          </a:xfrm>
          <a:custGeom>
            <a:avLst/>
            <a:gdLst>
              <a:gd name="T0" fmla="*/ 22225 w 15"/>
              <a:gd name="T1" fmla="*/ 80963 h 51"/>
              <a:gd name="T2" fmla="*/ 19050 w 15"/>
              <a:gd name="T3" fmla="*/ 73025 h 51"/>
              <a:gd name="T4" fmla="*/ 17462 w 15"/>
              <a:gd name="T5" fmla="*/ 65088 h 51"/>
              <a:gd name="T6" fmla="*/ 15875 w 15"/>
              <a:gd name="T7" fmla="*/ 57150 h 51"/>
              <a:gd name="T8" fmla="*/ 12700 w 15"/>
              <a:gd name="T9" fmla="*/ 50800 h 51"/>
              <a:gd name="T10" fmla="*/ 11112 w 15"/>
              <a:gd name="T11" fmla="*/ 44450 h 51"/>
              <a:gd name="T12" fmla="*/ 7937 w 15"/>
              <a:gd name="T13" fmla="*/ 36513 h 51"/>
              <a:gd name="T14" fmla="*/ 6350 w 15"/>
              <a:gd name="T15" fmla="*/ 28575 h 51"/>
              <a:gd name="T16" fmla="*/ 4762 w 15"/>
              <a:gd name="T17" fmla="*/ 22225 h 51"/>
              <a:gd name="T18" fmla="*/ 3175 w 15"/>
              <a:gd name="T19" fmla="*/ 15875 h 51"/>
              <a:gd name="T20" fmla="*/ 1587 w 15"/>
              <a:gd name="T21" fmla="*/ 9525 h 51"/>
              <a:gd name="T22" fmla="*/ 0 w 15"/>
              <a:gd name="T23" fmla="*/ 4763 h 51"/>
              <a:gd name="T24" fmla="*/ 1587 w 15"/>
              <a:gd name="T25" fmla="*/ 0 h 51"/>
              <a:gd name="T26" fmla="*/ 1587 w 15"/>
              <a:gd name="T27" fmla="*/ 0 h 51"/>
              <a:gd name="T28" fmla="*/ 4762 w 15"/>
              <a:gd name="T29" fmla="*/ 9525 h 51"/>
              <a:gd name="T30" fmla="*/ 6350 w 15"/>
              <a:gd name="T31" fmla="*/ 19050 h 51"/>
              <a:gd name="T32" fmla="*/ 9525 w 15"/>
              <a:gd name="T33" fmla="*/ 28575 h 51"/>
              <a:gd name="T34" fmla="*/ 12700 w 15"/>
              <a:gd name="T35" fmla="*/ 39688 h 51"/>
              <a:gd name="T36" fmla="*/ 15875 w 15"/>
              <a:gd name="T37" fmla="*/ 49213 h 51"/>
              <a:gd name="T38" fmla="*/ 17462 w 15"/>
              <a:gd name="T39" fmla="*/ 58738 h 51"/>
              <a:gd name="T40" fmla="*/ 22225 w 15"/>
              <a:gd name="T41" fmla="*/ 68263 h 51"/>
              <a:gd name="T42" fmla="*/ 23812 w 15"/>
              <a:gd name="T43" fmla="*/ 79375 h 51"/>
              <a:gd name="T44" fmla="*/ 23812 w 15"/>
              <a:gd name="T45" fmla="*/ 80963 h 51"/>
              <a:gd name="T46" fmla="*/ 23812 w 15"/>
              <a:gd name="T47" fmla="*/ 80963 h 51"/>
              <a:gd name="T48" fmla="*/ 23812 w 15"/>
              <a:gd name="T49" fmla="*/ 80963 h 51"/>
              <a:gd name="T50" fmla="*/ 22225 w 15"/>
              <a:gd name="T51" fmla="*/ 80963 h 51"/>
              <a:gd name="T52" fmla="*/ 22225 w 15"/>
              <a:gd name="T53" fmla="*/ 80963 h 5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 h="51">
                <a:moveTo>
                  <a:pt x="14" y="51"/>
                </a:moveTo>
                <a:lnTo>
                  <a:pt x="12" y="46"/>
                </a:lnTo>
                <a:lnTo>
                  <a:pt x="11" y="41"/>
                </a:lnTo>
                <a:lnTo>
                  <a:pt x="10" y="36"/>
                </a:lnTo>
                <a:lnTo>
                  <a:pt x="8" y="32"/>
                </a:lnTo>
                <a:lnTo>
                  <a:pt x="7" y="28"/>
                </a:lnTo>
                <a:lnTo>
                  <a:pt x="5" y="23"/>
                </a:lnTo>
                <a:lnTo>
                  <a:pt x="4" y="18"/>
                </a:lnTo>
                <a:lnTo>
                  <a:pt x="3" y="14"/>
                </a:lnTo>
                <a:lnTo>
                  <a:pt x="2" y="10"/>
                </a:lnTo>
                <a:lnTo>
                  <a:pt x="1" y="6"/>
                </a:lnTo>
                <a:lnTo>
                  <a:pt x="0" y="3"/>
                </a:lnTo>
                <a:lnTo>
                  <a:pt x="1" y="0"/>
                </a:lnTo>
                <a:lnTo>
                  <a:pt x="3" y="6"/>
                </a:lnTo>
                <a:lnTo>
                  <a:pt x="4" y="12"/>
                </a:lnTo>
                <a:lnTo>
                  <a:pt x="6" y="18"/>
                </a:lnTo>
                <a:lnTo>
                  <a:pt x="8" y="25"/>
                </a:lnTo>
                <a:lnTo>
                  <a:pt x="10" y="31"/>
                </a:lnTo>
                <a:lnTo>
                  <a:pt x="11" y="37"/>
                </a:lnTo>
                <a:lnTo>
                  <a:pt x="14" y="43"/>
                </a:lnTo>
                <a:lnTo>
                  <a:pt x="15" y="50"/>
                </a:lnTo>
                <a:lnTo>
                  <a:pt x="15" y="51"/>
                </a:lnTo>
                <a:lnTo>
                  <a:pt x="14" y="51"/>
                </a:lnTo>
                <a:close/>
              </a:path>
            </a:pathLst>
          </a:custGeom>
          <a:solidFill>
            <a:srgbClr val="7F7F7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09" name="Freeform 255"/>
          <p:cNvSpPr>
            <a:spLocks/>
          </p:cNvSpPr>
          <p:nvPr/>
        </p:nvSpPr>
        <p:spPr bwMode="auto">
          <a:xfrm>
            <a:off x="7362826" y="4651375"/>
            <a:ext cx="23813" cy="14288"/>
          </a:xfrm>
          <a:custGeom>
            <a:avLst/>
            <a:gdLst>
              <a:gd name="T0" fmla="*/ 1588 w 15"/>
              <a:gd name="T1" fmla="*/ 14288 h 9"/>
              <a:gd name="T2" fmla="*/ 0 w 15"/>
              <a:gd name="T3" fmla="*/ 12700 h 9"/>
              <a:gd name="T4" fmla="*/ 0 w 15"/>
              <a:gd name="T5" fmla="*/ 11113 h 9"/>
              <a:gd name="T6" fmla="*/ 1588 w 15"/>
              <a:gd name="T7" fmla="*/ 11113 h 9"/>
              <a:gd name="T8" fmla="*/ 3175 w 15"/>
              <a:gd name="T9" fmla="*/ 9525 h 9"/>
              <a:gd name="T10" fmla="*/ 4763 w 15"/>
              <a:gd name="T11" fmla="*/ 9525 h 9"/>
              <a:gd name="T12" fmla="*/ 6350 w 15"/>
              <a:gd name="T13" fmla="*/ 9525 h 9"/>
              <a:gd name="T14" fmla="*/ 7938 w 15"/>
              <a:gd name="T15" fmla="*/ 9525 h 9"/>
              <a:gd name="T16" fmla="*/ 9525 w 15"/>
              <a:gd name="T17" fmla="*/ 9525 h 9"/>
              <a:gd name="T18" fmla="*/ 11113 w 15"/>
              <a:gd name="T19" fmla="*/ 9525 h 9"/>
              <a:gd name="T20" fmla="*/ 12700 w 15"/>
              <a:gd name="T21" fmla="*/ 9525 h 9"/>
              <a:gd name="T22" fmla="*/ 12700 w 15"/>
              <a:gd name="T23" fmla="*/ 7938 h 9"/>
              <a:gd name="T24" fmla="*/ 11113 w 15"/>
              <a:gd name="T25" fmla="*/ 7938 h 9"/>
              <a:gd name="T26" fmla="*/ 9525 w 15"/>
              <a:gd name="T27" fmla="*/ 7938 h 9"/>
              <a:gd name="T28" fmla="*/ 7938 w 15"/>
              <a:gd name="T29" fmla="*/ 7938 h 9"/>
              <a:gd name="T30" fmla="*/ 7938 w 15"/>
              <a:gd name="T31" fmla="*/ 7938 h 9"/>
              <a:gd name="T32" fmla="*/ 6350 w 15"/>
              <a:gd name="T33" fmla="*/ 7938 h 9"/>
              <a:gd name="T34" fmla="*/ 4763 w 15"/>
              <a:gd name="T35" fmla="*/ 7938 h 9"/>
              <a:gd name="T36" fmla="*/ 3175 w 15"/>
              <a:gd name="T37" fmla="*/ 7938 h 9"/>
              <a:gd name="T38" fmla="*/ 1588 w 15"/>
              <a:gd name="T39" fmla="*/ 7938 h 9"/>
              <a:gd name="T40" fmla="*/ 1588 w 15"/>
              <a:gd name="T41" fmla="*/ 6350 h 9"/>
              <a:gd name="T42" fmla="*/ 3175 w 15"/>
              <a:gd name="T43" fmla="*/ 6350 h 9"/>
              <a:gd name="T44" fmla="*/ 4763 w 15"/>
              <a:gd name="T45" fmla="*/ 6350 h 9"/>
              <a:gd name="T46" fmla="*/ 6350 w 15"/>
              <a:gd name="T47" fmla="*/ 6350 h 9"/>
              <a:gd name="T48" fmla="*/ 7938 w 15"/>
              <a:gd name="T49" fmla="*/ 6350 h 9"/>
              <a:gd name="T50" fmla="*/ 9525 w 15"/>
              <a:gd name="T51" fmla="*/ 6350 h 9"/>
              <a:gd name="T52" fmla="*/ 9525 w 15"/>
              <a:gd name="T53" fmla="*/ 6350 h 9"/>
              <a:gd name="T54" fmla="*/ 11113 w 15"/>
              <a:gd name="T55" fmla="*/ 6350 h 9"/>
              <a:gd name="T56" fmla="*/ 12700 w 15"/>
              <a:gd name="T57" fmla="*/ 6350 h 9"/>
              <a:gd name="T58" fmla="*/ 12700 w 15"/>
              <a:gd name="T59" fmla="*/ 4763 h 9"/>
              <a:gd name="T60" fmla="*/ 12700 w 15"/>
              <a:gd name="T61" fmla="*/ 4763 h 9"/>
              <a:gd name="T62" fmla="*/ 11113 w 15"/>
              <a:gd name="T63" fmla="*/ 3175 h 9"/>
              <a:gd name="T64" fmla="*/ 9525 w 15"/>
              <a:gd name="T65" fmla="*/ 3175 h 9"/>
              <a:gd name="T66" fmla="*/ 9525 w 15"/>
              <a:gd name="T67" fmla="*/ 3175 h 9"/>
              <a:gd name="T68" fmla="*/ 9525 w 15"/>
              <a:gd name="T69" fmla="*/ 1588 h 9"/>
              <a:gd name="T70" fmla="*/ 11113 w 15"/>
              <a:gd name="T71" fmla="*/ 1588 h 9"/>
              <a:gd name="T72" fmla="*/ 11113 w 15"/>
              <a:gd name="T73" fmla="*/ 1588 h 9"/>
              <a:gd name="T74" fmla="*/ 12700 w 15"/>
              <a:gd name="T75" fmla="*/ 1588 h 9"/>
              <a:gd name="T76" fmla="*/ 12700 w 15"/>
              <a:gd name="T77" fmla="*/ 1588 h 9"/>
              <a:gd name="T78" fmla="*/ 14288 w 15"/>
              <a:gd name="T79" fmla="*/ 1588 h 9"/>
              <a:gd name="T80" fmla="*/ 17463 w 15"/>
              <a:gd name="T81" fmla="*/ 0 h 9"/>
              <a:gd name="T82" fmla="*/ 19050 w 15"/>
              <a:gd name="T83" fmla="*/ 0 h 9"/>
              <a:gd name="T84" fmla="*/ 20638 w 15"/>
              <a:gd name="T85" fmla="*/ 3175 h 9"/>
              <a:gd name="T86" fmla="*/ 20638 w 15"/>
              <a:gd name="T87" fmla="*/ 6350 h 9"/>
              <a:gd name="T88" fmla="*/ 22225 w 15"/>
              <a:gd name="T89" fmla="*/ 7938 h 9"/>
              <a:gd name="T90" fmla="*/ 23813 w 15"/>
              <a:gd name="T91" fmla="*/ 12700 h 9"/>
              <a:gd name="T92" fmla="*/ 23813 w 15"/>
              <a:gd name="T93" fmla="*/ 12700 h 9"/>
              <a:gd name="T94" fmla="*/ 23813 w 15"/>
              <a:gd name="T95" fmla="*/ 14288 h 9"/>
              <a:gd name="T96" fmla="*/ 20638 w 15"/>
              <a:gd name="T97" fmla="*/ 14288 h 9"/>
              <a:gd name="T98" fmla="*/ 17463 w 15"/>
              <a:gd name="T99" fmla="*/ 14288 h 9"/>
              <a:gd name="T100" fmla="*/ 15875 w 15"/>
              <a:gd name="T101" fmla="*/ 14288 h 9"/>
              <a:gd name="T102" fmla="*/ 12700 w 15"/>
              <a:gd name="T103" fmla="*/ 14288 h 9"/>
              <a:gd name="T104" fmla="*/ 9525 w 15"/>
              <a:gd name="T105" fmla="*/ 14288 h 9"/>
              <a:gd name="T106" fmla="*/ 6350 w 15"/>
              <a:gd name="T107" fmla="*/ 14288 h 9"/>
              <a:gd name="T108" fmla="*/ 3175 w 15"/>
              <a:gd name="T109" fmla="*/ 14288 h 9"/>
              <a:gd name="T110" fmla="*/ 1588 w 15"/>
              <a:gd name="T111" fmla="*/ 14288 h 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5" h="9">
                <a:moveTo>
                  <a:pt x="1" y="9"/>
                </a:moveTo>
                <a:lnTo>
                  <a:pt x="0" y="8"/>
                </a:lnTo>
                <a:lnTo>
                  <a:pt x="0" y="7"/>
                </a:lnTo>
                <a:lnTo>
                  <a:pt x="1" y="7"/>
                </a:lnTo>
                <a:lnTo>
                  <a:pt x="2" y="6"/>
                </a:lnTo>
                <a:lnTo>
                  <a:pt x="3" y="6"/>
                </a:lnTo>
                <a:lnTo>
                  <a:pt x="4" y="6"/>
                </a:lnTo>
                <a:lnTo>
                  <a:pt x="5" y="6"/>
                </a:lnTo>
                <a:lnTo>
                  <a:pt x="6" y="6"/>
                </a:lnTo>
                <a:lnTo>
                  <a:pt x="7" y="6"/>
                </a:lnTo>
                <a:lnTo>
                  <a:pt x="8" y="6"/>
                </a:lnTo>
                <a:lnTo>
                  <a:pt x="8" y="5"/>
                </a:lnTo>
                <a:lnTo>
                  <a:pt x="7" y="5"/>
                </a:lnTo>
                <a:lnTo>
                  <a:pt x="6" y="5"/>
                </a:lnTo>
                <a:lnTo>
                  <a:pt x="5" y="5"/>
                </a:lnTo>
                <a:lnTo>
                  <a:pt x="4" y="5"/>
                </a:lnTo>
                <a:lnTo>
                  <a:pt x="3" y="5"/>
                </a:lnTo>
                <a:lnTo>
                  <a:pt x="2" y="5"/>
                </a:lnTo>
                <a:lnTo>
                  <a:pt x="1" y="5"/>
                </a:lnTo>
                <a:lnTo>
                  <a:pt x="1" y="4"/>
                </a:lnTo>
                <a:lnTo>
                  <a:pt x="2" y="4"/>
                </a:lnTo>
                <a:lnTo>
                  <a:pt x="3" y="4"/>
                </a:lnTo>
                <a:lnTo>
                  <a:pt x="4" y="4"/>
                </a:lnTo>
                <a:lnTo>
                  <a:pt x="5" y="4"/>
                </a:lnTo>
                <a:lnTo>
                  <a:pt x="6" y="4"/>
                </a:lnTo>
                <a:lnTo>
                  <a:pt x="7" y="4"/>
                </a:lnTo>
                <a:lnTo>
                  <a:pt x="8" y="4"/>
                </a:lnTo>
                <a:lnTo>
                  <a:pt x="8" y="3"/>
                </a:lnTo>
                <a:lnTo>
                  <a:pt x="7" y="2"/>
                </a:lnTo>
                <a:lnTo>
                  <a:pt x="6" y="2"/>
                </a:lnTo>
                <a:lnTo>
                  <a:pt x="6" y="1"/>
                </a:lnTo>
                <a:lnTo>
                  <a:pt x="7" y="1"/>
                </a:lnTo>
                <a:lnTo>
                  <a:pt x="8" y="1"/>
                </a:lnTo>
                <a:lnTo>
                  <a:pt x="9" y="1"/>
                </a:lnTo>
                <a:lnTo>
                  <a:pt x="11" y="0"/>
                </a:lnTo>
                <a:lnTo>
                  <a:pt x="12" y="0"/>
                </a:lnTo>
                <a:lnTo>
                  <a:pt x="13" y="2"/>
                </a:lnTo>
                <a:lnTo>
                  <a:pt x="13" y="4"/>
                </a:lnTo>
                <a:lnTo>
                  <a:pt x="14" y="5"/>
                </a:lnTo>
                <a:lnTo>
                  <a:pt x="15" y="8"/>
                </a:lnTo>
                <a:lnTo>
                  <a:pt x="15" y="9"/>
                </a:lnTo>
                <a:lnTo>
                  <a:pt x="13" y="9"/>
                </a:lnTo>
                <a:lnTo>
                  <a:pt x="11" y="9"/>
                </a:lnTo>
                <a:lnTo>
                  <a:pt x="10" y="9"/>
                </a:lnTo>
                <a:lnTo>
                  <a:pt x="8" y="9"/>
                </a:lnTo>
                <a:lnTo>
                  <a:pt x="6" y="9"/>
                </a:lnTo>
                <a:lnTo>
                  <a:pt x="4" y="9"/>
                </a:lnTo>
                <a:lnTo>
                  <a:pt x="2" y="9"/>
                </a:lnTo>
                <a:lnTo>
                  <a:pt x="1" y="9"/>
                </a:lnTo>
                <a:close/>
              </a:path>
            </a:pathLst>
          </a:custGeom>
          <a:solidFill>
            <a:srgbClr val="66666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10" name="Freeform 256"/>
          <p:cNvSpPr>
            <a:spLocks/>
          </p:cNvSpPr>
          <p:nvPr/>
        </p:nvSpPr>
        <p:spPr bwMode="auto">
          <a:xfrm>
            <a:off x="7389813" y="4625975"/>
            <a:ext cx="4762" cy="39688"/>
          </a:xfrm>
          <a:custGeom>
            <a:avLst/>
            <a:gdLst>
              <a:gd name="T0" fmla="*/ 0 w 3"/>
              <a:gd name="T1" fmla="*/ 39688 h 25"/>
              <a:gd name="T2" fmla="*/ 0 w 3"/>
              <a:gd name="T3" fmla="*/ 30163 h 25"/>
              <a:gd name="T4" fmla="*/ 0 w 3"/>
              <a:gd name="T5" fmla="*/ 17463 h 25"/>
              <a:gd name="T6" fmla="*/ 0 w 3"/>
              <a:gd name="T7" fmla="*/ 4763 h 25"/>
              <a:gd name="T8" fmla="*/ 0 w 3"/>
              <a:gd name="T9" fmla="*/ 0 h 25"/>
              <a:gd name="T10" fmla="*/ 1587 w 3"/>
              <a:gd name="T11" fmla="*/ 6350 h 25"/>
              <a:gd name="T12" fmla="*/ 3175 w 3"/>
              <a:gd name="T13" fmla="*/ 17463 h 25"/>
              <a:gd name="T14" fmla="*/ 4762 w 3"/>
              <a:gd name="T15" fmla="*/ 28575 h 25"/>
              <a:gd name="T16" fmla="*/ 3175 w 3"/>
              <a:gd name="T17" fmla="*/ 39688 h 25"/>
              <a:gd name="T18" fmla="*/ 3175 w 3"/>
              <a:gd name="T19" fmla="*/ 39688 h 25"/>
              <a:gd name="T20" fmla="*/ 1587 w 3"/>
              <a:gd name="T21" fmla="*/ 39688 h 25"/>
              <a:gd name="T22" fmla="*/ 0 w 3"/>
              <a:gd name="T23" fmla="*/ 39688 h 25"/>
              <a:gd name="T24" fmla="*/ 0 w 3"/>
              <a:gd name="T25" fmla="*/ 39688 h 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 h="25">
                <a:moveTo>
                  <a:pt x="0" y="25"/>
                </a:moveTo>
                <a:lnTo>
                  <a:pt x="0" y="19"/>
                </a:lnTo>
                <a:lnTo>
                  <a:pt x="0" y="11"/>
                </a:lnTo>
                <a:lnTo>
                  <a:pt x="0" y="3"/>
                </a:lnTo>
                <a:lnTo>
                  <a:pt x="0" y="0"/>
                </a:lnTo>
                <a:lnTo>
                  <a:pt x="1" y="4"/>
                </a:lnTo>
                <a:lnTo>
                  <a:pt x="2" y="11"/>
                </a:lnTo>
                <a:lnTo>
                  <a:pt x="3" y="18"/>
                </a:lnTo>
                <a:lnTo>
                  <a:pt x="2" y="25"/>
                </a:lnTo>
                <a:lnTo>
                  <a:pt x="1" y="25"/>
                </a:lnTo>
                <a:lnTo>
                  <a:pt x="0" y="25"/>
                </a:lnTo>
                <a:close/>
              </a:path>
            </a:pathLst>
          </a:custGeom>
          <a:solidFill>
            <a:srgbClr val="7F7F7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11" name="Freeform 257"/>
          <p:cNvSpPr>
            <a:spLocks/>
          </p:cNvSpPr>
          <p:nvPr/>
        </p:nvSpPr>
        <p:spPr bwMode="auto">
          <a:xfrm>
            <a:off x="7262814" y="4649789"/>
            <a:ext cx="71437" cy="15875"/>
          </a:xfrm>
          <a:custGeom>
            <a:avLst/>
            <a:gdLst>
              <a:gd name="T0" fmla="*/ 38100 w 45"/>
              <a:gd name="T1" fmla="*/ 14288 h 10"/>
              <a:gd name="T2" fmla="*/ 30162 w 45"/>
              <a:gd name="T3" fmla="*/ 14288 h 10"/>
              <a:gd name="T4" fmla="*/ 20637 w 45"/>
              <a:gd name="T5" fmla="*/ 14288 h 10"/>
              <a:gd name="T6" fmla="*/ 12700 w 45"/>
              <a:gd name="T7" fmla="*/ 14288 h 10"/>
              <a:gd name="T8" fmla="*/ 4762 w 45"/>
              <a:gd name="T9" fmla="*/ 14288 h 10"/>
              <a:gd name="T10" fmla="*/ 0 w 45"/>
              <a:gd name="T11" fmla="*/ 12700 h 10"/>
              <a:gd name="T12" fmla="*/ 3175 w 45"/>
              <a:gd name="T13" fmla="*/ 11113 h 10"/>
              <a:gd name="T14" fmla="*/ 11112 w 45"/>
              <a:gd name="T15" fmla="*/ 11113 h 10"/>
              <a:gd name="T16" fmla="*/ 19050 w 45"/>
              <a:gd name="T17" fmla="*/ 9525 h 10"/>
              <a:gd name="T18" fmla="*/ 22225 w 45"/>
              <a:gd name="T19" fmla="*/ 7938 h 10"/>
              <a:gd name="T20" fmla="*/ 15875 w 45"/>
              <a:gd name="T21" fmla="*/ 6350 h 10"/>
              <a:gd name="T22" fmla="*/ 4762 w 45"/>
              <a:gd name="T23" fmla="*/ 7938 h 10"/>
              <a:gd name="T24" fmla="*/ 1587 w 45"/>
              <a:gd name="T25" fmla="*/ 7938 h 10"/>
              <a:gd name="T26" fmla="*/ 3175 w 45"/>
              <a:gd name="T27" fmla="*/ 4763 h 10"/>
              <a:gd name="T28" fmla="*/ 7937 w 45"/>
              <a:gd name="T29" fmla="*/ 4763 h 10"/>
              <a:gd name="T30" fmla="*/ 14287 w 45"/>
              <a:gd name="T31" fmla="*/ 3175 h 10"/>
              <a:gd name="T32" fmla="*/ 15875 w 45"/>
              <a:gd name="T33" fmla="*/ 1588 h 10"/>
              <a:gd name="T34" fmla="*/ 11112 w 45"/>
              <a:gd name="T35" fmla="*/ 1588 h 10"/>
              <a:gd name="T36" fmla="*/ 7937 w 45"/>
              <a:gd name="T37" fmla="*/ 1588 h 10"/>
              <a:gd name="T38" fmla="*/ 4762 w 45"/>
              <a:gd name="T39" fmla="*/ 0 h 10"/>
              <a:gd name="T40" fmla="*/ 9525 w 45"/>
              <a:gd name="T41" fmla="*/ 0 h 10"/>
              <a:gd name="T42" fmla="*/ 14287 w 45"/>
              <a:gd name="T43" fmla="*/ 0 h 10"/>
              <a:gd name="T44" fmla="*/ 20637 w 45"/>
              <a:gd name="T45" fmla="*/ 0 h 10"/>
              <a:gd name="T46" fmla="*/ 25400 w 45"/>
              <a:gd name="T47" fmla="*/ 0 h 10"/>
              <a:gd name="T48" fmla="*/ 31750 w 45"/>
              <a:gd name="T49" fmla="*/ 0 h 10"/>
              <a:gd name="T50" fmla="*/ 38100 w 45"/>
              <a:gd name="T51" fmla="*/ 0 h 10"/>
              <a:gd name="T52" fmla="*/ 42862 w 45"/>
              <a:gd name="T53" fmla="*/ 0 h 10"/>
              <a:gd name="T54" fmla="*/ 50800 w 45"/>
              <a:gd name="T55" fmla="*/ 0 h 10"/>
              <a:gd name="T56" fmla="*/ 57150 w 45"/>
              <a:gd name="T57" fmla="*/ 0 h 10"/>
              <a:gd name="T58" fmla="*/ 65087 w 45"/>
              <a:gd name="T59" fmla="*/ 0 h 10"/>
              <a:gd name="T60" fmla="*/ 69850 w 45"/>
              <a:gd name="T61" fmla="*/ 3175 h 10"/>
              <a:gd name="T62" fmla="*/ 65087 w 45"/>
              <a:gd name="T63" fmla="*/ 3175 h 10"/>
              <a:gd name="T64" fmla="*/ 57150 w 45"/>
              <a:gd name="T65" fmla="*/ 3175 h 10"/>
              <a:gd name="T66" fmla="*/ 47625 w 45"/>
              <a:gd name="T67" fmla="*/ 1588 h 10"/>
              <a:gd name="T68" fmla="*/ 38100 w 45"/>
              <a:gd name="T69" fmla="*/ 1588 h 10"/>
              <a:gd name="T70" fmla="*/ 31750 w 45"/>
              <a:gd name="T71" fmla="*/ 3175 h 10"/>
              <a:gd name="T72" fmla="*/ 36512 w 45"/>
              <a:gd name="T73" fmla="*/ 4763 h 10"/>
              <a:gd name="T74" fmla="*/ 42862 w 45"/>
              <a:gd name="T75" fmla="*/ 4763 h 10"/>
              <a:gd name="T76" fmla="*/ 50800 w 45"/>
              <a:gd name="T77" fmla="*/ 4763 h 10"/>
              <a:gd name="T78" fmla="*/ 58737 w 45"/>
              <a:gd name="T79" fmla="*/ 6350 h 10"/>
              <a:gd name="T80" fmla="*/ 66675 w 45"/>
              <a:gd name="T81" fmla="*/ 7938 h 10"/>
              <a:gd name="T82" fmla="*/ 71437 w 45"/>
              <a:gd name="T83" fmla="*/ 7938 h 10"/>
              <a:gd name="T84" fmla="*/ 63500 w 45"/>
              <a:gd name="T85" fmla="*/ 7938 h 10"/>
              <a:gd name="T86" fmla="*/ 53975 w 45"/>
              <a:gd name="T87" fmla="*/ 7938 h 10"/>
              <a:gd name="T88" fmla="*/ 46037 w 45"/>
              <a:gd name="T89" fmla="*/ 7938 h 10"/>
              <a:gd name="T90" fmla="*/ 36512 w 45"/>
              <a:gd name="T91" fmla="*/ 7938 h 10"/>
              <a:gd name="T92" fmla="*/ 28575 w 45"/>
              <a:gd name="T93" fmla="*/ 7938 h 10"/>
              <a:gd name="T94" fmla="*/ 25400 w 45"/>
              <a:gd name="T95" fmla="*/ 9525 h 10"/>
              <a:gd name="T96" fmla="*/ 28575 w 45"/>
              <a:gd name="T97" fmla="*/ 11113 h 10"/>
              <a:gd name="T98" fmla="*/ 38100 w 45"/>
              <a:gd name="T99" fmla="*/ 11113 h 10"/>
              <a:gd name="T100" fmla="*/ 49212 w 45"/>
              <a:gd name="T101" fmla="*/ 11113 h 10"/>
              <a:gd name="T102" fmla="*/ 60325 w 45"/>
              <a:gd name="T103" fmla="*/ 11113 h 10"/>
              <a:gd name="T104" fmla="*/ 69850 w 45"/>
              <a:gd name="T105" fmla="*/ 11113 h 10"/>
              <a:gd name="T106" fmla="*/ 71437 w 45"/>
              <a:gd name="T107" fmla="*/ 14288 h 10"/>
              <a:gd name="T108" fmla="*/ 66675 w 45"/>
              <a:gd name="T109" fmla="*/ 14288 h 10"/>
              <a:gd name="T110" fmla="*/ 60325 w 45"/>
              <a:gd name="T111" fmla="*/ 15875 h 10"/>
              <a:gd name="T112" fmla="*/ 52387 w 45"/>
              <a:gd name="T113" fmla="*/ 15875 h 10"/>
              <a:gd name="T114" fmla="*/ 46037 w 45"/>
              <a:gd name="T115" fmla="*/ 14288 h 10"/>
              <a:gd name="T116" fmla="*/ 42862 w 45"/>
              <a:gd name="T117" fmla="*/ 14288 h 1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5" h="10">
                <a:moveTo>
                  <a:pt x="27" y="9"/>
                </a:moveTo>
                <a:lnTo>
                  <a:pt x="25" y="9"/>
                </a:lnTo>
                <a:lnTo>
                  <a:pt x="24" y="9"/>
                </a:lnTo>
                <a:lnTo>
                  <a:pt x="22" y="9"/>
                </a:lnTo>
                <a:lnTo>
                  <a:pt x="20" y="9"/>
                </a:lnTo>
                <a:lnTo>
                  <a:pt x="19" y="9"/>
                </a:lnTo>
                <a:lnTo>
                  <a:pt x="17" y="9"/>
                </a:lnTo>
                <a:lnTo>
                  <a:pt x="15" y="9"/>
                </a:lnTo>
                <a:lnTo>
                  <a:pt x="13" y="9"/>
                </a:lnTo>
                <a:lnTo>
                  <a:pt x="12" y="9"/>
                </a:lnTo>
                <a:lnTo>
                  <a:pt x="10" y="9"/>
                </a:lnTo>
                <a:lnTo>
                  <a:pt x="8" y="9"/>
                </a:lnTo>
                <a:lnTo>
                  <a:pt x="7" y="9"/>
                </a:lnTo>
                <a:lnTo>
                  <a:pt x="5" y="9"/>
                </a:lnTo>
                <a:lnTo>
                  <a:pt x="3" y="9"/>
                </a:lnTo>
                <a:lnTo>
                  <a:pt x="2" y="9"/>
                </a:lnTo>
                <a:lnTo>
                  <a:pt x="0" y="9"/>
                </a:lnTo>
                <a:lnTo>
                  <a:pt x="0" y="8"/>
                </a:lnTo>
                <a:lnTo>
                  <a:pt x="0" y="7"/>
                </a:lnTo>
                <a:lnTo>
                  <a:pt x="2" y="7"/>
                </a:lnTo>
                <a:lnTo>
                  <a:pt x="3" y="7"/>
                </a:lnTo>
                <a:lnTo>
                  <a:pt x="5" y="7"/>
                </a:lnTo>
                <a:lnTo>
                  <a:pt x="7" y="7"/>
                </a:lnTo>
                <a:lnTo>
                  <a:pt x="8" y="7"/>
                </a:lnTo>
                <a:lnTo>
                  <a:pt x="10" y="7"/>
                </a:lnTo>
                <a:lnTo>
                  <a:pt x="12" y="6"/>
                </a:lnTo>
                <a:lnTo>
                  <a:pt x="14" y="6"/>
                </a:lnTo>
                <a:lnTo>
                  <a:pt x="14" y="5"/>
                </a:lnTo>
                <a:lnTo>
                  <a:pt x="13" y="4"/>
                </a:lnTo>
                <a:lnTo>
                  <a:pt x="12" y="4"/>
                </a:lnTo>
                <a:lnTo>
                  <a:pt x="10" y="4"/>
                </a:lnTo>
                <a:lnTo>
                  <a:pt x="7" y="4"/>
                </a:lnTo>
                <a:lnTo>
                  <a:pt x="5" y="5"/>
                </a:lnTo>
                <a:lnTo>
                  <a:pt x="3" y="5"/>
                </a:lnTo>
                <a:lnTo>
                  <a:pt x="2" y="5"/>
                </a:lnTo>
                <a:lnTo>
                  <a:pt x="1" y="5"/>
                </a:lnTo>
                <a:lnTo>
                  <a:pt x="1" y="4"/>
                </a:lnTo>
                <a:lnTo>
                  <a:pt x="1" y="3"/>
                </a:lnTo>
                <a:lnTo>
                  <a:pt x="2" y="3"/>
                </a:lnTo>
                <a:lnTo>
                  <a:pt x="3" y="3"/>
                </a:lnTo>
                <a:lnTo>
                  <a:pt x="4" y="3"/>
                </a:lnTo>
                <a:lnTo>
                  <a:pt x="5" y="3"/>
                </a:lnTo>
                <a:lnTo>
                  <a:pt x="7" y="3"/>
                </a:lnTo>
                <a:lnTo>
                  <a:pt x="8" y="3"/>
                </a:lnTo>
                <a:lnTo>
                  <a:pt x="9" y="2"/>
                </a:lnTo>
                <a:lnTo>
                  <a:pt x="10" y="2"/>
                </a:lnTo>
                <a:lnTo>
                  <a:pt x="10" y="1"/>
                </a:lnTo>
                <a:lnTo>
                  <a:pt x="9" y="1"/>
                </a:lnTo>
                <a:lnTo>
                  <a:pt x="8" y="1"/>
                </a:lnTo>
                <a:lnTo>
                  <a:pt x="7" y="1"/>
                </a:lnTo>
                <a:lnTo>
                  <a:pt x="6" y="1"/>
                </a:lnTo>
                <a:lnTo>
                  <a:pt x="5" y="1"/>
                </a:lnTo>
                <a:lnTo>
                  <a:pt x="4" y="1"/>
                </a:lnTo>
                <a:lnTo>
                  <a:pt x="3" y="1"/>
                </a:lnTo>
                <a:lnTo>
                  <a:pt x="3" y="0"/>
                </a:lnTo>
                <a:lnTo>
                  <a:pt x="4" y="0"/>
                </a:lnTo>
                <a:lnTo>
                  <a:pt x="6" y="0"/>
                </a:lnTo>
                <a:lnTo>
                  <a:pt x="7" y="0"/>
                </a:lnTo>
                <a:lnTo>
                  <a:pt x="8" y="0"/>
                </a:lnTo>
                <a:lnTo>
                  <a:pt x="9" y="0"/>
                </a:lnTo>
                <a:lnTo>
                  <a:pt x="10" y="0"/>
                </a:lnTo>
                <a:lnTo>
                  <a:pt x="11" y="0"/>
                </a:lnTo>
                <a:lnTo>
                  <a:pt x="13" y="0"/>
                </a:lnTo>
                <a:lnTo>
                  <a:pt x="14" y="0"/>
                </a:lnTo>
                <a:lnTo>
                  <a:pt x="15" y="0"/>
                </a:lnTo>
                <a:lnTo>
                  <a:pt x="16" y="0"/>
                </a:lnTo>
                <a:lnTo>
                  <a:pt x="18" y="0"/>
                </a:lnTo>
                <a:lnTo>
                  <a:pt x="19" y="0"/>
                </a:lnTo>
                <a:lnTo>
                  <a:pt x="20" y="0"/>
                </a:lnTo>
                <a:lnTo>
                  <a:pt x="21" y="0"/>
                </a:lnTo>
                <a:lnTo>
                  <a:pt x="23" y="0"/>
                </a:lnTo>
                <a:lnTo>
                  <a:pt x="24" y="0"/>
                </a:lnTo>
                <a:lnTo>
                  <a:pt x="26" y="0"/>
                </a:lnTo>
                <a:lnTo>
                  <a:pt x="27" y="0"/>
                </a:lnTo>
                <a:lnTo>
                  <a:pt x="29" y="0"/>
                </a:lnTo>
                <a:lnTo>
                  <a:pt x="30" y="0"/>
                </a:lnTo>
                <a:lnTo>
                  <a:pt x="32" y="0"/>
                </a:lnTo>
                <a:lnTo>
                  <a:pt x="34" y="0"/>
                </a:lnTo>
                <a:lnTo>
                  <a:pt x="35" y="0"/>
                </a:lnTo>
                <a:lnTo>
                  <a:pt x="36" y="0"/>
                </a:lnTo>
                <a:lnTo>
                  <a:pt x="38" y="0"/>
                </a:lnTo>
                <a:lnTo>
                  <a:pt x="40" y="0"/>
                </a:lnTo>
                <a:lnTo>
                  <a:pt x="41" y="0"/>
                </a:lnTo>
                <a:lnTo>
                  <a:pt x="42" y="1"/>
                </a:lnTo>
                <a:lnTo>
                  <a:pt x="43" y="1"/>
                </a:lnTo>
                <a:lnTo>
                  <a:pt x="44" y="2"/>
                </a:lnTo>
                <a:lnTo>
                  <a:pt x="43" y="2"/>
                </a:lnTo>
                <a:lnTo>
                  <a:pt x="42" y="2"/>
                </a:lnTo>
                <a:lnTo>
                  <a:pt x="41" y="2"/>
                </a:lnTo>
                <a:lnTo>
                  <a:pt x="40" y="2"/>
                </a:lnTo>
                <a:lnTo>
                  <a:pt x="38" y="2"/>
                </a:lnTo>
                <a:lnTo>
                  <a:pt x="36" y="2"/>
                </a:lnTo>
                <a:lnTo>
                  <a:pt x="34" y="2"/>
                </a:lnTo>
                <a:lnTo>
                  <a:pt x="32" y="2"/>
                </a:lnTo>
                <a:lnTo>
                  <a:pt x="30" y="1"/>
                </a:lnTo>
                <a:lnTo>
                  <a:pt x="27" y="1"/>
                </a:lnTo>
                <a:lnTo>
                  <a:pt x="25" y="1"/>
                </a:lnTo>
                <a:lnTo>
                  <a:pt x="24" y="1"/>
                </a:lnTo>
                <a:lnTo>
                  <a:pt x="22" y="1"/>
                </a:lnTo>
                <a:lnTo>
                  <a:pt x="21" y="1"/>
                </a:lnTo>
                <a:lnTo>
                  <a:pt x="20" y="2"/>
                </a:lnTo>
                <a:lnTo>
                  <a:pt x="19" y="2"/>
                </a:lnTo>
                <a:lnTo>
                  <a:pt x="21" y="3"/>
                </a:lnTo>
                <a:lnTo>
                  <a:pt x="23" y="3"/>
                </a:lnTo>
                <a:lnTo>
                  <a:pt x="24" y="3"/>
                </a:lnTo>
                <a:lnTo>
                  <a:pt x="26" y="3"/>
                </a:lnTo>
                <a:lnTo>
                  <a:pt x="27" y="3"/>
                </a:lnTo>
                <a:lnTo>
                  <a:pt x="29" y="3"/>
                </a:lnTo>
                <a:lnTo>
                  <a:pt x="30" y="3"/>
                </a:lnTo>
                <a:lnTo>
                  <a:pt x="32" y="3"/>
                </a:lnTo>
                <a:lnTo>
                  <a:pt x="34" y="3"/>
                </a:lnTo>
                <a:lnTo>
                  <a:pt x="35" y="3"/>
                </a:lnTo>
                <a:lnTo>
                  <a:pt x="37" y="4"/>
                </a:lnTo>
                <a:lnTo>
                  <a:pt x="39" y="4"/>
                </a:lnTo>
                <a:lnTo>
                  <a:pt x="41" y="4"/>
                </a:lnTo>
                <a:lnTo>
                  <a:pt x="42" y="5"/>
                </a:lnTo>
                <a:lnTo>
                  <a:pt x="44" y="5"/>
                </a:lnTo>
                <a:lnTo>
                  <a:pt x="45" y="5"/>
                </a:lnTo>
                <a:lnTo>
                  <a:pt x="43" y="5"/>
                </a:lnTo>
                <a:lnTo>
                  <a:pt x="41" y="5"/>
                </a:lnTo>
                <a:lnTo>
                  <a:pt x="40" y="5"/>
                </a:lnTo>
                <a:lnTo>
                  <a:pt x="38" y="5"/>
                </a:lnTo>
                <a:lnTo>
                  <a:pt x="36" y="5"/>
                </a:lnTo>
                <a:lnTo>
                  <a:pt x="34" y="5"/>
                </a:lnTo>
                <a:lnTo>
                  <a:pt x="32" y="5"/>
                </a:lnTo>
                <a:lnTo>
                  <a:pt x="30" y="5"/>
                </a:lnTo>
                <a:lnTo>
                  <a:pt x="29" y="5"/>
                </a:lnTo>
                <a:lnTo>
                  <a:pt x="27" y="5"/>
                </a:lnTo>
                <a:lnTo>
                  <a:pt x="25" y="5"/>
                </a:lnTo>
                <a:lnTo>
                  <a:pt x="23" y="5"/>
                </a:lnTo>
                <a:lnTo>
                  <a:pt x="21" y="5"/>
                </a:lnTo>
                <a:lnTo>
                  <a:pt x="19" y="5"/>
                </a:lnTo>
                <a:lnTo>
                  <a:pt x="18" y="5"/>
                </a:lnTo>
                <a:lnTo>
                  <a:pt x="16" y="5"/>
                </a:lnTo>
                <a:lnTo>
                  <a:pt x="16" y="6"/>
                </a:lnTo>
                <a:lnTo>
                  <a:pt x="16" y="7"/>
                </a:lnTo>
                <a:lnTo>
                  <a:pt x="17" y="7"/>
                </a:lnTo>
                <a:lnTo>
                  <a:pt x="18" y="7"/>
                </a:lnTo>
                <a:lnTo>
                  <a:pt x="19" y="7"/>
                </a:lnTo>
                <a:lnTo>
                  <a:pt x="21" y="7"/>
                </a:lnTo>
                <a:lnTo>
                  <a:pt x="24" y="7"/>
                </a:lnTo>
                <a:lnTo>
                  <a:pt x="26" y="7"/>
                </a:lnTo>
                <a:lnTo>
                  <a:pt x="29" y="7"/>
                </a:lnTo>
                <a:lnTo>
                  <a:pt x="31" y="7"/>
                </a:lnTo>
                <a:lnTo>
                  <a:pt x="34" y="7"/>
                </a:lnTo>
                <a:lnTo>
                  <a:pt x="36" y="7"/>
                </a:lnTo>
                <a:lnTo>
                  <a:pt x="38" y="7"/>
                </a:lnTo>
                <a:lnTo>
                  <a:pt x="41" y="7"/>
                </a:lnTo>
                <a:lnTo>
                  <a:pt x="42" y="7"/>
                </a:lnTo>
                <a:lnTo>
                  <a:pt x="44" y="7"/>
                </a:lnTo>
                <a:lnTo>
                  <a:pt x="45" y="8"/>
                </a:lnTo>
                <a:lnTo>
                  <a:pt x="45" y="9"/>
                </a:lnTo>
                <a:lnTo>
                  <a:pt x="44" y="9"/>
                </a:lnTo>
                <a:lnTo>
                  <a:pt x="43" y="9"/>
                </a:lnTo>
                <a:lnTo>
                  <a:pt x="42" y="9"/>
                </a:lnTo>
                <a:lnTo>
                  <a:pt x="41" y="10"/>
                </a:lnTo>
                <a:lnTo>
                  <a:pt x="40" y="10"/>
                </a:lnTo>
                <a:lnTo>
                  <a:pt x="38" y="10"/>
                </a:lnTo>
                <a:lnTo>
                  <a:pt x="36" y="10"/>
                </a:lnTo>
                <a:lnTo>
                  <a:pt x="35" y="10"/>
                </a:lnTo>
                <a:lnTo>
                  <a:pt x="33" y="10"/>
                </a:lnTo>
                <a:lnTo>
                  <a:pt x="32" y="10"/>
                </a:lnTo>
                <a:lnTo>
                  <a:pt x="30" y="10"/>
                </a:lnTo>
                <a:lnTo>
                  <a:pt x="29" y="9"/>
                </a:lnTo>
                <a:lnTo>
                  <a:pt x="28" y="9"/>
                </a:lnTo>
                <a:lnTo>
                  <a:pt x="27" y="9"/>
                </a:lnTo>
                <a:close/>
              </a:path>
            </a:pathLst>
          </a:custGeom>
          <a:solidFill>
            <a:srgbClr val="66666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12" name="Freeform 258"/>
          <p:cNvSpPr>
            <a:spLocks/>
          </p:cNvSpPr>
          <p:nvPr/>
        </p:nvSpPr>
        <p:spPr bwMode="auto">
          <a:xfrm>
            <a:off x="7191376" y="4513263"/>
            <a:ext cx="47625" cy="150812"/>
          </a:xfrm>
          <a:custGeom>
            <a:avLst/>
            <a:gdLst>
              <a:gd name="T0" fmla="*/ 33338 w 30"/>
              <a:gd name="T1" fmla="*/ 150812 h 95"/>
              <a:gd name="T2" fmla="*/ 25400 w 30"/>
              <a:gd name="T3" fmla="*/ 150812 h 95"/>
              <a:gd name="T4" fmla="*/ 19050 w 30"/>
              <a:gd name="T5" fmla="*/ 150812 h 95"/>
              <a:gd name="T6" fmla="*/ 19050 w 30"/>
              <a:gd name="T7" fmla="*/ 120650 h 95"/>
              <a:gd name="T8" fmla="*/ 12700 w 30"/>
              <a:gd name="T9" fmla="*/ 114300 h 95"/>
              <a:gd name="T10" fmla="*/ 6350 w 30"/>
              <a:gd name="T11" fmla="*/ 112712 h 95"/>
              <a:gd name="T12" fmla="*/ 0 w 30"/>
              <a:gd name="T13" fmla="*/ 112712 h 95"/>
              <a:gd name="T14" fmla="*/ 3175 w 30"/>
              <a:gd name="T15" fmla="*/ 31750 h 95"/>
              <a:gd name="T16" fmla="*/ 6350 w 30"/>
              <a:gd name="T17" fmla="*/ 7937 h 95"/>
              <a:gd name="T18" fmla="*/ 7938 w 30"/>
              <a:gd name="T19" fmla="*/ 12700 h 95"/>
              <a:gd name="T20" fmla="*/ 12700 w 30"/>
              <a:gd name="T21" fmla="*/ 17462 h 95"/>
              <a:gd name="T22" fmla="*/ 12700 w 30"/>
              <a:gd name="T23" fmla="*/ 14287 h 95"/>
              <a:gd name="T24" fmla="*/ 15875 w 30"/>
              <a:gd name="T25" fmla="*/ 14287 h 95"/>
              <a:gd name="T26" fmla="*/ 17463 w 30"/>
              <a:gd name="T27" fmla="*/ 15875 h 95"/>
              <a:gd name="T28" fmla="*/ 19050 w 30"/>
              <a:gd name="T29" fmla="*/ 12700 h 95"/>
              <a:gd name="T30" fmla="*/ 19050 w 30"/>
              <a:gd name="T31" fmla="*/ 9525 h 95"/>
              <a:gd name="T32" fmla="*/ 22225 w 30"/>
              <a:gd name="T33" fmla="*/ 9525 h 95"/>
              <a:gd name="T34" fmla="*/ 22225 w 30"/>
              <a:gd name="T35" fmla="*/ 0 h 95"/>
              <a:gd name="T36" fmla="*/ 23813 w 30"/>
              <a:gd name="T37" fmla="*/ 0 h 95"/>
              <a:gd name="T38" fmla="*/ 28575 w 30"/>
              <a:gd name="T39" fmla="*/ 0 h 95"/>
              <a:gd name="T40" fmla="*/ 30163 w 30"/>
              <a:gd name="T41" fmla="*/ 3175 h 95"/>
              <a:gd name="T42" fmla="*/ 34925 w 30"/>
              <a:gd name="T43" fmla="*/ 3175 h 95"/>
              <a:gd name="T44" fmla="*/ 38100 w 30"/>
              <a:gd name="T45" fmla="*/ 4762 h 95"/>
              <a:gd name="T46" fmla="*/ 39688 w 30"/>
              <a:gd name="T47" fmla="*/ 6350 h 95"/>
              <a:gd name="T48" fmla="*/ 44450 w 30"/>
              <a:gd name="T49" fmla="*/ 7937 h 95"/>
              <a:gd name="T50" fmla="*/ 42863 w 30"/>
              <a:gd name="T51" fmla="*/ 20637 h 95"/>
              <a:gd name="T52" fmla="*/ 30163 w 30"/>
              <a:gd name="T53" fmla="*/ 33337 h 95"/>
              <a:gd name="T54" fmla="*/ 20638 w 30"/>
              <a:gd name="T55" fmla="*/ 46037 h 95"/>
              <a:gd name="T56" fmla="*/ 20638 w 30"/>
              <a:gd name="T57" fmla="*/ 68262 h 95"/>
              <a:gd name="T58" fmla="*/ 23813 w 30"/>
              <a:gd name="T59" fmla="*/ 92075 h 95"/>
              <a:gd name="T60" fmla="*/ 23813 w 30"/>
              <a:gd name="T61" fmla="*/ 111125 h 95"/>
              <a:gd name="T62" fmla="*/ 22225 w 30"/>
              <a:gd name="T63" fmla="*/ 127000 h 95"/>
              <a:gd name="T64" fmla="*/ 26988 w 30"/>
              <a:gd name="T65" fmla="*/ 134937 h 95"/>
              <a:gd name="T66" fmla="*/ 33338 w 30"/>
              <a:gd name="T67" fmla="*/ 136525 h 95"/>
              <a:gd name="T68" fmla="*/ 39688 w 30"/>
              <a:gd name="T69" fmla="*/ 138112 h 95"/>
              <a:gd name="T70" fmla="*/ 36513 w 30"/>
              <a:gd name="T71" fmla="*/ 139700 h 95"/>
              <a:gd name="T72" fmla="*/ 33338 w 30"/>
              <a:gd name="T73" fmla="*/ 139700 h 95"/>
              <a:gd name="T74" fmla="*/ 30163 w 30"/>
              <a:gd name="T75" fmla="*/ 139700 h 95"/>
              <a:gd name="T76" fmla="*/ 31750 w 30"/>
              <a:gd name="T77" fmla="*/ 141287 h 95"/>
              <a:gd name="T78" fmla="*/ 34925 w 30"/>
              <a:gd name="T79" fmla="*/ 141287 h 95"/>
              <a:gd name="T80" fmla="*/ 39688 w 30"/>
              <a:gd name="T81" fmla="*/ 141287 h 95"/>
              <a:gd name="T82" fmla="*/ 34925 w 30"/>
              <a:gd name="T83" fmla="*/ 144462 h 95"/>
              <a:gd name="T84" fmla="*/ 30163 w 30"/>
              <a:gd name="T85" fmla="*/ 144462 h 95"/>
              <a:gd name="T86" fmla="*/ 26988 w 30"/>
              <a:gd name="T87" fmla="*/ 144462 h 95"/>
              <a:gd name="T88" fmla="*/ 30163 w 30"/>
              <a:gd name="T89" fmla="*/ 144462 h 95"/>
              <a:gd name="T90" fmla="*/ 33338 w 30"/>
              <a:gd name="T91" fmla="*/ 146050 h 95"/>
              <a:gd name="T92" fmla="*/ 39688 w 30"/>
              <a:gd name="T93" fmla="*/ 147637 h 95"/>
              <a:gd name="T94" fmla="*/ 38100 w 30"/>
              <a:gd name="T95" fmla="*/ 149225 h 9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0" h="95">
                <a:moveTo>
                  <a:pt x="24" y="95"/>
                </a:moveTo>
                <a:lnTo>
                  <a:pt x="22" y="95"/>
                </a:lnTo>
                <a:lnTo>
                  <a:pt x="21" y="95"/>
                </a:lnTo>
                <a:lnTo>
                  <a:pt x="19" y="95"/>
                </a:lnTo>
                <a:lnTo>
                  <a:pt x="18" y="95"/>
                </a:lnTo>
                <a:lnTo>
                  <a:pt x="16" y="95"/>
                </a:lnTo>
                <a:lnTo>
                  <a:pt x="15" y="95"/>
                </a:lnTo>
                <a:lnTo>
                  <a:pt x="13" y="95"/>
                </a:lnTo>
                <a:lnTo>
                  <a:pt x="12" y="95"/>
                </a:lnTo>
                <a:lnTo>
                  <a:pt x="12" y="91"/>
                </a:lnTo>
                <a:lnTo>
                  <a:pt x="12" y="84"/>
                </a:lnTo>
                <a:lnTo>
                  <a:pt x="12" y="76"/>
                </a:lnTo>
                <a:lnTo>
                  <a:pt x="11" y="73"/>
                </a:lnTo>
                <a:lnTo>
                  <a:pt x="10" y="73"/>
                </a:lnTo>
                <a:lnTo>
                  <a:pt x="8" y="72"/>
                </a:lnTo>
                <a:lnTo>
                  <a:pt x="7" y="72"/>
                </a:lnTo>
                <a:lnTo>
                  <a:pt x="6" y="72"/>
                </a:lnTo>
                <a:lnTo>
                  <a:pt x="4" y="71"/>
                </a:lnTo>
                <a:lnTo>
                  <a:pt x="3" y="71"/>
                </a:lnTo>
                <a:lnTo>
                  <a:pt x="1" y="71"/>
                </a:lnTo>
                <a:lnTo>
                  <a:pt x="0" y="71"/>
                </a:lnTo>
                <a:lnTo>
                  <a:pt x="1" y="54"/>
                </a:lnTo>
                <a:lnTo>
                  <a:pt x="1" y="37"/>
                </a:lnTo>
                <a:lnTo>
                  <a:pt x="2" y="20"/>
                </a:lnTo>
                <a:lnTo>
                  <a:pt x="3" y="4"/>
                </a:lnTo>
                <a:lnTo>
                  <a:pt x="4" y="5"/>
                </a:lnTo>
                <a:lnTo>
                  <a:pt x="4" y="6"/>
                </a:lnTo>
                <a:lnTo>
                  <a:pt x="5" y="7"/>
                </a:lnTo>
                <a:lnTo>
                  <a:pt x="5" y="8"/>
                </a:lnTo>
                <a:lnTo>
                  <a:pt x="6" y="9"/>
                </a:lnTo>
                <a:lnTo>
                  <a:pt x="7" y="10"/>
                </a:lnTo>
                <a:lnTo>
                  <a:pt x="8" y="11"/>
                </a:lnTo>
                <a:lnTo>
                  <a:pt x="8" y="10"/>
                </a:lnTo>
                <a:lnTo>
                  <a:pt x="8" y="9"/>
                </a:lnTo>
                <a:lnTo>
                  <a:pt x="9" y="9"/>
                </a:lnTo>
                <a:lnTo>
                  <a:pt x="10" y="9"/>
                </a:lnTo>
                <a:lnTo>
                  <a:pt x="10" y="10"/>
                </a:lnTo>
                <a:lnTo>
                  <a:pt x="11" y="10"/>
                </a:lnTo>
                <a:lnTo>
                  <a:pt x="12" y="11"/>
                </a:lnTo>
                <a:lnTo>
                  <a:pt x="12" y="9"/>
                </a:lnTo>
                <a:lnTo>
                  <a:pt x="12" y="8"/>
                </a:lnTo>
                <a:lnTo>
                  <a:pt x="12" y="6"/>
                </a:lnTo>
                <a:lnTo>
                  <a:pt x="13" y="6"/>
                </a:lnTo>
                <a:lnTo>
                  <a:pt x="14" y="6"/>
                </a:lnTo>
                <a:lnTo>
                  <a:pt x="14" y="4"/>
                </a:lnTo>
                <a:lnTo>
                  <a:pt x="14" y="3"/>
                </a:lnTo>
                <a:lnTo>
                  <a:pt x="14" y="0"/>
                </a:lnTo>
                <a:lnTo>
                  <a:pt x="13" y="0"/>
                </a:lnTo>
                <a:lnTo>
                  <a:pt x="14" y="0"/>
                </a:lnTo>
                <a:lnTo>
                  <a:pt x="15" y="0"/>
                </a:lnTo>
                <a:lnTo>
                  <a:pt x="16" y="0"/>
                </a:lnTo>
                <a:lnTo>
                  <a:pt x="17" y="0"/>
                </a:lnTo>
                <a:lnTo>
                  <a:pt x="18" y="0"/>
                </a:lnTo>
                <a:lnTo>
                  <a:pt x="19" y="1"/>
                </a:lnTo>
                <a:lnTo>
                  <a:pt x="19" y="2"/>
                </a:lnTo>
                <a:lnTo>
                  <a:pt x="20" y="2"/>
                </a:lnTo>
                <a:lnTo>
                  <a:pt x="21" y="2"/>
                </a:lnTo>
                <a:lnTo>
                  <a:pt x="22" y="2"/>
                </a:lnTo>
                <a:lnTo>
                  <a:pt x="23" y="3"/>
                </a:lnTo>
                <a:lnTo>
                  <a:pt x="24" y="3"/>
                </a:lnTo>
                <a:lnTo>
                  <a:pt x="24" y="4"/>
                </a:lnTo>
                <a:lnTo>
                  <a:pt x="25" y="4"/>
                </a:lnTo>
                <a:lnTo>
                  <a:pt x="26" y="4"/>
                </a:lnTo>
                <a:lnTo>
                  <a:pt x="27" y="5"/>
                </a:lnTo>
                <a:lnTo>
                  <a:pt x="28" y="5"/>
                </a:lnTo>
                <a:lnTo>
                  <a:pt x="30" y="6"/>
                </a:lnTo>
                <a:lnTo>
                  <a:pt x="29" y="11"/>
                </a:lnTo>
                <a:lnTo>
                  <a:pt x="27" y="13"/>
                </a:lnTo>
                <a:lnTo>
                  <a:pt x="25" y="17"/>
                </a:lnTo>
                <a:lnTo>
                  <a:pt x="22" y="19"/>
                </a:lnTo>
                <a:lnTo>
                  <a:pt x="19" y="21"/>
                </a:lnTo>
                <a:lnTo>
                  <a:pt x="17" y="23"/>
                </a:lnTo>
                <a:lnTo>
                  <a:pt x="15" y="26"/>
                </a:lnTo>
                <a:lnTo>
                  <a:pt x="13" y="29"/>
                </a:lnTo>
                <a:lnTo>
                  <a:pt x="12" y="33"/>
                </a:lnTo>
                <a:lnTo>
                  <a:pt x="12" y="38"/>
                </a:lnTo>
                <a:lnTo>
                  <a:pt x="13" y="43"/>
                </a:lnTo>
                <a:lnTo>
                  <a:pt x="13" y="48"/>
                </a:lnTo>
                <a:lnTo>
                  <a:pt x="14" y="53"/>
                </a:lnTo>
                <a:lnTo>
                  <a:pt x="15" y="58"/>
                </a:lnTo>
                <a:lnTo>
                  <a:pt x="16" y="63"/>
                </a:lnTo>
                <a:lnTo>
                  <a:pt x="16" y="68"/>
                </a:lnTo>
                <a:lnTo>
                  <a:pt x="15" y="70"/>
                </a:lnTo>
                <a:lnTo>
                  <a:pt x="14" y="73"/>
                </a:lnTo>
                <a:lnTo>
                  <a:pt x="14" y="76"/>
                </a:lnTo>
                <a:lnTo>
                  <a:pt x="14" y="80"/>
                </a:lnTo>
                <a:lnTo>
                  <a:pt x="15" y="82"/>
                </a:lnTo>
                <a:lnTo>
                  <a:pt x="16" y="84"/>
                </a:lnTo>
                <a:lnTo>
                  <a:pt x="17" y="85"/>
                </a:lnTo>
                <a:lnTo>
                  <a:pt x="18" y="86"/>
                </a:lnTo>
                <a:lnTo>
                  <a:pt x="19" y="86"/>
                </a:lnTo>
                <a:lnTo>
                  <a:pt x="21" y="86"/>
                </a:lnTo>
                <a:lnTo>
                  <a:pt x="22" y="86"/>
                </a:lnTo>
                <a:lnTo>
                  <a:pt x="25" y="86"/>
                </a:lnTo>
                <a:lnTo>
                  <a:pt x="25" y="87"/>
                </a:lnTo>
                <a:lnTo>
                  <a:pt x="24" y="87"/>
                </a:lnTo>
                <a:lnTo>
                  <a:pt x="24" y="88"/>
                </a:lnTo>
                <a:lnTo>
                  <a:pt x="23" y="88"/>
                </a:lnTo>
                <a:lnTo>
                  <a:pt x="22" y="88"/>
                </a:lnTo>
                <a:lnTo>
                  <a:pt x="21" y="88"/>
                </a:lnTo>
                <a:lnTo>
                  <a:pt x="20" y="88"/>
                </a:lnTo>
                <a:lnTo>
                  <a:pt x="19" y="88"/>
                </a:lnTo>
                <a:lnTo>
                  <a:pt x="19" y="89"/>
                </a:lnTo>
                <a:lnTo>
                  <a:pt x="20" y="89"/>
                </a:lnTo>
                <a:lnTo>
                  <a:pt x="21" y="89"/>
                </a:lnTo>
                <a:lnTo>
                  <a:pt x="22" y="89"/>
                </a:lnTo>
                <a:lnTo>
                  <a:pt x="23" y="89"/>
                </a:lnTo>
                <a:lnTo>
                  <a:pt x="24" y="89"/>
                </a:lnTo>
                <a:lnTo>
                  <a:pt x="25" y="89"/>
                </a:lnTo>
                <a:lnTo>
                  <a:pt x="25" y="90"/>
                </a:lnTo>
                <a:lnTo>
                  <a:pt x="25" y="91"/>
                </a:lnTo>
                <a:lnTo>
                  <a:pt x="22" y="91"/>
                </a:lnTo>
                <a:lnTo>
                  <a:pt x="20" y="91"/>
                </a:lnTo>
                <a:lnTo>
                  <a:pt x="19" y="91"/>
                </a:lnTo>
                <a:lnTo>
                  <a:pt x="18" y="91"/>
                </a:lnTo>
                <a:lnTo>
                  <a:pt x="17" y="91"/>
                </a:lnTo>
                <a:lnTo>
                  <a:pt x="16" y="91"/>
                </a:lnTo>
                <a:lnTo>
                  <a:pt x="18" y="91"/>
                </a:lnTo>
                <a:lnTo>
                  <a:pt x="19" y="91"/>
                </a:lnTo>
                <a:lnTo>
                  <a:pt x="20" y="91"/>
                </a:lnTo>
                <a:lnTo>
                  <a:pt x="21" y="92"/>
                </a:lnTo>
                <a:lnTo>
                  <a:pt x="22" y="92"/>
                </a:lnTo>
                <a:lnTo>
                  <a:pt x="23" y="92"/>
                </a:lnTo>
                <a:lnTo>
                  <a:pt x="25" y="93"/>
                </a:lnTo>
                <a:lnTo>
                  <a:pt x="25" y="94"/>
                </a:lnTo>
                <a:lnTo>
                  <a:pt x="24" y="94"/>
                </a:lnTo>
                <a:lnTo>
                  <a:pt x="24" y="95"/>
                </a:lnTo>
                <a:close/>
              </a:path>
            </a:pathLst>
          </a:custGeom>
          <a:solidFill>
            <a:srgbClr val="66666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13" name="Freeform 259"/>
          <p:cNvSpPr>
            <a:spLocks/>
          </p:cNvSpPr>
          <p:nvPr/>
        </p:nvSpPr>
        <p:spPr bwMode="auto">
          <a:xfrm>
            <a:off x="7264400" y="4649789"/>
            <a:ext cx="1588" cy="1587"/>
          </a:xfrm>
          <a:custGeom>
            <a:avLst/>
            <a:gdLst>
              <a:gd name="T0" fmla="*/ 0 w 1"/>
              <a:gd name="T1" fmla="*/ 1587 h 1"/>
              <a:gd name="T2" fmla="*/ 0 w 1"/>
              <a:gd name="T3" fmla="*/ 0 h 1"/>
              <a:gd name="T4" fmla="*/ 0 w 1"/>
              <a:gd name="T5" fmla="*/ 0 h 1"/>
              <a:gd name="T6" fmla="*/ 1588 w 1"/>
              <a:gd name="T7" fmla="*/ 0 h 1"/>
              <a:gd name="T8" fmla="*/ 1588 w 1"/>
              <a:gd name="T9" fmla="*/ 0 h 1"/>
              <a:gd name="T10" fmla="*/ 1588 w 1"/>
              <a:gd name="T11" fmla="*/ 0 h 1"/>
              <a:gd name="T12" fmla="*/ 1588 w 1"/>
              <a:gd name="T13" fmla="*/ 1587 h 1"/>
              <a:gd name="T14" fmla="*/ 1588 w 1"/>
              <a:gd name="T15" fmla="*/ 1587 h 1"/>
              <a:gd name="T16" fmla="*/ 0 w 1"/>
              <a:gd name="T17" fmla="*/ 1587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1">
                <a:moveTo>
                  <a:pt x="0" y="1"/>
                </a:moveTo>
                <a:lnTo>
                  <a:pt x="0" y="0"/>
                </a:lnTo>
                <a:lnTo>
                  <a:pt x="1" y="0"/>
                </a:lnTo>
                <a:lnTo>
                  <a:pt x="1" y="1"/>
                </a:lnTo>
                <a:lnTo>
                  <a:pt x="0" y="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14" name="Freeform 260"/>
          <p:cNvSpPr>
            <a:spLocks/>
          </p:cNvSpPr>
          <p:nvPr/>
        </p:nvSpPr>
        <p:spPr bwMode="auto">
          <a:xfrm>
            <a:off x="7218364" y="4621214"/>
            <a:ext cx="160337" cy="26987"/>
          </a:xfrm>
          <a:custGeom>
            <a:avLst/>
            <a:gdLst>
              <a:gd name="T0" fmla="*/ 147637 w 101"/>
              <a:gd name="T1" fmla="*/ 25400 h 17"/>
              <a:gd name="T2" fmla="*/ 144462 w 101"/>
              <a:gd name="T3" fmla="*/ 25400 h 17"/>
              <a:gd name="T4" fmla="*/ 141287 w 101"/>
              <a:gd name="T5" fmla="*/ 25400 h 17"/>
              <a:gd name="T6" fmla="*/ 136525 w 101"/>
              <a:gd name="T7" fmla="*/ 25400 h 17"/>
              <a:gd name="T8" fmla="*/ 134937 w 101"/>
              <a:gd name="T9" fmla="*/ 25400 h 17"/>
              <a:gd name="T10" fmla="*/ 128587 w 101"/>
              <a:gd name="T11" fmla="*/ 25400 h 17"/>
              <a:gd name="T12" fmla="*/ 122237 w 101"/>
              <a:gd name="T13" fmla="*/ 25400 h 17"/>
              <a:gd name="T14" fmla="*/ 117475 w 101"/>
              <a:gd name="T15" fmla="*/ 25400 h 17"/>
              <a:gd name="T16" fmla="*/ 111125 w 101"/>
              <a:gd name="T17" fmla="*/ 23812 h 17"/>
              <a:gd name="T18" fmla="*/ 101600 w 101"/>
              <a:gd name="T19" fmla="*/ 23812 h 17"/>
              <a:gd name="T20" fmla="*/ 92075 w 101"/>
              <a:gd name="T21" fmla="*/ 22225 h 17"/>
              <a:gd name="T22" fmla="*/ 80962 w 101"/>
              <a:gd name="T23" fmla="*/ 22225 h 17"/>
              <a:gd name="T24" fmla="*/ 69850 w 101"/>
              <a:gd name="T25" fmla="*/ 20637 h 17"/>
              <a:gd name="T26" fmla="*/ 60325 w 101"/>
              <a:gd name="T27" fmla="*/ 20637 h 17"/>
              <a:gd name="T28" fmla="*/ 50800 w 101"/>
              <a:gd name="T29" fmla="*/ 22225 h 17"/>
              <a:gd name="T30" fmla="*/ 39687 w 101"/>
              <a:gd name="T31" fmla="*/ 22225 h 17"/>
              <a:gd name="T32" fmla="*/ 31750 w 101"/>
              <a:gd name="T33" fmla="*/ 22225 h 17"/>
              <a:gd name="T34" fmla="*/ 26987 w 101"/>
              <a:gd name="T35" fmla="*/ 22225 h 17"/>
              <a:gd name="T36" fmla="*/ 20637 w 101"/>
              <a:gd name="T37" fmla="*/ 22225 h 17"/>
              <a:gd name="T38" fmla="*/ 15875 w 101"/>
              <a:gd name="T39" fmla="*/ 22225 h 17"/>
              <a:gd name="T40" fmla="*/ 7937 w 101"/>
              <a:gd name="T41" fmla="*/ 22225 h 17"/>
              <a:gd name="T42" fmla="*/ 3175 w 101"/>
              <a:gd name="T43" fmla="*/ 22225 h 17"/>
              <a:gd name="T44" fmla="*/ 0 w 101"/>
              <a:gd name="T45" fmla="*/ 19050 h 17"/>
              <a:gd name="T46" fmla="*/ 0 w 101"/>
              <a:gd name="T47" fmla="*/ 11112 h 17"/>
              <a:gd name="T48" fmla="*/ 1587 w 101"/>
              <a:gd name="T49" fmla="*/ 4762 h 17"/>
              <a:gd name="T50" fmla="*/ 1587 w 101"/>
              <a:gd name="T51" fmla="*/ 3175 h 17"/>
              <a:gd name="T52" fmla="*/ 9525 w 101"/>
              <a:gd name="T53" fmla="*/ 1587 h 17"/>
              <a:gd name="T54" fmla="*/ 20637 w 101"/>
              <a:gd name="T55" fmla="*/ 0 h 17"/>
              <a:gd name="T56" fmla="*/ 34925 w 101"/>
              <a:gd name="T57" fmla="*/ 0 h 17"/>
              <a:gd name="T58" fmla="*/ 47625 w 101"/>
              <a:gd name="T59" fmla="*/ 0 h 17"/>
              <a:gd name="T60" fmla="*/ 60325 w 101"/>
              <a:gd name="T61" fmla="*/ 0 h 17"/>
              <a:gd name="T62" fmla="*/ 73025 w 101"/>
              <a:gd name="T63" fmla="*/ 1587 h 17"/>
              <a:gd name="T64" fmla="*/ 85725 w 101"/>
              <a:gd name="T65" fmla="*/ 1587 h 17"/>
              <a:gd name="T66" fmla="*/ 100012 w 101"/>
              <a:gd name="T67" fmla="*/ 3175 h 17"/>
              <a:gd name="T68" fmla="*/ 109537 w 101"/>
              <a:gd name="T69" fmla="*/ 3175 h 17"/>
              <a:gd name="T70" fmla="*/ 115887 w 101"/>
              <a:gd name="T71" fmla="*/ 4762 h 17"/>
              <a:gd name="T72" fmla="*/ 122237 w 101"/>
              <a:gd name="T73" fmla="*/ 4762 h 17"/>
              <a:gd name="T74" fmla="*/ 128587 w 101"/>
              <a:gd name="T75" fmla="*/ 4762 h 17"/>
              <a:gd name="T76" fmla="*/ 136525 w 101"/>
              <a:gd name="T77" fmla="*/ 4762 h 17"/>
              <a:gd name="T78" fmla="*/ 142875 w 101"/>
              <a:gd name="T79" fmla="*/ 4762 h 17"/>
              <a:gd name="T80" fmla="*/ 149225 w 101"/>
              <a:gd name="T81" fmla="*/ 4762 h 17"/>
              <a:gd name="T82" fmla="*/ 155575 w 101"/>
              <a:gd name="T83" fmla="*/ 6350 h 17"/>
              <a:gd name="T84" fmla="*/ 160337 w 101"/>
              <a:gd name="T85" fmla="*/ 7937 h 17"/>
              <a:gd name="T86" fmla="*/ 160337 w 101"/>
              <a:gd name="T87" fmla="*/ 14287 h 17"/>
              <a:gd name="T88" fmla="*/ 160337 w 101"/>
              <a:gd name="T89" fmla="*/ 22225 h 17"/>
              <a:gd name="T90" fmla="*/ 158750 w 101"/>
              <a:gd name="T91" fmla="*/ 25400 h 17"/>
              <a:gd name="T92" fmla="*/ 153987 w 101"/>
              <a:gd name="T93" fmla="*/ 26987 h 1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01" h="17">
                <a:moveTo>
                  <a:pt x="94" y="17"/>
                </a:moveTo>
                <a:lnTo>
                  <a:pt x="93" y="16"/>
                </a:lnTo>
                <a:lnTo>
                  <a:pt x="92" y="16"/>
                </a:lnTo>
                <a:lnTo>
                  <a:pt x="91" y="16"/>
                </a:lnTo>
                <a:lnTo>
                  <a:pt x="90" y="16"/>
                </a:lnTo>
                <a:lnTo>
                  <a:pt x="89" y="16"/>
                </a:lnTo>
                <a:lnTo>
                  <a:pt x="88" y="16"/>
                </a:lnTo>
                <a:lnTo>
                  <a:pt x="86" y="16"/>
                </a:lnTo>
                <a:lnTo>
                  <a:pt x="85" y="16"/>
                </a:lnTo>
                <a:lnTo>
                  <a:pt x="83" y="16"/>
                </a:lnTo>
                <a:lnTo>
                  <a:pt x="81" y="16"/>
                </a:lnTo>
                <a:lnTo>
                  <a:pt x="79" y="16"/>
                </a:lnTo>
                <a:lnTo>
                  <a:pt x="77" y="16"/>
                </a:lnTo>
                <a:lnTo>
                  <a:pt x="76" y="16"/>
                </a:lnTo>
                <a:lnTo>
                  <a:pt x="74" y="16"/>
                </a:lnTo>
                <a:lnTo>
                  <a:pt x="70" y="15"/>
                </a:lnTo>
                <a:lnTo>
                  <a:pt x="67" y="15"/>
                </a:lnTo>
                <a:lnTo>
                  <a:pt x="64" y="15"/>
                </a:lnTo>
                <a:lnTo>
                  <a:pt x="61" y="14"/>
                </a:lnTo>
                <a:lnTo>
                  <a:pt x="58" y="14"/>
                </a:lnTo>
                <a:lnTo>
                  <a:pt x="54" y="14"/>
                </a:lnTo>
                <a:lnTo>
                  <a:pt x="51" y="14"/>
                </a:lnTo>
                <a:lnTo>
                  <a:pt x="48" y="13"/>
                </a:lnTo>
                <a:lnTo>
                  <a:pt x="44" y="13"/>
                </a:lnTo>
                <a:lnTo>
                  <a:pt x="41" y="13"/>
                </a:lnTo>
                <a:lnTo>
                  <a:pt x="38" y="13"/>
                </a:lnTo>
                <a:lnTo>
                  <a:pt x="35" y="13"/>
                </a:lnTo>
                <a:lnTo>
                  <a:pt x="32" y="14"/>
                </a:lnTo>
                <a:lnTo>
                  <a:pt x="29" y="14"/>
                </a:lnTo>
                <a:lnTo>
                  <a:pt x="25" y="14"/>
                </a:lnTo>
                <a:lnTo>
                  <a:pt x="22" y="14"/>
                </a:lnTo>
                <a:lnTo>
                  <a:pt x="20" y="14"/>
                </a:lnTo>
                <a:lnTo>
                  <a:pt x="19" y="14"/>
                </a:lnTo>
                <a:lnTo>
                  <a:pt x="17" y="14"/>
                </a:lnTo>
                <a:lnTo>
                  <a:pt x="15" y="14"/>
                </a:lnTo>
                <a:lnTo>
                  <a:pt x="13" y="14"/>
                </a:lnTo>
                <a:lnTo>
                  <a:pt x="12" y="14"/>
                </a:lnTo>
                <a:lnTo>
                  <a:pt x="10" y="14"/>
                </a:lnTo>
                <a:lnTo>
                  <a:pt x="8" y="15"/>
                </a:lnTo>
                <a:lnTo>
                  <a:pt x="5" y="14"/>
                </a:lnTo>
                <a:lnTo>
                  <a:pt x="3" y="14"/>
                </a:lnTo>
                <a:lnTo>
                  <a:pt x="2" y="14"/>
                </a:lnTo>
                <a:lnTo>
                  <a:pt x="1" y="13"/>
                </a:lnTo>
                <a:lnTo>
                  <a:pt x="0" y="12"/>
                </a:lnTo>
                <a:lnTo>
                  <a:pt x="0" y="11"/>
                </a:lnTo>
                <a:lnTo>
                  <a:pt x="0" y="7"/>
                </a:lnTo>
                <a:lnTo>
                  <a:pt x="0" y="3"/>
                </a:lnTo>
                <a:lnTo>
                  <a:pt x="1" y="3"/>
                </a:lnTo>
                <a:lnTo>
                  <a:pt x="1" y="2"/>
                </a:lnTo>
                <a:lnTo>
                  <a:pt x="2" y="2"/>
                </a:lnTo>
                <a:lnTo>
                  <a:pt x="6" y="1"/>
                </a:lnTo>
                <a:lnTo>
                  <a:pt x="10" y="1"/>
                </a:lnTo>
                <a:lnTo>
                  <a:pt x="13" y="0"/>
                </a:lnTo>
                <a:lnTo>
                  <a:pt x="18" y="0"/>
                </a:lnTo>
                <a:lnTo>
                  <a:pt x="22" y="0"/>
                </a:lnTo>
                <a:lnTo>
                  <a:pt x="26" y="0"/>
                </a:lnTo>
                <a:lnTo>
                  <a:pt x="30" y="0"/>
                </a:lnTo>
                <a:lnTo>
                  <a:pt x="34" y="0"/>
                </a:lnTo>
                <a:lnTo>
                  <a:pt x="38" y="0"/>
                </a:lnTo>
                <a:lnTo>
                  <a:pt x="42" y="0"/>
                </a:lnTo>
                <a:lnTo>
                  <a:pt x="46" y="1"/>
                </a:lnTo>
                <a:lnTo>
                  <a:pt x="50" y="1"/>
                </a:lnTo>
                <a:lnTo>
                  <a:pt x="54" y="1"/>
                </a:lnTo>
                <a:lnTo>
                  <a:pt x="58" y="2"/>
                </a:lnTo>
                <a:lnTo>
                  <a:pt x="63" y="2"/>
                </a:lnTo>
                <a:lnTo>
                  <a:pt x="66" y="2"/>
                </a:lnTo>
                <a:lnTo>
                  <a:pt x="69" y="2"/>
                </a:lnTo>
                <a:lnTo>
                  <a:pt x="71" y="2"/>
                </a:lnTo>
                <a:lnTo>
                  <a:pt x="73" y="3"/>
                </a:lnTo>
                <a:lnTo>
                  <a:pt x="75" y="3"/>
                </a:lnTo>
                <a:lnTo>
                  <a:pt x="77" y="3"/>
                </a:lnTo>
                <a:lnTo>
                  <a:pt x="79" y="3"/>
                </a:lnTo>
                <a:lnTo>
                  <a:pt x="81" y="3"/>
                </a:lnTo>
                <a:lnTo>
                  <a:pt x="83" y="3"/>
                </a:lnTo>
                <a:lnTo>
                  <a:pt x="86" y="3"/>
                </a:lnTo>
                <a:lnTo>
                  <a:pt x="87" y="3"/>
                </a:lnTo>
                <a:lnTo>
                  <a:pt x="90" y="3"/>
                </a:lnTo>
                <a:lnTo>
                  <a:pt x="92" y="3"/>
                </a:lnTo>
                <a:lnTo>
                  <a:pt x="94" y="3"/>
                </a:lnTo>
                <a:lnTo>
                  <a:pt x="96" y="4"/>
                </a:lnTo>
                <a:lnTo>
                  <a:pt x="98" y="4"/>
                </a:lnTo>
                <a:lnTo>
                  <a:pt x="101" y="5"/>
                </a:lnTo>
                <a:lnTo>
                  <a:pt x="101" y="9"/>
                </a:lnTo>
                <a:lnTo>
                  <a:pt x="101" y="12"/>
                </a:lnTo>
                <a:lnTo>
                  <a:pt x="101" y="14"/>
                </a:lnTo>
                <a:lnTo>
                  <a:pt x="101" y="16"/>
                </a:lnTo>
                <a:lnTo>
                  <a:pt x="100" y="16"/>
                </a:lnTo>
                <a:lnTo>
                  <a:pt x="98" y="16"/>
                </a:lnTo>
                <a:lnTo>
                  <a:pt x="97" y="17"/>
                </a:lnTo>
                <a:lnTo>
                  <a:pt x="94" y="17"/>
                </a:lnTo>
                <a:close/>
              </a:path>
            </a:pathLst>
          </a:custGeom>
          <a:solidFill>
            <a:srgbClr val="99CCC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15" name="Freeform 261"/>
          <p:cNvSpPr>
            <a:spLocks/>
          </p:cNvSpPr>
          <p:nvPr/>
        </p:nvSpPr>
        <p:spPr bwMode="auto">
          <a:xfrm>
            <a:off x="7108825" y="4349751"/>
            <a:ext cx="96838" cy="277813"/>
          </a:xfrm>
          <a:custGeom>
            <a:avLst/>
            <a:gdLst>
              <a:gd name="T0" fmla="*/ 4763 w 61"/>
              <a:gd name="T1" fmla="*/ 212725 h 175"/>
              <a:gd name="T2" fmla="*/ 1588 w 61"/>
              <a:gd name="T3" fmla="*/ 84138 h 175"/>
              <a:gd name="T4" fmla="*/ 0 w 61"/>
              <a:gd name="T5" fmla="*/ 15875 h 175"/>
              <a:gd name="T6" fmla="*/ 0 w 61"/>
              <a:gd name="T7" fmla="*/ 6350 h 175"/>
              <a:gd name="T8" fmla="*/ 1588 w 61"/>
              <a:gd name="T9" fmla="*/ 0 h 175"/>
              <a:gd name="T10" fmla="*/ 3175 w 61"/>
              <a:gd name="T11" fmla="*/ 0 h 175"/>
              <a:gd name="T12" fmla="*/ 4763 w 61"/>
              <a:gd name="T13" fmla="*/ 0 h 175"/>
              <a:gd name="T14" fmla="*/ 6350 w 61"/>
              <a:gd name="T15" fmla="*/ 0 h 175"/>
              <a:gd name="T16" fmla="*/ 6350 w 61"/>
              <a:gd name="T17" fmla="*/ 4763 h 175"/>
              <a:gd name="T18" fmla="*/ 6350 w 61"/>
              <a:gd name="T19" fmla="*/ 9525 h 175"/>
              <a:gd name="T20" fmla="*/ 7938 w 61"/>
              <a:gd name="T21" fmla="*/ 12700 h 175"/>
              <a:gd name="T22" fmla="*/ 11113 w 61"/>
              <a:gd name="T23" fmla="*/ 15875 h 175"/>
              <a:gd name="T24" fmla="*/ 20638 w 61"/>
              <a:gd name="T25" fmla="*/ 15875 h 175"/>
              <a:gd name="T26" fmla="*/ 30163 w 61"/>
              <a:gd name="T27" fmla="*/ 15875 h 175"/>
              <a:gd name="T28" fmla="*/ 39688 w 61"/>
              <a:gd name="T29" fmla="*/ 14288 h 175"/>
              <a:gd name="T30" fmla="*/ 47625 w 61"/>
              <a:gd name="T31" fmla="*/ 14288 h 175"/>
              <a:gd name="T32" fmla="*/ 57150 w 61"/>
              <a:gd name="T33" fmla="*/ 14288 h 175"/>
              <a:gd name="T34" fmla="*/ 66675 w 61"/>
              <a:gd name="T35" fmla="*/ 14288 h 175"/>
              <a:gd name="T36" fmla="*/ 76200 w 61"/>
              <a:gd name="T37" fmla="*/ 15875 h 175"/>
              <a:gd name="T38" fmla="*/ 85725 w 61"/>
              <a:gd name="T39" fmla="*/ 15875 h 175"/>
              <a:gd name="T40" fmla="*/ 87313 w 61"/>
              <a:gd name="T41" fmla="*/ 14288 h 175"/>
              <a:gd name="T42" fmla="*/ 88900 w 61"/>
              <a:gd name="T43" fmla="*/ 12700 h 175"/>
              <a:gd name="T44" fmla="*/ 90488 w 61"/>
              <a:gd name="T45" fmla="*/ 6350 h 175"/>
              <a:gd name="T46" fmla="*/ 92075 w 61"/>
              <a:gd name="T47" fmla="*/ 0 h 175"/>
              <a:gd name="T48" fmla="*/ 95250 w 61"/>
              <a:gd name="T49" fmla="*/ 0 h 175"/>
              <a:gd name="T50" fmla="*/ 96838 w 61"/>
              <a:gd name="T51" fmla="*/ 0 h 175"/>
              <a:gd name="T52" fmla="*/ 95250 w 61"/>
              <a:gd name="T53" fmla="*/ 6350 h 175"/>
              <a:gd name="T54" fmla="*/ 92075 w 61"/>
              <a:gd name="T55" fmla="*/ 39688 h 175"/>
              <a:gd name="T56" fmla="*/ 88900 w 61"/>
              <a:gd name="T57" fmla="*/ 76200 h 175"/>
              <a:gd name="T58" fmla="*/ 87313 w 61"/>
              <a:gd name="T59" fmla="*/ 114300 h 175"/>
              <a:gd name="T60" fmla="*/ 84138 w 61"/>
              <a:gd name="T61" fmla="*/ 150813 h 175"/>
              <a:gd name="T62" fmla="*/ 82550 w 61"/>
              <a:gd name="T63" fmla="*/ 187325 h 175"/>
              <a:gd name="T64" fmla="*/ 80963 w 61"/>
              <a:gd name="T65" fmla="*/ 228600 h 175"/>
              <a:gd name="T66" fmla="*/ 79375 w 61"/>
              <a:gd name="T67" fmla="*/ 268288 h 175"/>
              <a:gd name="T68" fmla="*/ 79375 w 61"/>
              <a:gd name="T69" fmla="*/ 273050 h 175"/>
              <a:gd name="T70" fmla="*/ 77788 w 61"/>
              <a:gd name="T71" fmla="*/ 276225 h 175"/>
              <a:gd name="T72" fmla="*/ 76200 w 61"/>
              <a:gd name="T73" fmla="*/ 276225 h 175"/>
              <a:gd name="T74" fmla="*/ 73025 w 61"/>
              <a:gd name="T75" fmla="*/ 276225 h 175"/>
              <a:gd name="T76" fmla="*/ 65088 w 61"/>
              <a:gd name="T77" fmla="*/ 276225 h 175"/>
              <a:gd name="T78" fmla="*/ 57150 w 61"/>
              <a:gd name="T79" fmla="*/ 276225 h 175"/>
              <a:gd name="T80" fmla="*/ 47625 w 61"/>
              <a:gd name="T81" fmla="*/ 276225 h 175"/>
              <a:gd name="T82" fmla="*/ 39688 w 61"/>
              <a:gd name="T83" fmla="*/ 276225 h 175"/>
              <a:gd name="T84" fmla="*/ 30163 w 61"/>
              <a:gd name="T85" fmla="*/ 276225 h 175"/>
              <a:gd name="T86" fmla="*/ 22225 w 61"/>
              <a:gd name="T87" fmla="*/ 276225 h 175"/>
              <a:gd name="T88" fmla="*/ 14288 w 61"/>
              <a:gd name="T89" fmla="*/ 277813 h 175"/>
              <a:gd name="T90" fmla="*/ 4763 w 61"/>
              <a:gd name="T91" fmla="*/ 277813 h 17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1" h="175">
                <a:moveTo>
                  <a:pt x="3" y="175"/>
                </a:moveTo>
                <a:lnTo>
                  <a:pt x="3" y="134"/>
                </a:lnTo>
                <a:lnTo>
                  <a:pt x="1" y="93"/>
                </a:lnTo>
                <a:lnTo>
                  <a:pt x="1" y="53"/>
                </a:lnTo>
                <a:lnTo>
                  <a:pt x="0" y="13"/>
                </a:lnTo>
                <a:lnTo>
                  <a:pt x="0" y="10"/>
                </a:lnTo>
                <a:lnTo>
                  <a:pt x="0" y="7"/>
                </a:lnTo>
                <a:lnTo>
                  <a:pt x="0" y="4"/>
                </a:lnTo>
                <a:lnTo>
                  <a:pt x="0" y="1"/>
                </a:lnTo>
                <a:lnTo>
                  <a:pt x="1" y="0"/>
                </a:lnTo>
                <a:lnTo>
                  <a:pt x="2" y="0"/>
                </a:lnTo>
                <a:lnTo>
                  <a:pt x="3" y="0"/>
                </a:lnTo>
                <a:lnTo>
                  <a:pt x="4" y="0"/>
                </a:lnTo>
                <a:lnTo>
                  <a:pt x="4" y="1"/>
                </a:lnTo>
                <a:lnTo>
                  <a:pt x="4" y="3"/>
                </a:lnTo>
                <a:lnTo>
                  <a:pt x="4" y="5"/>
                </a:lnTo>
                <a:lnTo>
                  <a:pt x="4" y="6"/>
                </a:lnTo>
                <a:lnTo>
                  <a:pt x="4" y="8"/>
                </a:lnTo>
                <a:lnTo>
                  <a:pt x="5" y="8"/>
                </a:lnTo>
                <a:lnTo>
                  <a:pt x="6" y="10"/>
                </a:lnTo>
                <a:lnTo>
                  <a:pt x="7" y="10"/>
                </a:lnTo>
                <a:lnTo>
                  <a:pt x="10" y="10"/>
                </a:lnTo>
                <a:lnTo>
                  <a:pt x="13" y="10"/>
                </a:lnTo>
                <a:lnTo>
                  <a:pt x="15" y="10"/>
                </a:lnTo>
                <a:lnTo>
                  <a:pt x="19" y="10"/>
                </a:lnTo>
                <a:lnTo>
                  <a:pt x="21" y="9"/>
                </a:lnTo>
                <a:lnTo>
                  <a:pt x="25" y="9"/>
                </a:lnTo>
                <a:lnTo>
                  <a:pt x="27" y="9"/>
                </a:lnTo>
                <a:lnTo>
                  <a:pt x="30" y="9"/>
                </a:lnTo>
                <a:lnTo>
                  <a:pt x="33" y="9"/>
                </a:lnTo>
                <a:lnTo>
                  <a:pt x="36" y="9"/>
                </a:lnTo>
                <a:lnTo>
                  <a:pt x="39" y="9"/>
                </a:lnTo>
                <a:lnTo>
                  <a:pt x="42" y="9"/>
                </a:lnTo>
                <a:lnTo>
                  <a:pt x="45" y="10"/>
                </a:lnTo>
                <a:lnTo>
                  <a:pt x="48" y="10"/>
                </a:lnTo>
                <a:lnTo>
                  <a:pt x="51" y="10"/>
                </a:lnTo>
                <a:lnTo>
                  <a:pt x="54" y="10"/>
                </a:lnTo>
                <a:lnTo>
                  <a:pt x="55" y="9"/>
                </a:lnTo>
                <a:lnTo>
                  <a:pt x="56" y="9"/>
                </a:lnTo>
                <a:lnTo>
                  <a:pt x="56" y="8"/>
                </a:lnTo>
                <a:lnTo>
                  <a:pt x="57" y="6"/>
                </a:lnTo>
                <a:lnTo>
                  <a:pt x="57" y="4"/>
                </a:lnTo>
                <a:lnTo>
                  <a:pt x="57" y="2"/>
                </a:lnTo>
                <a:lnTo>
                  <a:pt x="58" y="0"/>
                </a:lnTo>
                <a:lnTo>
                  <a:pt x="59" y="0"/>
                </a:lnTo>
                <a:lnTo>
                  <a:pt x="60" y="0"/>
                </a:lnTo>
                <a:lnTo>
                  <a:pt x="61" y="0"/>
                </a:lnTo>
                <a:lnTo>
                  <a:pt x="61" y="2"/>
                </a:lnTo>
                <a:lnTo>
                  <a:pt x="60" y="4"/>
                </a:lnTo>
                <a:lnTo>
                  <a:pt x="60" y="11"/>
                </a:lnTo>
                <a:lnTo>
                  <a:pt x="58" y="25"/>
                </a:lnTo>
                <a:lnTo>
                  <a:pt x="57" y="37"/>
                </a:lnTo>
                <a:lnTo>
                  <a:pt x="56" y="48"/>
                </a:lnTo>
                <a:lnTo>
                  <a:pt x="56" y="60"/>
                </a:lnTo>
                <a:lnTo>
                  <a:pt x="55" y="72"/>
                </a:lnTo>
                <a:lnTo>
                  <a:pt x="54" y="83"/>
                </a:lnTo>
                <a:lnTo>
                  <a:pt x="53" y="95"/>
                </a:lnTo>
                <a:lnTo>
                  <a:pt x="53" y="106"/>
                </a:lnTo>
                <a:lnTo>
                  <a:pt x="52" y="118"/>
                </a:lnTo>
                <a:lnTo>
                  <a:pt x="51" y="131"/>
                </a:lnTo>
                <a:lnTo>
                  <a:pt x="51" y="144"/>
                </a:lnTo>
                <a:lnTo>
                  <a:pt x="51" y="156"/>
                </a:lnTo>
                <a:lnTo>
                  <a:pt x="50" y="169"/>
                </a:lnTo>
                <a:lnTo>
                  <a:pt x="50" y="171"/>
                </a:lnTo>
                <a:lnTo>
                  <a:pt x="50" y="172"/>
                </a:lnTo>
                <a:lnTo>
                  <a:pt x="50" y="173"/>
                </a:lnTo>
                <a:lnTo>
                  <a:pt x="49" y="174"/>
                </a:lnTo>
                <a:lnTo>
                  <a:pt x="48" y="174"/>
                </a:lnTo>
                <a:lnTo>
                  <a:pt x="47" y="174"/>
                </a:lnTo>
                <a:lnTo>
                  <a:pt x="46" y="174"/>
                </a:lnTo>
                <a:lnTo>
                  <a:pt x="43" y="174"/>
                </a:lnTo>
                <a:lnTo>
                  <a:pt x="41" y="174"/>
                </a:lnTo>
                <a:lnTo>
                  <a:pt x="38" y="174"/>
                </a:lnTo>
                <a:lnTo>
                  <a:pt x="36" y="174"/>
                </a:lnTo>
                <a:lnTo>
                  <a:pt x="33" y="174"/>
                </a:lnTo>
                <a:lnTo>
                  <a:pt x="30" y="174"/>
                </a:lnTo>
                <a:lnTo>
                  <a:pt x="27" y="174"/>
                </a:lnTo>
                <a:lnTo>
                  <a:pt x="25" y="174"/>
                </a:lnTo>
                <a:lnTo>
                  <a:pt x="22" y="174"/>
                </a:lnTo>
                <a:lnTo>
                  <a:pt x="19" y="174"/>
                </a:lnTo>
                <a:lnTo>
                  <a:pt x="16" y="174"/>
                </a:lnTo>
                <a:lnTo>
                  <a:pt x="14" y="174"/>
                </a:lnTo>
                <a:lnTo>
                  <a:pt x="11" y="174"/>
                </a:lnTo>
                <a:lnTo>
                  <a:pt x="9" y="175"/>
                </a:lnTo>
                <a:lnTo>
                  <a:pt x="6" y="175"/>
                </a:lnTo>
                <a:lnTo>
                  <a:pt x="3" y="175"/>
                </a:lnTo>
                <a:close/>
              </a:path>
            </a:pathLst>
          </a:custGeom>
          <a:solidFill>
            <a:srgbClr val="FFC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16" name="Freeform 262"/>
          <p:cNvSpPr>
            <a:spLocks/>
          </p:cNvSpPr>
          <p:nvPr/>
        </p:nvSpPr>
        <p:spPr bwMode="auto">
          <a:xfrm>
            <a:off x="7215188" y="4471988"/>
            <a:ext cx="165100" cy="152400"/>
          </a:xfrm>
          <a:custGeom>
            <a:avLst/>
            <a:gdLst>
              <a:gd name="T0" fmla="*/ 155575 w 104"/>
              <a:gd name="T1" fmla="*/ 152400 h 96"/>
              <a:gd name="T2" fmla="*/ 153988 w 104"/>
              <a:gd name="T3" fmla="*/ 150813 h 96"/>
              <a:gd name="T4" fmla="*/ 150813 w 104"/>
              <a:gd name="T5" fmla="*/ 150813 h 96"/>
              <a:gd name="T6" fmla="*/ 130175 w 104"/>
              <a:gd name="T7" fmla="*/ 149225 h 96"/>
              <a:gd name="T8" fmla="*/ 109538 w 104"/>
              <a:gd name="T9" fmla="*/ 149225 h 96"/>
              <a:gd name="T10" fmla="*/ 88900 w 104"/>
              <a:gd name="T11" fmla="*/ 147638 h 96"/>
              <a:gd name="T12" fmla="*/ 68263 w 104"/>
              <a:gd name="T13" fmla="*/ 146050 h 96"/>
              <a:gd name="T14" fmla="*/ 47625 w 104"/>
              <a:gd name="T15" fmla="*/ 146050 h 96"/>
              <a:gd name="T16" fmla="*/ 36513 w 104"/>
              <a:gd name="T17" fmla="*/ 146050 h 96"/>
              <a:gd name="T18" fmla="*/ 30163 w 104"/>
              <a:gd name="T19" fmla="*/ 146050 h 96"/>
              <a:gd name="T20" fmla="*/ 23813 w 104"/>
              <a:gd name="T21" fmla="*/ 146050 h 96"/>
              <a:gd name="T22" fmla="*/ 17463 w 104"/>
              <a:gd name="T23" fmla="*/ 147638 h 96"/>
              <a:gd name="T24" fmla="*/ 11113 w 104"/>
              <a:gd name="T25" fmla="*/ 147638 h 96"/>
              <a:gd name="T26" fmla="*/ 6350 w 104"/>
              <a:gd name="T27" fmla="*/ 144463 h 96"/>
              <a:gd name="T28" fmla="*/ 4763 w 104"/>
              <a:gd name="T29" fmla="*/ 136525 h 96"/>
              <a:gd name="T30" fmla="*/ 0 w 104"/>
              <a:gd name="T31" fmla="*/ 101600 h 96"/>
              <a:gd name="T32" fmla="*/ 6350 w 104"/>
              <a:gd name="T33" fmla="*/ 82550 h 96"/>
              <a:gd name="T34" fmla="*/ 15875 w 104"/>
              <a:gd name="T35" fmla="*/ 73025 h 96"/>
              <a:gd name="T36" fmla="*/ 25400 w 104"/>
              <a:gd name="T37" fmla="*/ 61913 h 96"/>
              <a:gd name="T38" fmla="*/ 30163 w 104"/>
              <a:gd name="T39" fmla="*/ 42863 h 96"/>
              <a:gd name="T40" fmla="*/ 34925 w 104"/>
              <a:gd name="T41" fmla="*/ 25400 h 96"/>
              <a:gd name="T42" fmla="*/ 39688 w 104"/>
              <a:gd name="T43" fmla="*/ 11113 h 96"/>
              <a:gd name="T44" fmla="*/ 42863 w 104"/>
              <a:gd name="T45" fmla="*/ 3175 h 96"/>
              <a:gd name="T46" fmla="*/ 50800 w 104"/>
              <a:gd name="T47" fmla="*/ 1588 h 96"/>
              <a:gd name="T48" fmla="*/ 61913 w 104"/>
              <a:gd name="T49" fmla="*/ 0 h 96"/>
              <a:gd name="T50" fmla="*/ 71438 w 104"/>
              <a:gd name="T51" fmla="*/ 0 h 96"/>
              <a:gd name="T52" fmla="*/ 82550 w 104"/>
              <a:gd name="T53" fmla="*/ 1588 h 96"/>
              <a:gd name="T54" fmla="*/ 92075 w 104"/>
              <a:gd name="T55" fmla="*/ 1588 h 96"/>
              <a:gd name="T56" fmla="*/ 98425 w 104"/>
              <a:gd name="T57" fmla="*/ 1588 h 96"/>
              <a:gd name="T58" fmla="*/ 104775 w 104"/>
              <a:gd name="T59" fmla="*/ 3175 h 96"/>
              <a:gd name="T60" fmla="*/ 111125 w 104"/>
              <a:gd name="T61" fmla="*/ 3175 h 96"/>
              <a:gd name="T62" fmla="*/ 115888 w 104"/>
              <a:gd name="T63" fmla="*/ 4763 h 96"/>
              <a:gd name="T64" fmla="*/ 122238 w 104"/>
              <a:gd name="T65" fmla="*/ 4763 h 96"/>
              <a:gd name="T66" fmla="*/ 130175 w 104"/>
              <a:gd name="T67" fmla="*/ 6350 h 96"/>
              <a:gd name="T68" fmla="*/ 134938 w 104"/>
              <a:gd name="T69" fmla="*/ 7938 h 96"/>
              <a:gd name="T70" fmla="*/ 138113 w 104"/>
              <a:gd name="T71" fmla="*/ 9525 h 96"/>
              <a:gd name="T72" fmla="*/ 144463 w 104"/>
              <a:gd name="T73" fmla="*/ 52388 h 96"/>
              <a:gd name="T74" fmla="*/ 147638 w 104"/>
              <a:gd name="T75" fmla="*/ 66675 h 96"/>
              <a:gd name="T76" fmla="*/ 150813 w 104"/>
              <a:gd name="T77" fmla="*/ 73025 h 96"/>
              <a:gd name="T78" fmla="*/ 157163 w 104"/>
              <a:gd name="T79" fmla="*/ 82550 h 96"/>
              <a:gd name="T80" fmla="*/ 165100 w 104"/>
              <a:gd name="T81" fmla="*/ 92075 h 96"/>
              <a:gd name="T82" fmla="*/ 165100 w 104"/>
              <a:gd name="T83" fmla="*/ 107950 h 96"/>
              <a:gd name="T84" fmla="*/ 163513 w 104"/>
              <a:gd name="T85" fmla="*/ 130175 h 96"/>
              <a:gd name="T86" fmla="*/ 158750 w 104"/>
              <a:gd name="T87" fmla="*/ 152400 h 96"/>
              <a:gd name="T88" fmla="*/ 157163 w 104"/>
              <a:gd name="T89" fmla="*/ 152400 h 9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04" h="96">
                <a:moveTo>
                  <a:pt x="99" y="96"/>
                </a:moveTo>
                <a:lnTo>
                  <a:pt x="99" y="96"/>
                </a:lnTo>
                <a:lnTo>
                  <a:pt x="98" y="96"/>
                </a:lnTo>
                <a:lnTo>
                  <a:pt x="97" y="95"/>
                </a:lnTo>
                <a:lnTo>
                  <a:pt x="96" y="95"/>
                </a:lnTo>
                <a:lnTo>
                  <a:pt x="95" y="95"/>
                </a:lnTo>
                <a:lnTo>
                  <a:pt x="91" y="95"/>
                </a:lnTo>
                <a:lnTo>
                  <a:pt x="86" y="94"/>
                </a:lnTo>
                <a:lnTo>
                  <a:pt x="82" y="94"/>
                </a:lnTo>
                <a:lnTo>
                  <a:pt x="77" y="94"/>
                </a:lnTo>
                <a:lnTo>
                  <a:pt x="73" y="94"/>
                </a:lnTo>
                <a:lnTo>
                  <a:pt x="69" y="94"/>
                </a:lnTo>
                <a:lnTo>
                  <a:pt x="65" y="94"/>
                </a:lnTo>
                <a:lnTo>
                  <a:pt x="60" y="93"/>
                </a:lnTo>
                <a:lnTo>
                  <a:pt x="56" y="93"/>
                </a:lnTo>
                <a:lnTo>
                  <a:pt x="51" y="93"/>
                </a:lnTo>
                <a:lnTo>
                  <a:pt x="47" y="92"/>
                </a:lnTo>
                <a:lnTo>
                  <a:pt x="43" y="92"/>
                </a:lnTo>
                <a:lnTo>
                  <a:pt x="38" y="92"/>
                </a:lnTo>
                <a:lnTo>
                  <a:pt x="34" y="92"/>
                </a:lnTo>
                <a:lnTo>
                  <a:pt x="30" y="92"/>
                </a:lnTo>
                <a:lnTo>
                  <a:pt x="26" y="92"/>
                </a:lnTo>
                <a:lnTo>
                  <a:pt x="24" y="92"/>
                </a:lnTo>
                <a:lnTo>
                  <a:pt x="23" y="92"/>
                </a:lnTo>
                <a:lnTo>
                  <a:pt x="21" y="92"/>
                </a:lnTo>
                <a:lnTo>
                  <a:pt x="20" y="92"/>
                </a:lnTo>
                <a:lnTo>
                  <a:pt x="19" y="92"/>
                </a:lnTo>
                <a:lnTo>
                  <a:pt x="18" y="92"/>
                </a:lnTo>
                <a:lnTo>
                  <a:pt x="16" y="92"/>
                </a:lnTo>
                <a:lnTo>
                  <a:pt x="15" y="92"/>
                </a:lnTo>
                <a:lnTo>
                  <a:pt x="14" y="93"/>
                </a:lnTo>
                <a:lnTo>
                  <a:pt x="12" y="93"/>
                </a:lnTo>
                <a:lnTo>
                  <a:pt x="11" y="93"/>
                </a:lnTo>
                <a:lnTo>
                  <a:pt x="10" y="93"/>
                </a:lnTo>
                <a:lnTo>
                  <a:pt x="9" y="93"/>
                </a:lnTo>
                <a:lnTo>
                  <a:pt x="7" y="93"/>
                </a:lnTo>
                <a:lnTo>
                  <a:pt x="6" y="93"/>
                </a:lnTo>
                <a:lnTo>
                  <a:pt x="4" y="93"/>
                </a:lnTo>
                <a:lnTo>
                  <a:pt x="4" y="91"/>
                </a:lnTo>
                <a:lnTo>
                  <a:pt x="3" y="89"/>
                </a:lnTo>
                <a:lnTo>
                  <a:pt x="3" y="88"/>
                </a:lnTo>
                <a:lnTo>
                  <a:pt x="3" y="86"/>
                </a:lnTo>
                <a:lnTo>
                  <a:pt x="2" y="78"/>
                </a:lnTo>
                <a:lnTo>
                  <a:pt x="1" y="72"/>
                </a:lnTo>
                <a:lnTo>
                  <a:pt x="0" y="64"/>
                </a:lnTo>
                <a:lnTo>
                  <a:pt x="0" y="56"/>
                </a:lnTo>
                <a:lnTo>
                  <a:pt x="2" y="54"/>
                </a:lnTo>
                <a:lnTo>
                  <a:pt x="4" y="52"/>
                </a:lnTo>
                <a:lnTo>
                  <a:pt x="6" y="50"/>
                </a:lnTo>
                <a:lnTo>
                  <a:pt x="8" y="48"/>
                </a:lnTo>
                <a:lnTo>
                  <a:pt x="10" y="46"/>
                </a:lnTo>
                <a:lnTo>
                  <a:pt x="12" y="44"/>
                </a:lnTo>
                <a:lnTo>
                  <a:pt x="15" y="41"/>
                </a:lnTo>
                <a:lnTo>
                  <a:pt x="16" y="39"/>
                </a:lnTo>
                <a:lnTo>
                  <a:pt x="17" y="35"/>
                </a:lnTo>
                <a:lnTo>
                  <a:pt x="18" y="32"/>
                </a:lnTo>
                <a:lnTo>
                  <a:pt x="19" y="27"/>
                </a:lnTo>
                <a:lnTo>
                  <a:pt x="20" y="24"/>
                </a:lnTo>
                <a:lnTo>
                  <a:pt x="21" y="20"/>
                </a:lnTo>
                <a:lnTo>
                  <a:pt x="22" y="16"/>
                </a:lnTo>
                <a:lnTo>
                  <a:pt x="23" y="12"/>
                </a:lnTo>
                <a:lnTo>
                  <a:pt x="24" y="9"/>
                </a:lnTo>
                <a:lnTo>
                  <a:pt x="25" y="7"/>
                </a:lnTo>
                <a:lnTo>
                  <a:pt x="26" y="5"/>
                </a:lnTo>
                <a:lnTo>
                  <a:pt x="26" y="4"/>
                </a:lnTo>
                <a:lnTo>
                  <a:pt x="27" y="2"/>
                </a:lnTo>
                <a:lnTo>
                  <a:pt x="29" y="1"/>
                </a:lnTo>
                <a:lnTo>
                  <a:pt x="31" y="1"/>
                </a:lnTo>
                <a:lnTo>
                  <a:pt x="32" y="1"/>
                </a:lnTo>
                <a:lnTo>
                  <a:pt x="34" y="0"/>
                </a:lnTo>
                <a:lnTo>
                  <a:pt x="37" y="0"/>
                </a:lnTo>
                <a:lnTo>
                  <a:pt x="39" y="0"/>
                </a:lnTo>
                <a:lnTo>
                  <a:pt x="41" y="0"/>
                </a:lnTo>
                <a:lnTo>
                  <a:pt x="43" y="0"/>
                </a:lnTo>
                <a:lnTo>
                  <a:pt x="45" y="0"/>
                </a:lnTo>
                <a:lnTo>
                  <a:pt x="48" y="0"/>
                </a:lnTo>
                <a:lnTo>
                  <a:pt x="49" y="0"/>
                </a:lnTo>
                <a:lnTo>
                  <a:pt x="52" y="1"/>
                </a:lnTo>
                <a:lnTo>
                  <a:pt x="54" y="1"/>
                </a:lnTo>
                <a:lnTo>
                  <a:pt x="56" y="1"/>
                </a:lnTo>
                <a:lnTo>
                  <a:pt x="58" y="1"/>
                </a:lnTo>
                <a:lnTo>
                  <a:pt x="60" y="1"/>
                </a:lnTo>
                <a:lnTo>
                  <a:pt x="61" y="1"/>
                </a:lnTo>
                <a:lnTo>
                  <a:pt x="62" y="1"/>
                </a:lnTo>
                <a:lnTo>
                  <a:pt x="64" y="1"/>
                </a:lnTo>
                <a:lnTo>
                  <a:pt x="65" y="1"/>
                </a:lnTo>
                <a:lnTo>
                  <a:pt x="66" y="2"/>
                </a:lnTo>
                <a:lnTo>
                  <a:pt x="67" y="2"/>
                </a:lnTo>
                <a:lnTo>
                  <a:pt x="69" y="2"/>
                </a:lnTo>
                <a:lnTo>
                  <a:pt x="70" y="2"/>
                </a:lnTo>
                <a:lnTo>
                  <a:pt x="71" y="2"/>
                </a:lnTo>
                <a:lnTo>
                  <a:pt x="72" y="3"/>
                </a:lnTo>
                <a:lnTo>
                  <a:pt x="73" y="3"/>
                </a:lnTo>
                <a:lnTo>
                  <a:pt x="75" y="3"/>
                </a:lnTo>
                <a:lnTo>
                  <a:pt x="76" y="3"/>
                </a:lnTo>
                <a:lnTo>
                  <a:pt x="77" y="3"/>
                </a:lnTo>
                <a:lnTo>
                  <a:pt x="78" y="3"/>
                </a:lnTo>
                <a:lnTo>
                  <a:pt x="80" y="4"/>
                </a:lnTo>
                <a:lnTo>
                  <a:pt x="82" y="4"/>
                </a:lnTo>
                <a:lnTo>
                  <a:pt x="83" y="4"/>
                </a:lnTo>
                <a:lnTo>
                  <a:pt x="84" y="5"/>
                </a:lnTo>
                <a:lnTo>
                  <a:pt x="85" y="5"/>
                </a:lnTo>
                <a:lnTo>
                  <a:pt x="86" y="5"/>
                </a:lnTo>
                <a:lnTo>
                  <a:pt x="86" y="6"/>
                </a:lnTo>
                <a:lnTo>
                  <a:pt x="87" y="6"/>
                </a:lnTo>
                <a:lnTo>
                  <a:pt x="88" y="17"/>
                </a:lnTo>
                <a:lnTo>
                  <a:pt x="90" y="26"/>
                </a:lnTo>
                <a:lnTo>
                  <a:pt x="91" y="33"/>
                </a:lnTo>
                <a:lnTo>
                  <a:pt x="92" y="37"/>
                </a:lnTo>
                <a:lnTo>
                  <a:pt x="93" y="40"/>
                </a:lnTo>
                <a:lnTo>
                  <a:pt x="93" y="42"/>
                </a:lnTo>
                <a:lnTo>
                  <a:pt x="93" y="44"/>
                </a:lnTo>
                <a:lnTo>
                  <a:pt x="95" y="46"/>
                </a:lnTo>
                <a:lnTo>
                  <a:pt x="96" y="49"/>
                </a:lnTo>
                <a:lnTo>
                  <a:pt x="98" y="51"/>
                </a:lnTo>
                <a:lnTo>
                  <a:pt x="99" y="52"/>
                </a:lnTo>
                <a:lnTo>
                  <a:pt x="101" y="54"/>
                </a:lnTo>
                <a:lnTo>
                  <a:pt x="102" y="56"/>
                </a:lnTo>
                <a:lnTo>
                  <a:pt x="104" y="58"/>
                </a:lnTo>
                <a:lnTo>
                  <a:pt x="104" y="59"/>
                </a:lnTo>
                <a:lnTo>
                  <a:pt x="104" y="64"/>
                </a:lnTo>
                <a:lnTo>
                  <a:pt x="104" y="68"/>
                </a:lnTo>
                <a:lnTo>
                  <a:pt x="104" y="73"/>
                </a:lnTo>
                <a:lnTo>
                  <a:pt x="104" y="77"/>
                </a:lnTo>
                <a:lnTo>
                  <a:pt x="103" y="82"/>
                </a:lnTo>
                <a:lnTo>
                  <a:pt x="102" y="86"/>
                </a:lnTo>
                <a:lnTo>
                  <a:pt x="101" y="91"/>
                </a:lnTo>
                <a:lnTo>
                  <a:pt x="100" y="96"/>
                </a:lnTo>
                <a:lnTo>
                  <a:pt x="99" y="96"/>
                </a:lnTo>
                <a:close/>
              </a:path>
            </a:pathLst>
          </a:custGeom>
          <a:solidFill>
            <a:srgbClr val="6600C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17" name="Freeform 263"/>
          <p:cNvSpPr>
            <a:spLocks/>
          </p:cNvSpPr>
          <p:nvPr/>
        </p:nvSpPr>
        <p:spPr bwMode="auto">
          <a:xfrm>
            <a:off x="7380289" y="4608514"/>
            <a:ext cx="1587" cy="15875"/>
          </a:xfrm>
          <a:custGeom>
            <a:avLst/>
            <a:gdLst>
              <a:gd name="T0" fmla="*/ 0 w 1"/>
              <a:gd name="T1" fmla="*/ 14288 h 10"/>
              <a:gd name="T2" fmla="*/ 0 w 1"/>
              <a:gd name="T3" fmla="*/ 14288 h 10"/>
              <a:gd name="T4" fmla="*/ 0 w 1"/>
              <a:gd name="T5" fmla="*/ 14288 h 10"/>
              <a:gd name="T6" fmla="*/ 0 w 1"/>
              <a:gd name="T7" fmla="*/ 11113 h 10"/>
              <a:gd name="T8" fmla="*/ 0 w 1"/>
              <a:gd name="T9" fmla="*/ 7938 h 10"/>
              <a:gd name="T10" fmla="*/ 0 w 1"/>
              <a:gd name="T11" fmla="*/ 4763 h 10"/>
              <a:gd name="T12" fmla="*/ 0 w 1"/>
              <a:gd name="T13" fmla="*/ 0 h 10"/>
              <a:gd name="T14" fmla="*/ 1587 w 1"/>
              <a:gd name="T15" fmla="*/ 0 h 10"/>
              <a:gd name="T16" fmla="*/ 1587 w 1"/>
              <a:gd name="T17" fmla="*/ 4763 h 10"/>
              <a:gd name="T18" fmla="*/ 1587 w 1"/>
              <a:gd name="T19" fmla="*/ 7938 h 10"/>
              <a:gd name="T20" fmla="*/ 1587 w 1"/>
              <a:gd name="T21" fmla="*/ 11113 h 10"/>
              <a:gd name="T22" fmla="*/ 0 w 1"/>
              <a:gd name="T23" fmla="*/ 14288 h 10"/>
              <a:gd name="T24" fmla="*/ 0 w 1"/>
              <a:gd name="T25" fmla="*/ 15875 h 10"/>
              <a:gd name="T26" fmla="*/ 0 w 1"/>
              <a:gd name="T27" fmla="*/ 14288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 h="10">
                <a:moveTo>
                  <a:pt x="0" y="9"/>
                </a:moveTo>
                <a:lnTo>
                  <a:pt x="0" y="9"/>
                </a:lnTo>
                <a:lnTo>
                  <a:pt x="0" y="7"/>
                </a:lnTo>
                <a:lnTo>
                  <a:pt x="0" y="5"/>
                </a:lnTo>
                <a:lnTo>
                  <a:pt x="0" y="3"/>
                </a:lnTo>
                <a:lnTo>
                  <a:pt x="0" y="0"/>
                </a:lnTo>
                <a:lnTo>
                  <a:pt x="1" y="0"/>
                </a:lnTo>
                <a:lnTo>
                  <a:pt x="1" y="3"/>
                </a:lnTo>
                <a:lnTo>
                  <a:pt x="1" y="5"/>
                </a:lnTo>
                <a:lnTo>
                  <a:pt x="1" y="7"/>
                </a:lnTo>
                <a:lnTo>
                  <a:pt x="0" y="9"/>
                </a:lnTo>
                <a:lnTo>
                  <a:pt x="0" y="10"/>
                </a:lnTo>
                <a:lnTo>
                  <a:pt x="0" y="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18" name="Freeform 264"/>
          <p:cNvSpPr>
            <a:spLocks/>
          </p:cNvSpPr>
          <p:nvPr/>
        </p:nvSpPr>
        <p:spPr bwMode="auto">
          <a:xfrm>
            <a:off x="7324725" y="4581526"/>
            <a:ext cx="44450" cy="30163"/>
          </a:xfrm>
          <a:custGeom>
            <a:avLst/>
            <a:gdLst>
              <a:gd name="T0" fmla="*/ 39688 w 28"/>
              <a:gd name="T1" fmla="*/ 30163 h 19"/>
              <a:gd name="T2" fmla="*/ 38100 w 28"/>
              <a:gd name="T3" fmla="*/ 30163 h 19"/>
              <a:gd name="T4" fmla="*/ 36513 w 28"/>
              <a:gd name="T5" fmla="*/ 30163 h 19"/>
              <a:gd name="T6" fmla="*/ 33338 w 28"/>
              <a:gd name="T7" fmla="*/ 30163 h 19"/>
              <a:gd name="T8" fmla="*/ 31750 w 28"/>
              <a:gd name="T9" fmla="*/ 28575 h 19"/>
              <a:gd name="T10" fmla="*/ 30163 w 28"/>
              <a:gd name="T11" fmla="*/ 28575 h 19"/>
              <a:gd name="T12" fmla="*/ 26988 w 28"/>
              <a:gd name="T13" fmla="*/ 28575 h 19"/>
              <a:gd name="T14" fmla="*/ 23813 w 28"/>
              <a:gd name="T15" fmla="*/ 28575 h 19"/>
              <a:gd name="T16" fmla="*/ 22225 w 28"/>
              <a:gd name="T17" fmla="*/ 28575 h 19"/>
              <a:gd name="T18" fmla="*/ 20638 w 28"/>
              <a:gd name="T19" fmla="*/ 26988 h 19"/>
              <a:gd name="T20" fmla="*/ 17463 w 28"/>
              <a:gd name="T21" fmla="*/ 26988 h 19"/>
              <a:gd name="T22" fmla="*/ 15875 w 28"/>
              <a:gd name="T23" fmla="*/ 26988 h 19"/>
              <a:gd name="T24" fmla="*/ 12700 w 28"/>
              <a:gd name="T25" fmla="*/ 26988 h 19"/>
              <a:gd name="T26" fmla="*/ 11113 w 28"/>
              <a:gd name="T27" fmla="*/ 26988 h 19"/>
              <a:gd name="T28" fmla="*/ 9525 w 28"/>
              <a:gd name="T29" fmla="*/ 26988 h 19"/>
              <a:gd name="T30" fmla="*/ 6350 w 28"/>
              <a:gd name="T31" fmla="*/ 26988 h 19"/>
              <a:gd name="T32" fmla="*/ 4763 w 28"/>
              <a:gd name="T33" fmla="*/ 26988 h 19"/>
              <a:gd name="T34" fmla="*/ 3175 w 28"/>
              <a:gd name="T35" fmla="*/ 26988 h 19"/>
              <a:gd name="T36" fmla="*/ 3175 w 28"/>
              <a:gd name="T37" fmla="*/ 28575 h 19"/>
              <a:gd name="T38" fmla="*/ 1588 w 28"/>
              <a:gd name="T39" fmla="*/ 28575 h 19"/>
              <a:gd name="T40" fmla="*/ 0 w 28"/>
              <a:gd name="T41" fmla="*/ 26988 h 19"/>
              <a:gd name="T42" fmla="*/ 0 w 28"/>
              <a:gd name="T43" fmla="*/ 22225 h 19"/>
              <a:gd name="T44" fmla="*/ 0 w 28"/>
              <a:gd name="T45" fmla="*/ 14288 h 19"/>
              <a:gd name="T46" fmla="*/ 1588 w 28"/>
              <a:gd name="T47" fmla="*/ 6350 h 19"/>
              <a:gd name="T48" fmla="*/ 3175 w 28"/>
              <a:gd name="T49" fmla="*/ 3175 h 19"/>
              <a:gd name="T50" fmla="*/ 4763 w 28"/>
              <a:gd name="T51" fmla="*/ 1588 h 19"/>
              <a:gd name="T52" fmla="*/ 6350 w 28"/>
              <a:gd name="T53" fmla="*/ 1588 h 19"/>
              <a:gd name="T54" fmla="*/ 9525 w 28"/>
              <a:gd name="T55" fmla="*/ 0 h 19"/>
              <a:gd name="T56" fmla="*/ 11113 w 28"/>
              <a:gd name="T57" fmla="*/ 0 h 19"/>
              <a:gd name="T58" fmla="*/ 14288 w 28"/>
              <a:gd name="T59" fmla="*/ 0 h 19"/>
              <a:gd name="T60" fmla="*/ 17463 w 28"/>
              <a:gd name="T61" fmla="*/ 0 h 19"/>
              <a:gd name="T62" fmla="*/ 20638 w 28"/>
              <a:gd name="T63" fmla="*/ 1588 h 19"/>
              <a:gd name="T64" fmla="*/ 22225 w 28"/>
              <a:gd name="T65" fmla="*/ 1588 h 19"/>
              <a:gd name="T66" fmla="*/ 25400 w 28"/>
              <a:gd name="T67" fmla="*/ 1588 h 19"/>
              <a:gd name="T68" fmla="*/ 28575 w 28"/>
              <a:gd name="T69" fmla="*/ 1588 h 19"/>
              <a:gd name="T70" fmla="*/ 30163 w 28"/>
              <a:gd name="T71" fmla="*/ 3175 h 19"/>
              <a:gd name="T72" fmla="*/ 33338 w 28"/>
              <a:gd name="T73" fmla="*/ 3175 h 19"/>
              <a:gd name="T74" fmla="*/ 36513 w 28"/>
              <a:gd name="T75" fmla="*/ 4763 h 19"/>
              <a:gd name="T76" fmla="*/ 38100 w 28"/>
              <a:gd name="T77" fmla="*/ 4763 h 19"/>
              <a:gd name="T78" fmla="*/ 41275 w 28"/>
              <a:gd name="T79" fmla="*/ 4763 h 19"/>
              <a:gd name="T80" fmla="*/ 44450 w 28"/>
              <a:gd name="T81" fmla="*/ 4763 h 19"/>
              <a:gd name="T82" fmla="*/ 44450 w 28"/>
              <a:gd name="T83" fmla="*/ 9525 h 19"/>
              <a:gd name="T84" fmla="*/ 44450 w 28"/>
              <a:gd name="T85" fmla="*/ 15875 h 19"/>
              <a:gd name="T86" fmla="*/ 44450 w 28"/>
              <a:gd name="T87" fmla="*/ 23813 h 19"/>
              <a:gd name="T88" fmla="*/ 42863 w 28"/>
              <a:gd name="T89" fmla="*/ 30163 h 19"/>
              <a:gd name="T90" fmla="*/ 42863 w 28"/>
              <a:gd name="T91" fmla="*/ 30163 h 19"/>
              <a:gd name="T92" fmla="*/ 41275 w 28"/>
              <a:gd name="T93" fmla="*/ 30163 h 19"/>
              <a:gd name="T94" fmla="*/ 41275 w 28"/>
              <a:gd name="T95" fmla="*/ 30163 h 19"/>
              <a:gd name="T96" fmla="*/ 39688 w 28"/>
              <a:gd name="T97" fmla="*/ 30163 h 1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8" h="19">
                <a:moveTo>
                  <a:pt x="25" y="19"/>
                </a:moveTo>
                <a:lnTo>
                  <a:pt x="24" y="19"/>
                </a:lnTo>
                <a:lnTo>
                  <a:pt x="23" y="19"/>
                </a:lnTo>
                <a:lnTo>
                  <a:pt x="21" y="19"/>
                </a:lnTo>
                <a:lnTo>
                  <a:pt x="20" y="18"/>
                </a:lnTo>
                <a:lnTo>
                  <a:pt x="19" y="18"/>
                </a:lnTo>
                <a:lnTo>
                  <a:pt x="17" y="18"/>
                </a:lnTo>
                <a:lnTo>
                  <a:pt x="15" y="18"/>
                </a:lnTo>
                <a:lnTo>
                  <a:pt x="14" y="18"/>
                </a:lnTo>
                <a:lnTo>
                  <a:pt x="13" y="17"/>
                </a:lnTo>
                <a:lnTo>
                  <a:pt x="11" y="17"/>
                </a:lnTo>
                <a:lnTo>
                  <a:pt x="10" y="17"/>
                </a:lnTo>
                <a:lnTo>
                  <a:pt x="8" y="17"/>
                </a:lnTo>
                <a:lnTo>
                  <a:pt x="7" y="17"/>
                </a:lnTo>
                <a:lnTo>
                  <a:pt x="6" y="17"/>
                </a:lnTo>
                <a:lnTo>
                  <a:pt x="4" y="17"/>
                </a:lnTo>
                <a:lnTo>
                  <a:pt x="3" y="17"/>
                </a:lnTo>
                <a:lnTo>
                  <a:pt x="2" y="17"/>
                </a:lnTo>
                <a:lnTo>
                  <a:pt x="2" y="18"/>
                </a:lnTo>
                <a:lnTo>
                  <a:pt x="1" y="18"/>
                </a:lnTo>
                <a:lnTo>
                  <a:pt x="0" y="17"/>
                </a:lnTo>
                <a:lnTo>
                  <a:pt x="0" y="14"/>
                </a:lnTo>
                <a:lnTo>
                  <a:pt x="0" y="9"/>
                </a:lnTo>
                <a:lnTo>
                  <a:pt x="1" y="4"/>
                </a:lnTo>
                <a:lnTo>
                  <a:pt x="2" y="2"/>
                </a:lnTo>
                <a:lnTo>
                  <a:pt x="3" y="1"/>
                </a:lnTo>
                <a:lnTo>
                  <a:pt x="4" y="1"/>
                </a:lnTo>
                <a:lnTo>
                  <a:pt x="6" y="0"/>
                </a:lnTo>
                <a:lnTo>
                  <a:pt x="7" y="0"/>
                </a:lnTo>
                <a:lnTo>
                  <a:pt x="9" y="0"/>
                </a:lnTo>
                <a:lnTo>
                  <a:pt x="11" y="0"/>
                </a:lnTo>
                <a:lnTo>
                  <a:pt x="13" y="1"/>
                </a:lnTo>
                <a:lnTo>
                  <a:pt x="14" y="1"/>
                </a:lnTo>
                <a:lnTo>
                  <a:pt x="16" y="1"/>
                </a:lnTo>
                <a:lnTo>
                  <a:pt x="18" y="1"/>
                </a:lnTo>
                <a:lnTo>
                  <a:pt x="19" y="2"/>
                </a:lnTo>
                <a:lnTo>
                  <a:pt x="21" y="2"/>
                </a:lnTo>
                <a:lnTo>
                  <a:pt x="23" y="3"/>
                </a:lnTo>
                <a:lnTo>
                  <a:pt x="24" y="3"/>
                </a:lnTo>
                <a:lnTo>
                  <a:pt x="26" y="3"/>
                </a:lnTo>
                <a:lnTo>
                  <a:pt x="28" y="3"/>
                </a:lnTo>
                <a:lnTo>
                  <a:pt x="28" y="6"/>
                </a:lnTo>
                <a:lnTo>
                  <a:pt x="28" y="10"/>
                </a:lnTo>
                <a:lnTo>
                  <a:pt x="28" y="15"/>
                </a:lnTo>
                <a:lnTo>
                  <a:pt x="27" y="19"/>
                </a:lnTo>
                <a:lnTo>
                  <a:pt x="26" y="19"/>
                </a:lnTo>
                <a:lnTo>
                  <a:pt x="25" y="1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19" name="Freeform 265"/>
          <p:cNvSpPr>
            <a:spLocks/>
          </p:cNvSpPr>
          <p:nvPr/>
        </p:nvSpPr>
        <p:spPr bwMode="auto">
          <a:xfrm>
            <a:off x="7340600" y="4586289"/>
            <a:ext cx="26988" cy="22225"/>
          </a:xfrm>
          <a:custGeom>
            <a:avLst/>
            <a:gdLst>
              <a:gd name="T0" fmla="*/ 23813 w 17"/>
              <a:gd name="T1" fmla="*/ 22225 h 14"/>
              <a:gd name="T2" fmla="*/ 20638 w 17"/>
              <a:gd name="T3" fmla="*/ 22225 h 14"/>
              <a:gd name="T4" fmla="*/ 17463 w 17"/>
              <a:gd name="T5" fmla="*/ 20638 h 14"/>
              <a:gd name="T6" fmla="*/ 14288 w 17"/>
              <a:gd name="T7" fmla="*/ 20638 h 14"/>
              <a:gd name="T8" fmla="*/ 12700 w 17"/>
              <a:gd name="T9" fmla="*/ 20638 h 14"/>
              <a:gd name="T10" fmla="*/ 9525 w 17"/>
              <a:gd name="T11" fmla="*/ 20638 h 14"/>
              <a:gd name="T12" fmla="*/ 6350 w 17"/>
              <a:gd name="T13" fmla="*/ 19050 h 14"/>
              <a:gd name="T14" fmla="*/ 3175 w 17"/>
              <a:gd name="T15" fmla="*/ 19050 h 14"/>
              <a:gd name="T16" fmla="*/ 0 w 17"/>
              <a:gd name="T17" fmla="*/ 19050 h 14"/>
              <a:gd name="T18" fmla="*/ 1588 w 17"/>
              <a:gd name="T19" fmla="*/ 15875 h 14"/>
              <a:gd name="T20" fmla="*/ 1588 w 17"/>
              <a:gd name="T21" fmla="*/ 9525 h 14"/>
              <a:gd name="T22" fmla="*/ 1588 w 17"/>
              <a:gd name="T23" fmla="*/ 4763 h 14"/>
              <a:gd name="T24" fmla="*/ 1588 w 17"/>
              <a:gd name="T25" fmla="*/ 0 h 14"/>
              <a:gd name="T26" fmla="*/ 4763 w 17"/>
              <a:gd name="T27" fmla="*/ 0 h 14"/>
              <a:gd name="T28" fmla="*/ 7938 w 17"/>
              <a:gd name="T29" fmla="*/ 0 h 14"/>
              <a:gd name="T30" fmla="*/ 11113 w 17"/>
              <a:gd name="T31" fmla="*/ 0 h 14"/>
              <a:gd name="T32" fmla="*/ 14288 w 17"/>
              <a:gd name="T33" fmla="*/ 0 h 14"/>
              <a:gd name="T34" fmla="*/ 17463 w 17"/>
              <a:gd name="T35" fmla="*/ 1588 h 14"/>
              <a:gd name="T36" fmla="*/ 20638 w 17"/>
              <a:gd name="T37" fmla="*/ 1588 h 14"/>
              <a:gd name="T38" fmla="*/ 23813 w 17"/>
              <a:gd name="T39" fmla="*/ 3175 h 14"/>
              <a:gd name="T40" fmla="*/ 26988 w 17"/>
              <a:gd name="T41" fmla="*/ 3175 h 14"/>
              <a:gd name="T42" fmla="*/ 26988 w 17"/>
              <a:gd name="T43" fmla="*/ 7938 h 14"/>
              <a:gd name="T44" fmla="*/ 26988 w 17"/>
              <a:gd name="T45" fmla="*/ 11113 h 14"/>
              <a:gd name="T46" fmla="*/ 25400 w 17"/>
              <a:gd name="T47" fmla="*/ 17463 h 14"/>
              <a:gd name="T48" fmla="*/ 25400 w 17"/>
              <a:gd name="T49" fmla="*/ 22225 h 14"/>
              <a:gd name="T50" fmla="*/ 25400 w 17"/>
              <a:gd name="T51" fmla="*/ 22225 h 14"/>
              <a:gd name="T52" fmla="*/ 23813 w 17"/>
              <a:gd name="T53" fmla="*/ 22225 h 14"/>
              <a:gd name="T54" fmla="*/ 23813 w 17"/>
              <a:gd name="T55" fmla="*/ 22225 h 1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7" h="14">
                <a:moveTo>
                  <a:pt x="15" y="14"/>
                </a:moveTo>
                <a:lnTo>
                  <a:pt x="13" y="14"/>
                </a:lnTo>
                <a:lnTo>
                  <a:pt x="11" y="13"/>
                </a:lnTo>
                <a:lnTo>
                  <a:pt x="9" y="13"/>
                </a:lnTo>
                <a:lnTo>
                  <a:pt x="8" y="13"/>
                </a:lnTo>
                <a:lnTo>
                  <a:pt x="6" y="13"/>
                </a:lnTo>
                <a:lnTo>
                  <a:pt x="4" y="12"/>
                </a:lnTo>
                <a:lnTo>
                  <a:pt x="2" y="12"/>
                </a:lnTo>
                <a:lnTo>
                  <a:pt x="0" y="12"/>
                </a:lnTo>
                <a:lnTo>
                  <a:pt x="1" y="10"/>
                </a:lnTo>
                <a:lnTo>
                  <a:pt x="1" y="6"/>
                </a:lnTo>
                <a:lnTo>
                  <a:pt x="1" y="3"/>
                </a:lnTo>
                <a:lnTo>
                  <a:pt x="1" y="0"/>
                </a:lnTo>
                <a:lnTo>
                  <a:pt x="3" y="0"/>
                </a:lnTo>
                <a:lnTo>
                  <a:pt x="5" y="0"/>
                </a:lnTo>
                <a:lnTo>
                  <a:pt x="7" y="0"/>
                </a:lnTo>
                <a:lnTo>
                  <a:pt x="9" y="0"/>
                </a:lnTo>
                <a:lnTo>
                  <a:pt x="11" y="1"/>
                </a:lnTo>
                <a:lnTo>
                  <a:pt x="13" y="1"/>
                </a:lnTo>
                <a:lnTo>
                  <a:pt x="15" y="2"/>
                </a:lnTo>
                <a:lnTo>
                  <a:pt x="17" y="2"/>
                </a:lnTo>
                <a:lnTo>
                  <a:pt x="17" y="5"/>
                </a:lnTo>
                <a:lnTo>
                  <a:pt x="17" y="7"/>
                </a:lnTo>
                <a:lnTo>
                  <a:pt x="16" y="11"/>
                </a:lnTo>
                <a:lnTo>
                  <a:pt x="16" y="14"/>
                </a:lnTo>
                <a:lnTo>
                  <a:pt x="15" y="14"/>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20" name="Freeform 266"/>
          <p:cNvSpPr>
            <a:spLocks/>
          </p:cNvSpPr>
          <p:nvPr/>
        </p:nvSpPr>
        <p:spPr bwMode="auto">
          <a:xfrm>
            <a:off x="7223125" y="4578350"/>
            <a:ext cx="46038" cy="26988"/>
          </a:xfrm>
          <a:custGeom>
            <a:avLst/>
            <a:gdLst>
              <a:gd name="T0" fmla="*/ 39688 w 29"/>
              <a:gd name="T1" fmla="*/ 26988 h 17"/>
              <a:gd name="T2" fmla="*/ 38100 w 29"/>
              <a:gd name="T3" fmla="*/ 26988 h 17"/>
              <a:gd name="T4" fmla="*/ 34925 w 29"/>
              <a:gd name="T5" fmla="*/ 26988 h 17"/>
              <a:gd name="T6" fmla="*/ 33338 w 29"/>
              <a:gd name="T7" fmla="*/ 26988 h 17"/>
              <a:gd name="T8" fmla="*/ 31750 w 29"/>
              <a:gd name="T9" fmla="*/ 26988 h 17"/>
              <a:gd name="T10" fmla="*/ 28575 w 29"/>
              <a:gd name="T11" fmla="*/ 26988 h 17"/>
              <a:gd name="T12" fmla="*/ 25400 w 29"/>
              <a:gd name="T13" fmla="*/ 26988 h 17"/>
              <a:gd name="T14" fmla="*/ 23813 w 29"/>
              <a:gd name="T15" fmla="*/ 26988 h 17"/>
              <a:gd name="T16" fmla="*/ 22225 w 29"/>
              <a:gd name="T17" fmla="*/ 26988 h 17"/>
              <a:gd name="T18" fmla="*/ 19050 w 29"/>
              <a:gd name="T19" fmla="*/ 26988 h 17"/>
              <a:gd name="T20" fmla="*/ 17463 w 29"/>
              <a:gd name="T21" fmla="*/ 26988 h 17"/>
              <a:gd name="T22" fmla="*/ 15875 w 29"/>
              <a:gd name="T23" fmla="*/ 26988 h 17"/>
              <a:gd name="T24" fmla="*/ 12700 w 29"/>
              <a:gd name="T25" fmla="*/ 26988 h 17"/>
              <a:gd name="T26" fmla="*/ 9525 w 29"/>
              <a:gd name="T27" fmla="*/ 26988 h 17"/>
              <a:gd name="T28" fmla="*/ 7938 w 29"/>
              <a:gd name="T29" fmla="*/ 26988 h 17"/>
              <a:gd name="T30" fmla="*/ 6350 w 29"/>
              <a:gd name="T31" fmla="*/ 26988 h 17"/>
              <a:gd name="T32" fmla="*/ 3175 w 29"/>
              <a:gd name="T33" fmla="*/ 26988 h 17"/>
              <a:gd name="T34" fmla="*/ 3175 w 29"/>
              <a:gd name="T35" fmla="*/ 23813 h 17"/>
              <a:gd name="T36" fmla="*/ 1588 w 29"/>
              <a:gd name="T37" fmla="*/ 22225 h 17"/>
              <a:gd name="T38" fmla="*/ 1588 w 29"/>
              <a:gd name="T39" fmla="*/ 20638 h 17"/>
              <a:gd name="T40" fmla="*/ 1588 w 29"/>
              <a:gd name="T41" fmla="*/ 19050 h 17"/>
              <a:gd name="T42" fmla="*/ 1588 w 29"/>
              <a:gd name="T43" fmla="*/ 19050 h 17"/>
              <a:gd name="T44" fmla="*/ 1588 w 29"/>
              <a:gd name="T45" fmla="*/ 19050 h 17"/>
              <a:gd name="T46" fmla="*/ 1588 w 29"/>
              <a:gd name="T47" fmla="*/ 19050 h 17"/>
              <a:gd name="T48" fmla="*/ 1588 w 29"/>
              <a:gd name="T49" fmla="*/ 19050 h 17"/>
              <a:gd name="T50" fmla="*/ 1588 w 29"/>
              <a:gd name="T51" fmla="*/ 14288 h 17"/>
              <a:gd name="T52" fmla="*/ 1588 w 29"/>
              <a:gd name="T53" fmla="*/ 9525 h 17"/>
              <a:gd name="T54" fmla="*/ 1588 w 29"/>
              <a:gd name="T55" fmla="*/ 4763 h 17"/>
              <a:gd name="T56" fmla="*/ 1588 w 29"/>
              <a:gd name="T57" fmla="*/ 0 h 17"/>
              <a:gd name="T58" fmla="*/ 1588 w 29"/>
              <a:gd name="T59" fmla="*/ 1588 h 17"/>
              <a:gd name="T60" fmla="*/ 0 w 29"/>
              <a:gd name="T61" fmla="*/ 1588 h 17"/>
              <a:gd name="T62" fmla="*/ 0 w 29"/>
              <a:gd name="T63" fmla="*/ 1588 h 17"/>
              <a:gd name="T64" fmla="*/ 0 w 29"/>
              <a:gd name="T65" fmla="*/ 0 h 17"/>
              <a:gd name="T66" fmla="*/ 3175 w 29"/>
              <a:gd name="T67" fmla="*/ 0 h 17"/>
              <a:gd name="T68" fmla="*/ 6350 w 29"/>
              <a:gd name="T69" fmla="*/ 0 h 17"/>
              <a:gd name="T70" fmla="*/ 7938 w 29"/>
              <a:gd name="T71" fmla="*/ 0 h 17"/>
              <a:gd name="T72" fmla="*/ 11113 w 29"/>
              <a:gd name="T73" fmla="*/ 0 h 17"/>
              <a:gd name="T74" fmla="*/ 14288 w 29"/>
              <a:gd name="T75" fmla="*/ 0 h 17"/>
              <a:gd name="T76" fmla="*/ 15875 w 29"/>
              <a:gd name="T77" fmla="*/ 0 h 17"/>
              <a:gd name="T78" fmla="*/ 19050 w 29"/>
              <a:gd name="T79" fmla="*/ 0 h 17"/>
              <a:gd name="T80" fmla="*/ 22225 w 29"/>
              <a:gd name="T81" fmla="*/ 0 h 17"/>
              <a:gd name="T82" fmla="*/ 25400 w 29"/>
              <a:gd name="T83" fmla="*/ 0 h 17"/>
              <a:gd name="T84" fmla="*/ 28575 w 29"/>
              <a:gd name="T85" fmla="*/ 0 h 17"/>
              <a:gd name="T86" fmla="*/ 30163 w 29"/>
              <a:gd name="T87" fmla="*/ 1588 h 17"/>
              <a:gd name="T88" fmla="*/ 33338 w 29"/>
              <a:gd name="T89" fmla="*/ 1588 h 17"/>
              <a:gd name="T90" fmla="*/ 36513 w 29"/>
              <a:gd name="T91" fmla="*/ 1588 h 17"/>
              <a:gd name="T92" fmla="*/ 39688 w 29"/>
              <a:gd name="T93" fmla="*/ 1588 h 17"/>
              <a:gd name="T94" fmla="*/ 42863 w 29"/>
              <a:gd name="T95" fmla="*/ 3175 h 17"/>
              <a:gd name="T96" fmla="*/ 44450 w 29"/>
              <a:gd name="T97" fmla="*/ 3175 h 17"/>
              <a:gd name="T98" fmla="*/ 46038 w 29"/>
              <a:gd name="T99" fmla="*/ 3175 h 17"/>
              <a:gd name="T100" fmla="*/ 46038 w 29"/>
              <a:gd name="T101" fmla="*/ 3175 h 17"/>
              <a:gd name="T102" fmla="*/ 46038 w 29"/>
              <a:gd name="T103" fmla="*/ 7938 h 17"/>
              <a:gd name="T104" fmla="*/ 44450 w 29"/>
              <a:gd name="T105" fmla="*/ 15875 h 17"/>
              <a:gd name="T106" fmla="*/ 44450 w 29"/>
              <a:gd name="T107" fmla="*/ 22225 h 17"/>
              <a:gd name="T108" fmla="*/ 42863 w 29"/>
              <a:gd name="T109" fmla="*/ 26988 h 17"/>
              <a:gd name="T110" fmla="*/ 42863 w 29"/>
              <a:gd name="T111" fmla="*/ 26988 h 17"/>
              <a:gd name="T112" fmla="*/ 41275 w 29"/>
              <a:gd name="T113" fmla="*/ 26988 h 17"/>
              <a:gd name="T114" fmla="*/ 41275 w 29"/>
              <a:gd name="T115" fmla="*/ 26988 h 17"/>
              <a:gd name="T116" fmla="*/ 39688 w 29"/>
              <a:gd name="T117" fmla="*/ 26988 h 1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9" h="17">
                <a:moveTo>
                  <a:pt x="25" y="17"/>
                </a:moveTo>
                <a:lnTo>
                  <a:pt x="24" y="17"/>
                </a:lnTo>
                <a:lnTo>
                  <a:pt x="22" y="17"/>
                </a:lnTo>
                <a:lnTo>
                  <a:pt x="21" y="17"/>
                </a:lnTo>
                <a:lnTo>
                  <a:pt x="20" y="17"/>
                </a:lnTo>
                <a:lnTo>
                  <a:pt x="18" y="17"/>
                </a:lnTo>
                <a:lnTo>
                  <a:pt x="16" y="17"/>
                </a:lnTo>
                <a:lnTo>
                  <a:pt x="15" y="17"/>
                </a:lnTo>
                <a:lnTo>
                  <a:pt x="14" y="17"/>
                </a:lnTo>
                <a:lnTo>
                  <a:pt x="12" y="17"/>
                </a:lnTo>
                <a:lnTo>
                  <a:pt x="11" y="17"/>
                </a:lnTo>
                <a:lnTo>
                  <a:pt x="10" y="17"/>
                </a:lnTo>
                <a:lnTo>
                  <a:pt x="8" y="17"/>
                </a:lnTo>
                <a:lnTo>
                  <a:pt x="6" y="17"/>
                </a:lnTo>
                <a:lnTo>
                  <a:pt x="5" y="17"/>
                </a:lnTo>
                <a:lnTo>
                  <a:pt x="4" y="17"/>
                </a:lnTo>
                <a:lnTo>
                  <a:pt x="2" y="17"/>
                </a:lnTo>
                <a:lnTo>
                  <a:pt x="2" y="15"/>
                </a:lnTo>
                <a:lnTo>
                  <a:pt x="1" y="14"/>
                </a:lnTo>
                <a:lnTo>
                  <a:pt x="1" y="13"/>
                </a:lnTo>
                <a:lnTo>
                  <a:pt x="1" y="12"/>
                </a:lnTo>
                <a:lnTo>
                  <a:pt x="1" y="9"/>
                </a:lnTo>
                <a:lnTo>
                  <a:pt x="1" y="6"/>
                </a:lnTo>
                <a:lnTo>
                  <a:pt x="1" y="3"/>
                </a:lnTo>
                <a:lnTo>
                  <a:pt x="1" y="0"/>
                </a:lnTo>
                <a:lnTo>
                  <a:pt x="1" y="1"/>
                </a:lnTo>
                <a:lnTo>
                  <a:pt x="0" y="1"/>
                </a:lnTo>
                <a:lnTo>
                  <a:pt x="0" y="0"/>
                </a:lnTo>
                <a:lnTo>
                  <a:pt x="2" y="0"/>
                </a:lnTo>
                <a:lnTo>
                  <a:pt x="4" y="0"/>
                </a:lnTo>
                <a:lnTo>
                  <a:pt x="5" y="0"/>
                </a:lnTo>
                <a:lnTo>
                  <a:pt x="7" y="0"/>
                </a:lnTo>
                <a:lnTo>
                  <a:pt x="9" y="0"/>
                </a:lnTo>
                <a:lnTo>
                  <a:pt x="10" y="0"/>
                </a:lnTo>
                <a:lnTo>
                  <a:pt x="12" y="0"/>
                </a:lnTo>
                <a:lnTo>
                  <a:pt x="14" y="0"/>
                </a:lnTo>
                <a:lnTo>
                  <a:pt x="16" y="0"/>
                </a:lnTo>
                <a:lnTo>
                  <a:pt x="18" y="0"/>
                </a:lnTo>
                <a:lnTo>
                  <a:pt x="19" y="1"/>
                </a:lnTo>
                <a:lnTo>
                  <a:pt x="21" y="1"/>
                </a:lnTo>
                <a:lnTo>
                  <a:pt x="23" y="1"/>
                </a:lnTo>
                <a:lnTo>
                  <a:pt x="25" y="1"/>
                </a:lnTo>
                <a:lnTo>
                  <a:pt x="27" y="2"/>
                </a:lnTo>
                <a:lnTo>
                  <a:pt x="28" y="2"/>
                </a:lnTo>
                <a:lnTo>
                  <a:pt x="29" y="2"/>
                </a:lnTo>
                <a:lnTo>
                  <a:pt x="29" y="5"/>
                </a:lnTo>
                <a:lnTo>
                  <a:pt x="28" y="10"/>
                </a:lnTo>
                <a:lnTo>
                  <a:pt x="28" y="14"/>
                </a:lnTo>
                <a:lnTo>
                  <a:pt x="27" y="17"/>
                </a:lnTo>
                <a:lnTo>
                  <a:pt x="26" y="17"/>
                </a:lnTo>
                <a:lnTo>
                  <a:pt x="25" y="1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21" name="Freeform 267"/>
          <p:cNvSpPr>
            <a:spLocks/>
          </p:cNvSpPr>
          <p:nvPr/>
        </p:nvSpPr>
        <p:spPr bwMode="auto">
          <a:xfrm>
            <a:off x="7326314" y="4586289"/>
            <a:ext cx="14287" cy="20637"/>
          </a:xfrm>
          <a:custGeom>
            <a:avLst/>
            <a:gdLst>
              <a:gd name="T0" fmla="*/ 0 w 9"/>
              <a:gd name="T1" fmla="*/ 20637 h 13"/>
              <a:gd name="T2" fmla="*/ 0 w 9"/>
              <a:gd name="T3" fmla="*/ 12700 h 13"/>
              <a:gd name="T4" fmla="*/ 1587 w 9"/>
              <a:gd name="T5" fmla="*/ 7937 h 13"/>
              <a:gd name="T6" fmla="*/ 1587 w 9"/>
              <a:gd name="T7" fmla="*/ 3175 h 13"/>
              <a:gd name="T8" fmla="*/ 1587 w 9"/>
              <a:gd name="T9" fmla="*/ 1587 h 13"/>
              <a:gd name="T10" fmla="*/ 3175 w 9"/>
              <a:gd name="T11" fmla="*/ 0 h 13"/>
              <a:gd name="T12" fmla="*/ 6350 w 9"/>
              <a:gd name="T13" fmla="*/ 0 h 13"/>
              <a:gd name="T14" fmla="*/ 9525 w 9"/>
              <a:gd name="T15" fmla="*/ 0 h 13"/>
              <a:gd name="T16" fmla="*/ 14287 w 9"/>
              <a:gd name="T17" fmla="*/ 0 h 13"/>
              <a:gd name="T18" fmla="*/ 14287 w 9"/>
              <a:gd name="T19" fmla="*/ 4762 h 13"/>
              <a:gd name="T20" fmla="*/ 12700 w 9"/>
              <a:gd name="T21" fmla="*/ 9525 h 13"/>
              <a:gd name="T22" fmla="*/ 12700 w 9"/>
              <a:gd name="T23" fmla="*/ 14287 h 13"/>
              <a:gd name="T24" fmla="*/ 12700 w 9"/>
              <a:gd name="T25" fmla="*/ 19050 h 13"/>
              <a:gd name="T26" fmla="*/ 11112 w 9"/>
              <a:gd name="T27" fmla="*/ 19050 h 13"/>
              <a:gd name="T28" fmla="*/ 9525 w 9"/>
              <a:gd name="T29" fmla="*/ 19050 h 13"/>
              <a:gd name="T30" fmla="*/ 7937 w 9"/>
              <a:gd name="T31" fmla="*/ 19050 h 13"/>
              <a:gd name="T32" fmla="*/ 6350 w 9"/>
              <a:gd name="T33" fmla="*/ 19050 h 13"/>
              <a:gd name="T34" fmla="*/ 4762 w 9"/>
              <a:gd name="T35" fmla="*/ 19050 h 13"/>
              <a:gd name="T36" fmla="*/ 3175 w 9"/>
              <a:gd name="T37" fmla="*/ 19050 h 13"/>
              <a:gd name="T38" fmla="*/ 1587 w 9"/>
              <a:gd name="T39" fmla="*/ 20637 h 13"/>
              <a:gd name="T40" fmla="*/ 0 w 9"/>
              <a:gd name="T41" fmla="*/ 20637 h 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 h="13">
                <a:moveTo>
                  <a:pt x="0" y="13"/>
                </a:moveTo>
                <a:lnTo>
                  <a:pt x="0" y="8"/>
                </a:lnTo>
                <a:lnTo>
                  <a:pt x="1" y="5"/>
                </a:lnTo>
                <a:lnTo>
                  <a:pt x="1" y="2"/>
                </a:lnTo>
                <a:lnTo>
                  <a:pt x="1" y="1"/>
                </a:lnTo>
                <a:lnTo>
                  <a:pt x="2" y="0"/>
                </a:lnTo>
                <a:lnTo>
                  <a:pt x="4" y="0"/>
                </a:lnTo>
                <a:lnTo>
                  <a:pt x="6" y="0"/>
                </a:lnTo>
                <a:lnTo>
                  <a:pt x="9" y="0"/>
                </a:lnTo>
                <a:lnTo>
                  <a:pt x="9" y="3"/>
                </a:lnTo>
                <a:lnTo>
                  <a:pt x="8" y="6"/>
                </a:lnTo>
                <a:lnTo>
                  <a:pt x="8" y="9"/>
                </a:lnTo>
                <a:lnTo>
                  <a:pt x="8" y="12"/>
                </a:lnTo>
                <a:lnTo>
                  <a:pt x="7" y="12"/>
                </a:lnTo>
                <a:lnTo>
                  <a:pt x="6" y="12"/>
                </a:lnTo>
                <a:lnTo>
                  <a:pt x="5" y="12"/>
                </a:lnTo>
                <a:lnTo>
                  <a:pt x="4" y="12"/>
                </a:lnTo>
                <a:lnTo>
                  <a:pt x="3" y="12"/>
                </a:lnTo>
                <a:lnTo>
                  <a:pt x="2" y="12"/>
                </a:lnTo>
                <a:lnTo>
                  <a:pt x="1" y="13"/>
                </a:lnTo>
                <a:lnTo>
                  <a:pt x="0" y="13"/>
                </a:lnTo>
                <a:close/>
              </a:path>
            </a:pathLst>
          </a:cu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22" name="Freeform 268"/>
          <p:cNvSpPr>
            <a:spLocks/>
          </p:cNvSpPr>
          <p:nvPr/>
        </p:nvSpPr>
        <p:spPr bwMode="auto">
          <a:xfrm>
            <a:off x="7248526" y="4581525"/>
            <a:ext cx="17463" cy="20638"/>
          </a:xfrm>
          <a:custGeom>
            <a:avLst/>
            <a:gdLst>
              <a:gd name="T0" fmla="*/ 15875 w 11"/>
              <a:gd name="T1" fmla="*/ 20638 h 13"/>
              <a:gd name="T2" fmla="*/ 12700 w 11"/>
              <a:gd name="T3" fmla="*/ 20638 h 13"/>
              <a:gd name="T4" fmla="*/ 11113 w 11"/>
              <a:gd name="T5" fmla="*/ 20638 h 13"/>
              <a:gd name="T6" fmla="*/ 9525 w 11"/>
              <a:gd name="T7" fmla="*/ 20638 h 13"/>
              <a:gd name="T8" fmla="*/ 7938 w 11"/>
              <a:gd name="T9" fmla="*/ 20638 h 13"/>
              <a:gd name="T10" fmla="*/ 6350 w 11"/>
              <a:gd name="T11" fmla="*/ 20638 h 13"/>
              <a:gd name="T12" fmla="*/ 3175 w 11"/>
              <a:gd name="T13" fmla="*/ 20638 h 13"/>
              <a:gd name="T14" fmla="*/ 1588 w 11"/>
              <a:gd name="T15" fmla="*/ 20638 h 13"/>
              <a:gd name="T16" fmla="*/ 0 w 11"/>
              <a:gd name="T17" fmla="*/ 20638 h 13"/>
              <a:gd name="T18" fmla="*/ 0 w 11"/>
              <a:gd name="T19" fmla="*/ 15875 h 13"/>
              <a:gd name="T20" fmla="*/ 0 w 11"/>
              <a:gd name="T21" fmla="*/ 11113 h 13"/>
              <a:gd name="T22" fmla="*/ 0 w 11"/>
              <a:gd name="T23" fmla="*/ 4763 h 13"/>
              <a:gd name="T24" fmla="*/ 0 w 11"/>
              <a:gd name="T25" fmla="*/ 0 h 13"/>
              <a:gd name="T26" fmla="*/ 3175 w 11"/>
              <a:gd name="T27" fmla="*/ 1588 h 13"/>
              <a:gd name="T28" fmla="*/ 4763 w 11"/>
              <a:gd name="T29" fmla="*/ 1588 h 13"/>
              <a:gd name="T30" fmla="*/ 7938 w 11"/>
              <a:gd name="T31" fmla="*/ 1588 h 13"/>
              <a:gd name="T32" fmla="*/ 9525 w 11"/>
              <a:gd name="T33" fmla="*/ 1588 h 13"/>
              <a:gd name="T34" fmla="*/ 11113 w 11"/>
              <a:gd name="T35" fmla="*/ 3175 h 13"/>
              <a:gd name="T36" fmla="*/ 14288 w 11"/>
              <a:gd name="T37" fmla="*/ 3175 h 13"/>
              <a:gd name="T38" fmla="*/ 15875 w 11"/>
              <a:gd name="T39" fmla="*/ 3175 h 13"/>
              <a:gd name="T40" fmla="*/ 17463 w 11"/>
              <a:gd name="T41" fmla="*/ 3175 h 13"/>
              <a:gd name="T42" fmla="*/ 17463 w 11"/>
              <a:gd name="T43" fmla="*/ 7938 h 13"/>
              <a:gd name="T44" fmla="*/ 17463 w 11"/>
              <a:gd name="T45" fmla="*/ 12700 h 13"/>
              <a:gd name="T46" fmla="*/ 17463 w 11"/>
              <a:gd name="T47" fmla="*/ 15875 h 13"/>
              <a:gd name="T48" fmla="*/ 17463 w 11"/>
              <a:gd name="T49" fmla="*/ 20638 h 13"/>
              <a:gd name="T50" fmla="*/ 15875 w 11"/>
              <a:gd name="T51" fmla="*/ 20638 h 13"/>
              <a:gd name="T52" fmla="*/ 15875 w 11"/>
              <a:gd name="T53" fmla="*/ 20638 h 1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 h="13">
                <a:moveTo>
                  <a:pt x="10" y="13"/>
                </a:moveTo>
                <a:lnTo>
                  <a:pt x="8" y="13"/>
                </a:lnTo>
                <a:lnTo>
                  <a:pt x="7" y="13"/>
                </a:lnTo>
                <a:lnTo>
                  <a:pt x="6" y="13"/>
                </a:lnTo>
                <a:lnTo>
                  <a:pt x="5" y="13"/>
                </a:lnTo>
                <a:lnTo>
                  <a:pt x="4" y="13"/>
                </a:lnTo>
                <a:lnTo>
                  <a:pt x="2" y="13"/>
                </a:lnTo>
                <a:lnTo>
                  <a:pt x="1" y="13"/>
                </a:lnTo>
                <a:lnTo>
                  <a:pt x="0" y="13"/>
                </a:lnTo>
                <a:lnTo>
                  <a:pt x="0" y="10"/>
                </a:lnTo>
                <a:lnTo>
                  <a:pt x="0" y="7"/>
                </a:lnTo>
                <a:lnTo>
                  <a:pt x="0" y="3"/>
                </a:lnTo>
                <a:lnTo>
                  <a:pt x="0" y="0"/>
                </a:lnTo>
                <a:lnTo>
                  <a:pt x="2" y="1"/>
                </a:lnTo>
                <a:lnTo>
                  <a:pt x="3" y="1"/>
                </a:lnTo>
                <a:lnTo>
                  <a:pt x="5" y="1"/>
                </a:lnTo>
                <a:lnTo>
                  <a:pt x="6" y="1"/>
                </a:lnTo>
                <a:lnTo>
                  <a:pt x="7" y="2"/>
                </a:lnTo>
                <a:lnTo>
                  <a:pt x="9" y="2"/>
                </a:lnTo>
                <a:lnTo>
                  <a:pt x="10" y="2"/>
                </a:lnTo>
                <a:lnTo>
                  <a:pt x="11" y="2"/>
                </a:lnTo>
                <a:lnTo>
                  <a:pt x="11" y="5"/>
                </a:lnTo>
                <a:lnTo>
                  <a:pt x="11" y="8"/>
                </a:lnTo>
                <a:lnTo>
                  <a:pt x="11" y="10"/>
                </a:lnTo>
                <a:lnTo>
                  <a:pt x="11" y="13"/>
                </a:lnTo>
                <a:lnTo>
                  <a:pt x="10" y="13"/>
                </a:lnTo>
                <a:close/>
              </a:path>
            </a:pathLst>
          </a:cu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23" name="Freeform 269"/>
          <p:cNvSpPr>
            <a:spLocks/>
          </p:cNvSpPr>
          <p:nvPr/>
        </p:nvSpPr>
        <p:spPr bwMode="auto">
          <a:xfrm>
            <a:off x="7226300" y="4581525"/>
            <a:ext cx="20638" cy="20638"/>
          </a:xfrm>
          <a:custGeom>
            <a:avLst/>
            <a:gdLst>
              <a:gd name="T0" fmla="*/ 14288 w 13"/>
              <a:gd name="T1" fmla="*/ 20638 h 13"/>
              <a:gd name="T2" fmla="*/ 12700 w 13"/>
              <a:gd name="T3" fmla="*/ 20638 h 13"/>
              <a:gd name="T4" fmla="*/ 11113 w 13"/>
              <a:gd name="T5" fmla="*/ 20638 h 13"/>
              <a:gd name="T6" fmla="*/ 9525 w 13"/>
              <a:gd name="T7" fmla="*/ 20638 h 13"/>
              <a:gd name="T8" fmla="*/ 7938 w 13"/>
              <a:gd name="T9" fmla="*/ 19050 h 13"/>
              <a:gd name="T10" fmla="*/ 6350 w 13"/>
              <a:gd name="T11" fmla="*/ 19050 h 13"/>
              <a:gd name="T12" fmla="*/ 4763 w 13"/>
              <a:gd name="T13" fmla="*/ 19050 h 13"/>
              <a:gd name="T14" fmla="*/ 3175 w 13"/>
              <a:gd name="T15" fmla="*/ 19050 h 13"/>
              <a:gd name="T16" fmla="*/ 1588 w 13"/>
              <a:gd name="T17" fmla="*/ 19050 h 13"/>
              <a:gd name="T18" fmla="*/ 1588 w 13"/>
              <a:gd name="T19" fmla="*/ 14288 h 13"/>
              <a:gd name="T20" fmla="*/ 1588 w 13"/>
              <a:gd name="T21" fmla="*/ 9525 h 13"/>
              <a:gd name="T22" fmla="*/ 0 w 13"/>
              <a:gd name="T23" fmla="*/ 4763 h 13"/>
              <a:gd name="T24" fmla="*/ 0 w 13"/>
              <a:gd name="T25" fmla="*/ 0 h 13"/>
              <a:gd name="T26" fmla="*/ 3175 w 13"/>
              <a:gd name="T27" fmla="*/ 0 h 13"/>
              <a:gd name="T28" fmla="*/ 4763 w 13"/>
              <a:gd name="T29" fmla="*/ 0 h 13"/>
              <a:gd name="T30" fmla="*/ 7938 w 13"/>
              <a:gd name="T31" fmla="*/ 0 h 13"/>
              <a:gd name="T32" fmla="*/ 11113 w 13"/>
              <a:gd name="T33" fmla="*/ 0 h 13"/>
              <a:gd name="T34" fmla="*/ 12700 w 13"/>
              <a:gd name="T35" fmla="*/ 0 h 13"/>
              <a:gd name="T36" fmla="*/ 17463 w 13"/>
              <a:gd name="T37" fmla="*/ 0 h 13"/>
              <a:gd name="T38" fmla="*/ 19050 w 13"/>
              <a:gd name="T39" fmla="*/ 0 h 13"/>
              <a:gd name="T40" fmla="*/ 20638 w 13"/>
              <a:gd name="T41" fmla="*/ 1588 h 13"/>
              <a:gd name="T42" fmla="*/ 20638 w 13"/>
              <a:gd name="T43" fmla="*/ 6350 h 13"/>
              <a:gd name="T44" fmla="*/ 20638 w 13"/>
              <a:gd name="T45" fmla="*/ 9525 h 13"/>
              <a:gd name="T46" fmla="*/ 20638 w 13"/>
              <a:gd name="T47" fmla="*/ 14288 h 13"/>
              <a:gd name="T48" fmla="*/ 20638 w 13"/>
              <a:gd name="T49" fmla="*/ 19050 h 13"/>
              <a:gd name="T50" fmla="*/ 19050 w 13"/>
              <a:gd name="T51" fmla="*/ 20638 h 13"/>
              <a:gd name="T52" fmla="*/ 17463 w 13"/>
              <a:gd name="T53" fmla="*/ 20638 h 13"/>
              <a:gd name="T54" fmla="*/ 15875 w 13"/>
              <a:gd name="T55" fmla="*/ 20638 h 13"/>
              <a:gd name="T56" fmla="*/ 14288 w 13"/>
              <a:gd name="T57" fmla="*/ 20638 h 1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 h="13">
                <a:moveTo>
                  <a:pt x="9" y="13"/>
                </a:moveTo>
                <a:lnTo>
                  <a:pt x="8" y="13"/>
                </a:lnTo>
                <a:lnTo>
                  <a:pt x="7" y="13"/>
                </a:lnTo>
                <a:lnTo>
                  <a:pt x="6" y="13"/>
                </a:lnTo>
                <a:lnTo>
                  <a:pt x="5" y="12"/>
                </a:lnTo>
                <a:lnTo>
                  <a:pt x="4" y="12"/>
                </a:lnTo>
                <a:lnTo>
                  <a:pt x="3" y="12"/>
                </a:lnTo>
                <a:lnTo>
                  <a:pt x="2" y="12"/>
                </a:lnTo>
                <a:lnTo>
                  <a:pt x="1" y="12"/>
                </a:lnTo>
                <a:lnTo>
                  <a:pt x="1" y="9"/>
                </a:lnTo>
                <a:lnTo>
                  <a:pt x="1" y="6"/>
                </a:lnTo>
                <a:lnTo>
                  <a:pt x="0" y="3"/>
                </a:lnTo>
                <a:lnTo>
                  <a:pt x="0" y="0"/>
                </a:lnTo>
                <a:lnTo>
                  <a:pt x="2" y="0"/>
                </a:lnTo>
                <a:lnTo>
                  <a:pt x="3" y="0"/>
                </a:lnTo>
                <a:lnTo>
                  <a:pt x="5" y="0"/>
                </a:lnTo>
                <a:lnTo>
                  <a:pt x="7" y="0"/>
                </a:lnTo>
                <a:lnTo>
                  <a:pt x="8" y="0"/>
                </a:lnTo>
                <a:lnTo>
                  <a:pt x="11" y="0"/>
                </a:lnTo>
                <a:lnTo>
                  <a:pt x="12" y="0"/>
                </a:lnTo>
                <a:lnTo>
                  <a:pt x="13" y="1"/>
                </a:lnTo>
                <a:lnTo>
                  <a:pt x="13" y="4"/>
                </a:lnTo>
                <a:lnTo>
                  <a:pt x="13" y="6"/>
                </a:lnTo>
                <a:lnTo>
                  <a:pt x="13" y="9"/>
                </a:lnTo>
                <a:lnTo>
                  <a:pt x="13" y="12"/>
                </a:lnTo>
                <a:lnTo>
                  <a:pt x="12" y="13"/>
                </a:lnTo>
                <a:lnTo>
                  <a:pt x="11" y="13"/>
                </a:lnTo>
                <a:lnTo>
                  <a:pt x="10" y="13"/>
                </a:lnTo>
                <a:lnTo>
                  <a:pt x="9" y="13"/>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24" name="Freeform 270"/>
          <p:cNvSpPr>
            <a:spLocks/>
          </p:cNvSpPr>
          <p:nvPr/>
        </p:nvSpPr>
        <p:spPr bwMode="auto">
          <a:xfrm>
            <a:off x="7294564" y="4573589"/>
            <a:ext cx="9525" cy="14287"/>
          </a:xfrm>
          <a:custGeom>
            <a:avLst/>
            <a:gdLst>
              <a:gd name="T0" fmla="*/ 3175 w 6"/>
              <a:gd name="T1" fmla="*/ 14287 h 9"/>
              <a:gd name="T2" fmla="*/ 3175 w 6"/>
              <a:gd name="T3" fmla="*/ 12700 h 9"/>
              <a:gd name="T4" fmla="*/ 1588 w 6"/>
              <a:gd name="T5" fmla="*/ 12700 h 9"/>
              <a:gd name="T6" fmla="*/ 1588 w 6"/>
              <a:gd name="T7" fmla="*/ 12700 h 9"/>
              <a:gd name="T8" fmla="*/ 0 w 6"/>
              <a:gd name="T9" fmla="*/ 11112 h 9"/>
              <a:gd name="T10" fmla="*/ 0 w 6"/>
              <a:gd name="T11" fmla="*/ 6350 h 9"/>
              <a:gd name="T12" fmla="*/ 1588 w 6"/>
              <a:gd name="T13" fmla="*/ 3175 h 9"/>
              <a:gd name="T14" fmla="*/ 3175 w 6"/>
              <a:gd name="T15" fmla="*/ 0 h 9"/>
              <a:gd name="T16" fmla="*/ 6350 w 6"/>
              <a:gd name="T17" fmla="*/ 0 h 9"/>
              <a:gd name="T18" fmla="*/ 7938 w 6"/>
              <a:gd name="T19" fmla="*/ 1587 h 9"/>
              <a:gd name="T20" fmla="*/ 9525 w 6"/>
              <a:gd name="T21" fmla="*/ 4762 h 9"/>
              <a:gd name="T22" fmla="*/ 9525 w 6"/>
              <a:gd name="T23" fmla="*/ 6350 h 9"/>
              <a:gd name="T24" fmla="*/ 9525 w 6"/>
              <a:gd name="T25" fmla="*/ 11112 h 9"/>
              <a:gd name="T26" fmla="*/ 9525 w 6"/>
              <a:gd name="T27" fmla="*/ 12700 h 9"/>
              <a:gd name="T28" fmla="*/ 7938 w 6"/>
              <a:gd name="T29" fmla="*/ 12700 h 9"/>
              <a:gd name="T30" fmla="*/ 7938 w 6"/>
              <a:gd name="T31" fmla="*/ 12700 h 9"/>
              <a:gd name="T32" fmla="*/ 6350 w 6"/>
              <a:gd name="T33" fmla="*/ 14287 h 9"/>
              <a:gd name="T34" fmla="*/ 6350 w 6"/>
              <a:gd name="T35" fmla="*/ 14287 h 9"/>
              <a:gd name="T36" fmla="*/ 4763 w 6"/>
              <a:gd name="T37" fmla="*/ 14287 h 9"/>
              <a:gd name="T38" fmla="*/ 4763 w 6"/>
              <a:gd name="T39" fmla="*/ 14287 h 9"/>
              <a:gd name="T40" fmla="*/ 3175 w 6"/>
              <a:gd name="T41" fmla="*/ 14287 h 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 h="9">
                <a:moveTo>
                  <a:pt x="2" y="9"/>
                </a:moveTo>
                <a:lnTo>
                  <a:pt x="2" y="8"/>
                </a:lnTo>
                <a:lnTo>
                  <a:pt x="1" y="8"/>
                </a:lnTo>
                <a:lnTo>
                  <a:pt x="0" y="7"/>
                </a:lnTo>
                <a:lnTo>
                  <a:pt x="0" y="4"/>
                </a:lnTo>
                <a:lnTo>
                  <a:pt x="1" y="2"/>
                </a:lnTo>
                <a:lnTo>
                  <a:pt x="2" y="0"/>
                </a:lnTo>
                <a:lnTo>
                  <a:pt x="4" y="0"/>
                </a:lnTo>
                <a:lnTo>
                  <a:pt x="5" y="1"/>
                </a:lnTo>
                <a:lnTo>
                  <a:pt x="6" y="3"/>
                </a:lnTo>
                <a:lnTo>
                  <a:pt x="6" y="4"/>
                </a:lnTo>
                <a:lnTo>
                  <a:pt x="6" y="7"/>
                </a:lnTo>
                <a:lnTo>
                  <a:pt x="6" y="8"/>
                </a:lnTo>
                <a:lnTo>
                  <a:pt x="5" y="8"/>
                </a:lnTo>
                <a:lnTo>
                  <a:pt x="4" y="9"/>
                </a:lnTo>
                <a:lnTo>
                  <a:pt x="3" y="9"/>
                </a:lnTo>
                <a:lnTo>
                  <a:pt x="2" y="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25" name="Freeform 271"/>
          <p:cNvSpPr>
            <a:spLocks/>
          </p:cNvSpPr>
          <p:nvPr/>
        </p:nvSpPr>
        <p:spPr bwMode="auto">
          <a:xfrm>
            <a:off x="7296150" y="4578350"/>
            <a:ext cx="6350" cy="6350"/>
          </a:xfrm>
          <a:custGeom>
            <a:avLst/>
            <a:gdLst>
              <a:gd name="T0" fmla="*/ 4763 w 4"/>
              <a:gd name="T1" fmla="*/ 6350 h 4"/>
              <a:gd name="T2" fmla="*/ 3175 w 4"/>
              <a:gd name="T3" fmla="*/ 6350 h 4"/>
              <a:gd name="T4" fmla="*/ 1588 w 4"/>
              <a:gd name="T5" fmla="*/ 6350 h 4"/>
              <a:gd name="T6" fmla="*/ 1588 w 4"/>
              <a:gd name="T7" fmla="*/ 4763 h 4"/>
              <a:gd name="T8" fmla="*/ 0 w 4"/>
              <a:gd name="T9" fmla="*/ 4763 h 4"/>
              <a:gd name="T10" fmla="*/ 0 w 4"/>
              <a:gd name="T11" fmla="*/ 3175 h 4"/>
              <a:gd name="T12" fmla="*/ 0 w 4"/>
              <a:gd name="T13" fmla="*/ 3175 h 4"/>
              <a:gd name="T14" fmla="*/ 1588 w 4"/>
              <a:gd name="T15" fmla="*/ 1588 h 4"/>
              <a:gd name="T16" fmla="*/ 1588 w 4"/>
              <a:gd name="T17" fmla="*/ 0 h 4"/>
              <a:gd name="T18" fmla="*/ 3175 w 4"/>
              <a:gd name="T19" fmla="*/ 0 h 4"/>
              <a:gd name="T20" fmla="*/ 4763 w 4"/>
              <a:gd name="T21" fmla="*/ 0 h 4"/>
              <a:gd name="T22" fmla="*/ 4763 w 4"/>
              <a:gd name="T23" fmla="*/ 0 h 4"/>
              <a:gd name="T24" fmla="*/ 4763 w 4"/>
              <a:gd name="T25" fmla="*/ 0 h 4"/>
              <a:gd name="T26" fmla="*/ 6350 w 4"/>
              <a:gd name="T27" fmla="*/ 1588 h 4"/>
              <a:gd name="T28" fmla="*/ 6350 w 4"/>
              <a:gd name="T29" fmla="*/ 3175 h 4"/>
              <a:gd name="T30" fmla="*/ 4763 w 4"/>
              <a:gd name="T31" fmla="*/ 4763 h 4"/>
              <a:gd name="T32" fmla="*/ 4763 w 4"/>
              <a:gd name="T33" fmla="*/ 6350 h 4"/>
              <a:gd name="T34" fmla="*/ 4763 w 4"/>
              <a:gd name="T35" fmla="*/ 6350 h 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 h="4">
                <a:moveTo>
                  <a:pt x="3" y="4"/>
                </a:moveTo>
                <a:lnTo>
                  <a:pt x="2" y="4"/>
                </a:lnTo>
                <a:lnTo>
                  <a:pt x="1" y="4"/>
                </a:lnTo>
                <a:lnTo>
                  <a:pt x="1" y="3"/>
                </a:lnTo>
                <a:lnTo>
                  <a:pt x="0" y="3"/>
                </a:lnTo>
                <a:lnTo>
                  <a:pt x="0" y="2"/>
                </a:lnTo>
                <a:lnTo>
                  <a:pt x="1" y="1"/>
                </a:lnTo>
                <a:lnTo>
                  <a:pt x="1" y="0"/>
                </a:lnTo>
                <a:lnTo>
                  <a:pt x="2" y="0"/>
                </a:lnTo>
                <a:lnTo>
                  <a:pt x="3" y="0"/>
                </a:lnTo>
                <a:lnTo>
                  <a:pt x="4" y="1"/>
                </a:lnTo>
                <a:lnTo>
                  <a:pt x="4" y="2"/>
                </a:lnTo>
                <a:lnTo>
                  <a:pt x="3" y="3"/>
                </a:lnTo>
                <a:lnTo>
                  <a:pt x="3" y="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26" name="Freeform 272"/>
          <p:cNvSpPr>
            <a:spLocks/>
          </p:cNvSpPr>
          <p:nvPr/>
        </p:nvSpPr>
        <p:spPr bwMode="auto">
          <a:xfrm>
            <a:off x="7227889" y="4564064"/>
            <a:ext cx="147637" cy="7937"/>
          </a:xfrm>
          <a:custGeom>
            <a:avLst/>
            <a:gdLst>
              <a:gd name="T0" fmla="*/ 142875 w 93"/>
              <a:gd name="T1" fmla="*/ 7937 h 5"/>
              <a:gd name="T2" fmla="*/ 133350 w 93"/>
              <a:gd name="T3" fmla="*/ 7937 h 5"/>
              <a:gd name="T4" fmla="*/ 123825 w 93"/>
              <a:gd name="T5" fmla="*/ 6350 h 5"/>
              <a:gd name="T6" fmla="*/ 114300 w 93"/>
              <a:gd name="T7" fmla="*/ 6350 h 5"/>
              <a:gd name="T8" fmla="*/ 104775 w 93"/>
              <a:gd name="T9" fmla="*/ 6350 h 5"/>
              <a:gd name="T10" fmla="*/ 96837 w 93"/>
              <a:gd name="T11" fmla="*/ 6350 h 5"/>
              <a:gd name="T12" fmla="*/ 87312 w 93"/>
              <a:gd name="T13" fmla="*/ 6350 h 5"/>
              <a:gd name="T14" fmla="*/ 77787 w 93"/>
              <a:gd name="T15" fmla="*/ 6350 h 5"/>
              <a:gd name="T16" fmla="*/ 68262 w 93"/>
              <a:gd name="T17" fmla="*/ 6350 h 5"/>
              <a:gd name="T18" fmla="*/ 58737 w 93"/>
              <a:gd name="T19" fmla="*/ 4762 h 5"/>
              <a:gd name="T20" fmla="*/ 50800 w 93"/>
              <a:gd name="T21" fmla="*/ 4762 h 5"/>
              <a:gd name="T22" fmla="*/ 41275 w 93"/>
              <a:gd name="T23" fmla="*/ 4762 h 5"/>
              <a:gd name="T24" fmla="*/ 31750 w 93"/>
              <a:gd name="T25" fmla="*/ 4762 h 5"/>
              <a:gd name="T26" fmla="*/ 22225 w 93"/>
              <a:gd name="T27" fmla="*/ 3175 h 5"/>
              <a:gd name="T28" fmla="*/ 14287 w 93"/>
              <a:gd name="T29" fmla="*/ 3175 h 5"/>
              <a:gd name="T30" fmla="*/ 4762 w 93"/>
              <a:gd name="T31" fmla="*/ 1587 h 5"/>
              <a:gd name="T32" fmla="*/ 0 w 93"/>
              <a:gd name="T33" fmla="*/ 1587 h 5"/>
              <a:gd name="T34" fmla="*/ 1587 w 93"/>
              <a:gd name="T35" fmla="*/ 0 h 5"/>
              <a:gd name="T36" fmla="*/ 4762 w 93"/>
              <a:gd name="T37" fmla="*/ 0 h 5"/>
              <a:gd name="T38" fmla="*/ 11112 w 93"/>
              <a:gd name="T39" fmla="*/ 0 h 5"/>
              <a:gd name="T40" fmla="*/ 19050 w 93"/>
              <a:gd name="T41" fmla="*/ 0 h 5"/>
              <a:gd name="T42" fmla="*/ 28575 w 93"/>
              <a:gd name="T43" fmla="*/ 1587 h 5"/>
              <a:gd name="T44" fmla="*/ 36512 w 93"/>
              <a:gd name="T45" fmla="*/ 1587 h 5"/>
              <a:gd name="T46" fmla="*/ 44450 w 93"/>
              <a:gd name="T47" fmla="*/ 1587 h 5"/>
              <a:gd name="T48" fmla="*/ 50800 w 93"/>
              <a:gd name="T49" fmla="*/ 1587 h 5"/>
              <a:gd name="T50" fmla="*/ 57150 w 93"/>
              <a:gd name="T51" fmla="*/ 1587 h 5"/>
              <a:gd name="T52" fmla="*/ 65087 w 93"/>
              <a:gd name="T53" fmla="*/ 1587 h 5"/>
              <a:gd name="T54" fmla="*/ 73025 w 93"/>
              <a:gd name="T55" fmla="*/ 1587 h 5"/>
              <a:gd name="T56" fmla="*/ 79375 w 93"/>
              <a:gd name="T57" fmla="*/ 1587 h 5"/>
              <a:gd name="T58" fmla="*/ 87312 w 93"/>
              <a:gd name="T59" fmla="*/ 1587 h 5"/>
              <a:gd name="T60" fmla="*/ 93662 w 93"/>
              <a:gd name="T61" fmla="*/ 1587 h 5"/>
              <a:gd name="T62" fmla="*/ 101600 w 93"/>
              <a:gd name="T63" fmla="*/ 1587 h 5"/>
              <a:gd name="T64" fmla="*/ 107950 w 93"/>
              <a:gd name="T65" fmla="*/ 3175 h 5"/>
              <a:gd name="T66" fmla="*/ 115887 w 93"/>
              <a:gd name="T67" fmla="*/ 3175 h 5"/>
              <a:gd name="T68" fmla="*/ 123825 w 93"/>
              <a:gd name="T69" fmla="*/ 3175 h 5"/>
              <a:gd name="T70" fmla="*/ 130175 w 93"/>
              <a:gd name="T71" fmla="*/ 3175 h 5"/>
              <a:gd name="T72" fmla="*/ 138112 w 93"/>
              <a:gd name="T73" fmla="*/ 4762 h 5"/>
              <a:gd name="T74" fmla="*/ 144462 w 93"/>
              <a:gd name="T75" fmla="*/ 4762 h 5"/>
              <a:gd name="T76" fmla="*/ 146050 w 93"/>
              <a:gd name="T77" fmla="*/ 4762 h 5"/>
              <a:gd name="T78" fmla="*/ 147637 w 93"/>
              <a:gd name="T79" fmla="*/ 6350 h 5"/>
              <a:gd name="T80" fmla="*/ 147637 w 93"/>
              <a:gd name="T81" fmla="*/ 6350 h 5"/>
              <a:gd name="T82" fmla="*/ 147637 w 93"/>
              <a:gd name="T83" fmla="*/ 7937 h 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93" h="5">
                <a:moveTo>
                  <a:pt x="92" y="5"/>
                </a:moveTo>
                <a:lnTo>
                  <a:pt x="90" y="5"/>
                </a:lnTo>
                <a:lnTo>
                  <a:pt x="87" y="5"/>
                </a:lnTo>
                <a:lnTo>
                  <a:pt x="84" y="5"/>
                </a:lnTo>
                <a:lnTo>
                  <a:pt x="81" y="4"/>
                </a:lnTo>
                <a:lnTo>
                  <a:pt x="78" y="4"/>
                </a:lnTo>
                <a:lnTo>
                  <a:pt x="75" y="4"/>
                </a:lnTo>
                <a:lnTo>
                  <a:pt x="72" y="4"/>
                </a:lnTo>
                <a:lnTo>
                  <a:pt x="69" y="4"/>
                </a:lnTo>
                <a:lnTo>
                  <a:pt x="66" y="4"/>
                </a:lnTo>
                <a:lnTo>
                  <a:pt x="63" y="4"/>
                </a:lnTo>
                <a:lnTo>
                  <a:pt x="61" y="4"/>
                </a:lnTo>
                <a:lnTo>
                  <a:pt x="57" y="4"/>
                </a:lnTo>
                <a:lnTo>
                  <a:pt x="55" y="4"/>
                </a:lnTo>
                <a:lnTo>
                  <a:pt x="52" y="4"/>
                </a:lnTo>
                <a:lnTo>
                  <a:pt x="49" y="4"/>
                </a:lnTo>
                <a:lnTo>
                  <a:pt x="46" y="4"/>
                </a:lnTo>
                <a:lnTo>
                  <a:pt x="43" y="4"/>
                </a:lnTo>
                <a:lnTo>
                  <a:pt x="41" y="4"/>
                </a:lnTo>
                <a:lnTo>
                  <a:pt x="37" y="3"/>
                </a:lnTo>
                <a:lnTo>
                  <a:pt x="35" y="3"/>
                </a:lnTo>
                <a:lnTo>
                  <a:pt x="32" y="3"/>
                </a:lnTo>
                <a:lnTo>
                  <a:pt x="29" y="3"/>
                </a:lnTo>
                <a:lnTo>
                  <a:pt x="26" y="3"/>
                </a:lnTo>
                <a:lnTo>
                  <a:pt x="23" y="3"/>
                </a:lnTo>
                <a:lnTo>
                  <a:pt x="20" y="3"/>
                </a:lnTo>
                <a:lnTo>
                  <a:pt x="18" y="2"/>
                </a:lnTo>
                <a:lnTo>
                  <a:pt x="14" y="2"/>
                </a:lnTo>
                <a:lnTo>
                  <a:pt x="12" y="2"/>
                </a:lnTo>
                <a:lnTo>
                  <a:pt x="9" y="2"/>
                </a:lnTo>
                <a:lnTo>
                  <a:pt x="6" y="1"/>
                </a:lnTo>
                <a:lnTo>
                  <a:pt x="3" y="1"/>
                </a:lnTo>
                <a:lnTo>
                  <a:pt x="0" y="1"/>
                </a:lnTo>
                <a:lnTo>
                  <a:pt x="0" y="0"/>
                </a:lnTo>
                <a:lnTo>
                  <a:pt x="1" y="0"/>
                </a:lnTo>
                <a:lnTo>
                  <a:pt x="2" y="0"/>
                </a:lnTo>
                <a:lnTo>
                  <a:pt x="3" y="0"/>
                </a:lnTo>
                <a:lnTo>
                  <a:pt x="5" y="0"/>
                </a:lnTo>
                <a:lnTo>
                  <a:pt x="7" y="0"/>
                </a:lnTo>
                <a:lnTo>
                  <a:pt x="9" y="0"/>
                </a:lnTo>
                <a:lnTo>
                  <a:pt x="12" y="0"/>
                </a:lnTo>
                <a:lnTo>
                  <a:pt x="16" y="1"/>
                </a:lnTo>
                <a:lnTo>
                  <a:pt x="18" y="1"/>
                </a:lnTo>
                <a:lnTo>
                  <a:pt x="21" y="1"/>
                </a:lnTo>
                <a:lnTo>
                  <a:pt x="23" y="1"/>
                </a:lnTo>
                <a:lnTo>
                  <a:pt x="25" y="1"/>
                </a:lnTo>
                <a:lnTo>
                  <a:pt x="28" y="1"/>
                </a:lnTo>
                <a:lnTo>
                  <a:pt x="29" y="1"/>
                </a:lnTo>
                <a:lnTo>
                  <a:pt x="32" y="1"/>
                </a:lnTo>
                <a:lnTo>
                  <a:pt x="34" y="1"/>
                </a:lnTo>
                <a:lnTo>
                  <a:pt x="36" y="1"/>
                </a:lnTo>
                <a:lnTo>
                  <a:pt x="39" y="1"/>
                </a:lnTo>
                <a:lnTo>
                  <a:pt x="41" y="1"/>
                </a:lnTo>
                <a:lnTo>
                  <a:pt x="43" y="1"/>
                </a:lnTo>
                <a:lnTo>
                  <a:pt x="46" y="1"/>
                </a:lnTo>
                <a:lnTo>
                  <a:pt x="48" y="1"/>
                </a:lnTo>
                <a:lnTo>
                  <a:pt x="50" y="1"/>
                </a:lnTo>
                <a:lnTo>
                  <a:pt x="52" y="1"/>
                </a:lnTo>
                <a:lnTo>
                  <a:pt x="55" y="1"/>
                </a:lnTo>
                <a:lnTo>
                  <a:pt x="57" y="1"/>
                </a:lnTo>
                <a:lnTo>
                  <a:pt x="59" y="1"/>
                </a:lnTo>
                <a:lnTo>
                  <a:pt x="62" y="1"/>
                </a:lnTo>
                <a:lnTo>
                  <a:pt x="64" y="1"/>
                </a:lnTo>
                <a:lnTo>
                  <a:pt x="66" y="1"/>
                </a:lnTo>
                <a:lnTo>
                  <a:pt x="68" y="2"/>
                </a:lnTo>
                <a:lnTo>
                  <a:pt x="71" y="2"/>
                </a:lnTo>
                <a:lnTo>
                  <a:pt x="73" y="2"/>
                </a:lnTo>
                <a:lnTo>
                  <a:pt x="75" y="2"/>
                </a:lnTo>
                <a:lnTo>
                  <a:pt x="78" y="2"/>
                </a:lnTo>
                <a:lnTo>
                  <a:pt x="80" y="2"/>
                </a:lnTo>
                <a:lnTo>
                  <a:pt x="82" y="2"/>
                </a:lnTo>
                <a:lnTo>
                  <a:pt x="85" y="2"/>
                </a:lnTo>
                <a:lnTo>
                  <a:pt x="87" y="3"/>
                </a:lnTo>
                <a:lnTo>
                  <a:pt x="89" y="3"/>
                </a:lnTo>
                <a:lnTo>
                  <a:pt x="91" y="3"/>
                </a:lnTo>
                <a:lnTo>
                  <a:pt x="92" y="3"/>
                </a:lnTo>
                <a:lnTo>
                  <a:pt x="92" y="4"/>
                </a:lnTo>
                <a:lnTo>
                  <a:pt x="93" y="4"/>
                </a:lnTo>
                <a:lnTo>
                  <a:pt x="93" y="5"/>
                </a:lnTo>
                <a:lnTo>
                  <a:pt x="92"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27" name="Freeform 273"/>
          <p:cNvSpPr>
            <a:spLocks/>
          </p:cNvSpPr>
          <p:nvPr/>
        </p:nvSpPr>
        <p:spPr bwMode="auto">
          <a:xfrm>
            <a:off x="7373939" y="4540250"/>
            <a:ext cx="3175" cy="12700"/>
          </a:xfrm>
          <a:custGeom>
            <a:avLst/>
            <a:gdLst>
              <a:gd name="T0" fmla="*/ 3175 w 2"/>
              <a:gd name="T1" fmla="*/ 12700 h 8"/>
              <a:gd name="T2" fmla="*/ 1588 w 2"/>
              <a:gd name="T3" fmla="*/ 9525 h 8"/>
              <a:gd name="T4" fmla="*/ 0 w 2"/>
              <a:gd name="T5" fmla="*/ 6350 h 8"/>
              <a:gd name="T6" fmla="*/ 0 w 2"/>
              <a:gd name="T7" fmla="*/ 3175 h 8"/>
              <a:gd name="T8" fmla="*/ 0 w 2"/>
              <a:gd name="T9" fmla="*/ 0 h 8"/>
              <a:gd name="T10" fmla="*/ 0 w 2"/>
              <a:gd name="T11" fmla="*/ 1588 h 8"/>
              <a:gd name="T12" fmla="*/ 0 w 2"/>
              <a:gd name="T13" fmla="*/ 1588 h 8"/>
              <a:gd name="T14" fmla="*/ 1588 w 2"/>
              <a:gd name="T15" fmla="*/ 1588 h 8"/>
              <a:gd name="T16" fmla="*/ 1588 w 2"/>
              <a:gd name="T17" fmla="*/ 4763 h 8"/>
              <a:gd name="T18" fmla="*/ 3175 w 2"/>
              <a:gd name="T19" fmla="*/ 7938 h 8"/>
              <a:gd name="T20" fmla="*/ 3175 w 2"/>
              <a:gd name="T21" fmla="*/ 9525 h 8"/>
              <a:gd name="T22" fmla="*/ 3175 w 2"/>
              <a:gd name="T23" fmla="*/ 12700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 h="8">
                <a:moveTo>
                  <a:pt x="2" y="8"/>
                </a:moveTo>
                <a:lnTo>
                  <a:pt x="1" y="6"/>
                </a:lnTo>
                <a:lnTo>
                  <a:pt x="0" y="4"/>
                </a:lnTo>
                <a:lnTo>
                  <a:pt x="0" y="2"/>
                </a:lnTo>
                <a:lnTo>
                  <a:pt x="0" y="0"/>
                </a:lnTo>
                <a:lnTo>
                  <a:pt x="0" y="1"/>
                </a:lnTo>
                <a:lnTo>
                  <a:pt x="1" y="1"/>
                </a:lnTo>
                <a:lnTo>
                  <a:pt x="1" y="3"/>
                </a:lnTo>
                <a:lnTo>
                  <a:pt x="2" y="5"/>
                </a:lnTo>
                <a:lnTo>
                  <a:pt x="2" y="6"/>
                </a:lnTo>
                <a:lnTo>
                  <a:pt x="2" y="8"/>
                </a:lnTo>
                <a:close/>
              </a:path>
            </a:pathLst>
          </a:custGeom>
          <a:solidFill>
            <a:srgbClr val="7F7F7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28" name="Freeform 274"/>
          <p:cNvSpPr>
            <a:spLocks/>
          </p:cNvSpPr>
          <p:nvPr/>
        </p:nvSpPr>
        <p:spPr bwMode="auto">
          <a:xfrm>
            <a:off x="7362826" y="4511675"/>
            <a:ext cx="9525" cy="33338"/>
          </a:xfrm>
          <a:custGeom>
            <a:avLst/>
            <a:gdLst>
              <a:gd name="T0" fmla="*/ 7938 w 6"/>
              <a:gd name="T1" fmla="*/ 33338 h 21"/>
              <a:gd name="T2" fmla="*/ 6350 w 6"/>
              <a:gd name="T3" fmla="*/ 30163 h 21"/>
              <a:gd name="T4" fmla="*/ 3175 w 6"/>
              <a:gd name="T5" fmla="*/ 25400 h 21"/>
              <a:gd name="T6" fmla="*/ 3175 w 6"/>
              <a:gd name="T7" fmla="*/ 22225 h 21"/>
              <a:gd name="T8" fmla="*/ 1588 w 6"/>
              <a:gd name="T9" fmla="*/ 17463 h 21"/>
              <a:gd name="T10" fmla="*/ 0 w 6"/>
              <a:gd name="T11" fmla="*/ 14288 h 21"/>
              <a:gd name="T12" fmla="*/ 0 w 6"/>
              <a:gd name="T13" fmla="*/ 9525 h 21"/>
              <a:gd name="T14" fmla="*/ 0 w 6"/>
              <a:gd name="T15" fmla="*/ 4763 h 21"/>
              <a:gd name="T16" fmla="*/ 0 w 6"/>
              <a:gd name="T17" fmla="*/ 0 h 21"/>
              <a:gd name="T18" fmla="*/ 0 w 6"/>
              <a:gd name="T19" fmla="*/ 0 h 21"/>
              <a:gd name="T20" fmla="*/ 0 w 6"/>
              <a:gd name="T21" fmla="*/ 0 h 21"/>
              <a:gd name="T22" fmla="*/ 1588 w 6"/>
              <a:gd name="T23" fmla="*/ 0 h 21"/>
              <a:gd name="T24" fmla="*/ 1588 w 6"/>
              <a:gd name="T25" fmla="*/ 0 h 21"/>
              <a:gd name="T26" fmla="*/ 3175 w 6"/>
              <a:gd name="T27" fmla="*/ 0 h 21"/>
              <a:gd name="T28" fmla="*/ 3175 w 6"/>
              <a:gd name="T29" fmla="*/ 0 h 21"/>
              <a:gd name="T30" fmla="*/ 4763 w 6"/>
              <a:gd name="T31" fmla="*/ 0 h 21"/>
              <a:gd name="T32" fmla="*/ 4763 w 6"/>
              <a:gd name="T33" fmla="*/ 1588 h 21"/>
              <a:gd name="T34" fmla="*/ 4763 w 6"/>
              <a:gd name="T35" fmla="*/ 3175 h 21"/>
              <a:gd name="T36" fmla="*/ 4763 w 6"/>
              <a:gd name="T37" fmla="*/ 6350 h 21"/>
              <a:gd name="T38" fmla="*/ 4763 w 6"/>
              <a:gd name="T39" fmla="*/ 7938 h 21"/>
              <a:gd name="T40" fmla="*/ 4763 w 6"/>
              <a:gd name="T41" fmla="*/ 7938 h 21"/>
              <a:gd name="T42" fmla="*/ 3175 w 6"/>
              <a:gd name="T43" fmla="*/ 7938 h 21"/>
              <a:gd name="T44" fmla="*/ 3175 w 6"/>
              <a:gd name="T45" fmla="*/ 9525 h 21"/>
              <a:gd name="T46" fmla="*/ 3175 w 6"/>
              <a:gd name="T47" fmla="*/ 11113 h 21"/>
              <a:gd name="T48" fmla="*/ 3175 w 6"/>
              <a:gd name="T49" fmla="*/ 11113 h 21"/>
              <a:gd name="T50" fmla="*/ 4763 w 6"/>
              <a:gd name="T51" fmla="*/ 11113 h 21"/>
              <a:gd name="T52" fmla="*/ 4763 w 6"/>
              <a:gd name="T53" fmla="*/ 11113 h 21"/>
              <a:gd name="T54" fmla="*/ 6350 w 6"/>
              <a:gd name="T55" fmla="*/ 11113 h 21"/>
              <a:gd name="T56" fmla="*/ 6350 w 6"/>
              <a:gd name="T57" fmla="*/ 12700 h 21"/>
              <a:gd name="T58" fmla="*/ 6350 w 6"/>
              <a:gd name="T59" fmla="*/ 14288 h 21"/>
              <a:gd name="T60" fmla="*/ 6350 w 6"/>
              <a:gd name="T61" fmla="*/ 14288 h 21"/>
              <a:gd name="T62" fmla="*/ 6350 w 6"/>
              <a:gd name="T63" fmla="*/ 17463 h 21"/>
              <a:gd name="T64" fmla="*/ 6350 w 6"/>
              <a:gd name="T65" fmla="*/ 17463 h 21"/>
              <a:gd name="T66" fmla="*/ 4763 w 6"/>
              <a:gd name="T67" fmla="*/ 17463 h 21"/>
              <a:gd name="T68" fmla="*/ 4763 w 6"/>
              <a:gd name="T69" fmla="*/ 19050 h 21"/>
              <a:gd name="T70" fmla="*/ 3175 w 6"/>
              <a:gd name="T71" fmla="*/ 19050 h 21"/>
              <a:gd name="T72" fmla="*/ 4763 w 6"/>
              <a:gd name="T73" fmla="*/ 19050 h 21"/>
              <a:gd name="T74" fmla="*/ 4763 w 6"/>
              <a:gd name="T75" fmla="*/ 19050 h 21"/>
              <a:gd name="T76" fmla="*/ 6350 w 6"/>
              <a:gd name="T77" fmla="*/ 20638 h 21"/>
              <a:gd name="T78" fmla="*/ 6350 w 6"/>
              <a:gd name="T79" fmla="*/ 20638 h 21"/>
              <a:gd name="T80" fmla="*/ 7938 w 6"/>
              <a:gd name="T81" fmla="*/ 20638 h 21"/>
              <a:gd name="T82" fmla="*/ 7938 w 6"/>
              <a:gd name="T83" fmla="*/ 22225 h 21"/>
              <a:gd name="T84" fmla="*/ 7938 w 6"/>
              <a:gd name="T85" fmla="*/ 25400 h 21"/>
              <a:gd name="T86" fmla="*/ 7938 w 6"/>
              <a:gd name="T87" fmla="*/ 30163 h 21"/>
              <a:gd name="T88" fmla="*/ 9525 w 6"/>
              <a:gd name="T89" fmla="*/ 33338 h 21"/>
              <a:gd name="T90" fmla="*/ 7938 w 6"/>
              <a:gd name="T91" fmla="*/ 33338 h 2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 h="21">
                <a:moveTo>
                  <a:pt x="5" y="21"/>
                </a:moveTo>
                <a:lnTo>
                  <a:pt x="4" y="19"/>
                </a:lnTo>
                <a:lnTo>
                  <a:pt x="2" y="16"/>
                </a:lnTo>
                <a:lnTo>
                  <a:pt x="2" y="14"/>
                </a:lnTo>
                <a:lnTo>
                  <a:pt x="1" y="11"/>
                </a:lnTo>
                <a:lnTo>
                  <a:pt x="0" y="9"/>
                </a:lnTo>
                <a:lnTo>
                  <a:pt x="0" y="6"/>
                </a:lnTo>
                <a:lnTo>
                  <a:pt x="0" y="3"/>
                </a:lnTo>
                <a:lnTo>
                  <a:pt x="0" y="0"/>
                </a:lnTo>
                <a:lnTo>
                  <a:pt x="1" y="0"/>
                </a:lnTo>
                <a:lnTo>
                  <a:pt x="2" y="0"/>
                </a:lnTo>
                <a:lnTo>
                  <a:pt x="3" y="0"/>
                </a:lnTo>
                <a:lnTo>
                  <a:pt x="3" y="1"/>
                </a:lnTo>
                <a:lnTo>
                  <a:pt x="3" y="2"/>
                </a:lnTo>
                <a:lnTo>
                  <a:pt x="3" y="4"/>
                </a:lnTo>
                <a:lnTo>
                  <a:pt x="3" y="5"/>
                </a:lnTo>
                <a:lnTo>
                  <a:pt x="2" y="5"/>
                </a:lnTo>
                <a:lnTo>
                  <a:pt x="2" y="6"/>
                </a:lnTo>
                <a:lnTo>
                  <a:pt x="2" y="7"/>
                </a:lnTo>
                <a:lnTo>
                  <a:pt x="3" y="7"/>
                </a:lnTo>
                <a:lnTo>
                  <a:pt x="4" y="7"/>
                </a:lnTo>
                <a:lnTo>
                  <a:pt x="4" y="8"/>
                </a:lnTo>
                <a:lnTo>
                  <a:pt x="4" y="9"/>
                </a:lnTo>
                <a:lnTo>
                  <a:pt x="4" y="11"/>
                </a:lnTo>
                <a:lnTo>
                  <a:pt x="3" y="11"/>
                </a:lnTo>
                <a:lnTo>
                  <a:pt x="3" y="12"/>
                </a:lnTo>
                <a:lnTo>
                  <a:pt x="2" y="12"/>
                </a:lnTo>
                <a:lnTo>
                  <a:pt x="3" y="12"/>
                </a:lnTo>
                <a:lnTo>
                  <a:pt x="4" y="13"/>
                </a:lnTo>
                <a:lnTo>
                  <a:pt x="5" y="13"/>
                </a:lnTo>
                <a:lnTo>
                  <a:pt x="5" y="14"/>
                </a:lnTo>
                <a:lnTo>
                  <a:pt x="5" y="16"/>
                </a:lnTo>
                <a:lnTo>
                  <a:pt x="5" y="19"/>
                </a:lnTo>
                <a:lnTo>
                  <a:pt x="6" y="21"/>
                </a:lnTo>
                <a:lnTo>
                  <a:pt x="5" y="21"/>
                </a:lnTo>
                <a:close/>
              </a:path>
            </a:pathLst>
          </a:custGeom>
          <a:solidFill>
            <a:srgbClr val="66666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29" name="Freeform 275"/>
          <p:cNvSpPr>
            <a:spLocks/>
          </p:cNvSpPr>
          <p:nvPr/>
        </p:nvSpPr>
        <p:spPr bwMode="auto">
          <a:xfrm>
            <a:off x="7250113" y="4481513"/>
            <a:ext cx="106362" cy="57150"/>
          </a:xfrm>
          <a:custGeom>
            <a:avLst/>
            <a:gdLst>
              <a:gd name="T0" fmla="*/ 103187 w 67"/>
              <a:gd name="T1" fmla="*/ 55563 h 36"/>
              <a:gd name="T2" fmla="*/ 98425 w 67"/>
              <a:gd name="T3" fmla="*/ 55563 h 36"/>
              <a:gd name="T4" fmla="*/ 95250 w 67"/>
              <a:gd name="T5" fmla="*/ 53975 h 36"/>
              <a:gd name="T6" fmla="*/ 90487 w 67"/>
              <a:gd name="T7" fmla="*/ 53975 h 36"/>
              <a:gd name="T8" fmla="*/ 85725 w 67"/>
              <a:gd name="T9" fmla="*/ 52388 h 36"/>
              <a:gd name="T10" fmla="*/ 80962 w 67"/>
              <a:gd name="T11" fmla="*/ 52388 h 36"/>
              <a:gd name="T12" fmla="*/ 77787 w 67"/>
              <a:gd name="T13" fmla="*/ 52388 h 36"/>
              <a:gd name="T14" fmla="*/ 74612 w 67"/>
              <a:gd name="T15" fmla="*/ 52388 h 36"/>
              <a:gd name="T16" fmla="*/ 69850 w 67"/>
              <a:gd name="T17" fmla="*/ 52388 h 36"/>
              <a:gd name="T18" fmla="*/ 66675 w 67"/>
              <a:gd name="T19" fmla="*/ 52388 h 36"/>
              <a:gd name="T20" fmla="*/ 61912 w 67"/>
              <a:gd name="T21" fmla="*/ 52388 h 36"/>
              <a:gd name="T22" fmla="*/ 58737 w 67"/>
              <a:gd name="T23" fmla="*/ 52388 h 36"/>
              <a:gd name="T24" fmla="*/ 55562 w 67"/>
              <a:gd name="T25" fmla="*/ 52388 h 36"/>
              <a:gd name="T26" fmla="*/ 50800 w 67"/>
              <a:gd name="T27" fmla="*/ 52388 h 36"/>
              <a:gd name="T28" fmla="*/ 46037 w 67"/>
              <a:gd name="T29" fmla="*/ 52388 h 36"/>
              <a:gd name="T30" fmla="*/ 39687 w 67"/>
              <a:gd name="T31" fmla="*/ 52388 h 36"/>
              <a:gd name="T32" fmla="*/ 33337 w 67"/>
              <a:gd name="T33" fmla="*/ 52388 h 36"/>
              <a:gd name="T34" fmla="*/ 28575 w 67"/>
              <a:gd name="T35" fmla="*/ 52388 h 36"/>
              <a:gd name="T36" fmla="*/ 23812 w 67"/>
              <a:gd name="T37" fmla="*/ 52388 h 36"/>
              <a:gd name="T38" fmla="*/ 19050 w 67"/>
              <a:gd name="T39" fmla="*/ 52388 h 36"/>
              <a:gd name="T40" fmla="*/ 15875 w 67"/>
              <a:gd name="T41" fmla="*/ 52388 h 36"/>
              <a:gd name="T42" fmla="*/ 11112 w 67"/>
              <a:gd name="T43" fmla="*/ 52388 h 36"/>
              <a:gd name="T44" fmla="*/ 6350 w 67"/>
              <a:gd name="T45" fmla="*/ 52388 h 36"/>
              <a:gd name="T46" fmla="*/ 3175 w 67"/>
              <a:gd name="T47" fmla="*/ 52388 h 36"/>
              <a:gd name="T48" fmla="*/ 0 w 67"/>
              <a:gd name="T49" fmla="*/ 49213 h 36"/>
              <a:gd name="T50" fmla="*/ 1587 w 67"/>
              <a:gd name="T51" fmla="*/ 39688 h 36"/>
              <a:gd name="T52" fmla="*/ 6350 w 67"/>
              <a:gd name="T53" fmla="*/ 25400 h 36"/>
              <a:gd name="T54" fmla="*/ 7937 w 67"/>
              <a:gd name="T55" fmla="*/ 14288 h 36"/>
              <a:gd name="T56" fmla="*/ 9525 w 67"/>
              <a:gd name="T57" fmla="*/ 7938 h 36"/>
              <a:gd name="T58" fmla="*/ 9525 w 67"/>
              <a:gd name="T59" fmla="*/ 4763 h 36"/>
              <a:gd name="T60" fmla="*/ 11112 w 67"/>
              <a:gd name="T61" fmla="*/ 1588 h 36"/>
              <a:gd name="T62" fmla="*/ 14287 w 67"/>
              <a:gd name="T63" fmla="*/ 1588 h 36"/>
              <a:gd name="T64" fmla="*/ 20637 w 67"/>
              <a:gd name="T65" fmla="*/ 0 h 36"/>
              <a:gd name="T66" fmla="*/ 30162 w 67"/>
              <a:gd name="T67" fmla="*/ 0 h 36"/>
              <a:gd name="T68" fmla="*/ 41275 w 67"/>
              <a:gd name="T69" fmla="*/ 0 h 36"/>
              <a:gd name="T70" fmla="*/ 50800 w 67"/>
              <a:gd name="T71" fmla="*/ 0 h 36"/>
              <a:gd name="T72" fmla="*/ 61912 w 67"/>
              <a:gd name="T73" fmla="*/ 1588 h 36"/>
              <a:gd name="T74" fmla="*/ 71437 w 67"/>
              <a:gd name="T75" fmla="*/ 1588 h 36"/>
              <a:gd name="T76" fmla="*/ 82550 w 67"/>
              <a:gd name="T77" fmla="*/ 3175 h 36"/>
              <a:gd name="T78" fmla="*/ 93662 w 67"/>
              <a:gd name="T79" fmla="*/ 4763 h 36"/>
              <a:gd name="T80" fmla="*/ 98425 w 67"/>
              <a:gd name="T81" fmla="*/ 9525 h 36"/>
              <a:gd name="T82" fmla="*/ 101600 w 67"/>
              <a:gd name="T83" fmla="*/ 20638 h 36"/>
              <a:gd name="T84" fmla="*/ 104775 w 67"/>
              <a:gd name="T85" fmla="*/ 36513 h 36"/>
              <a:gd name="T86" fmla="*/ 106362 w 67"/>
              <a:gd name="T87" fmla="*/ 49213 h 36"/>
              <a:gd name="T88" fmla="*/ 106362 w 67"/>
              <a:gd name="T89" fmla="*/ 55563 h 36"/>
              <a:gd name="T90" fmla="*/ 104775 w 67"/>
              <a:gd name="T91" fmla="*/ 57150 h 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7" h="36">
                <a:moveTo>
                  <a:pt x="65" y="36"/>
                </a:moveTo>
                <a:lnTo>
                  <a:pt x="65" y="35"/>
                </a:lnTo>
                <a:lnTo>
                  <a:pt x="63" y="35"/>
                </a:lnTo>
                <a:lnTo>
                  <a:pt x="62" y="35"/>
                </a:lnTo>
                <a:lnTo>
                  <a:pt x="61" y="35"/>
                </a:lnTo>
                <a:lnTo>
                  <a:pt x="60" y="34"/>
                </a:lnTo>
                <a:lnTo>
                  <a:pt x="58" y="34"/>
                </a:lnTo>
                <a:lnTo>
                  <a:pt x="57" y="34"/>
                </a:lnTo>
                <a:lnTo>
                  <a:pt x="55" y="33"/>
                </a:lnTo>
                <a:lnTo>
                  <a:pt x="54" y="33"/>
                </a:lnTo>
                <a:lnTo>
                  <a:pt x="53" y="33"/>
                </a:lnTo>
                <a:lnTo>
                  <a:pt x="51" y="33"/>
                </a:lnTo>
                <a:lnTo>
                  <a:pt x="50" y="33"/>
                </a:lnTo>
                <a:lnTo>
                  <a:pt x="49" y="33"/>
                </a:lnTo>
                <a:lnTo>
                  <a:pt x="48" y="33"/>
                </a:lnTo>
                <a:lnTo>
                  <a:pt x="47" y="33"/>
                </a:lnTo>
                <a:lnTo>
                  <a:pt x="46" y="33"/>
                </a:lnTo>
                <a:lnTo>
                  <a:pt x="44" y="33"/>
                </a:lnTo>
                <a:lnTo>
                  <a:pt x="43" y="33"/>
                </a:lnTo>
                <a:lnTo>
                  <a:pt x="42" y="33"/>
                </a:lnTo>
                <a:lnTo>
                  <a:pt x="40" y="33"/>
                </a:lnTo>
                <a:lnTo>
                  <a:pt x="39" y="33"/>
                </a:lnTo>
                <a:lnTo>
                  <a:pt x="38" y="33"/>
                </a:lnTo>
                <a:lnTo>
                  <a:pt x="37" y="33"/>
                </a:lnTo>
                <a:lnTo>
                  <a:pt x="36" y="33"/>
                </a:lnTo>
                <a:lnTo>
                  <a:pt x="35" y="33"/>
                </a:lnTo>
                <a:lnTo>
                  <a:pt x="34" y="33"/>
                </a:lnTo>
                <a:lnTo>
                  <a:pt x="32" y="33"/>
                </a:lnTo>
                <a:lnTo>
                  <a:pt x="31" y="33"/>
                </a:lnTo>
                <a:lnTo>
                  <a:pt x="29" y="33"/>
                </a:lnTo>
                <a:lnTo>
                  <a:pt x="27" y="33"/>
                </a:lnTo>
                <a:lnTo>
                  <a:pt x="25" y="33"/>
                </a:lnTo>
                <a:lnTo>
                  <a:pt x="22" y="33"/>
                </a:lnTo>
                <a:lnTo>
                  <a:pt x="21" y="33"/>
                </a:lnTo>
                <a:lnTo>
                  <a:pt x="19" y="33"/>
                </a:lnTo>
                <a:lnTo>
                  <a:pt x="18" y="33"/>
                </a:lnTo>
                <a:lnTo>
                  <a:pt x="16" y="33"/>
                </a:lnTo>
                <a:lnTo>
                  <a:pt x="15" y="33"/>
                </a:lnTo>
                <a:lnTo>
                  <a:pt x="14" y="33"/>
                </a:lnTo>
                <a:lnTo>
                  <a:pt x="12" y="33"/>
                </a:lnTo>
                <a:lnTo>
                  <a:pt x="11" y="33"/>
                </a:lnTo>
                <a:lnTo>
                  <a:pt x="10" y="33"/>
                </a:lnTo>
                <a:lnTo>
                  <a:pt x="8" y="33"/>
                </a:lnTo>
                <a:lnTo>
                  <a:pt x="7" y="33"/>
                </a:lnTo>
                <a:lnTo>
                  <a:pt x="5" y="33"/>
                </a:lnTo>
                <a:lnTo>
                  <a:pt x="4" y="33"/>
                </a:lnTo>
                <a:lnTo>
                  <a:pt x="3" y="33"/>
                </a:lnTo>
                <a:lnTo>
                  <a:pt x="2" y="33"/>
                </a:lnTo>
                <a:lnTo>
                  <a:pt x="0" y="33"/>
                </a:lnTo>
                <a:lnTo>
                  <a:pt x="0" y="31"/>
                </a:lnTo>
                <a:lnTo>
                  <a:pt x="0" y="28"/>
                </a:lnTo>
                <a:lnTo>
                  <a:pt x="1" y="25"/>
                </a:lnTo>
                <a:lnTo>
                  <a:pt x="2" y="20"/>
                </a:lnTo>
                <a:lnTo>
                  <a:pt x="4" y="16"/>
                </a:lnTo>
                <a:lnTo>
                  <a:pt x="4" y="13"/>
                </a:lnTo>
                <a:lnTo>
                  <a:pt x="5" y="9"/>
                </a:lnTo>
                <a:lnTo>
                  <a:pt x="6" y="7"/>
                </a:lnTo>
                <a:lnTo>
                  <a:pt x="6" y="5"/>
                </a:lnTo>
                <a:lnTo>
                  <a:pt x="6" y="3"/>
                </a:lnTo>
                <a:lnTo>
                  <a:pt x="7" y="2"/>
                </a:lnTo>
                <a:lnTo>
                  <a:pt x="7" y="1"/>
                </a:lnTo>
                <a:lnTo>
                  <a:pt x="8" y="1"/>
                </a:lnTo>
                <a:lnTo>
                  <a:pt x="9" y="1"/>
                </a:lnTo>
                <a:lnTo>
                  <a:pt x="10" y="0"/>
                </a:lnTo>
                <a:lnTo>
                  <a:pt x="13" y="0"/>
                </a:lnTo>
                <a:lnTo>
                  <a:pt x="16" y="0"/>
                </a:lnTo>
                <a:lnTo>
                  <a:pt x="19" y="0"/>
                </a:lnTo>
                <a:lnTo>
                  <a:pt x="23" y="0"/>
                </a:lnTo>
                <a:lnTo>
                  <a:pt x="26" y="0"/>
                </a:lnTo>
                <a:lnTo>
                  <a:pt x="29" y="0"/>
                </a:lnTo>
                <a:lnTo>
                  <a:pt x="32" y="0"/>
                </a:lnTo>
                <a:lnTo>
                  <a:pt x="36" y="1"/>
                </a:lnTo>
                <a:lnTo>
                  <a:pt x="39" y="1"/>
                </a:lnTo>
                <a:lnTo>
                  <a:pt x="42" y="1"/>
                </a:lnTo>
                <a:lnTo>
                  <a:pt x="45" y="1"/>
                </a:lnTo>
                <a:lnTo>
                  <a:pt x="49" y="2"/>
                </a:lnTo>
                <a:lnTo>
                  <a:pt x="52" y="2"/>
                </a:lnTo>
                <a:lnTo>
                  <a:pt x="55" y="3"/>
                </a:lnTo>
                <a:lnTo>
                  <a:pt x="59" y="3"/>
                </a:lnTo>
                <a:lnTo>
                  <a:pt x="62" y="3"/>
                </a:lnTo>
                <a:lnTo>
                  <a:pt x="62" y="6"/>
                </a:lnTo>
                <a:lnTo>
                  <a:pt x="63" y="9"/>
                </a:lnTo>
                <a:lnTo>
                  <a:pt x="64" y="13"/>
                </a:lnTo>
                <a:lnTo>
                  <a:pt x="65" y="18"/>
                </a:lnTo>
                <a:lnTo>
                  <a:pt x="66" y="23"/>
                </a:lnTo>
                <a:lnTo>
                  <a:pt x="66" y="27"/>
                </a:lnTo>
                <a:lnTo>
                  <a:pt x="67" y="31"/>
                </a:lnTo>
                <a:lnTo>
                  <a:pt x="67" y="35"/>
                </a:lnTo>
                <a:lnTo>
                  <a:pt x="66" y="35"/>
                </a:lnTo>
                <a:lnTo>
                  <a:pt x="66" y="36"/>
                </a:lnTo>
                <a:lnTo>
                  <a:pt x="65" y="3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30" name="Freeform 276"/>
          <p:cNvSpPr>
            <a:spLocks/>
          </p:cNvSpPr>
          <p:nvPr/>
        </p:nvSpPr>
        <p:spPr bwMode="auto">
          <a:xfrm>
            <a:off x="7372350" y="4530725"/>
            <a:ext cx="1588" cy="6350"/>
          </a:xfrm>
          <a:custGeom>
            <a:avLst/>
            <a:gdLst>
              <a:gd name="T0" fmla="*/ 1588 w 1"/>
              <a:gd name="T1" fmla="*/ 6350 h 4"/>
              <a:gd name="T2" fmla="*/ 0 w 1"/>
              <a:gd name="T3" fmla="*/ 3175 h 4"/>
              <a:gd name="T4" fmla="*/ 0 w 1"/>
              <a:gd name="T5" fmla="*/ 3175 h 4"/>
              <a:gd name="T6" fmla="*/ 0 w 1"/>
              <a:gd name="T7" fmla="*/ 1588 h 4"/>
              <a:gd name="T8" fmla="*/ 0 w 1"/>
              <a:gd name="T9" fmla="*/ 0 h 4"/>
              <a:gd name="T10" fmla="*/ 0 w 1"/>
              <a:gd name="T11" fmla="*/ 0 h 4"/>
              <a:gd name="T12" fmla="*/ 0 w 1"/>
              <a:gd name="T13" fmla="*/ 1588 h 4"/>
              <a:gd name="T14" fmla="*/ 1588 w 1"/>
              <a:gd name="T15" fmla="*/ 1588 h 4"/>
              <a:gd name="T16" fmla="*/ 1588 w 1"/>
              <a:gd name="T17" fmla="*/ 3175 h 4"/>
              <a:gd name="T18" fmla="*/ 1588 w 1"/>
              <a:gd name="T19" fmla="*/ 3175 h 4"/>
              <a:gd name="T20" fmla="*/ 1588 w 1"/>
              <a:gd name="T21" fmla="*/ 4763 h 4"/>
              <a:gd name="T22" fmla="*/ 1588 w 1"/>
              <a:gd name="T23" fmla="*/ 6350 h 4"/>
              <a:gd name="T24" fmla="*/ 1588 w 1"/>
              <a:gd name="T25" fmla="*/ 6350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 h="4">
                <a:moveTo>
                  <a:pt x="1" y="4"/>
                </a:moveTo>
                <a:lnTo>
                  <a:pt x="0" y="2"/>
                </a:lnTo>
                <a:lnTo>
                  <a:pt x="0" y="1"/>
                </a:lnTo>
                <a:lnTo>
                  <a:pt x="0" y="0"/>
                </a:lnTo>
                <a:lnTo>
                  <a:pt x="0" y="1"/>
                </a:lnTo>
                <a:lnTo>
                  <a:pt x="1" y="1"/>
                </a:lnTo>
                <a:lnTo>
                  <a:pt x="1" y="2"/>
                </a:lnTo>
                <a:lnTo>
                  <a:pt x="1" y="3"/>
                </a:lnTo>
                <a:lnTo>
                  <a:pt x="1" y="4"/>
                </a:lnTo>
                <a:close/>
              </a:path>
            </a:pathLst>
          </a:custGeom>
          <a:solidFill>
            <a:srgbClr val="66666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31" name="Freeform 277"/>
          <p:cNvSpPr>
            <a:spLocks/>
          </p:cNvSpPr>
          <p:nvPr/>
        </p:nvSpPr>
        <p:spPr bwMode="auto">
          <a:xfrm>
            <a:off x="7253288" y="4486276"/>
            <a:ext cx="100012" cy="47625"/>
          </a:xfrm>
          <a:custGeom>
            <a:avLst/>
            <a:gdLst>
              <a:gd name="T0" fmla="*/ 69850 w 63"/>
              <a:gd name="T1" fmla="*/ 44450 h 30"/>
              <a:gd name="T2" fmla="*/ 39687 w 63"/>
              <a:gd name="T3" fmla="*/ 44450 h 30"/>
              <a:gd name="T4" fmla="*/ 11112 w 63"/>
              <a:gd name="T5" fmla="*/ 44450 h 30"/>
              <a:gd name="T6" fmla="*/ 1587 w 63"/>
              <a:gd name="T7" fmla="*/ 41275 h 30"/>
              <a:gd name="T8" fmla="*/ 11112 w 63"/>
              <a:gd name="T9" fmla="*/ 39688 h 30"/>
              <a:gd name="T10" fmla="*/ 11112 w 63"/>
              <a:gd name="T11" fmla="*/ 39688 h 30"/>
              <a:gd name="T12" fmla="*/ 1587 w 63"/>
              <a:gd name="T13" fmla="*/ 39688 h 30"/>
              <a:gd name="T14" fmla="*/ 3175 w 63"/>
              <a:gd name="T15" fmla="*/ 34925 h 30"/>
              <a:gd name="T16" fmla="*/ 19050 w 63"/>
              <a:gd name="T17" fmla="*/ 33338 h 30"/>
              <a:gd name="T18" fmla="*/ 17462 w 63"/>
              <a:gd name="T19" fmla="*/ 31750 h 30"/>
              <a:gd name="T20" fmla="*/ 4762 w 63"/>
              <a:gd name="T21" fmla="*/ 31750 h 30"/>
              <a:gd name="T22" fmla="*/ 11112 w 63"/>
              <a:gd name="T23" fmla="*/ 25400 h 30"/>
              <a:gd name="T24" fmla="*/ 20637 w 63"/>
              <a:gd name="T25" fmla="*/ 25400 h 30"/>
              <a:gd name="T26" fmla="*/ 12700 w 63"/>
              <a:gd name="T27" fmla="*/ 23813 h 30"/>
              <a:gd name="T28" fmla="*/ 4762 w 63"/>
              <a:gd name="T29" fmla="*/ 23813 h 30"/>
              <a:gd name="T30" fmla="*/ 12700 w 63"/>
              <a:gd name="T31" fmla="*/ 19050 h 30"/>
              <a:gd name="T32" fmla="*/ 23812 w 63"/>
              <a:gd name="T33" fmla="*/ 19050 h 30"/>
              <a:gd name="T34" fmla="*/ 19050 w 63"/>
              <a:gd name="T35" fmla="*/ 17463 h 30"/>
              <a:gd name="T36" fmla="*/ 6350 w 63"/>
              <a:gd name="T37" fmla="*/ 17463 h 30"/>
              <a:gd name="T38" fmla="*/ 9525 w 63"/>
              <a:gd name="T39" fmla="*/ 11113 h 30"/>
              <a:gd name="T40" fmla="*/ 20637 w 63"/>
              <a:gd name="T41" fmla="*/ 11113 h 30"/>
              <a:gd name="T42" fmla="*/ 15875 w 63"/>
              <a:gd name="T43" fmla="*/ 7938 h 30"/>
              <a:gd name="T44" fmla="*/ 9525 w 63"/>
              <a:gd name="T45" fmla="*/ 6350 h 30"/>
              <a:gd name="T46" fmla="*/ 14287 w 63"/>
              <a:gd name="T47" fmla="*/ 4763 h 30"/>
              <a:gd name="T48" fmla="*/ 20637 w 63"/>
              <a:gd name="T49" fmla="*/ 3175 h 30"/>
              <a:gd name="T50" fmla="*/ 15875 w 63"/>
              <a:gd name="T51" fmla="*/ 3175 h 30"/>
              <a:gd name="T52" fmla="*/ 9525 w 63"/>
              <a:gd name="T53" fmla="*/ 3175 h 30"/>
              <a:gd name="T54" fmla="*/ 19050 w 63"/>
              <a:gd name="T55" fmla="*/ 0 h 30"/>
              <a:gd name="T56" fmla="*/ 41275 w 63"/>
              <a:gd name="T57" fmla="*/ 0 h 30"/>
              <a:gd name="T58" fmla="*/ 63500 w 63"/>
              <a:gd name="T59" fmla="*/ 0 h 30"/>
              <a:gd name="T60" fmla="*/ 82550 w 63"/>
              <a:gd name="T61" fmla="*/ 3175 h 30"/>
              <a:gd name="T62" fmla="*/ 90487 w 63"/>
              <a:gd name="T63" fmla="*/ 3175 h 30"/>
              <a:gd name="T64" fmla="*/ 93662 w 63"/>
              <a:gd name="T65" fmla="*/ 6350 h 30"/>
              <a:gd name="T66" fmla="*/ 84137 w 63"/>
              <a:gd name="T67" fmla="*/ 6350 h 30"/>
              <a:gd name="T68" fmla="*/ 82550 w 63"/>
              <a:gd name="T69" fmla="*/ 9525 h 30"/>
              <a:gd name="T70" fmla="*/ 95250 w 63"/>
              <a:gd name="T71" fmla="*/ 11113 h 30"/>
              <a:gd name="T72" fmla="*/ 90487 w 63"/>
              <a:gd name="T73" fmla="*/ 14288 h 30"/>
              <a:gd name="T74" fmla="*/ 77787 w 63"/>
              <a:gd name="T75" fmla="*/ 11113 h 30"/>
              <a:gd name="T76" fmla="*/ 84137 w 63"/>
              <a:gd name="T77" fmla="*/ 15875 h 30"/>
              <a:gd name="T78" fmla="*/ 95250 w 63"/>
              <a:gd name="T79" fmla="*/ 19050 h 30"/>
              <a:gd name="T80" fmla="*/ 93662 w 63"/>
              <a:gd name="T81" fmla="*/ 20638 h 30"/>
              <a:gd name="T82" fmla="*/ 84137 w 63"/>
              <a:gd name="T83" fmla="*/ 19050 h 30"/>
              <a:gd name="T84" fmla="*/ 79375 w 63"/>
              <a:gd name="T85" fmla="*/ 19050 h 30"/>
              <a:gd name="T86" fmla="*/ 84137 w 63"/>
              <a:gd name="T87" fmla="*/ 22225 h 30"/>
              <a:gd name="T88" fmla="*/ 96837 w 63"/>
              <a:gd name="T89" fmla="*/ 28575 h 30"/>
              <a:gd name="T90" fmla="*/ 79375 w 63"/>
              <a:gd name="T91" fmla="*/ 26988 h 30"/>
              <a:gd name="T92" fmla="*/ 74612 w 63"/>
              <a:gd name="T93" fmla="*/ 26988 h 30"/>
              <a:gd name="T94" fmla="*/ 82550 w 63"/>
              <a:gd name="T95" fmla="*/ 28575 h 30"/>
              <a:gd name="T96" fmla="*/ 92075 w 63"/>
              <a:gd name="T97" fmla="*/ 31750 h 30"/>
              <a:gd name="T98" fmla="*/ 98425 w 63"/>
              <a:gd name="T99" fmla="*/ 33338 h 30"/>
              <a:gd name="T100" fmla="*/ 93662 w 63"/>
              <a:gd name="T101" fmla="*/ 36513 h 30"/>
              <a:gd name="T102" fmla="*/ 80962 w 63"/>
              <a:gd name="T103" fmla="*/ 34925 h 30"/>
              <a:gd name="T104" fmla="*/ 90487 w 63"/>
              <a:gd name="T105" fmla="*/ 36513 h 30"/>
              <a:gd name="T106" fmla="*/ 98425 w 63"/>
              <a:gd name="T107" fmla="*/ 44450 h 30"/>
              <a:gd name="T108" fmla="*/ 92075 w 63"/>
              <a:gd name="T109" fmla="*/ 42863 h 30"/>
              <a:gd name="T110" fmla="*/ 90487 w 63"/>
              <a:gd name="T111" fmla="*/ 44450 h 30"/>
              <a:gd name="T112" fmla="*/ 96837 w 63"/>
              <a:gd name="T113" fmla="*/ 46038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3" h="30">
                <a:moveTo>
                  <a:pt x="59" y="30"/>
                </a:moveTo>
                <a:lnTo>
                  <a:pt x="56" y="29"/>
                </a:lnTo>
                <a:lnTo>
                  <a:pt x="52" y="29"/>
                </a:lnTo>
                <a:lnTo>
                  <a:pt x="48" y="28"/>
                </a:lnTo>
                <a:lnTo>
                  <a:pt x="44" y="28"/>
                </a:lnTo>
                <a:lnTo>
                  <a:pt x="41" y="28"/>
                </a:lnTo>
                <a:lnTo>
                  <a:pt x="37" y="28"/>
                </a:lnTo>
                <a:lnTo>
                  <a:pt x="33" y="28"/>
                </a:lnTo>
                <a:lnTo>
                  <a:pt x="29" y="28"/>
                </a:lnTo>
                <a:lnTo>
                  <a:pt x="25" y="28"/>
                </a:lnTo>
                <a:lnTo>
                  <a:pt x="22" y="28"/>
                </a:lnTo>
                <a:lnTo>
                  <a:pt x="18" y="28"/>
                </a:lnTo>
                <a:lnTo>
                  <a:pt x="14" y="28"/>
                </a:lnTo>
                <a:lnTo>
                  <a:pt x="11" y="28"/>
                </a:lnTo>
                <a:lnTo>
                  <a:pt x="7" y="28"/>
                </a:lnTo>
                <a:lnTo>
                  <a:pt x="3" y="28"/>
                </a:lnTo>
                <a:lnTo>
                  <a:pt x="0" y="28"/>
                </a:lnTo>
                <a:lnTo>
                  <a:pt x="0" y="27"/>
                </a:lnTo>
                <a:lnTo>
                  <a:pt x="0" y="26"/>
                </a:lnTo>
                <a:lnTo>
                  <a:pt x="1" y="26"/>
                </a:lnTo>
                <a:lnTo>
                  <a:pt x="2" y="26"/>
                </a:lnTo>
                <a:lnTo>
                  <a:pt x="3" y="26"/>
                </a:lnTo>
                <a:lnTo>
                  <a:pt x="5" y="26"/>
                </a:lnTo>
                <a:lnTo>
                  <a:pt x="7" y="25"/>
                </a:lnTo>
                <a:lnTo>
                  <a:pt x="9" y="25"/>
                </a:lnTo>
                <a:lnTo>
                  <a:pt x="8" y="25"/>
                </a:lnTo>
                <a:lnTo>
                  <a:pt x="7" y="25"/>
                </a:lnTo>
                <a:lnTo>
                  <a:pt x="6" y="25"/>
                </a:lnTo>
                <a:lnTo>
                  <a:pt x="5" y="25"/>
                </a:lnTo>
                <a:lnTo>
                  <a:pt x="3" y="25"/>
                </a:lnTo>
                <a:lnTo>
                  <a:pt x="2" y="25"/>
                </a:lnTo>
                <a:lnTo>
                  <a:pt x="1" y="25"/>
                </a:lnTo>
                <a:lnTo>
                  <a:pt x="0" y="25"/>
                </a:lnTo>
                <a:lnTo>
                  <a:pt x="0" y="24"/>
                </a:lnTo>
                <a:lnTo>
                  <a:pt x="0" y="23"/>
                </a:lnTo>
                <a:lnTo>
                  <a:pt x="1" y="23"/>
                </a:lnTo>
                <a:lnTo>
                  <a:pt x="2" y="22"/>
                </a:lnTo>
                <a:lnTo>
                  <a:pt x="3" y="22"/>
                </a:lnTo>
                <a:lnTo>
                  <a:pt x="6" y="22"/>
                </a:lnTo>
                <a:lnTo>
                  <a:pt x="8" y="22"/>
                </a:lnTo>
                <a:lnTo>
                  <a:pt x="10" y="22"/>
                </a:lnTo>
                <a:lnTo>
                  <a:pt x="12" y="21"/>
                </a:lnTo>
                <a:lnTo>
                  <a:pt x="13" y="21"/>
                </a:lnTo>
                <a:lnTo>
                  <a:pt x="14" y="20"/>
                </a:lnTo>
                <a:lnTo>
                  <a:pt x="13" y="20"/>
                </a:lnTo>
                <a:lnTo>
                  <a:pt x="11" y="20"/>
                </a:lnTo>
                <a:lnTo>
                  <a:pt x="9" y="20"/>
                </a:lnTo>
                <a:lnTo>
                  <a:pt x="8" y="20"/>
                </a:lnTo>
                <a:lnTo>
                  <a:pt x="6" y="20"/>
                </a:lnTo>
                <a:lnTo>
                  <a:pt x="5" y="20"/>
                </a:lnTo>
                <a:lnTo>
                  <a:pt x="3" y="20"/>
                </a:lnTo>
                <a:lnTo>
                  <a:pt x="2" y="20"/>
                </a:lnTo>
                <a:lnTo>
                  <a:pt x="2" y="18"/>
                </a:lnTo>
                <a:lnTo>
                  <a:pt x="3" y="17"/>
                </a:lnTo>
                <a:lnTo>
                  <a:pt x="5" y="17"/>
                </a:lnTo>
                <a:lnTo>
                  <a:pt x="7" y="16"/>
                </a:lnTo>
                <a:lnTo>
                  <a:pt x="9" y="16"/>
                </a:lnTo>
                <a:lnTo>
                  <a:pt x="11" y="16"/>
                </a:lnTo>
                <a:lnTo>
                  <a:pt x="12" y="17"/>
                </a:lnTo>
                <a:lnTo>
                  <a:pt x="13" y="17"/>
                </a:lnTo>
                <a:lnTo>
                  <a:pt x="13" y="16"/>
                </a:lnTo>
                <a:lnTo>
                  <a:pt x="13" y="15"/>
                </a:lnTo>
                <a:lnTo>
                  <a:pt x="12" y="15"/>
                </a:lnTo>
                <a:lnTo>
                  <a:pt x="10" y="15"/>
                </a:lnTo>
                <a:lnTo>
                  <a:pt x="9" y="15"/>
                </a:lnTo>
                <a:lnTo>
                  <a:pt x="8" y="15"/>
                </a:lnTo>
                <a:lnTo>
                  <a:pt x="7" y="15"/>
                </a:lnTo>
                <a:lnTo>
                  <a:pt x="5" y="15"/>
                </a:lnTo>
                <a:lnTo>
                  <a:pt x="4" y="15"/>
                </a:lnTo>
                <a:lnTo>
                  <a:pt x="2" y="15"/>
                </a:lnTo>
                <a:lnTo>
                  <a:pt x="3" y="15"/>
                </a:lnTo>
                <a:lnTo>
                  <a:pt x="3" y="14"/>
                </a:lnTo>
                <a:lnTo>
                  <a:pt x="3" y="13"/>
                </a:lnTo>
                <a:lnTo>
                  <a:pt x="6" y="12"/>
                </a:lnTo>
                <a:lnTo>
                  <a:pt x="8" y="12"/>
                </a:lnTo>
                <a:lnTo>
                  <a:pt x="9" y="12"/>
                </a:lnTo>
                <a:lnTo>
                  <a:pt x="10" y="12"/>
                </a:lnTo>
                <a:lnTo>
                  <a:pt x="12" y="12"/>
                </a:lnTo>
                <a:lnTo>
                  <a:pt x="13" y="12"/>
                </a:lnTo>
                <a:lnTo>
                  <a:pt x="15" y="12"/>
                </a:lnTo>
                <a:lnTo>
                  <a:pt x="17" y="12"/>
                </a:lnTo>
                <a:lnTo>
                  <a:pt x="17" y="11"/>
                </a:lnTo>
                <a:lnTo>
                  <a:pt x="15" y="11"/>
                </a:lnTo>
                <a:lnTo>
                  <a:pt x="13" y="11"/>
                </a:lnTo>
                <a:lnTo>
                  <a:pt x="12" y="11"/>
                </a:lnTo>
                <a:lnTo>
                  <a:pt x="10" y="11"/>
                </a:lnTo>
                <a:lnTo>
                  <a:pt x="9" y="11"/>
                </a:lnTo>
                <a:lnTo>
                  <a:pt x="8" y="11"/>
                </a:lnTo>
                <a:lnTo>
                  <a:pt x="6" y="11"/>
                </a:lnTo>
                <a:lnTo>
                  <a:pt x="4" y="11"/>
                </a:lnTo>
                <a:lnTo>
                  <a:pt x="4" y="10"/>
                </a:lnTo>
                <a:lnTo>
                  <a:pt x="4" y="9"/>
                </a:lnTo>
                <a:lnTo>
                  <a:pt x="5" y="8"/>
                </a:lnTo>
                <a:lnTo>
                  <a:pt x="6" y="7"/>
                </a:lnTo>
                <a:lnTo>
                  <a:pt x="7" y="7"/>
                </a:lnTo>
                <a:lnTo>
                  <a:pt x="8" y="7"/>
                </a:lnTo>
                <a:lnTo>
                  <a:pt x="9" y="7"/>
                </a:lnTo>
                <a:lnTo>
                  <a:pt x="11" y="7"/>
                </a:lnTo>
                <a:lnTo>
                  <a:pt x="13" y="7"/>
                </a:lnTo>
                <a:lnTo>
                  <a:pt x="17" y="6"/>
                </a:lnTo>
                <a:lnTo>
                  <a:pt x="14" y="6"/>
                </a:lnTo>
                <a:lnTo>
                  <a:pt x="13" y="5"/>
                </a:lnTo>
                <a:lnTo>
                  <a:pt x="11" y="5"/>
                </a:lnTo>
                <a:lnTo>
                  <a:pt x="10" y="5"/>
                </a:lnTo>
                <a:lnTo>
                  <a:pt x="9" y="5"/>
                </a:lnTo>
                <a:lnTo>
                  <a:pt x="8" y="5"/>
                </a:lnTo>
                <a:lnTo>
                  <a:pt x="7" y="5"/>
                </a:lnTo>
                <a:lnTo>
                  <a:pt x="6" y="5"/>
                </a:lnTo>
                <a:lnTo>
                  <a:pt x="6" y="4"/>
                </a:lnTo>
                <a:lnTo>
                  <a:pt x="7" y="3"/>
                </a:lnTo>
                <a:lnTo>
                  <a:pt x="8" y="3"/>
                </a:lnTo>
                <a:lnTo>
                  <a:pt x="9" y="3"/>
                </a:lnTo>
                <a:lnTo>
                  <a:pt x="10" y="3"/>
                </a:lnTo>
                <a:lnTo>
                  <a:pt x="11" y="3"/>
                </a:lnTo>
                <a:lnTo>
                  <a:pt x="12" y="3"/>
                </a:lnTo>
                <a:lnTo>
                  <a:pt x="13" y="3"/>
                </a:lnTo>
                <a:lnTo>
                  <a:pt x="13" y="2"/>
                </a:lnTo>
                <a:lnTo>
                  <a:pt x="12" y="2"/>
                </a:lnTo>
                <a:lnTo>
                  <a:pt x="11" y="2"/>
                </a:lnTo>
                <a:lnTo>
                  <a:pt x="10" y="2"/>
                </a:lnTo>
                <a:lnTo>
                  <a:pt x="9" y="2"/>
                </a:lnTo>
                <a:lnTo>
                  <a:pt x="8" y="2"/>
                </a:lnTo>
                <a:lnTo>
                  <a:pt x="7" y="2"/>
                </a:lnTo>
                <a:lnTo>
                  <a:pt x="6" y="2"/>
                </a:lnTo>
                <a:lnTo>
                  <a:pt x="6" y="1"/>
                </a:lnTo>
                <a:lnTo>
                  <a:pt x="6" y="0"/>
                </a:lnTo>
                <a:lnTo>
                  <a:pt x="7" y="0"/>
                </a:lnTo>
                <a:lnTo>
                  <a:pt x="9" y="0"/>
                </a:lnTo>
                <a:lnTo>
                  <a:pt x="12" y="0"/>
                </a:lnTo>
                <a:lnTo>
                  <a:pt x="15" y="0"/>
                </a:lnTo>
                <a:lnTo>
                  <a:pt x="18" y="0"/>
                </a:lnTo>
                <a:lnTo>
                  <a:pt x="20" y="0"/>
                </a:lnTo>
                <a:lnTo>
                  <a:pt x="23" y="0"/>
                </a:lnTo>
                <a:lnTo>
                  <a:pt x="26" y="0"/>
                </a:lnTo>
                <a:lnTo>
                  <a:pt x="29" y="0"/>
                </a:lnTo>
                <a:lnTo>
                  <a:pt x="32" y="0"/>
                </a:lnTo>
                <a:lnTo>
                  <a:pt x="35" y="0"/>
                </a:lnTo>
                <a:lnTo>
                  <a:pt x="37" y="0"/>
                </a:lnTo>
                <a:lnTo>
                  <a:pt x="40" y="0"/>
                </a:lnTo>
                <a:lnTo>
                  <a:pt x="43" y="0"/>
                </a:lnTo>
                <a:lnTo>
                  <a:pt x="46" y="0"/>
                </a:lnTo>
                <a:lnTo>
                  <a:pt x="49" y="1"/>
                </a:lnTo>
                <a:lnTo>
                  <a:pt x="52" y="1"/>
                </a:lnTo>
                <a:lnTo>
                  <a:pt x="52" y="2"/>
                </a:lnTo>
                <a:lnTo>
                  <a:pt x="53" y="2"/>
                </a:lnTo>
                <a:lnTo>
                  <a:pt x="54" y="2"/>
                </a:lnTo>
                <a:lnTo>
                  <a:pt x="55" y="2"/>
                </a:lnTo>
                <a:lnTo>
                  <a:pt x="56" y="2"/>
                </a:lnTo>
                <a:lnTo>
                  <a:pt x="57" y="2"/>
                </a:lnTo>
                <a:lnTo>
                  <a:pt x="58" y="3"/>
                </a:lnTo>
                <a:lnTo>
                  <a:pt x="59" y="3"/>
                </a:lnTo>
                <a:lnTo>
                  <a:pt x="59" y="4"/>
                </a:lnTo>
                <a:lnTo>
                  <a:pt x="58" y="4"/>
                </a:lnTo>
                <a:lnTo>
                  <a:pt x="56" y="4"/>
                </a:lnTo>
                <a:lnTo>
                  <a:pt x="55" y="4"/>
                </a:lnTo>
                <a:lnTo>
                  <a:pt x="53" y="4"/>
                </a:lnTo>
                <a:lnTo>
                  <a:pt x="52" y="4"/>
                </a:lnTo>
                <a:lnTo>
                  <a:pt x="49" y="4"/>
                </a:lnTo>
                <a:lnTo>
                  <a:pt x="50" y="5"/>
                </a:lnTo>
                <a:lnTo>
                  <a:pt x="51" y="5"/>
                </a:lnTo>
                <a:lnTo>
                  <a:pt x="52" y="6"/>
                </a:lnTo>
                <a:lnTo>
                  <a:pt x="54" y="6"/>
                </a:lnTo>
                <a:lnTo>
                  <a:pt x="56" y="6"/>
                </a:lnTo>
                <a:lnTo>
                  <a:pt x="57" y="7"/>
                </a:lnTo>
                <a:lnTo>
                  <a:pt x="58" y="7"/>
                </a:lnTo>
                <a:lnTo>
                  <a:pt x="60" y="7"/>
                </a:lnTo>
                <a:lnTo>
                  <a:pt x="60" y="8"/>
                </a:lnTo>
                <a:lnTo>
                  <a:pt x="60" y="9"/>
                </a:lnTo>
                <a:lnTo>
                  <a:pt x="60" y="10"/>
                </a:lnTo>
                <a:lnTo>
                  <a:pt x="58" y="10"/>
                </a:lnTo>
                <a:lnTo>
                  <a:pt x="57" y="9"/>
                </a:lnTo>
                <a:lnTo>
                  <a:pt x="55" y="9"/>
                </a:lnTo>
                <a:lnTo>
                  <a:pt x="53" y="8"/>
                </a:lnTo>
                <a:lnTo>
                  <a:pt x="52" y="8"/>
                </a:lnTo>
                <a:lnTo>
                  <a:pt x="50" y="7"/>
                </a:lnTo>
                <a:lnTo>
                  <a:pt x="49" y="7"/>
                </a:lnTo>
                <a:lnTo>
                  <a:pt x="47" y="7"/>
                </a:lnTo>
                <a:lnTo>
                  <a:pt x="49" y="8"/>
                </a:lnTo>
                <a:lnTo>
                  <a:pt x="50" y="9"/>
                </a:lnTo>
                <a:lnTo>
                  <a:pt x="52" y="9"/>
                </a:lnTo>
                <a:lnTo>
                  <a:pt x="53" y="10"/>
                </a:lnTo>
                <a:lnTo>
                  <a:pt x="55" y="10"/>
                </a:lnTo>
                <a:lnTo>
                  <a:pt x="57" y="11"/>
                </a:lnTo>
                <a:lnTo>
                  <a:pt x="59" y="11"/>
                </a:lnTo>
                <a:lnTo>
                  <a:pt x="60" y="12"/>
                </a:lnTo>
                <a:lnTo>
                  <a:pt x="60" y="13"/>
                </a:lnTo>
                <a:lnTo>
                  <a:pt x="61" y="14"/>
                </a:lnTo>
                <a:lnTo>
                  <a:pt x="60" y="14"/>
                </a:lnTo>
                <a:lnTo>
                  <a:pt x="59" y="13"/>
                </a:lnTo>
                <a:lnTo>
                  <a:pt x="58" y="13"/>
                </a:lnTo>
                <a:lnTo>
                  <a:pt x="57" y="13"/>
                </a:lnTo>
                <a:lnTo>
                  <a:pt x="56" y="12"/>
                </a:lnTo>
                <a:lnTo>
                  <a:pt x="53" y="12"/>
                </a:lnTo>
                <a:lnTo>
                  <a:pt x="52" y="12"/>
                </a:lnTo>
                <a:lnTo>
                  <a:pt x="51" y="12"/>
                </a:lnTo>
                <a:lnTo>
                  <a:pt x="50" y="12"/>
                </a:lnTo>
                <a:lnTo>
                  <a:pt x="49" y="12"/>
                </a:lnTo>
                <a:lnTo>
                  <a:pt x="50" y="13"/>
                </a:lnTo>
                <a:lnTo>
                  <a:pt x="51" y="13"/>
                </a:lnTo>
                <a:lnTo>
                  <a:pt x="53" y="14"/>
                </a:lnTo>
                <a:lnTo>
                  <a:pt x="55" y="14"/>
                </a:lnTo>
                <a:lnTo>
                  <a:pt x="58" y="14"/>
                </a:lnTo>
                <a:lnTo>
                  <a:pt x="59" y="15"/>
                </a:lnTo>
                <a:lnTo>
                  <a:pt x="61" y="16"/>
                </a:lnTo>
                <a:lnTo>
                  <a:pt x="61" y="18"/>
                </a:lnTo>
                <a:lnTo>
                  <a:pt x="59" y="18"/>
                </a:lnTo>
                <a:lnTo>
                  <a:pt x="57" y="18"/>
                </a:lnTo>
                <a:lnTo>
                  <a:pt x="55" y="18"/>
                </a:lnTo>
                <a:lnTo>
                  <a:pt x="52" y="17"/>
                </a:lnTo>
                <a:lnTo>
                  <a:pt x="50" y="17"/>
                </a:lnTo>
                <a:lnTo>
                  <a:pt x="48" y="17"/>
                </a:lnTo>
                <a:lnTo>
                  <a:pt x="46" y="17"/>
                </a:lnTo>
                <a:lnTo>
                  <a:pt x="44" y="17"/>
                </a:lnTo>
                <a:lnTo>
                  <a:pt x="45" y="17"/>
                </a:lnTo>
                <a:lnTo>
                  <a:pt x="47" y="17"/>
                </a:lnTo>
                <a:lnTo>
                  <a:pt x="47" y="18"/>
                </a:lnTo>
                <a:lnTo>
                  <a:pt x="48" y="18"/>
                </a:lnTo>
                <a:lnTo>
                  <a:pt x="50" y="18"/>
                </a:lnTo>
                <a:lnTo>
                  <a:pt x="51" y="18"/>
                </a:lnTo>
                <a:lnTo>
                  <a:pt x="52" y="18"/>
                </a:lnTo>
                <a:lnTo>
                  <a:pt x="53" y="19"/>
                </a:lnTo>
                <a:lnTo>
                  <a:pt x="54" y="19"/>
                </a:lnTo>
                <a:lnTo>
                  <a:pt x="55" y="19"/>
                </a:lnTo>
                <a:lnTo>
                  <a:pt x="56" y="19"/>
                </a:lnTo>
                <a:lnTo>
                  <a:pt x="58" y="20"/>
                </a:lnTo>
                <a:lnTo>
                  <a:pt x="60" y="20"/>
                </a:lnTo>
                <a:lnTo>
                  <a:pt x="61" y="20"/>
                </a:lnTo>
                <a:lnTo>
                  <a:pt x="62" y="20"/>
                </a:lnTo>
                <a:lnTo>
                  <a:pt x="62" y="21"/>
                </a:lnTo>
                <a:lnTo>
                  <a:pt x="62" y="22"/>
                </a:lnTo>
                <a:lnTo>
                  <a:pt x="62" y="23"/>
                </a:lnTo>
                <a:lnTo>
                  <a:pt x="60" y="23"/>
                </a:lnTo>
                <a:lnTo>
                  <a:pt x="59" y="23"/>
                </a:lnTo>
                <a:lnTo>
                  <a:pt x="57" y="23"/>
                </a:lnTo>
                <a:lnTo>
                  <a:pt x="56" y="22"/>
                </a:lnTo>
                <a:lnTo>
                  <a:pt x="54" y="22"/>
                </a:lnTo>
                <a:lnTo>
                  <a:pt x="52" y="22"/>
                </a:lnTo>
                <a:lnTo>
                  <a:pt x="51" y="22"/>
                </a:lnTo>
                <a:lnTo>
                  <a:pt x="50" y="23"/>
                </a:lnTo>
                <a:lnTo>
                  <a:pt x="51" y="23"/>
                </a:lnTo>
                <a:lnTo>
                  <a:pt x="52" y="23"/>
                </a:lnTo>
                <a:lnTo>
                  <a:pt x="55" y="23"/>
                </a:lnTo>
                <a:lnTo>
                  <a:pt x="57" y="23"/>
                </a:lnTo>
                <a:lnTo>
                  <a:pt x="59" y="24"/>
                </a:lnTo>
                <a:lnTo>
                  <a:pt x="61" y="25"/>
                </a:lnTo>
                <a:lnTo>
                  <a:pt x="63" y="26"/>
                </a:lnTo>
                <a:lnTo>
                  <a:pt x="63" y="28"/>
                </a:lnTo>
                <a:lnTo>
                  <a:pt x="62" y="28"/>
                </a:lnTo>
                <a:lnTo>
                  <a:pt x="61" y="28"/>
                </a:lnTo>
                <a:lnTo>
                  <a:pt x="60" y="27"/>
                </a:lnTo>
                <a:lnTo>
                  <a:pt x="59" y="27"/>
                </a:lnTo>
                <a:lnTo>
                  <a:pt x="58" y="27"/>
                </a:lnTo>
                <a:lnTo>
                  <a:pt x="57" y="27"/>
                </a:lnTo>
                <a:lnTo>
                  <a:pt x="55" y="26"/>
                </a:lnTo>
                <a:lnTo>
                  <a:pt x="55" y="27"/>
                </a:lnTo>
                <a:lnTo>
                  <a:pt x="56" y="28"/>
                </a:lnTo>
                <a:lnTo>
                  <a:pt x="57" y="28"/>
                </a:lnTo>
                <a:lnTo>
                  <a:pt x="58" y="28"/>
                </a:lnTo>
                <a:lnTo>
                  <a:pt x="59" y="29"/>
                </a:lnTo>
                <a:lnTo>
                  <a:pt x="60" y="29"/>
                </a:lnTo>
                <a:lnTo>
                  <a:pt x="61" y="29"/>
                </a:lnTo>
                <a:lnTo>
                  <a:pt x="61" y="30"/>
                </a:lnTo>
                <a:lnTo>
                  <a:pt x="60" y="30"/>
                </a:lnTo>
                <a:lnTo>
                  <a:pt x="59" y="30"/>
                </a:lnTo>
                <a:close/>
              </a:path>
            </a:pathLst>
          </a:custGeom>
          <a:solidFill>
            <a:srgbClr val="99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32" name="Freeform 278"/>
          <p:cNvSpPr>
            <a:spLocks/>
          </p:cNvSpPr>
          <p:nvPr/>
        </p:nvSpPr>
        <p:spPr bwMode="auto">
          <a:xfrm>
            <a:off x="7370764" y="4522789"/>
            <a:ext cx="1587" cy="3175"/>
          </a:xfrm>
          <a:custGeom>
            <a:avLst/>
            <a:gdLst>
              <a:gd name="T0" fmla="*/ 1587 w 1"/>
              <a:gd name="T1" fmla="*/ 3175 h 2"/>
              <a:gd name="T2" fmla="*/ 1587 w 1"/>
              <a:gd name="T3" fmla="*/ 3175 h 2"/>
              <a:gd name="T4" fmla="*/ 1587 w 1"/>
              <a:gd name="T5" fmla="*/ 1588 h 2"/>
              <a:gd name="T6" fmla="*/ 0 w 1"/>
              <a:gd name="T7" fmla="*/ 0 h 2"/>
              <a:gd name="T8" fmla="*/ 1587 w 1"/>
              <a:gd name="T9" fmla="*/ 0 h 2"/>
              <a:gd name="T10" fmla="*/ 1587 w 1"/>
              <a:gd name="T11" fmla="*/ 0 h 2"/>
              <a:gd name="T12" fmla="*/ 1587 w 1"/>
              <a:gd name="T13" fmla="*/ 1588 h 2"/>
              <a:gd name="T14" fmla="*/ 1587 w 1"/>
              <a:gd name="T15" fmla="*/ 3175 h 2"/>
              <a:gd name="T16" fmla="*/ 1587 w 1"/>
              <a:gd name="T17" fmla="*/ 3175 h 2"/>
              <a:gd name="T18" fmla="*/ 1587 w 1"/>
              <a:gd name="T19" fmla="*/ 3175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 h="2">
                <a:moveTo>
                  <a:pt x="1" y="2"/>
                </a:moveTo>
                <a:lnTo>
                  <a:pt x="1" y="2"/>
                </a:lnTo>
                <a:lnTo>
                  <a:pt x="1" y="1"/>
                </a:lnTo>
                <a:lnTo>
                  <a:pt x="0" y="0"/>
                </a:lnTo>
                <a:lnTo>
                  <a:pt x="1" y="0"/>
                </a:lnTo>
                <a:lnTo>
                  <a:pt x="1" y="1"/>
                </a:lnTo>
                <a:lnTo>
                  <a:pt x="1"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33" name="Freeform 279"/>
          <p:cNvSpPr>
            <a:spLocks/>
          </p:cNvSpPr>
          <p:nvPr/>
        </p:nvSpPr>
        <p:spPr bwMode="auto">
          <a:xfrm>
            <a:off x="7196138" y="4492625"/>
            <a:ext cx="19050" cy="33338"/>
          </a:xfrm>
          <a:custGeom>
            <a:avLst/>
            <a:gdLst>
              <a:gd name="T0" fmla="*/ 4763 w 12"/>
              <a:gd name="T1" fmla="*/ 33338 h 21"/>
              <a:gd name="T2" fmla="*/ 3175 w 12"/>
              <a:gd name="T3" fmla="*/ 30163 h 21"/>
              <a:gd name="T4" fmla="*/ 3175 w 12"/>
              <a:gd name="T5" fmla="*/ 26988 h 21"/>
              <a:gd name="T6" fmla="*/ 1588 w 12"/>
              <a:gd name="T7" fmla="*/ 25400 h 21"/>
              <a:gd name="T8" fmla="*/ 0 w 12"/>
              <a:gd name="T9" fmla="*/ 22225 h 21"/>
              <a:gd name="T10" fmla="*/ 0 w 12"/>
              <a:gd name="T11" fmla="*/ 17463 h 21"/>
              <a:gd name="T12" fmla="*/ 0 w 12"/>
              <a:gd name="T13" fmla="*/ 12700 h 21"/>
              <a:gd name="T14" fmla="*/ 1588 w 12"/>
              <a:gd name="T15" fmla="*/ 9525 h 21"/>
              <a:gd name="T16" fmla="*/ 1588 w 12"/>
              <a:gd name="T17" fmla="*/ 4763 h 21"/>
              <a:gd name="T18" fmla="*/ 3175 w 12"/>
              <a:gd name="T19" fmla="*/ 4763 h 21"/>
              <a:gd name="T20" fmla="*/ 4763 w 12"/>
              <a:gd name="T21" fmla="*/ 3175 h 21"/>
              <a:gd name="T22" fmla="*/ 6350 w 12"/>
              <a:gd name="T23" fmla="*/ 3175 h 21"/>
              <a:gd name="T24" fmla="*/ 7938 w 12"/>
              <a:gd name="T25" fmla="*/ 1588 h 21"/>
              <a:gd name="T26" fmla="*/ 7938 w 12"/>
              <a:gd name="T27" fmla="*/ 0 h 21"/>
              <a:gd name="T28" fmla="*/ 9525 w 12"/>
              <a:gd name="T29" fmla="*/ 0 h 21"/>
              <a:gd name="T30" fmla="*/ 11113 w 12"/>
              <a:gd name="T31" fmla="*/ 0 h 21"/>
              <a:gd name="T32" fmla="*/ 12700 w 12"/>
              <a:gd name="T33" fmla="*/ 0 h 21"/>
              <a:gd name="T34" fmla="*/ 12700 w 12"/>
              <a:gd name="T35" fmla="*/ 1588 h 21"/>
              <a:gd name="T36" fmla="*/ 11113 w 12"/>
              <a:gd name="T37" fmla="*/ 3175 h 21"/>
              <a:gd name="T38" fmla="*/ 9525 w 12"/>
              <a:gd name="T39" fmla="*/ 4763 h 21"/>
              <a:gd name="T40" fmla="*/ 9525 w 12"/>
              <a:gd name="T41" fmla="*/ 7938 h 21"/>
              <a:gd name="T42" fmla="*/ 9525 w 12"/>
              <a:gd name="T43" fmla="*/ 9525 h 21"/>
              <a:gd name="T44" fmla="*/ 11113 w 12"/>
              <a:gd name="T45" fmla="*/ 9525 h 21"/>
              <a:gd name="T46" fmla="*/ 12700 w 12"/>
              <a:gd name="T47" fmla="*/ 9525 h 21"/>
              <a:gd name="T48" fmla="*/ 14288 w 12"/>
              <a:gd name="T49" fmla="*/ 11113 h 21"/>
              <a:gd name="T50" fmla="*/ 14288 w 12"/>
              <a:gd name="T51" fmla="*/ 12700 h 21"/>
              <a:gd name="T52" fmla="*/ 15875 w 12"/>
              <a:gd name="T53" fmla="*/ 12700 h 21"/>
              <a:gd name="T54" fmla="*/ 17463 w 12"/>
              <a:gd name="T55" fmla="*/ 14288 h 21"/>
              <a:gd name="T56" fmla="*/ 19050 w 12"/>
              <a:gd name="T57" fmla="*/ 17463 h 21"/>
              <a:gd name="T58" fmla="*/ 19050 w 12"/>
              <a:gd name="T59" fmla="*/ 17463 h 21"/>
              <a:gd name="T60" fmla="*/ 17463 w 12"/>
              <a:gd name="T61" fmla="*/ 17463 h 21"/>
              <a:gd name="T62" fmla="*/ 15875 w 12"/>
              <a:gd name="T63" fmla="*/ 17463 h 21"/>
              <a:gd name="T64" fmla="*/ 15875 w 12"/>
              <a:gd name="T65" fmla="*/ 15875 h 21"/>
              <a:gd name="T66" fmla="*/ 14288 w 12"/>
              <a:gd name="T67" fmla="*/ 15875 h 21"/>
              <a:gd name="T68" fmla="*/ 14288 w 12"/>
              <a:gd name="T69" fmla="*/ 15875 h 21"/>
              <a:gd name="T70" fmla="*/ 12700 w 12"/>
              <a:gd name="T71" fmla="*/ 15875 h 21"/>
              <a:gd name="T72" fmla="*/ 12700 w 12"/>
              <a:gd name="T73" fmla="*/ 15875 h 21"/>
              <a:gd name="T74" fmla="*/ 12700 w 12"/>
              <a:gd name="T75" fmla="*/ 17463 h 21"/>
              <a:gd name="T76" fmla="*/ 14288 w 12"/>
              <a:gd name="T77" fmla="*/ 20638 h 21"/>
              <a:gd name="T78" fmla="*/ 14288 w 12"/>
              <a:gd name="T79" fmla="*/ 23813 h 21"/>
              <a:gd name="T80" fmla="*/ 14288 w 12"/>
              <a:gd name="T81" fmla="*/ 25400 h 21"/>
              <a:gd name="T82" fmla="*/ 12700 w 12"/>
              <a:gd name="T83" fmla="*/ 22225 h 21"/>
              <a:gd name="T84" fmla="*/ 11113 w 12"/>
              <a:gd name="T85" fmla="*/ 20638 h 21"/>
              <a:gd name="T86" fmla="*/ 9525 w 12"/>
              <a:gd name="T87" fmla="*/ 20638 h 21"/>
              <a:gd name="T88" fmla="*/ 9525 w 12"/>
              <a:gd name="T89" fmla="*/ 20638 h 21"/>
              <a:gd name="T90" fmla="*/ 9525 w 12"/>
              <a:gd name="T91" fmla="*/ 23813 h 21"/>
              <a:gd name="T92" fmla="*/ 11113 w 12"/>
              <a:gd name="T93" fmla="*/ 25400 h 21"/>
              <a:gd name="T94" fmla="*/ 11113 w 12"/>
              <a:gd name="T95" fmla="*/ 30163 h 21"/>
              <a:gd name="T96" fmla="*/ 11113 w 12"/>
              <a:gd name="T97" fmla="*/ 33338 h 21"/>
              <a:gd name="T98" fmla="*/ 11113 w 12"/>
              <a:gd name="T99" fmla="*/ 33338 h 21"/>
              <a:gd name="T100" fmla="*/ 9525 w 12"/>
              <a:gd name="T101" fmla="*/ 31750 h 21"/>
              <a:gd name="T102" fmla="*/ 9525 w 12"/>
              <a:gd name="T103" fmla="*/ 30163 h 21"/>
              <a:gd name="T104" fmla="*/ 7938 w 12"/>
              <a:gd name="T105" fmla="*/ 28575 h 21"/>
              <a:gd name="T106" fmla="*/ 7938 w 12"/>
              <a:gd name="T107" fmla="*/ 25400 h 21"/>
              <a:gd name="T108" fmla="*/ 7938 w 12"/>
              <a:gd name="T109" fmla="*/ 25400 h 21"/>
              <a:gd name="T110" fmla="*/ 6350 w 12"/>
              <a:gd name="T111" fmla="*/ 23813 h 21"/>
              <a:gd name="T112" fmla="*/ 6350 w 12"/>
              <a:gd name="T113" fmla="*/ 23813 h 21"/>
              <a:gd name="T114" fmla="*/ 6350 w 12"/>
              <a:gd name="T115" fmla="*/ 25400 h 21"/>
              <a:gd name="T116" fmla="*/ 6350 w 12"/>
              <a:gd name="T117" fmla="*/ 28575 h 21"/>
              <a:gd name="T118" fmla="*/ 6350 w 12"/>
              <a:gd name="T119" fmla="*/ 30163 h 21"/>
              <a:gd name="T120" fmla="*/ 6350 w 12"/>
              <a:gd name="T121" fmla="*/ 33338 h 21"/>
              <a:gd name="T122" fmla="*/ 4763 w 12"/>
              <a:gd name="T123" fmla="*/ 33338 h 2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2" h="21">
                <a:moveTo>
                  <a:pt x="3" y="21"/>
                </a:moveTo>
                <a:lnTo>
                  <a:pt x="2" y="19"/>
                </a:lnTo>
                <a:lnTo>
                  <a:pt x="2" y="17"/>
                </a:lnTo>
                <a:lnTo>
                  <a:pt x="1" y="16"/>
                </a:lnTo>
                <a:lnTo>
                  <a:pt x="0" y="14"/>
                </a:lnTo>
                <a:lnTo>
                  <a:pt x="0" y="11"/>
                </a:lnTo>
                <a:lnTo>
                  <a:pt x="0" y="8"/>
                </a:lnTo>
                <a:lnTo>
                  <a:pt x="1" y="6"/>
                </a:lnTo>
                <a:lnTo>
                  <a:pt x="1" y="3"/>
                </a:lnTo>
                <a:lnTo>
                  <a:pt x="2" y="3"/>
                </a:lnTo>
                <a:lnTo>
                  <a:pt x="3" y="2"/>
                </a:lnTo>
                <a:lnTo>
                  <a:pt x="4" y="2"/>
                </a:lnTo>
                <a:lnTo>
                  <a:pt x="5" y="1"/>
                </a:lnTo>
                <a:lnTo>
                  <a:pt x="5" y="0"/>
                </a:lnTo>
                <a:lnTo>
                  <a:pt x="6" y="0"/>
                </a:lnTo>
                <a:lnTo>
                  <a:pt x="7" y="0"/>
                </a:lnTo>
                <a:lnTo>
                  <a:pt x="8" y="0"/>
                </a:lnTo>
                <a:lnTo>
                  <a:pt x="8" y="1"/>
                </a:lnTo>
                <a:lnTo>
                  <a:pt x="7" y="2"/>
                </a:lnTo>
                <a:lnTo>
                  <a:pt x="6" y="3"/>
                </a:lnTo>
                <a:lnTo>
                  <a:pt x="6" y="5"/>
                </a:lnTo>
                <a:lnTo>
                  <a:pt x="6" y="6"/>
                </a:lnTo>
                <a:lnTo>
                  <a:pt x="7" y="6"/>
                </a:lnTo>
                <a:lnTo>
                  <a:pt x="8" y="6"/>
                </a:lnTo>
                <a:lnTo>
                  <a:pt x="9" y="7"/>
                </a:lnTo>
                <a:lnTo>
                  <a:pt x="9" y="8"/>
                </a:lnTo>
                <a:lnTo>
                  <a:pt x="10" y="8"/>
                </a:lnTo>
                <a:lnTo>
                  <a:pt x="11" y="9"/>
                </a:lnTo>
                <a:lnTo>
                  <a:pt x="12" y="11"/>
                </a:lnTo>
                <a:lnTo>
                  <a:pt x="11" y="11"/>
                </a:lnTo>
                <a:lnTo>
                  <a:pt x="10" y="11"/>
                </a:lnTo>
                <a:lnTo>
                  <a:pt x="10" y="10"/>
                </a:lnTo>
                <a:lnTo>
                  <a:pt x="9" y="10"/>
                </a:lnTo>
                <a:lnTo>
                  <a:pt x="8" y="10"/>
                </a:lnTo>
                <a:lnTo>
                  <a:pt x="8" y="11"/>
                </a:lnTo>
                <a:lnTo>
                  <a:pt x="9" y="13"/>
                </a:lnTo>
                <a:lnTo>
                  <a:pt x="9" y="15"/>
                </a:lnTo>
                <a:lnTo>
                  <a:pt x="9" y="16"/>
                </a:lnTo>
                <a:lnTo>
                  <a:pt x="8" y="14"/>
                </a:lnTo>
                <a:lnTo>
                  <a:pt x="7" y="13"/>
                </a:lnTo>
                <a:lnTo>
                  <a:pt x="6" y="13"/>
                </a:lnTo>
                <a:lnTo>
                  <a:pt x="6" y="15"/>
                </a:lnTo>
                <a:lnTo>
                  <a:pt x="7" y="16"/>
                </a:lnTo>
                <a:lnTo>
                  <a:pt x="7" y="19"/>
                </a:lnTo>
                <a:lnTo>
                  <a:pt x="7" y="21"/>
                </a:lnTo>
                <a:lnTo>
                  <a:pt x="6" y="20"/>
                </a:lnTo>
                <a:lnTo>
                  <a:pt x="6" y="19"/>
                </a:lnTo>
                <a:lnTo>
                  <a:pt x="5" y="18"/>
                </a:lnTo>
                <a:lnTo>
                  <a:pt x="5" y="16"/>
                </a:lnTo>
                <a:lnTo>
                  <a:pt x="4" y="15"/>
                </a:lnTo>
                <a:lnTo>
                  <a:pt x="4" y="16"/>
                </a:lnTo>
                <a:lnTo>
                  <a:pt x="4" y="18"/>
                </a:lnTo>
                <a:lnTo>
                  <a:pt x="4" y="19"/>
                </a:lnTo>
                <a:lnTo>
                  <a:pt x="4" y="21"/>
                </a:lnTo>
                <a:lnTo>
                  <a:pt x="3" y="21"/>
                </a:lnTo>
                <a:close/>
              </a:path>
            </a:pathLst>
          </a:custGeom>
          <a:solidFill>
            <a:srgbClr val="F2D8C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34" name="Freeform 280"/>
          <p:cNvSpPr>
            <a:spLocks/>
          </p:cNvSpPr>
          <p:nvPr/>
        </p:nvSpPr>
        <p:spPr bwMode="auto">
          <a:xfrm>
            <a:off x="7324726" y="4519614"/>
            <a:ext cx="4763" cy="3175"/>
          </a:xfrm>
          <a:custGeom>
            <a:avLst/>
            <a:gdLst>
              <a:gd name="T0" fmla="*/ 1588 w 3"/>
              <a:gd name="T1" fmla="*/ 3175 h 2"/>
              <a:gd name="T2" fmla="*/ 1588 w 3"/>
              <a:gd name="T3" fmla="*/ 1588 h 2"/>
              <a:gd name="T4" fmla="*/ 0 w 3"/>
              <a:gd name="T5" fmla="*/ 1588 h 2"/>
              <a:gd name="T6" fmla="*/ 1588 w 3"/>
              <a:gd name="T7" fmla="*/ 0 h 2"/>
              <a:gd name="T8" fmla="*/ 3175 w 3"/>
              <a:gd name="T9" fmla="*/ 0 h 2"/>
              <a:gd name="T10" fmla="*/ 3175 w 3"/>
              <a:gd name="T11" fmla="*/ 0 h 2"/>
              <a:gd name="T12" fmla="*/ 3175 w 3"/>
              <a:gd name="T13" fmla="*/ 0 h 2"/>
              <a:gd name="T14" fmla="*/ 3175 w 3"/>
              <a:gd name="T15" fmla="*/ 1588 h 2"/>
              <a:gd name="T16" fmla="*/ 4763 w 3"/>
              <a:gd name="T17" fmla="*/ 1588 h 2"/>
              <a:gd name="T18" fmla="*/ 3175 w 3"/>
              <a:gd name="T19" fmla="*/ 1588 h 2"/>
              <a:gd name="T20" fmla="*/ 3175 w 3"/>
              <a:gd name="T21" fmla="*/ 3175 h 2"/>
              <a:gd name="T22" fmla="*/ 3175 w 3"/>
              <a:gd name="T23" fmla="*/ 3175 h 2"/>
              <a:gd name="T24" fmla="*/ 3175 w 3"/>
              <a:gd name="T25" fmla="*/ 3175 h 2"/>
              <a:gd name="T26" fmla="*/ 1588 w 3"/>
              <a:gd name="T27" fmla="*/ 3175 h 2"/>
              <a:gd name="T28" fmla="*/ 1588 w 3"/>
              <a:gd name="T29" fmla="*/ 3175 h 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 h="2">
                <a:moveTo>
                  <a:pt x="1" y="2"/>
                </a:moveTo>
                <a:lnTo>
                  <a:pt x="1" y="1"/>
                </a:lnTo>
                <a:lnTo>
                  <a:pt x="0" y="1"/>
                </a:lnTo>
                <a:lnTo>
                  <a:pt x="1" y="0"/>
                </a:lnTo>
                <a:lnTo>
                  <a:pt x="2" y="0"/>
                </a:lnTo>
                <a:lnTo>
                  <a:pt x="2" y="1"/>
                </a:lnTo>
                <a:lnTo>
                  <a:pt x="3" y="1"/>
                </a:lnTo>
                <a:lnTo>
                  <a:pt x="2" y="1"/>
                </a:lnTo>
                <a:lnTo>
                  <a:pt x="2" y="2"/>
                </a:lnTo>
                <a:lnTo>
                  <a:pt x="1"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35" name="Freeform 281"/>
          <p:cNvSpPr>
            <a:spLocks/>
          </p:cNvSpPr>
          <p:nvPr/>
        </p:nvSpPr>
        <p:spPr bwMode="auto">
          <a:xfrm>
            <a:off x="7280276" y="4518025"/>
            <a:ext cx="11113" cy="1588"/>
          </a:xfrm>
          <a:custGeom>
            <a:avLst/>
            <a:gdLst>
              <a:gd name="T0" fmla="*/ 0 w 7"/>
              <a:gd name="T1" fmla="*/ 1588 h 1"/>
              <a:gd name="T2" fmla="*/ 0 w 7"/>
              <a:gd name="T3" fmla="*/ 0 h 1"/>
              <a:gd name="T4" fmla="*/ 0 w 7"/>
              <a:gd name="T5" fmla="*/ 0 h 1"/>
              <a:gd name="T6" fmla="*/ 0 w 7"/>
              <a:gd name="T7" fmla="*/ 0 h 1"/>
              <a:gd name="T8" fmla="*/ 1588 w 7"/>
              <a:gd name="T9" fmla="*/ 0 h 1"/>
              <a:gd name="T10" fmla="*/ 3175 w 7"/>
              <a:gd name="T11" fmla="*/ 0 h 1"/>
              <a:gd name="T12" fmla="*/ 3175 w 7"/>
              <a:gd name="T13" fmla="*/ 0 h 1"/>
              <a:gd name="T14" fmla="*/ 4763 w 7"/>
              <a:gd name="T15" fmla="*/ 0 h 1"/>
              <a:gd name="T16" fmla="*/ 6350 w 7"/>
              <a:gd name="T17" fmla="*/ 0 h 1"/>
              <a:gd name="T18" fmla="*/ 7938 w 7"/>
              <a:gd name="T19" fmla="*/ 0 h 1"/>
              <a:gd name="T20" fmla="*/ 9525 w 7"/>
              <a:gd name="T21" fmla="*/ 0 h 1"/>
              <a:gd name="T22" fmla="*/ 11113 w 7"/>
              <a:gd name="T23" fmla="*/ 0 h 1"/>
              <a:gd name="T24" fmla="*/ 11113 w 7"/>
              <a:gd name="T25" fmla="*/ 0 h 1"/>
              <a:gd name="T26" fmla="*/ 9525 w 7"/>
              <a:gd name="T27" fmla="*/ 0 h 1"/>
              <a:gd name="T28" fmla="*/ 9525 w 7"/>
              <a:gd name="T29" fmla="*/ 0 h 1"/>
              <a:gd name="T30" fmla="*/ 7938 w 7"/>
              <a:gd name="T31" fmla="*/ 0 h 1"/>
              <a:gd name="T32" fmla="*/ 6350 w 7"/>
              <a:gd name="T33" fmla="*/ 0 h 1"/>
              <a:gd name="T34" fmla="*/ 4763 w 7"/>
              <a:gd name="T35" fmla="*/ 1588 h 1"/>
              <a:gd name="T36" fmla="*/ 3175 w 7"/>
              <a:gd name="T37" fmla="*/ 1588 h 1"/>
              <a:gd name="T38" fmla="*/ 3175 w 7"/>
              <a:gd name="T39" fmla="*/ 1588 h 1"/>
              <a:gd name="T40" fmla="*/ 1588 w 7"/>
              <a:gd name="T41" fmla="*/ 1588 h 1"/>
              <a:gd name="T42" fmla="*/ 0 w 7"/>
              <a:gd name="T43" fmla="*/ 1588 h 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 h="1">
                <a:moveTo>
                  <a:pt x="0" y="1"/>
                </a:moveTo>
                <a:lnTo>
                  <a:pt x="0" y="0"/>
                </a:lnTo>
                <a:lnTo>
                  <a:pt x="1" y="0"/>
                </a:lnTo>
                <a:lnTo>
                  <a:pt x="2" y="0"/>
                </a:lnTo>
                <a:lnTo>
                  <a:pt x="3" y="0"/>
                </a:lnTo>
                <a:lnTo>
                  <a:pt x="4" y="0"/>
                </a:lnTo>
                <a:lnTo>
                  <a:pt x="5" y="0"/>
                </a:lnTo>
                <a:lnTo>
                  <a:pt x="6" y="0"/>
                </a:lnTo>
                <a:lnTo>
                  <a:pt x="7" y="0"/>
                </a:lnTo>
                <a:lnTo>
                  <a:pt x="6" y="0"/>
                </a:lnTo>
                <a:lnTo>
                  <a:pt x="5" y="0"/>
                </a:lnTo>
                <a:lnTo>
                  <a:pt x="4" y="0"/>
                </a:lnTo>
                <a:lnTo>
                  <a:pt x="3" y="1"/>
                </a:lnTo>
                <a:lnTo>
                  <a:pt x="2" y="1"/>
                </a:lnTo>
                <a:lnTo>
                  <a:pt x="1" y="1"/>
                </a:lnTo>
                <a:lnTo>
                  <a:pt x="0" y="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36" name="Freeform 282"/>
          <p:cNvSpPr>
            <a:spLocks/>
          </p:cNvSpPr>
          <p:nvPr/>
        </p:nvSpPr>
        <p:spPr bwMode="auto">
          <a:xfrm>
            <a:off x="7231064" y="4500563"/>
            <a:ext cx="14287" cy="17462"/>
          </a:xfrm>
          <a:custGeom>
            <a:avLst/>
            <a:gdLst>
              <a:gd name="T0" fmla="*/ 7937 w 9"/>
              <a:gd name="T1" fmla="*/ 17462 h 11"/>
              <a:gd name="T2" fmla="*/ 7937 w 9"/>
              <a:gd name="T3" fmla="*/ 17462 h 11"/>
              <a:gd name="T4" fmla="*/ 6350 w 9"/>
              <a:gd name="T5" fmla="*/ 17462 h 11"/>
              <a:gd name="T6" fmla="*/ 6350 w 9"/>
              <a:gd name="T7" fmla="*/ 17462 h 11"/>
              <a:gd name="T8" fmla="*/ 4762 w 9"/>
              <a:gd name="T9" fmla="*/ 17462 h 11"/>
              <a:gd name="T10" fmla="*/ 3175 w 9"/>
              <a:gd name="T11" fmla="*/ 17462 h 11"/>
              <a:gd name="T12" fmla="*/ 3175 w 9"/>
              <a:gd name="T13" fmla="*/ 17462 h 11"/>
              <a:gd name="T14" fmla="*/ 1587 w 9"/>
              <a:gd name="T15" fmla="*/ 15875 h 11"/>
              <a:gd name="T16" fmla="*/ 0 w 9"/>
              <a:gd name="T17" fmla="*/ 15875 h 11"/>
              <a:gd name="T18" fmla="*/ 0 w 9"/>
              <a:gd name="T19" fmla="*/ 9525 h 11"/>
              <a:gd name="T20" fmla="*/ 0 w 9"/>
              <a:gd name="T21" fmla="*/ 6350 h 11"/>
              <a:gd name="T22" fmla="*/ 0 w 9"/>
              <a:gd name="T23" fmla="*/ 4762 h 11"/>
              <a:gd name="T24" fmla="*/ 3175 w 9"/>
              <a:gd name="T25" fmla="*/ 0 h 11"/>
              <a:gd name="T26" fmla="*/ 3175 w 9"/>
              <a:gd name="T27" fmla="*/ 0 h 11"/>
              <a:gd name="T28" fmla="*/ 4762 w 9"/>
              <a:gd name="T29" fmla="*/ 0 h 11"/>
              <a:gd name="T30" fmla="*/ 6350 w 9"/>
              <a:gd name="T31" fmla="*/ 0 h 11"/>
              <a:gd name="T32" fmla="*/ 7937 w 9"/>
              <a:gd name="T33" fmla="*/ 0 h 11"/>
              <a:gd name="T34" fmla="*/ 9525 w 9"/>
              <a:gd name="T35" fmla="*/ 1587 h 11"/>
              <a:gd name="T36" fmla="*/ 11112 w 9"/>
              <a:gd name="T37" fmla="*/ 1587 h 11"/>
              <a:gd name="T38" fmla="*/ 12700 w 9"/>
              <a:gd name="T39" fmla="*/ 1587 h 11"/>
              <a:gd name="T40" fmla="*/ 14287 w 9"/>
              <a:gd name="T41" fmla="*/ 3175 h 11"/>
              <a:gd name="T42" fmla="*/ 12700 w 9"/>
              <a:gd name="T43" fmla="*/ 6350 h 11"/>
              <a:gd name="T44" fmla="*/ 11112 w 9"/>
              <a:gd name="T45" fmla="*/ 9525 h 11"/>
              <a:gd name="T46" fmla="*/ 11112 w 9"/>
              <a:gd name="T47" fmla="*/ 12700 h 11"/>
              <a:gd name="T48" fmla="*/ 9525 w 9"/>
              <a:gd name="T49" fmla="*/ 17462 h 11"/>
              <a:gd name="T50" fmla="*/ 7937 w 9"/>
              <a:gd name="T51" fmla="*/ 17462 h 1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9" h="11">
                <a:moveTo>
                  <a:pt x="5" y="11"/>
                </a:moveTo>
                <a:lnTo>
                  <a:pt x="5" y="11"/>
                </a:lnTo>
                <a:lnTo>
                  <a:pt x="4" y="11"/>
                </a:lnTo>
                <a:lnTo>
                  <a:pt x="3" y="11"/>
                </a:lnTo>
                <a:lnTo>
                  <a:pt x="2" y="11"/>
                </a:lnTo>
                <a:lnTo>
                  <a:pt x="1" y="10"/>
                </a:lnTo>
                <a:lnTo>
                  <a:pt x="0" y="10"/>
                </a:lnTo>
                <a:lnTo>
                  <a:pt x="0" y="6"/>
                </a:lnTo>
                <a:lnTo>
                  <a:pt x="0" y="4"/>
                </a:lnTo>
                <a:lnTo>
                  <a:pt x="0" y="3"/>
                </a:lnTo>
                <a:lnTo>
                  <a:pt x="2" y="0"/>
                </a:lnTo>
                <a:lnTo>
                  <a:pt x="3" y="0"/>
                </a:lnTo>
                <a:lnTo>
                  <a:pt x="4" y="0"/>
                </a:lnTo>
                <a:lnTo>
                  <a:pt x="5" y="0"/>
                </a:lnTo>
                <a:lnTo>
                  <a:pt x="6" y="1"/>
                </a:lnTo>
                <a:lnTo>
                  <a:pt x="7" y="1"/>
                </a:lnTo>
                <a:lnTo>
                  <a:pt x="8" y="1"/>
                </a:lnTo>
                <a:lnTo>
                  <a:pt x="9" y="2"/>
                </a:lnTo>
                <a:lnTo>
                  <a:pt x="8" y="4"/>
                </a:lnTo>
                <a:lnTo>
                  <a:pt x="7" y="6"/>
                </a:lnTo>
                <a:lnTo>
                  <a:pt x="7" y="8"/>
                </a:lnTo>
                <a:lnTo>
                  <a:pt x="6" y="11"/>
                </a:lnTo>
                <a:lnTo>
                  <a:pt x="5" y="11"/>
                </a:lnTo>
                <a:close/>
              </a:path>
            </a:pathLst>
          </a:custGeom>
          <a:solidFill>
            <a:srgbClr val="00993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37" name="Freeform 283"/>
          <p:cNvSpPr>
            <a:spLocks/>
          </p:cNvSpPr>
          <p:nvPr/>
        </p:nvSpPr>
        <p:spPr bwMode="auto">
          <a:xfrm>
            <a:off x="7216775" y="4489451"/>
            <a:ext cx="14288" cy="23813"/>
          </a:xfrm>
          <a:custGeom>
            <a:avLst/>
            <a:gdLst>
              <a:gd name="T0" fmla="*/ 6350 w 9"/>
              <a:gd name="T1" fmla="*/ 23813 h 15"/>
              <a:gd name="T2" fmla="*/ 4763 w 9"/>
              <a:gd name="T3" fmla="*/ 22225 h 15"/>
              <a:gd name="T4" fmla="*/ 4763 w 9"/>
              <a:gd name="T5" fmla="*/ 20638 h 15"/>
              <a:gd name="T6" fmla="*/ 3175 w 9"/>
              <a:gd name="T7" fmla="*/ 20638 h 15"/>
              <a:gd name="T8" fmla="*/ 1588 w 9"/>
              <a:gd name="T9" fmla="*/ 17463 h 15"/>
              <a:gd name="T10" fmla="*/ 1588 w 9"/>
              <a:gd name="T11" fmla="*/ 15875 h 15"/>
              <a:gd name="T12" fmla="*/ 0 w 9"/>
              <a:gd name="T13" fmla="*/ 14288 h 15"/>
              <a:gd name="T14" fmla="*/ 0 w 9"/>
              <a:gd name="T15" fmla="*/ 12700 h 15"/>
              <a:gd name="T16" fmla="*/ 0 w 9"/>
              <a:gd name="T17" fmla="*/ 11113 h 15"/>
              <a:gd name="T18" fmla="*/ 0 w 9"/>
              <a:gd name="T19" fmla="*/ 7938 h 15"/>
              <a:gd name="T20" fmla="*/ 0 w 9"/>
              <a:gd name="T21" fmla="*/ 7938 h 15"/>
              <a:gd name="T22" fmla="*/ 1588 w 9"/>
              <a:gd name="T23" fmla="*/ 7938 h 15"/>
              <a:gd name="T24" fmla="*/ 1588 w 9"/>
              <a:gd name="T25" fmla="*/ 6350 h 15"/>
              <a:gd name="T26" fmla="*/ 1588 w 9"/>
              <a:gd name="T27" fmla="*/ 4763 h 15"/>
              <a:gd name="T28" fmla="*/ 1588 w 9"/>
              <a:gd name="T29" fmla="*/ 3175 h 15"/>
              <a:gd name="T30" fmla="*/ 1588 w 9"/>
              <a:gd name="T31" fmla="*/ 1588 h 15"/>
              <a:gd name="T32" fmla="*/ 1588 w 9"/>
              <a:gd name="T33" fmla="*/ 0 h 15"/>
              <a:gd name="T34" fmla="*/ 4763 w 9"/>
              <a:gd name="T35" fmla="*/ 1588 h 15"/>
              <a:gd name="T36" fmla="*/ 6350 w 9"/>
              <a:gd name="T37" fmla="*/ 1588 h 15"/>
              <a:gd name="T38" fmla="*/ 9525 w 9"/>
              <a:gd name="T39" fmla="*/ 1588 h 15"/>
              <a:gd name="T40" fmla="*/ 12700 w 9"/>
              <a:gd name="T41" fmla="*/ 1588 h 15"/>
              <a:gd name="T42" fmla="*/ 14288 w 9"/>
              <a:gd name="T43" fmla="*/ 3175 h 15"/>
              <a:gd name="T44" fmla="*/ 14288 w 9"/>
              <a:gd name="T45" fmla="*/ 6350 h 15"/>
              <a:gd name="T46" fmla="*/ 14288 w 9"/>
              <a:gd name="T47" fmla="*/ 7938 h 15"/>
              <a:gd name="T48" fmla="*/ 12700 w 9"/>
              <a:gd name="T49" fmla="*/ 14288 h 15"/>
              <a:gd name="T50" fmla="*/ 12700 w 9"/>
              <a:gd name="T51" fmla="*/ 19050 h 15"/>
              <a:gd name="T52" fmla="*/ 12700 w 9"/>
              <a:gd name="T53" fmla="*/ 20638 h 15"/>
              <a:gd name="T54" fmla="*/ 11113 w 9"/>
              <a:gd name="T55" fmla="*/ 22225 h 15"/>
              <a:gd name="T56" fmla="*/ 11113 w 9"/>
              <a:gd name="T57" fmla="*/ 23813 h 15"/>
              <a:gd name="T58" fmla="*/ 9525 w 9"/>
              <a:gd name="T59" fmla="*/ 23813 h 15"/>
              <a:gd name="T60" fmla="*/ 7938 w 9"/>
              <a:gd name="T61" fmla="*/ 23813 h 15"/>
              <a:gd name="T62" fmla="*/ 7938 w 9"/>
              <a:gd name="T63" fmla="*/ 23813 h 15"/>
              <a:gd name="T64" fmla="*/ 6350 w 9"/>
              <a:gd name="T65" fmla="*/ 23813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 h="15">
                <a:moveTo>
                  <a:pt x="4" y="15"/>
                </a:moveTo>
                <a:lnTo>
                  <a:pt x="3" y="14"/>
                </a:lnTo>
                <a:lnTo>
                  <a:pt x="3" y="13"/>
                </a:lnTo>
                <a:lnTo>
                  <a:pt x="2" y="13"/>
                </a:lnTo>
                <a:lnTo>
                  <a:pt x="1" y="11"/>
                </a:lnTo>
                <a:lnTo>
                  <a:pt x="1" y="10"/>
                </a:lnTo>
                <a:lnTo>
                  <a:pt x="0" y="9"/>
                </a:lnTo>
                <a:lnTo>
                  <a:pt x="0" y="8"/>
                </a:lnTo>
                <a:lnTo>
                  <a:pt x="0" y="7"/>
                </a:lnTo>
                <a:lnTo>
                  <a:pt x="0" y="5"/>
                </a:lnTo>
                <a:lnTo>
                  <a:pt x="1" y="5"/>
                </a:lnTo>
                <a:lnTo>
                  <a:pt x="1" y="4"/>
                </a:lnTo>
                <a:lnTo>
                  <a:pt x="1" y="3"/>
                </a:lnTo>
                <a:lnTo>
                  <a:pt x="1" y="2"/>
                </a:lnTo>
                <a:lnTo>
                  <a:pt x="1" y="1"/>
                </a:lnTo>
                <a:lnTo>
                  <a:pt x="1" y="0"/>
                </a:lnTo>
                <a:lnTo>
                  <a:pt x="3" y="1"/>
                </a:lnTo>
                <a:lnTo>
                  <a:pt x="4" y="1"/>
                </a:lnTo>
                <a:lnTo>
                  <a:pt x="6" y="1"/>
                </a:lnTo>
                <a:lnTo>
                  <a:pt x="8" y="1"/>
                </a:lnTo>
                <a:lnTo>
                  <a:pt x="9" y="2"/>
                </a:lnTo>
                <a:lnTo>
                  <a:pt x="9" y="4"/>
                </a:lnTo>
                <a:lnTo>
                  <a:pt x="9" y="5"/>
                </a:lnTo>
                <a:lnTo>
                  <a:pt x="8" y="9"/>
                </a:lnTo>
                <a:lnTo>
                  <a:pt x="8" y="12"/>
                </a:lnTo>
                <a:lnTo>
                  <a:pt x="8" y="13"/>
                </a:lnTo>
                <a:lnTo>
                  <a:pt x="7" y="14"/>
                </a:lnTo>
                <a:lnTo>
                  <a:pt x="7" y="15"/>
                </a:lnTo>
                <a:lnTo>
                  <a:pt x="6" y="15"/>
                </a:lnTo>
                <a:lnTo>
                  <a:pt x="5" y="15"/>
                </a:lnTo>
                <a:lnTo>
                  <a:pt x="4" y="15"/>
                </a:lnTo>
                <a:close/>
              </a:path>
            </a:pathLst>
          </a:custGeom>
          <a:solidFill>
            <a:srgbClr val="994C2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38" name="Freeform 284"/>
          <p:cNvSpPr>
            <a:spLocks/>
          </p:cNvSpPr>
          <p:nvPr/>
        </p:nvSpPr>
        <p:spPr bwMode="auto">
          <a:xfrm>
            <a:off x="7312025" y="4510089"/>
            <a:ext cx="6350" cy="3175"/>
          </a:xfrm>
          <a:custGeom>
            <a:avLst/>
            <a:gdLst>
              <a:gd name="T0" fmla="*/ 0 w 4"/>
              <a:gd name="T1" fmla="*/ 3175 h 2"/>
              <a:gd name="T2" fmla="*/ 0 w 4"/>
              <a:gd name="T3" fmla="*/ 3175 h 2"/>
              <a:gd name="T4" fmla="*/ 0 w 4"/>
              <a:gd name="T5" fmla="*/ 1588 h 2"/>
              <a:gd name="T6" fmla="*/ 0 w 4"/>
              <a:gd name="T7" fmla="*/ 0 h 2"/>
              <a:gd name="T8" fmla="*/ 1588 w 4"/>
              <a:gd name="T9" fmla="*/ 0 h 2"/>
              <a:gd name="T10" fmla="*/ 1588 w 4"/>
              <a:gd name="T11" fmla="*/ 0 h 2"/>
              <a:gd name="T12" fmla="*/ 3175 w 4"/>
              <a:gd name="T13" fmla="*/ 0 h 2"/>
              <a:gd name="T14" fmla="*/ 3175 w 4"/>
              <a:gd name="T15" fmla="*/ 0 h 2"/>
              <a:gd name="T16" fmla="*/ 4763 w 4"/>
              <a:gd name="T17" fmla="*/ 0 h 2"/>
              <a:gd name="T18" fmla="*/ 6350 w 4"/>
              <a:gd name="T19" fmla="*/ 1588 h 2"/>
              <a:gd name="T20" fmla="*/ 6350 w 4"/>
              <a:gd name="T21" fmla="*/ 1588 h 2"/>
              <a:gd name="T22" fmla="*/ 6350 w 4"/>
              <a:gd name="T23" fmla="*/ 3175 h 2"/>
              <a:gd name="T24" fmla="*/ 6350 w 4"/>
              <a:gd name="T25" fmla="*/ 3175 h 2"/>
              <a:gd name="T26" fmla="*/ 6350 w 4"/>
              <a:gd name="T27" fmla="*/ 3175 h 2"/>
              <a:gd name="T28" fmla="*/ 4763 w 4"/>
              <a:gd name="T29" fmla="*/ 3175 h 2"/>
              <a:gd name="T30" fmla="*/ 4763 w 4"/>
              <a:gd name="T31" fmla="*/ 3175 h 2"/>
              <a:gd name="T32" fmla="*/ 3175 w 4"/>
              <a:gd name="T33" fmla="*/ 3175 h 2"/>
              <a:gd name="T34" fmla="*/ 3175 w 4"/>
              <a:gd name="T35" fmla="*/ 3175 h 2"/>
              <a:gd name="T36" fmla="*/ 1588 w 4"/>
              <a:gd name="T37" fmla="*/ 3175 h 2"/>
              <a:gd name="T38" fmla="*/ 0 w 4"/>
              <a:gd name="T39" fmla="*/ 3175 h 2"/>
              <a:gd name="T40" fmla="*/ 0 w 4"/>
              <a:gd name="T41" fmla="*/ 3175 h 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 h="2">
                <a:moveTo>
                  <a:pt x="0" y="2"/>
                </a:moveTo>
                <a:lnTo>
                  <a:pt x="0" y="2"/>
                </a:lnTo>
                <a:lnTo>
                  <a:pt x="0" y="1"/>
                </a:lnTo>
                <a:lnTo>
                  <a:pt x="0" y="0"/>
                </a:lnTo>
                <a:lnTo>
                  <a:pt x="1" y="0"/>
                </a:lnTo>
                <a:lnTo>
                  <a:pt x="2" y="0"/>
                </a:lnTo>
                <a:lnTo>
                  <a:pt x="3" y="0"/>
                </a:lnTo>
                <a:lnTo>
                  <a:pt x="4" y="1"/>
                </a:lnTo>
                <a:lnTo>
                  <a:pt x="4" y="2"/>
                </a:lnTo>
                <a:lnTo>
                  <a:pt x="3" y="2"/>
                </a:lnTo>
                <a:lnTo>
                  <a:pt x="2" y="2"/>
                </a:lnTo>
                <a:lnTo>
                  <a:pt x="1" y="2"/>
                </a:lnTo>
                <a:lnTo>
                  <a:pt x="0"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39" name="Freeform 285"/>
          <p:cNvSpPr>
            <a:spLocks/>
          </p:cNvSpPr>
          <p:nvPr/>
        </p:nvSpPr>
        <p:spPr bwMode="auto">
          <a:xfrm>
            <a:off x="7278689" y="4510089"/>
            <a:ext cx="3175" cy="3175"/>
          </a:xfrm>
          <a:custGeom>
            <a:avLst/>
            <a:gdLst>
              <a:gd name="T0" fmla="*/ 0 w 2"/>
              <a:gd name="T1" fmla="*/ 1588 h 2"/>
              <a:gd name="T2" fmla="*/ 0 w 2"/>
              <a:gd name="T3" fmla="*/ 1588 h 2"/>
              <a:gd name="T4" fmla="*/ 0 w 2"/>
              <a:gd name="T5" fmla="*/ 0 h 2"/>
              <a:gd name="T6" fmla="*/ 0 w 2"/>
              <a:gd name="T7" fmla="*/ 0 h 2"/>
              <a:gd name="T8" fmla="*/ 1588 w 2"/>
              <a:gd name="T9" fmla="*/ 0 h 2"/>
              <a:gd name="T10" fmla="*/ 1588 w 2"/>
              <a:gd name="T11" fmla="*/ 0 h 2"/>
              <a:gd name="T12" fmla="*/ 3175 w 2"/>
              <a:gd name="T13" fmla="*/ 0 h 2"/>
              <a:gd name="T14" fmla="*/ 3175 w 2"/>
              <a:gd name="T15" fmla="*/ 0 h 2"/>
              <a:gd name="T16" fmla="*/ 3175 w 2"/>
              <a:gd name="T17" fmla="*/ 1588 h 2"/>
              <a:gd name="T18" fmla="*/ 3175 w 2"/>
              <a:gd name="T19" fmla="*/ 3175 h 2"/>
              <a:gd name="T20" fmla="*/ 3175 w 2"/>
              <a:gd name="T21" fmla="*/ 1588 h 2"/>
              <a:gd name="T22" fmla="*/ 1588 w 2"/>
              <a:gd name="T23" fmla="*/ 1588 h 2"/>
              <a:gd name="T24" fmla="*/ 1588 w 2"/>
              <a:gd name="T25" fmla="*/ 1588 h 2"/>
              <a:gd name="T26" fmla="*/ 0 w 2"/>
              <a:gd name="T27" fmla="*/ 1588 h 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 h="2">
                <a:moveTo>
                  <a:pt x="0" y="1"/>
                </a:moveTo>
                <a:lnTo>
                  <a:pt x="0" y="1"/>
                </a:lnTo>
                <a:lnTo>
                  <a:pt x="0" y="0"/>
                </a:lnTo>
                <a:lnTo>
                  <a:pt x="1" y="0"/>
                </a:lnTo>
                <a:lnTo>
                  <a:pt x="2" y="0"/>
                </a:lnTo>
                <a:lnTo>
                  <a:pt x="2" y="1"/>
                </a:lnTo>
                <a:lnTo>
                  <a:pt x="2" y="2"/>
                </a:lnTo>
                <a:lnTo>
                  <a:pt x="2" y="1"/>
                </a:lnTo>
                <a:lnTo>
                  <a:pt x="1" y="1"/>
                </a:lnTo>
                <a:lnTo>
                  <a:pt x="0" y="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40" name="Freeform 286"/>
          <p:cNvSpPr>
            <a:spLocks/>
          </p:cNvSpPr>
          <p:nvPr/>
        </p:nvSpPr>
        <p:spPr bwMode="auto">
          <a:xfrm>
            <a:off x="7199314" y="4338639"/>
            <a:ext cx="179387" cy="173037"/>
          </a:xfrm>
          <a:custGeom>
            <a:avLst/>
            <a:gdLst>
              <a:gd name="T0" fmla="*/ 157162 w 113"/>
              <a:gd name="T1" fmla="*/ 139700 h 109"/>
              <a:gd name="T2" fmla="*/ 123825 w 113"/>
              <a:gd name="T3" fmla="*/ 133350 h 109"/>
              <a:gd name="T4" fmla="*/ 77787 w 113"/>
              <a:gd name="T5" fmla="*/ 131762 h 109"/>
              <a:gd name="T6" fmla="*/ 52387 w 113"/>
              <a:gd name="T7" fmla="*/ 139700 h 109"/>
              <a:gd name="T8" fmla="*/ 41275 w 113"/>
              <a:gd name="T9" fmla="*/ 161925 h 109"/>
              <a:gd name="T10" fmla="*/ 19050 w 113"/>
              <a:gd name="T11" fmla="*/ 150812 h 109"/>
              <a:gd name="T12" fmla="*/ 1587 w 113"/>
              <a:gd name="T13" fmla="*/ 157162 h 109"/>
              <a:gd name="T14" fmla="*/ 4762 w 113"/>
              <a:gd name="T15" fmla="*/ 150812 h 109"/>
              <a:gd name="T16" fmla="*/ 1587 w 113"/>
              <a:gd name="T17" fmla="*/ 147637 h 109"/>
              <a:gd name="T18" fmla="*/ 7937 w 113"/>
              <a:gd name="T19" fmla="*/ 142875 h 109"/>
              <a:gd name="T20" fmla="*/ 3175 w 113"/>
              <a:gd name="T21" fmla="*/ 138112 h 109"/>
              <a:gd name="T22" fmla="*/ 7937 w 113"/>
              <a:gd name="T23" fmla="*/ 134937 h 109"/>
              <a:gd name="T24" fmla="*/ 11112 w 113"/>
              <a:gd name="T25" fmla="*/ 130175 h 109"/>
              <a:gd name="T26" fmla="*/ 4762 w 113"/>
              <a:gd name="T27" fmla="*/ 127000 h 109"/>
              <a:gd name="T28" fmla="*/ 20637 w 113"/>
              <a:gd name="T29" fmla="*/ 123825 h 109"/>
              <a:gd name="T30" fmla="*/ 23812 w 113"/>
              <a:gd name="T31" fmla="*/ 115887 h 109"/>
              <a:gd name="T32" fmla="*/ 15875 w 113"/>
              <a:gd name="T33" fmla="*/ 111125 h 109"/>
              <a:gd name="T34" fmla="*/ 22225 w 113"/>
              <a:gd name="T35" fmla="*/ 109537 h 109"/>
              <a:gd name="T36" fmla="*/ 33337 w 113"/>
              <a:gd name="T37" fmla="*/ 103187 h 109"/>
              <a:gd name="T38" fmla="*/ 25400 w 113"/>
              <a:gd name="T39" fmla="*/ 100012 h 109"/>
              <a:gd name="T40" fmla="*/ 30162 w 113"/>
              <a:gd name="T41" fmla="*/ 96837 h 109"/>
              <a:gd name="T42" fmla="*/ 38100 w 113"/>
              <a:gd name="T43" fmla="*/ 92075 h 109"/>
              <a:gd name="T44" fmla="*/ 39687 w 113"/>
              <a:gd name="T45" fmla="*/ 87312 h 109"/>
              <a:gd name="T46" fmla="*/ 39687 w 113"/>
              <a:gd name="T47" fmla="*/ 82550 h 109"/>
              <a:gd name="T48" fmla="*/ 44450 w 113"/>
              <a:gd name="T49" fmla="*/ 79375 h 109"/>
              <a:gd name="T50" fmla="*/ 60325 w 113"/>
              <a:gd name="T51" fmla="*/ 74612 h 109"/>
              <a:gd name="T52" fmla="*/ 50800 w 113"/>
              <a:gd name="T53" fmla="*/ 71437 h 109"/>
              <a:gd name="T54" fmla="*/ 60325 w 113"/>
              <a:gd name="T55" fmla="*/ 66675 h 109"/>
              <a:gd name="T56" fmla="*/ 74612 w 113"/>
              <a:gd name="T57" fmla="*/ 58737 h 109"/>
              <a:gd name="T58" fmla="*/ 76200 w 113"/>
              <a:gd name="T59" fmla="*/ 55562 h 109"/>
              <a:gd name="T60" fmla="*/ 69850 w 113"/>
              <a:gd name="T61" fmla="*/ 53975 h 109"/>
              <a:gd name="T62" fmla="*/ 85725 w 113"/>
              <a:gd name="T63" fmla="*/ 46037 h 109"/>
              <a:gd name="T64" fmla="*/ 101600 w 113"/>
              <a:gd name="T65" fmla="*/ 38100 h 109"/>
              <a:gd name="T66" fmla="*/ 95250 w 113"/>
              <a:gd name="T67" fmla="*/ 34925 h 109"/>
              <a:gd name="T68" fmla="*/ 101600 w 113"/>
              <a:gd name="T69" fmla="*/ 33337 h 109"/>
              <a:gd name="T70" fmla="*/ 119062 w 113"/>
              <a:gd name="T71" fmla="*/ 26987 h 109"/>
              <a:gd name="T72" fmla="*/ 117475 w 113"/>
              <a:gd name="T73" fmla="*/ 22225 h 109"/>
              <a:gd name="T74" fmla="*/ 115887 w 113"/>
              <a:gd name="T75" fmla="*/ 20637 h 109"/>
              <a:gd name="T76" fmla="*/ 136525 w 113"/>
              <a:gd name="T77" fmla="*/ 15875 h 109"/>
              <a:gd name="T78" fmla="*/ 146050 w 113"/>
              <a:gd name="T79" fmla="*/ 12700 h 109"/>
              <a:gd name="T80" fmla="*/ 134937 w 113"/>
              <a:gd name="T81" fmla="*/ 11112 h 109"/>
              <a:gd name="T82" fmla="*/ 155575 w 113"/>
              <a:gd name="T83" fmla="*/ 7937 h 109"/>
              <a:gd name="T84" fmla="*/ 158750 w 113"/>
              <a:gd name="T85" fmla="*/ 3175 h 109"/>
              <a:gd name="T86" fmla="*/ 179387 w 113"/>
              <a:gd name="T87" fmla="*/ 28575 h 109"/>
              <a:gd name="T88" fmla="*/ 168275 w 113"/>
              <a:gd name="T89" fmla="*/ 55562 h 109"/>
              <a:gd name="T90" fmla="*/ 165100 w 113"/>
              <a:gd name="T91" fmla="*/ 60325 h 109"/>
              <a:gd name="T92" fmla="*/ 168275 w 113"/>
              <a:gd name="T93" fmla="*/ 68262 h 109"/>
              <a:gd name="T94" fmla="*/ 168275 w 113"/>
              <a:gd name="T95" fmla="*/ 74612 h 109"/>
              <a:gd name="T96" fmla="*/ 160337 w 113"/>
              <a:gd name="T97" fmla="*/ 77787 h 109"/>
              <a:gd name="T98" fmla="*/ 163512 w 113"/>
              <a:gd name="T99" fmla="*/ 87312 h 109"/>
              <a:gd name="T100" fmla="*/ 165100 w 113"/>
              <a:gd name="T101" fmla="*/ 90487 h 109"/>
              <a:gd name="T102" fmla="*/ 158750 w 113"/>
              <a:gd name="T103" fmla="*/ 98425 h 109"/>
              <a:gd name="T104" fmla="*/ 163512 w 113"/>
              <a:gd name="T105" fmla="*/ 106362 h 109"/>
              <a:gd name="T106" fmla="*/ 160337 w 113"/>
              <a:gd name="T107" fmla="*/ 107950 h 109"/>
              <a:gd name="T108" fmla="*/ 157162 w 113"/>
              <a:gd name="T109" fmla="*/ 115887 h 109"/>
              <a:gd name="T110" fmla="*/ 165100 w 113"/>
              <a:gd name="T111" fmla="*/ 120650 h 109"/>
              <a:gd name="T112" fmla="*/ 149225 w 113"/>
              <a:gd name="T113" fmla="*/ 123825 h 109"/>
              <a:gd name="T114" fmla="*/ 165100 w 113"/>
              <a:gd name="T115" fmla="*/ 142875 h 109"/>
              <a:gd name="T116" fmla="*/ 163512 w 113"/>
              <a:gd name="T117" fmla="*/ 144462 h 109"/>
              <a:gd name="T118" fmla="*/ 163512 w 113"/>
              <a:gd name="T119" fmla="*/ 152400 h 109"/>
              <a:gd name="T120" fmla="*/ 165100 w 113"/>
              <a:gd name="T121" fmla="*/ 161925 h 10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13" h="109">
                <a:moveTo>
                  <a:pt x="105" y="109"/>
                </a:moveTo>
                <a:lnTo>
                  <a:pt x="103" y="109"/>
                </a:lnTo>
                <a:lnTo>
                  <a:pt x="103" y="108"/>
                </a:lnTo>
                <a:lnTo>
                  <a:pt x="102" y="105"/>
                </a:lnTo>
                <a:lnTo>
                  <a:pt x="102" y="103"/>
                </a:lnTo>
                <a:lnTo>
                  <a:pt x="101" y="100"/>
                </a:lnTo>
                <a:lnTo>
                  <a:pt x="101" y="98"/>
                </a:lnTo>
                <a:lnTo>
                  <a:pt x="100" y="96"/>
                </a:lnTo>
                <a:lnTo>
                  <a:pt x="100" y="93"/>
                </a:lnTo>
                <a:lnTo>
                  <a:pt x="99" y="91"/>
                </a:lnTo>
                <a:lnTo>
                  <a:pt x="99" y="88"/>
                </a:lnTo>
                <a:lnTo>
                  <a:pt x="98" y="88"/>
                </a:lnTo>
                <a:lnTo>
                  <a:pt x="97" y="87"/>
                </a:lnTo>
                <a:lnTo>
                  <a:pt x="95" y="86"/>
                </a:lnTo>
                <a:lnTo>
                  <a:pt x="93" y="86"/>
                </a:lnTo>
                <a:lnTo>
                  <a:pt x="92" y="85"/>
                </a:lnTo>
                <a:lnTo>
                  <a:pt x="91" y="85"/>
                </a:lnTo>
                <a:lnTo>
                  <a:pt x="89" y="85"/>
                </a:lnTo>
                <a:lnTo>
                  <a:pt x="88" y="85"/>
                </a:lnTo>
                <a:lnTo>
                  <a:pt x="86" y="85"/>
                </a:lnTo>
                <a:lnTo>
                  <a:pt x="83" y="85"/>
                </a:lnTo>
                <a:lnTo>
                  <a:pt x="81" y="84"/>
                </a:lnTo>
                <a:lnTo>
                  <a:pt x="78" y="84"/>
                </a:lnTo>
                <a:lnTo>
                  <a:pt x="76" y="83"/>
                </a:lnTo>
                <a:lnTo>
                  <a:pt x="74" y="83"/>
                </a:lnTo>
                <a:lnTo>
                  <a:pt x="71" y="83"/>
                </a:lnTo>
                <a:lnTo>
                  <a:pt x="69" y="83"/>
                </a:lnTo>
                <a:lnTo>
                  <a:pt x="66" y="83"/>
                </a:lnTo>
                <a:lnTo>
                  <a:pt x="64" y="83"/>
                </a:lnTo>
                <a:lnTo>
                  <a:pt x="61" y="83"/>
                </a:lnTo>
                <a:lnTo>
                  <a:pt x="59" y="83"/>
                </a:lnTo>
                <a:lnTo>
                  <a:pt x="57" y="83"/>
                </a:lnTo>
                <a:lnTo>
                  <a:pt x="54" y="83"/>
                </a:lnTo>
                <a:lnTo>
                  <a:pt x="52" y="83"/>
                </a:lnTo>
                <a:lnTo>
                  <a:pt x="49" y="83"/>
                </a:lnTo>
                <a:lnTo>
                  <a:pt x="47" y="83"/>
                </a:lnTo>
                <a:lnTo>
                  <a:pt x="46" y="83"/>
                </a:lnTo>
                <a:lnTo>
                  <a:pt x="44" y="83"/>
                </a:lnTo>
                <a:lnTo>
                  <a:pt x="42" y="83"/>
                </a:lnTo>
                <a:lnTo>
                  <a:pt x="40" y="83"/>
                </a:lnTo>
                <a:lnTo>
                  <a:pt x="38" y="83"/>
                </a:lnTo>
                <a:lnTo>
                  <a:pt x="36" y="84"/>
                </a:lnTo>
                <a:lnTo>
                  <a:pt x="35" y="85"/>
                </a:lnTo>
                <a:lnTo>
                  <a:pt x="35" y="87"/>
                </a:lnTo>
                <a:lnTo>
                  <a:pt x="34" y="88"/>
                </a:lnTo>
                <a:lnTo>
                  <a:pt x="33" y="88"/>
                </a:lnTo>
                <a:lnTo>
                  <a:pt x="33" y="90"/>
                </a:lnTo>
                <a:lnTo>
                  <a:pt x="32" y="92"/>
                </a:lnTo>
                <a:lnTo>
                  <a:pt x="32" y="93"/>
                </a:lnTo>
                <a:lnTo>
                  <a:pt x="31" y="95"/>
                </a:lnTo>
                <a:lnTo>
                  <a:pt x="31" y="97"/>
                </a:lnTo>
                <a:lnTo>
                  <a:pt x="31" y="99"/>
                </a:lnTo>
                <a:lnTo>
                  <a:pt x="30" y="100"/>
                </a:lnTo>
                <a:lnTo>
                  <a:pt x="30" y="103"/>
                </a:lnTo>
                <a:lnTo>
                  <a:pt x="29" y="103"/>
                </a:lnTo>
                <a:lnTo>
                  <a:pt x="28" y="102"/>
                </a:lnTo>
                <a:lnTo>
                  <a:pt x="27" y="102"/>
                </a:lnTo>
                <a:lnTo>
                  <a:pt x="26" y="102"/>
                </a:lnTo>
                <a:lnTo>
                  <a:pt x="25" y="101"/>
                </a:lnTo>
                <a:lnTo>
                  <a:pt x="24" y="101"/>
                </a:lnTo>
                <a:lnTo>
                  <a:pt x="23" y="100"/>
                </a:lnTo>
                <a:lnTo>
                  <a:pt x="21" y="98"/>
                </a:lnTo>
                <a:lnTo>
                  <a:pt x="20" y="97"/>
                </a:lnTo>
                <a:lnTo>
                  <a:pt x="19" y="95"/>
                </a:lnTo>
                <a:lnTo>
                  <a:pt x="18" y="95"/>
                </a:lnTo>
                <a:lnTo>
                  <a:pt x="16" y="95"/>
                </a:lnTo>
                <a:lnTo>
                  <a:pt x="15" y="95"/>
                </a:lnTo>
                <a:lnTo>
                  <a:pt x="13" y="95"/>
                </a:lnTo>
                <a:lnTo>
                  <a:pt x="12" y="95"/>
                </a:lnTo>
                <a:lnTo>
                  <a:pt x="10" y="93"/>
                </a:lnTo>
                <a:lnTo>
                  <a:pt x="9" y="93"/>
                </a:lnTo>
                <a:lnTo>
                  <a:pt x="8" y="91"/>
                </a:lnTo>
                <a:lnTo>
                  <a:pt x="7" y="91"/>
                </a:lnTo>
                <a:lnTo>
                  <a:pt x="6" y="92"/>
                </a:lnTo>
                <a:lnTo>
                  <a:pt x="6" y="93"/>
                </a:lnTo>
                <a:lnTo>
                  <a:pt x="6" y="95"/>
                </a:lnTo>
                <a:lnTo>
                  <a:pt x="4" y="97"/>
                </a:lnTo>
                <a:lnTo>
                  <a:pt x="3" y="97"/>
                </a:lnTo>
                <a:lnTo>
                  <a:pt x="2" y="98"/>
                </a:lnTo>
                <a:lnTo>
                  <a:pt x="1" y="99"/>
                </a:lnTo>
                <a:lnTo>
                  <a:pt x="0" y="99"/>
                </a:lnTo>
                <a:lnTo>
                  <a:pt x="0" y="100"/>
                </a:lnTo>
                <a:lnTo>
                  <a:pt x="0" y="98"/>
                </a:lnTo>
                <a:lnTo>
                  <a:pt x="0" y="97"/>
                </a:lnTo>
                <a:lnTo>
                  <a:pt x="0" y="96"/>
                </a:lnTo>
                <a:lnTo>
                  <a:pt x="0" y="95"/>
                </a:lnTo>
                <a:lnTo>
                  <a:pt x="1" y="95"/>
                </a:lnTo>
                <a:lnTo>
                  <a:pt x="2" y="95"/>
                </a:lnTo>
                <a:lnTo>
                  <a:pt x="3" y="95"/>
                </a:lnTo>
                <a:lnTo>
                  <a:pt x="4" y="95"/>
                </a:lnTo>
                <a:lnTo>
                  <a:pt x="4" y="94"/>
                </a:lnTo>
                <a:lnTo>
                  <a:pt x="4" y="93"/>
                </a:lnTo>
                <a:lnTo>
                  <a:pt x="3" y="93"/>
                </a:lnTo>
                <a:lnTo>
                  <a:pt x="2" y="93"/>
                </a:lnTo>
                <a:lnTo>
                  <a:pt x="1" y="93"/>
                </a:lnTo>
                <a:lnTo>
                  <a:pt x="0" y="93"/>
                </a:lnTo>
                <a:lnTo>
                  <a:pt x="0" y="92"/>
                </a:lnTo>
                <a:lnTo>
                  <a:pt x="0" y="91"/>
                </a:lnTo>
                <a:lnTo>
                  <a:pt x="2" y="91"/>
                </a:lnTo>
                <a:lnTo>
                  <a:pt x="3" y="90"/>
                </a:lnTo>
                <a:lnTo>
                  <a:pt x="4" y="90"/>
                </a:lnTo>
                <a:lnTo>
                  <a:pt x="5" y="90"/>
                </a:lnTo>
                <a:lnTo>
                  <a:pt x="6" y="90"/>
                </a:lnTo>
                <a:lnTo>
                  <a:pt x="5" y="90"/>
                </a:lnTo>
                <a:lnTo>
                  <a:pt x="4" y="90"/>
                </a:lnTo>
                <a:lnTo>
                  <a:pt x="3" y="90"/>
                </a:lnTo>
                <a:lnTo>
                  <a:pt x="2" y="90"/>
                </a:lnTo>
                <a:lnTo>
                  <a:pt x="1" y="90"/>
                </a:lnTo>
                <a:lnTo>
                  <a:pt x="0" y="90"/>
                </a:lnTo>
                <a:lnTo>
                  <a:pt x="0" y="89"/>
                </a:lnTo>
                <a:lnTo>
                  <a:pt x="0" y="88"/>
                </a:lnTo>
                <a:lnTo>
                  <a:pt x="0" y="87"/>
                </a:lnTo>
                <a:lnTo>
                  <a:pt x="2" y="87"/>
                </a:lnTo>
                <a:lnTo>
                  <a:pt x="3" y="87"/>
                </a:lnTo>
                <a:lnTo>
                  <a:pt x="5" y="87"/>
                </a:lnTo>
                <a:lnTo>
                  <a:pt x="6" y="87"/>
                </a:lnTo>
                <a:lnTo>
                  <a:pt x="8" y="87"/>
                </a:lnTo>
                <a:lnTo>
                  <a:pt x="9" y="87"/>
                </a:lnTo>
                <a:lnTo>
                  <a:pt x="11" y="86"/>
                </a:lnTo>
                <a:lnTo>
                  <a:pt x="13" y="86"/>
                </a:lnTo>
                <a:lnTo>
                  <a:pt x="11" y="86"/>
                </a:lnTo>
                <a:lnTo>
                  <a:pt x="9" y="86"/>
                </a:lnTo>
                <a:lnTo>
                  <a:pt x="8" y="86"/>
                </a:lnTo>
                <a:lnTo>
                  <a:pt x="6" y="85"/>
                </a:lnTo>
                <a:lnTo>
                  <a:pt x="5" y="85"/>
                </a:lnTo>
                <a:lnTo>
                  <a:pt x="3" y="85"/>
                </a:lnTo>
                <a:lnTo>
                  <a:pt x="2" y="85"/>
                </a:lnTo>
                <a:lnTo>
                  <a:pt x="0" y="85"/>
                </a:lnTo>
                <a:lnTo>
                  <a:pt x="0" y="84"/>
                </a:lnTo>
                <a:lnTo>
                  <a:pt x="0" y="83"/>
                </a:lnTo>
                <a:lnTo>
                  <a:pt x="2" y="83"/>
                </a:lnTo>
                <a:lnTo>
                  <a:pt x="3" y="83"/>
                </a:lnTo>
                <a:lnTo>
                  <a:pt x="4" y="83"/>
                </a:lnTo>
                <a:lnTo>
                  <a:pt x="6" y="82"/>
                </a:lnTo>
                <a:lnTo>
                  <a:pt x="7" y="82"/>
                </a:lnTo>
                <a:lnTo>
                  <a:pt x="8" y="82"/>
                </a:lnTo>
                <a:lnTo>
                  <a:pt x="10" y="82"/>
                </a:lnTo>
                <a:lnTo>
                  <a:pt x="11" y="81"/>
                </a:lnTo>
                <a:lnTo>
                  <a:pt x="10" y="81"/>
                </a:lnTo>
                <a:lnTo>
                  <a:pt x="8" y="81"/>
                </a:lnTo>
                <a:lnTo>
                  <a:pt x="7" y="81"/>
                </a:lnTo>
                <a:lnTo>
                  <a:pt x="6" y="81"/>
                </a:lnTo>
                <a:lnTo>
                  <a:pt x="5" y="81"/>
                </a:lnTo>
                <a:lnTo>
                  <a:pt x="4" y="81"/>
                </a:lnTo>
                <a:lnTo>
                  <a:pt x="3" y="81"/>
                </a:lnTo>
                <a:lnTo>
                  <a:pt x="2" y="81"/>
                </a:lnTo>
                <a:lnTo>
                  <a:pt x="3" y="80"/>
                </a:lnTo>
                <a:lnTo>
                  <a:pt x="4" y="79"/>
                </a:lnTo>
                <a:lnTo>
                  <a:pt x="6" y="78"/>
                </a:lnTo>
                <a:lnTo>
                  <a:pt x="8" y="78"/>
                </a:lnTo>
                <a:lnTo>
                  <a:pt x="11" y="78"/>
                </a:lnTo>
                <a:lnTo>
                  <a:pt x="13" y="78"/>
                </a:lnTo>
                <a:lnTo>
                  <a:pt x="15" y="78"/>
                </a:lnTo>
                <a:lnTo>
                  <a:pt x="17" y="78"/>
                </a:lnTo>
                <a:lnTo>
                  <a:pt x="16" y="78"/>
                </a:lnTo>
                <a:lnTo>
                  <a:pt x="15" y="78"/>
                </a:lnTo>
                <a:lnTo>
                  <a:pt x="14" y="78"/>
                </a:lnTo>
                <a:lnTo>
                  <a:pt x="13" y="78"/>
                </a:lnTo>
                <a:lnTo>
                  <a:pt x="11" y="78"/>
                </a:lnTo>
                <a:lnTo>
                  <a:pt x="8" y="78"/>
                </a:lnTo>
                <a:lnTo>
                  <a:pt x="5" y="78"/>
                </a:lnTo>
                <a:lnTo>
                  <a:pt x="5" y="77"/>
                </a:lnTo>
                <a:lnTo>
                  <a:pt x="5" y="76"/>
                </a:lnTo>
                <a:lnTo>
                  <a:pt x="6" y="75"/>
                </a:lnTo>
                <a:lnTo>
                  <a:pt x="7" y="74"/>
                </a:lnTo>
                <a:lnTo>
                  <a:pt x="8" y="73"/>
                </a:lnTo>
                <a:lnTo>
                  <a:pt x="10" y="73"/>
                </a:lnTo>
                <a:lnTo>
                  <a:pt x="12" y="73"/>
                </a:lnTo>
                <a:lnTo>
                  <a:pt x="13" y="73"/>
                </a:lnTo>
                <a:lnTo>
                  <a:pt x="15" y="73"/>
                </a:lnTo>
                <a:lnTo>
                  <a:pt x="16" y="73"/>
                </a:lnTo>
                <a:lnTo>
                  <a:pt x="15" y="73"/>
                </a:lnTo>
                <a:lnTo>
                  <a:pt x="14" y="73"/>
                </a:lnTo>
                <a:lnTo>
                  <a:pt x="13" y="73"/>
                </a:lnTo>
                <a:lnTo>
                  <a:pt x="12" y="73"/>
                </a:lnTo>
                <a:lnTo>
                  <a:pt x="11" y="73"/>
                </a:lnTo>
                <a:lnTo>
                  <a:pt x="10" y="73"/>
                </a:lnTo>
                <a:lnTo>
                  <a:pt x="9" y="73"/>
                </a:lnTo>
                <a:lnTo>
                  <a:pt x="8" y="73"/>
                </a:lnTo>
                <a:lnTo>
                  <a:pt x="8" y="72"/>
                </a:lnTo>
                <a:lnTo>
                  <a:pt x="8" y="71"/>
                </a:lnTo>
                <a:lnTo>
                  <a:pt x="10" y="70"/>
                </a:lnTo>
                <a:lnTo>
                  <a:pt x="12" y="70"/>
                </a:lnTo>
                <a:lnTo>
                  <a:pt x="14" y="70"/>
                </a:lnTo>
                <a:lnTo>
                  <a:pt x="16" y="70"/>
                </a:lnTo>
                <a:lnTo>
                  <a:pt x="17" y="70"/>
                </a:lnTo>
                <a:lnTo>
                  <a:pt x="19" y="69"/>
                </a:lnTo>
                <a:lnTo>
                  <a:pt x="21" y="69"/>
                </a:lnTo>
                <a:lnTo>
                  <a:pt x="20" y="69"/>
                </a:lnTo>
                <a:lnTo>
                  <a:pt x="19" y="69"/>
                </a:lnTo>
                <a:lnTo>
                  <a:pt x="17" y="69"/>
                </a:lnTo>
                <a:lnTo>
                  <a:pt x="16" y="69"/>
                </a:lnTo>
                <a:lnTo>
                  <a:pt x="14" y="69"/>
                </a:lnTo>
                <a:lnTo>
                  <a:pt x="13" y="69"/>
                </a:lnTo>
                <a:lnTo>
                  <a:pt x="12" y="69"/>
                </a:lnTo>
                <a:lnTo>
                  <a:pt x="10" y="69"/>
                </a:lnTo>
                <a:lnTo>
                  <a:pt x="11" y="67"/>
                </a:lnTo>
                <a:lnTo>
                  <a:pt x="12" y="67"/>
                </a:lnTo>
                <a:lnTo>
                  <a:pt x="14" y="66"/>
                </a:lnTo>
                <a:lnTo>
                  <a:pt x="15" y="66"/>
                </a:lnTo>
                <a:lnTo>
                  <a:pt x="17" y="66"/>
                </a:lnTo>
                <a:lnTo>
                  <a:pt x="19" y="65"/>
                </a:lnTo>
                <a:lnTo>
                  <a:pt x="20" y="65"/>
                </a:lnTo>
                <a:lnTo>
                  <a:pt x="22" y="65"/>
                </a:lnTo>
                <a:lnTo>
                  <a:pt x="21" y="65"/>
                </a:lnTo>
                <a:lnTo>
                  <a:pt x="20" y="65"/>
                </a:lnTo>
                <a:lnTo>
                  <a:pt x="19" y="65"/>
                </a:lnTo>
                <a:lnTo>
                  <a:pt x="18" y="65"/>
                </a:lnTo>
                <a:lnTo>
                  <a:pt x="17" y="65"/>
                </a:lnTo>
                <a:lnTo>
                  <a:pt x="16" y="65"/>
                </a:lnTo>
                <a:lnTo>
                  <a:pt x="15" y="65"/>
                </a:lnTo>
                <a:lnTo>
                  <a:pt x="14" y="65"/>
                </a:lnTo>
                <a:lnTo>
                  <a:pt x="14" y="64"/>
                </a:lnTo>
                <a:lnTo>
                  <a:pt x="15" y="63"/>
                </a:lnTo>
                <a:lnTo>
                  <a:pt x="16" y="63"/>
                </a:lnTo>
                <a:lnTo>
                  <a:pt x="17" y="63"/>
                </a:lnTo>
                <a:lnTo>
                  <a:pt x="18" y="62"/>
                </a:lnTo>
                <a:lnTo>
                  <a:pt x="20" y="62"/>
                </a:lnTo>
                <a:lnTo>
                  <a:pt x="23" y="62"/>
                </a:lnTo>
                <a:lnTo>
                  <a:pt x="26" y="62"/>
                </a:lnTo>
                <a:lnTo>
                  <a:pt x="26" y="61"/>
                </a:lnTo>
                <a:lnTo>
                  <a:pt x="25" y="61"/>
                </a:lnTo>
                <a:lnTo>
                  <a:pt x="24" y="61"/>
                </a:lnTo>
                <a:lnTo>
                  <a:pt x="22" y="61"/>
                </a:lnTo>
                <a:lnTo>
                  <a:pt x="21" y="61"/>
                </a:lnTo>
                <a:lnTo>
                  <a:pt x="20" y="61"/>
                </a:lnTo>
                <a:lnTo>
                  <a:pt x="19" y="61"/>
                </a:lnTo>
                <a:lnTo>
                  <a:pt x="18" y="61"/>
                </a:lnTo>
                <a:lnTo>
                  <a:pt x="17" y="61"/>
                </a:lnTo>
                <a:lnTo>
                  <a:pt x="18" y="60"/>
                </a:lnTo>
                <a:lnTo>
                  <a:pt x="19" y="60"/>
                </a:lnTo>
                <a:lnTo>
                  <a:pt x="20" y="59"/>
                </a:lnTo>
                <a:lnTo>
                  <a:pt x="21" y="59"/>
                </a:lnTo>
                <a:lnTo>
                  <a:pt x="22" y="59"/>
                </a:lnTo>
                <a:lnTo>
                  <a:pt x="23" y="59"/>
                </a:lnTo>
                <a:lnTo>
                  <a:pt x="24" y="59"/>
                </a:lnTo>
                <a:lnTo>
                  <a:pt x="25" y="59"/>
                </a:lnTo>
                <a:lnTo>
                  <a:pt x="24" y="58"/>
                </a:lnTo>
                <a:lnTo>
                  <a:pt x="23" y="58"/>
                </a:lnTo>
                <a:lnTo>
                  <a:pt x="22" y="58"/>
                </a:lnTo>
                <a:lnTo>
                  <a:pt x="21" y="58"/>
                </a:lnTo>
                <a:lnTo>
                  <a:pt x="20" y="58"/>
                </a:lnTo>
                <a:lnTo>
                  <a:pt x="20" y="57"/>
                </a:lnTo>
                <a:lnTo>
                  <a:pt x="21" y="56"/>
                </a:lnTo>
                <a:lnTo>
                  <a:pt x="22" y="56"/>
                </a:lnTo>
                <a:lnTo>
                  <a:pt x="23" y="55"/>
                </a:lnTo>
                <a:lnTo>
                  <a:pt x="24" y="55"/>
                </a:lnTo>
                <a:lnTo>
                  <a:pt x="25" y="55"/>
                </a:lnTo>
                <a:lnTo>
                  <a:pt x="27" y="55"/>
                </a:lnTo>
                <a:lnTo>
                  <a:pt x="28" y="55"/>
                </a:lnTo>
                <a:lnTo>
                  <a:pt x="29" y="55"/>
                </a:lnTo>
                <a:lnTo>
                  <a:pt x="28" y="55"/>
                </a:lnTo>
                <a:lnTo>
                  <a:pt x="27" y="55"/>
                </a:lnTo>
                <a:lnTo>
                  <a:pt x="26" y="55"/>
                </a:lnTo>
                <a:lnTo>
                  <a:pt x="25" y="55"/>
                </a:lnTo>
                <a:lnTo>
                  <a:pt x="24" y="54"/>
                </a:lnTo>
                <a:lnTo>
                  <a:pt x="24" y="53"/>
                </a:lnTo>
                <a:lnTo>
                  <a:pt x="25" y="52"/>
                </a:lnTo>
                <a:lnTo>
                  <a:pt x="26" y="52"/>
                </a:lnTo>
                <a:lnTo>
                  <a:pt x="28" y="52"/>
                </a:lnTo>
                <a:lnTo>
                  <a:pt x="29" y="51"/>
                </a:lnTo>
                <a:lnTo>
                  <a:pt x="31" y="51"/>
                </a:lnTo>
                <a:lnTo>
                  <a:pt x="32" y="51"/>
                </a:lnTo>
                <a:lnTo>
                  <a:pt x="34" y="51"/>
                </a:lnTo>
                <a:lnTo>
                  <a:pt x="35" y="51"/>
                </a:lnTo>
                <a:lnTo>
                  <a:pt x="33" y="51"/>
                </a:lnTo>
                <a:lnTo>
                  <a:pt x="31" y="50"/>
                </a:lnTo>
                <a:lnTo>
                  <a:pt x="30" y="50"/>
                </a:lnTo>
                <a:lnTo>
                  <a:pt x="29" y="50"/>
                </a:lnTo>
                <a:lnTo>
                  <a:pt x="28" y="50"/>
                </a:lnTo>
                <a:lnTo>
                  <a:pt x="27" y="50"/>
                </a:lnTo>
                <a:lnTo>
                  <a:pt x="26" y="50"/>
                </a:lnTo>
                <a:lnTo>
                  <a:pt x="27" y="50"/>
                </a:lnTo>
                <a:lnTo>
                  <a:pt x="28" y="49"/>
                </a:lnTo>
                <a:lnTo>
                  <a:pt x="30" y="48"/>
                </a:lnTo>
                <a:lnTo>
                  <a:pt x="31" y="48"/>
                </a:lnTo>
                <a:lnTo>
                  <a:pt x="33" y="48"/>
                </a:lnTo>
                <a:lnTo>
                  <a:pt x="35" y="47"/>
                </a:lnTo>
                <a:lnTo>
                  <a:pt x="36" y="47"/>
                </a:lnTo>
                <a:lnTo>
                  <a:pt x="38" y="47"/>
                </a:lnTo>
                <a:lnTo>
                  <a:pt x="40" y="46"/>
                </a:lnTo>
                <a:lnTo>
                  <a:pt x="39" y="46"/>
                </a:lnTo>
                <a:lnTo>
                  <a:pt x="38" y="46"/>
                </a:lnTo>
                <a:lnTo>
                  <a:pt x="37" y="46"/>
                </a:lnTo>
                <a:lnTo>
                  <a:pt x="36" y="46"/>
                </a:lnTo>
                <a:lnTo>
                  <a:pt x="34" y="46"/>
                </a:lnTo>
                <a:lnTo>
                  <a:pt x="33" y="47"/>
                </a:lnTo>
                <a:lnTo>
                  <a:pt x="31" y="47"/>
                </a:lnTo>
                <a:lnTo>
                  <a:pt x="31" y="46"/>
                </a:lnTo>
                <a:lnTo>
                  <a:pt x="31" y="45"/>
                </a:lnTo>
                <a:lnTo>
                  <a:pt x="32" y="45"/>
                </a:lnTo>
                <a:lnTo>
                  <a:pt x="34" y="44"/>
                </a:lnTo>
                <a:lnTo>
                  <a:pt x="35" y="43"/>
                </a:lnTo>
                <a:lnTo>
                  <a:pt x="36" y="43"/>
                </a:lnTo>
                <a:lnTo>
                  <a:pt x="38" y="43"/>
                </a:lnTo>
                <a:lnTo>
                  <a:pt x="40" y="43"/>
                </a:lnTo>
                <a:lnTo>
                  <a:pt x="42" y="42"/>
                </a:lnTo>
                <a:lnTo>
                  <a:pt x="43" y="42"/>
                </a:lnTo>
                <a:lnTo>
                  <a:pt x="42" y="42"/>
                </a:lnTo>
                <a:lnTo>
                  <a:pt x="41" y="42"/>
                </a:lnTo>
                <a:lnTo>
                  <a:pt x="39" y="42"/>
                </a:lnTo>
                <a:lnTo>
                  <a:pt x="38" y="42"/>
                </a:lnTo>
                <a:lnTo>
                  <a:pt x="37" y="42"/>
                </a:lnTo>
                <a:lnTo>
                  <a:pt x="36" y="42"/>
                </a:lnTo>
                <a:lnTo>
                  <a:pt x="36" y="43"/>
                </a:lnTo>
                <a:lnTo>
                  <a:pt x="36" y="41"/>
                </a:lnTo>
                <a:lnTo>
                  <a:pt x="37" y="40"/>
                </a:lnTo>
                <a:lnTo>
                  <a:pt x="39" y="39"/>
                </a:lnTo>
                <a:lnTo>
                  <a:pt x="41" y="39"/>
                </a:lnTo>
                <a:lnTo>
                  <a:pt x="43" y="38"/>
                </a:lnTo>
                <a:lnTo>
                  <a:pt x="45" y="38"/>
                </a:lnTo>
                <a:lnTo>
                  <a:pt x="47" y="38"/>
                </a:lnTo>
                <a:lnTo>
                  <a:pt x="48" y="37"/>
                </a:lnTo>
                <a:lnTo>
                  <a:pt x="47" y="37"/>
                </a:lnTo>
                <a:lnTo>
                  <a:pt x="45" y="37"/>
                </a:lnTo>
                <a:lnTo>
                  <a:pt x="44" y="37"/>
                </a:lnTo>
                <a:lnTo>
                  <a:pt x="43" y="37"/>
                </a:lnTo>
                <a:lnTo>
                  <a:pt x="42" y="37"/>
                </a:lnTo>
                <a:lnTo>
                  <a:pt x="41" y="37"/>
                </a:lnTo>
                <a:lnTo>
                  <a:pt x="42" y="36"/>
                </a:lnTo>
                <a:lnTo>
                  <a:pt x="44" y="35"/>
                </a:lnTo>
                <a:lnTo>
                  <a:pt x="46" y="35"/>
                </a:lnTo>
                <a:lnTo>
                  <a:pt x="48" y="35"/>
                </a:lnTo>
                <a:lnTo>
                  <a:pt x="50" y="34"/>
                </a:lnTo>
                <a:lnTo>
                  <a:pt x="52" y="33"/>
                </a:lnTo>
                <a:lnTo>
                  <a:pt x="53" y="32"/>
                </a:lnTo>
                <a:lnTo>
                  <a:pt x="55" y="32"/>
                </a:lnTo>
                <a:lnTo>
                  <a:pt x="54" y="32"/>
                </a:lnTo>
                <a:lnTo>
                  <a:pt x="53" y="32"/>
                </a:lnTo>
                <a:lnTo>
                  <a:pt x="51" y="32"/>
                </a:lnTo>
                <a:lnTo>
                  <a:pt x="50" y="33"/>
                </a:lnTo>
                <a:lnTo>
                  <a:pt x="48" y="33"/>
                </a:lnTo>
                <a:lnTo>
                  <a:pt x="47" y="33"/>
                </a:lnTo>
                <a:lnTo>
                  <a:pt x="46" y="34"/>
                </a:lnTo>
                <a:lnTo>
                  <a:pt x="44" y="34"/>
                </a:lnTo>
                <a:lnTo>
                  <a:pt x="45" y="32"/>
                </a:lnTo>
                <a:lnTo>
                  <a:pt x="46" y="32"/>
                </a:lnTo>
                <a:lnTo>
                  <a:pt x="48" y="31"/>
                </a:lnTo>
                <a:lnTo>
                  <a:pt x="50" y="30"/>
                </a:lnTo>
                <a:lnTo>
                  <a:pt x="53" y="30"/>
                </a:lnTo>
                <a:lnTo>
                  <a:pt x="55" y="30"/>
                </a:lnTo>
                <a:lnTo>
                  <a:pt x="57" y="30"/>
                </a:lnTo>
                <a:lnTo>
                  <a:pt x="58" y="29"/>
                </a:lnTo>
                <a:lnTo>
                  <a:pt x="57" y="29"/>
                </a:lnTo>
                <a:lnTo>
                  <a:pt x="56" y="29"/>
                </a:lnTo>
                <a:lnTo>
                  <a:pt x="55" y="29"/>
                </a:lnTo>
                <a:lnTo>
                  <a:pt x="54" y="29"/>
                </a:lnTo>
                <a:lnTo>
                  <a:pt x="53" y="29"/>
                </a:lnTo>
                <a:lnTo>
                  <a:pt x="52" y="30"/>
                </a:lnTo>
                <a:lnTo>
                  <a:pt x="51" y="30"/>
                </a:lnTo>
                <a:lnTo>
                  <a:pt x="50" y="30"/>
                </a:lnTo>
                <a:lnTo>
                  <a:pt x="50" y="28"/>
                </a:lnTo>
                <a:lnTo>
                  <a:pt x="52" y="27"/>
                </a:lnTo>
                <a:lnTo>
                  <a:pt x="54" y="27"/>
                </a:lnTo>
                <a:lnTo>
                  <a:pt x="56" y="26"/>
                </a:lnTo>
                <a:lnTo>
                  <a:pt x="59" y="26"/>
                </a:lnTo>
                <a:lnTo>
                  <a:pt x="61" y="26"/>
                </a:lnTo>
                <a:lnTo>
                  <a:pt x="63" y="25"/>
                </a:lnTo>
                <a:lnTo>
                  <a:pt x="64" y="24"/>
                </a:lnTo>
                <a:lnTo>
                  <a:pt x="62" y="24"/>
                </a:lnTo>
                <a:lnTo>
                  <a:pt x="60" y="24"/>
                </a:lnTo>
                <a:lnTo>
                  <a:pt x="59" y="24"/>
                </a:lnTo>
                <a:lnTo>
                  <a:pt x="58" y="24"/>
                </a:lnTo>
                <a:lnTo>
                  <a:pt x="57" y="24"/>
                </a:lnTo>
                <a:lnTo>
                  <a:pt x="56" y="24"/>
                </a:lnTo>
                <a:lnTo>
                  <a:pt x="56" y="23"/>
                </a:lnTo>
                <a:lnTo>
                  <a:pt x="58" y="23"/>
                </a:lnTo>
                <a:lnTo>
                  <a:pt x="60" y="22"/>
                </a:lnTo>
                <a:lnTo>
                  <a:pt x="62" y="22"/>
                </a:lnTo>
                <a:lnTo>
                  <a:pt x="64" y="22"/>
                </a:lnTo>
                <a:lnTo>
                  <a:pt x="65" y="22"/>
                </a:lnTo>
                <a:lnTo>
                  <a:pt x="67" y="22"/>
                </a:lnTo>
                <a:lnTo>
                  <a:pt x="69" y="21"/>
                </a:lnTo>
                <a:lnTo>
                  <a:pt x="71" y="21"/>
                </a:lnTo>
                <a:lnTo>
                  <a:pt x="70" y="21"/>
                </a:lnTo>
                <a:lnTo>
                  <a:pt x="69" y="21"/>
                </a:lnTo>
                <a:lnTo>
                  <a:pt x="67" y="21"/>
                </a:lnTo>
                <a:lnTo>
                  <a:pt x="66" y="21"/>
                </a:lnTo>
                <a:lnTo>
                  <a:pt x="65" y="21"/>
                </a:lnTo>
                <a:lnTo>
                  <a:pt x="64" y="21"/>
                </a:lnTo>
                <a:lnTo>
                  <a:pt x="63" y="20"/>
                </a:lnTo>
                <a:lnTo>
                  <a:pt x="62" y="20"/>
                </a:lnTo>
                <a:lnTo>
                  <a:pt x="63" y="19"/>
                </a:lnTo>
                <a:lnTo>
                  <a:pt x="64" y="18"/>
                </a:lnTo>
                <a:lnTo>
                  <a:pt x="66" y="18"/>
                </a:lnTo>
                <a:lnTo>
                  <a:pt x="68" y="18"/>
                </a:lnTo>
                <a:lnTo>
                  <a:pt x="70" y="18"/>
                </a:lnTo>
                <a:lnTo>
                  <a:pt x="72" y="18"/>
                </a:lnTo>
                <a:lnTo>
                  <a:pt x="74" y="18"/>
                </a:lnTo>
                <a:lnTo>
                  <a:pt x="76" y="18"/>
                </a:lnTo>
                <a:lnTo>
                  <a:pt x="75" y="17"/>
                </a:lnTo>
                <a:lnTo>
                  <a:pt x="74" y="17"/>
                </a:lnTo>
                <a:lnTo>
                  <a:pt x="72" y="17"/>
                </a:lnTo>
                <a:lnTo>
                  <a:pt x="71" y="17"/>
                </a:lnTo>
                <a:lnTo>
                  <a:pt x="70" y="17"/>
                </a:lnTo>
                <a:lnTo>
                  <a:pt x="69" y="17"/>
                </a:lnTo>
                <a:lnTo>
                  <a:pt x="68" y="17"/>
                </a:lnTo>
                <a:lnTo>
                  <a:pt x="67" y="17"/>
                </a:lnTo>
                <a:lnTo>
                  <a:pt x="68" y="15"/>
                </a:lnTo>
                <a:lnTo>
                  <a:pt x="70" y="15"/>
                </a:lnTo>
                <a:lnTo>
                  <a:pt x="72" y="15"/>
                </a:lnTo>
                <a:lnTo>
                  <a:pt x="74" y="14"/>
                </a:lnTo>
                <a:lnTo>
                  <a:pt x="77" y="14"/>
                </a:lnTo>
                <a:lnTo>
                  <a:pt x="79" y="14"/>
                </a:lnTo>
                <a:lnTo>
                  <a:pt x="81" y="14"/>
                </a:lnTo>
                <a:lnTo>
                  <a:pt x="82" y="14"/>
                </a:lnTo>
                <a:lnTo>
                  <a:pt x="81" y="14"/>
                </a:lnTo>
                <a:lnTo>
                  <a:pt x="80" y="14"/>
                </a:lnTo>
                <a:lnTo>
                  <a:pt x="79" y="14"/>
                </a:lnTo>
                <a:lnTo>
                  <a:pt x="78" y="13"/>
                </a:lnTo>
                <a:lnTo>
                  <a:pt x="77" y="13"/>
                </a:lnTo>
                <a:lnTo>
                  <a:pt x="75" y="13"/>
                </a:lnTo>
                <a:lnTo>
                  <a:pt x="73" y="13"/>
                </a:lnTo>
                <a:lnTo>
                  <a:pt x="74" y="12"/>
                </a:lnTo>
                <a:lnTo>
                  <a:pt x="75" y="12"/>
                </a:lnTo>
                <a:lnTo>
                  <a:pt x="77" y="12"/>
                </a:lnTo>
                <a:lnTo>
                  <a:pt x="80" y="11"/>
                </a:lnTo>
                <a:lnTo>
                  <a:pt x="83" y="11"/>
                </a:lnTo>
                <a:lnTo>
                  <a:pt x="85" y="11"/>
                </a:lnTo>
                <a:lnTo>
                  <a:pt x="87" y="11"/>
                </a:lnTo>
                <a:lnTo>
                  <a:pt x="88" y="11"/>
                </a:lnTo>
                <a:lnTo>
                  <a:pt x="87" y="10"/>
                </a:lnTo>
                <a:lnTo>
                  <a:pt x="86" y="10"/>
                </a:lnTo>
                <a:lnTo>
                  <a:pt x="85" y="10"/>
                </a:lnTo>
                <a:lnTo>
                  <a:pt x="83" y="10"/>
                </a:lnTo>
                <a:lnTo>
                  <a:pt x="82" y="10"/>
                </a:lnTo>
                <a:lnTo>
                  <a:pt x="80" y="10"/>
                </a:lnTo>
                <a:lnTo>
                  <a:pt x="80" y="9"/>
                </a:lnTo>
                <a:lnTo>
                  <a:pt x="81" y="8"/>
                </a:lnTo>
                <a:lnTo>
                  <a:pt x="83" y="8"/>
                </a:lnTo>
                <a:lnTo>
                  <a:pt x="85" y="8"/>
                </a:lnTo>
                <a:lnTo>
                  <a:pt x="87" y="8"/>
                </a:lnTo>
                <a:lnTo>
                  <a:pt x="90" y="8"/>
                </a:lnTo>
                <a:lnTo>
                  <a:pt x="92" y="8"/>
                </a:lnTo>
                <a:lnTo>
                  <a:pt x="93" y="8"/>
                </a:lnTo>
                <a:lnTo>
                  <a:pt x="95" y="8"/>
                </a:lnTo>
                <a:lnTo>
                  <a:pt x="95" y="7"/>
                </a:lnTo>
                <a:lnTo>
                  <a:pt x="94" y="7"/>
                </a:lnTo>
                <a:lnTo>
                  <a:pt x="92" y="7"/>
                </a:lnTo>
                <a:lnTo>
                  <a:pt x="90" y="7"/>
                </a:lnTo>
                <a:lnTo>
                  <a:pt x="89" y="7"/>
                </a:lnTo>
                <a:lnTo>
                  <a:pt x="88" y="7"/>
                </a:lnTo>
                <a:lnTo>
                  <a:pt x="86" y="7"/>
                </a:lnTo>
                <a:lnTo>
                  <a:pt x="85" y="7"/>
                </a:lnTo>
                <a:lnTo>
                  <a:pt x="87" y="6"/>
                </a:lnTo>
                <a:lnTo>
                  <a:pt x="89" y="5"/>
                </a:lnTo>
                <a:lnTo>
                  <a:pt x="91" y="5"/>
                </a:lnTo>
                <a:lnTo>
                  <a:pt x="92" y="5"/>
                </a:lnTo>
                <a:lnTo>
                  <a:pt x="94" y="5"/>
                </a:lnTo>
                <a:lnTo>
                  <a:pt x="97" y="5"/>
                </a:lnTo>
                <a:lnTo>
                  <a:pt x="98" y="5"/>
                </a:lnTo>
                <a:lnTo>
                  <a:pt x="100" y="5"/>
                </a:lnTo>
                <a:lnTo>
                  <a:pt x="99" y="5"/>
                </a:lnTo>
                <a:lnTo>
                  <a:pt x="98" y="5"/>
                </a:lnTo>
                <a:lnTo>
                  <a:pt x="97" y="5"/>
                </a:lnTo>
                <a:lnTo>
                  <a:pt x="96" y="5"/>
                </a:lnTo>
                <a:lnTo>
                  <a:pt x="94" y="5"/>
                </a:lnTo>
                <a:lnTo>
                  <a:pt x="94" y="4"/>
                </a:lnTo>
                <a:lnTo>
                  <a:pt x="92" y="4"/>
                </a:lnTo>
                <a:lnTo>
                  <a:pt x="92" y="3"/>
                </a:lnTo>
                <a:lnTo>
                  <a:pt x="94" y="3"/>
                </a:lnTo>
                <a:lnTo>
                  <a:pt x="95" y="2"/>
                </a:lnTo>
                <a:lnTo>
                  <a:pt x="97" y="2"/>
                </a:lnTo>
                <a:lnTo>
                  <a:pt x="98" y="2"/>
                </a:lnTo>
                <a:lnTo>
                  <a:pt x="100" y="2"/>
                </a:lnTo>
                <a:lnTo>
                  <a:pt x="101" y="2"/>
                </a:lnTo>
                <a:lnTo>
                  <a:pt x="103" y="2"/>
                </a:lnTo>
                <a:lnTo>
                  <a:pt x="104" y="1"/>
                </a:lnTo>
                <a:lnTo>
                  <a:pt x="105" y="0"/>
                </a:lnTo>
                <a:lnTo>
                  <a:pt x="107" y="1"/>
                </a:lnTo>
                <a:lnTo>
                  <a:pt x="108" y="2"/>
                </a:lnTo>
                <a:lnTo>
                  <a:pt x="109" y="5"/>
                </a:lnTo>
                <a:lnTo>
                  <a:pt x="110" y="8"/>
                </a:lnTo>
                <a:lnTo>
                  <a:pt x="111" y="12"/>
                </a:lnTo>
                <a:lnTo>
                  <a:pt x="112" y="15"/>
                </a:lnTo>
                <a:lnTo>
                  <a:pt x="113" y="17"/>
                </a:lnTo>
                <a:lnTo>
                  <a:pt x="113" y="18"/>
                </a:lnTo>
                <a:lnTo>
                  <a:pt x="112" y="20"/>
                </a:lnTo>
                <a:lnTo>
                  <a:pt x="112" y="22"/>
                </a:lnTo>
                <a:lnTo>
                  <a:pt x="111" y="25"/>
                </a:lnTo>
                <a:lnTo>
                  <a:pt x="110" y="27"/>
                </a:lnTo>
                <a:lnTo>
                  <a:pt x="109" y="30"/>
                </a:lnTo>
                <a:lnTo>
                  <a:pt x="109" y="32"/>
                </a:lnTo>
                <a:lnTo>
                  <a:pt x="109" y="34"/>
                </a:lnTo>
                <a:lnTo>
                  <a:pt x="108" y="34"/>
                </a:lnTo>
                <a:lnTo>
                  <a:pt x="107" y="34"/>
                </a:lnTo>
                <a:lnTo>
                  <a:pt x="106" y="34"/>
                </a:lnTo>
                <a:lnTo>
                  <a:pt x="106" y="35"/>
                </a:lnTo>
                <a:lnTo>
                  <a:pt x="107" y="35"/>
                </a:lnTo>
                <a:lnTo>
                  <a:pt x="108" y="36"/>
                </a:lnTo>
                <a:lnTo>
                  <a:pt x="108" y="37"/>
                </a:lnTo>
                <a:lnTo>
                  <a:pt x="107" y="37"/>
                </a:lnTo>
                <a:lnTo>
                  <a:pt x="107" y="38"/>
                </a:lnTo>
                <a:lnTo>
                  <a:pt x="106" y="38"/>
                </a:lnTo>
                <a:lnTo>
                  <a:pt x="105" y="37"/>
                </a:lnTo>
                <a:lnTo>
                  <a:pt x="104" y="37"/>
                </a:lnTo>
                <a:lnTo>
                  <a:pt x="104" y="38"/>
                </a:lnTo>
                <a:lnTo>
                  <a:pt x="104" y="39"/>
                </a:lnTo>
                <a:lnTo>
                  <a:pt x="105" y="39"/>
                </a:lnTo>
                <a:lnTo>
                  <a:pt x="106" y="40"/>
                </a:lnTo>
                <a:lnTo>
                  <a:pt x="107" y="40"/>
                </a:lnTo>
                <a:lnTo>
                  <a:pt x="107" y="41"/>
                </a:lnTo>
                <a:lnTo>
                  <a:pt x="107" y="42"/>
                </a:lnTo>
                <a:lnTo>
                  <a:pt x="107" y="43"/>
                </a:lnTo>
                <a:lnTo>
                  <a:pt x="106" y="43"/>
                </a:lnTo>
                <a:lnTo>
                  <a:pt x="105" y="43"/>
                </a:lnTo>
                <a:lnTo>
                  <a:pt x="104" y="43"/>
                </a:lnTo>
                <a:lnTo>
                  <a:pt x="103" y="43"/>
                </a:lnTo>
                <a:lnTo>
                  <a:pt x="103" y="44"/>
                </a:lnTo>
                <a:lnTo>
                  <a:pt x="104" y="44"/>
                </a:lnTo>
                <a:lnTo>
                  <a:pt x="104" y="45"/>
                </a:lnTo>
                <a:lnTo>
                  <a:pt x="105" y="45"/>
                </a:lnTo>
                <a:lnTo>
                  <a:pt x="106" y="45"/>
                </a:lnTo>
                <a:lnTo>
                  <a:pt x="106" y="46"/>
                </a:lnTo>
                <a:lnTo>
                  <a:pt x="106" y="47"/>
                </a:lnTo>
                <a:lnTo>
                  <a:pt x="106" y="48"/>
                </a:lnTo>
                <a:lnTo>
                  <a:pt x="106" y="49"/>
                </a:lnTo>
                <a:lnTo>
                  <a:pt x="105" y="49"/>
                </a:lnTo>
                <a:lnTo>
                  <a:pt x="104" y="49"/>
                </a:lnTo>
                <a:lnTo>
                  <a:pt x="103" y="49"/>
                </a:lnTo>
                <a:lnTo>
                  <a:pt x="103" y="48"/>
                </a:lnTo>
                <a:lnTo>
                  <a:pt x="102" y="48"/>
                </a:lnTo>
                <a:lnTo>
                  <a:pt x="100" y="48"/>
                </a:lnTo>
                <a:lnTo>
                  <a:pt x="100" y="49"/>
                </a:lnTo>
                <a:lnTo>
                  <a:pt x="101" y="49"/>
                </a:lnTo>
                <a:lnTo>
                  <a:pt x="102" y="50"/>
                </a:lnTo>
                <a:lnTo>
                  <a:pt x="103" y="50"/>
                </a:lnTo>
                <a:lnTo>
                  <a:pt x="104" y="50"/>
                </a:lnTo>
                <a:lnTo>
                  <a:pt x="105" y="50"/>
                </a:lnTo>
                <a:lnTo>
                  <a:pt x="105" y="52"/>
                </a:lnTo>
                <a:lnTo>
                  <a:pt x="105" y="53"/>
                </a:lnTo>
                <a:lnTo>
                  <a:pt x="105" y="55"/>
                </a:lnTo>
                <a:lnTo>
                  <a:pt x="104" y="55"/>
                </a:lnTo>
                <a:lnTo>
                  <a:pt x="103" y="55"/>
                </a:lnTo>
                <a:lnTo>
                  <a:pt x="102" y="55"/>
                </a:lnTo>
                <a:lnTo>
                  <a:pt x="101" y="55"/>
                </a:lnTo>
                <a:lnTo>
                  <a:pt x="100" y="55"/>
                </a:lnTo>
                <a:lnTo>
                  <a:pt x="99" y="55"/>
                </a:lnTo>
                <a:lnTo>
                  <a:pt x="98" y="55"/>
                </a:lnTo>
                <a:lnTo>
                  <a:pt x="97" y="55"/>
                </a:lnTo>
                <a:lnTo>
                  <a:pt x="99" y="55"/>
                </a:lnTo>
                <a:lnTo>
                  <a:pt x="101" y="55"/>
                </a:lnTo>
                <a:lnTo>
                  <a:pt x="103" y="56"/>
                </a:lnTo>
                <a:lnTo>
                  <a:pt x="104" y="57"/>
                </a:lnTo>
                <a:lnTo>
                  <a:pt x="105" y="57"/>
                </a:lnTo>
                <a:lnTo>
                  <a:pt x="105" y="58"/>
                </a:lnTo>
                <a:lnTo>
                  <a:pt x="105" y="59"/>
                </a:lnTo>
                <a:lnTo>
                  <a:pt x="105" y="60"/>
                </a:lnTo>
                <a:lnTo>
                  <a:pt x="105" y="61"/>
                </a:lnTo>
                <a:lnTo>
                  <a:pt x="104" y="61"/>
                </a:lnTo>
                <a:lnTo>
                  <a:pt x="104" y="62"/>
                </a:lnTo>
                <a:lnTo>
                  <a:pt x="103" y="62"/>
                </a:lnTo>
                <a:lnTo>
                  <a:pt x="102" y="62"/>
                </a:lnTo>
                <a:lnTo>
                  <a:pt x="101" y="62"/>
                </a:lnTo>
                <a:lnTo>
                  <a:pt x="100" y="62"/>
                </a:lnTo>
                <a:lnTo>
                  <a:pt x="99" y="62"/>
                </a:lnTo>
                <a:lnTo>
                  <a:pt x="100" y="62"/>
                </a:lnTo>
                <a:lnTo>
                  <a:pt x="101" y="62"/>
                </a:lnTo>
                <a:lnTo>
                  <a:pt x="102" y="62"/>
                </a:lnTo>
                <a:lnTo>
                  <a:pt x="103" y="63"/>
                </a:lnTo>
                <a:lnTo>
                  <a:pt x="105" y="63"/>
                </a:lnTo>
                <a:lnTo>
                  <a:pt x="105" y="64"/>
                </a:lnTo>
                <a:lnTo>
                  <a:pt x="105" y="65"/>
                </a:lnTo>
                <a:lnTo>
                  <a:pt x="104" y="66"/>
                </a:lnTo>
                <a:lnTo>
                  <a:pt x="104" y="67"/>
                </a:lnTo>
                <a:lnTo>
                  <a:pt x="103" y="67"/>
                </a:lnTo>
                <a:lnTo>
                  <a:pt x="102" y="67"/>
                </a:lnTo>
                <a:lnTo>
                  <a:pt x="101" y="67"/>
                </a:lnTo>
                <a:lnTo>
                  <a:pt x="99" y="67"/>
                </a:lnTo>
                <a:lnTo>
                  <a:pt x="98" y="67"/>
                </a:lnTo>
                <a:lnTo>
                  <a:pt x="97" y="67"/>
                </a:lnTo>
                <a:lnTo>
                  <a:pt x="96" y="67"/>
                </a:lnTo>
                <a:lnTo>
                  <a:pt x="97" y="67"/>
                </a:lnTo>
                <a:lnTo>
                  <a:pt x="98" y="67"/>
                </a:lnTo>
                <a:lnTo>
                  <a:pt x="99" y="67"/>
                </a:lnTo>
                <a:lnTo>
                  <a:pt x="100" y="68"/>
                </a:lnTo>
                <a:lnTo>
                  <a:pt x="101" y="68"/>
                </a:lnTo>
                <a:lnTo>
                  <a:pt x="103" y="68"/>
                </a:lnTo>
                <a:lnTo>
                  <a:pt x="103" y="69"/>
                </a:lnTo>
                <a:lnTo>
                  <a:pt x="104" y="69"/>
                </a:lnTo>
                <a:lnTo>
                  <a:pt x="104" y="70"/>
                </a:lnTo>
                <a:lnTo>
                  <a:pt x="104" y="71"/>
                </a:lnTo>
                <a:lnTo>
                  <a:pt x="104" y="72"/>
                </a:lnTo>
                <a:lnTo>
                  <a:pt x="104" y="73"/>
                </a:lnTo>
                <a:lnTo>
                  <a:pt x="103" y="73"/>
                </a:lnTo>
                <a:lnTo>
                  <a:pt x="102" y="73"/>
                </a:lnTo>
                <a:lnTo>
                  <a:pt x="101" y="73"/>
                </a:lnTo>
                <a:lnTo>
                  <a:pt x="100" y="73"/>
                </a:lnTo>
                <a:lnTo>
                  <a:pt x="99" y="73"/>
                </a:lnTo>
                <a:lnTo>
                  <a:pt x="98" y="73"/>
                </a:lnTo>
                <a:lnTo>
                  <a:pt x="97" y="73"/>
                </a:lnTo>
                <a:lnTo>
                  <a:pt x="96" y="72"/>
                </a:lnTo>
                <a:lnTo>
                  <a:pt x="96" y="73"/>
                </a:lnTo>
                <a:lnTo>
                  <a:pt x="97" y="73"/>
                </a:lnTo>
                <a:lnTo>
                  <a:pt x="98" y="73"/>
                </a:lnTo>
                <a:lnTo>
                  <a:pt x="100" y="74"/>
                </a:lnTo>
                <a:lnTo>
                  <a:pt x="102" y="75"/>
                </a:lnTo>
                <a:lnTo>
                  <a:pt x="104" y="75"/>
                </a:lnTo>
                <a:lnTo>
                  <a:pt x="104" y="76"/>
                </a:lnTo>
                <a:lnTo>
                  <a:pt x="104" y="78"/>
                </a:lnTo>
                <a:lnTo>
                  <a:pt x="104" y="79"/>
                </a:lnTo>
                <a:lnTo>
                  <a:pt x="103" y="79"/>
                </a:lnTo>
                <a:lnTo>
                  <a:pt x="102" y="79"/>
                </a:lnTo>
                <a:lnTo>
                  <a:pt x="101" y="79"/>
                </a:lnTo>
                <a:lnTo>
                  <a:pt x="99" y="79"/>
                </a:lnTo>
                <a:lnTo>
                  <a:pt x="97" y="78"/>
                </a:lnTo>
                <a:lnTo>
                  <a:pt x="95" y="78"/>
                </a:lnTo>
                <a:lnTo>
                  <a:pt x="94" y="78"/>
                </a:lnTo>
                <a:lnTo>
                  <a:pt x="95" y="79"/>
                </a:lnTo>
                <a:lnTo>
                  <a:pt x="97" y="80"/>
                </a:lnTo>
                <a:lnTo>
                  <a:pt x="98" y="80"/>
                </a:lnTo>
                <a:lnTo>
                  <a:pt x="100" y="80"/>
                </a:lnTo>
                <a:lnTo>
                  <a:pt x="102" y="81"/>
                </a:lnTo>
                <a:lnTo>
                  <a:pt x="103" y="81"/>
                </a:lnTo>
                <a:lnTo>
                  <a:pt x="105" y="82"/>
                </a:lnTo>
                <a:lnTo>
                  <a:pt x="105" y="83"/>
                </a:lnTo>
                <a:lnTo>
                  <a:pt x="105" y="85"/>
                </a:lnTo>
                <a:lnTo>
                  <a:pt x="105" y="88"/>
                </a:lnTo>
                <a:lnTo>
                  <a:pt x="105" y="90"/>
                </a:lnTo>
                <a:lnTo>
                  <a:pt x="104" y="90"/>
                </a:lnTo>
                <a:lnTo>
                  <a:pt x="103" y="90"/>
                </a:lnTo>
                <a:lnTo>
                  <a:pt x="102" y="90"/>
                </a:lnTo>
                <a:lnTo>
                  <a:pt x="101" y="90"/>
                </a:lnTo>
                <a:lnTo>
                  <a:pt x="101" y="91"/>
                </a:lnTo>
                <a:lnTo>
                  <a:pt x="102" y="91"/>
                </a:lnTo>
                <a:lnTo>
                  <a:pt x="103" y="91"/>
                </a:lnTo>
                <a:lnTo>
                  <a:pt x="103" y="92"/>
                </a:lnTo>
                <a:lnTo>
                  <a:pt x="104" y="92"/>
                </a:lnTo>
                <a:lnTo>
                  <a:pt x="105" y="92"/>
                </a:lnTo>
                <a:lnTo>
                  <a:pt x="105" y="93"/>
                </a:lnTo>
                <a:lnTo>
                  <a:pt x="105" y="95"/>
                </a:lnTo>
                <a:lnTo>
                  <a:pt x="104" y="95"/>
                </a:lnTo>
                <a:lnTo>
                  <a:pt x="104" y="96"/>
                </a:lnTo>
                <a:lnTo>
                  <a:pt x="103" y="96"/>
                </a:lnTo>
                <a:lnTo>
                  <a:pt x="103" y="97"/>
                </a:lnTo>
                <a:lnTo>
                  <a:pt x="104" y="97"/>
                </a:lnTo>
                <a:lnTo>
                  <a:pt x="105" y="97"/>
                </a:lnTo>
                <a:lnTo>
                  <a:pt x="105" y="99"/>
                </a:lnTo>
                <a:lnTo>
                  <a:pt x="105" y="100"/>
                </a:lnTo>
                <a:lnTo>
                  <a:pt x="105" y="102"/>
                </a:lnTo>
                <a:lnTo>
                  <a:pt x="104" y="102"/>
                </a:lnTo>
                <a:lnTo>
                  <a:pt x="103" y="103"/>
                </a:lnTo>
                <a:lnTo>
                  <a:pt x="104" y="103"/>
                </a:lnTo>
                <a:lnTo>
                  <a:pt x="104" y="104"/>
                </a:lnTo>
                <a:lnTo>
                  <a:pt x="105" y="104"/>
                </a:lnTo>
                <a:lnTo>
                  <a:pt x="106" y="104"/>
                </a:lnTo>
                <a:lnTo>
                  <a:pt x="106" y="105"/>
                </a:lnTo>
                <a:lnTo>
                  <a:pt x="106" y="106"/>
                </a:lnTo>
                <a:lnTo>
                  <a:pt x="106" y="108"/>
                </a:lnTo>
                <a:lnTo>
                  <a:pt x="105" y="109"/>
                </a:lnTo>
                <a:close/>
              </a:path>
            </a:pathLst>
          </a:custGeom>
          <a:solidFill>
            <a:srgbClr val="66666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41" name="Freeform 287"/>
          <p:cNvSpPr>
            <a:spLocks/>
          </p:cNvSpPr>
          <p:nvPr/>
        </p:nvSpPr>
        <p:spPr bwMode="auto">
          <a:xfrm>
            <a:off x="7116763" y="4400551"/>
            <a:ext cx="76200" cy="104775"/>
          </a:xfrm>
          <a:custGeom>
            <a:avLst/>
            <a:gdLst>
              <a:gd name="T0" fmla="*/ 61913 w 48"/>
              <a:gd name="T1" fmla="*/ 104775 h 66"/>
              <a:gd name="T2" fmla="*/ 53975 w 48"/>
              <a:gd name="T3" fmla="*/ 104775 h 66"/>
              <a:gd name="T4" fmla="*/ 46038 w 48"/>
              <a:gd name="T5" fmla="*/ 103188 h 66"/>
              <a:gd name="T6" fmla="*/ 38100 w 48"/>
              <a:gd name="T7" fmla="*/ 103188 h 66"/>
              <a:gd name="T8" fmla="*/ 30163 w 48"/>
              <a:gd name="T9" fmla="*/ 103188 h 66"/>
              <a:gd name="T10" fmla="*/ 22225 w 48"/>
              <a:gd name="T11" fmla="*/ 103188 h 66"/>
              <a:gd name="T12" fmla="*/ 14288 w 48"/>
              <a:gd name="T13" fmla="*/ 103188 h 66"/>
              <a:gd name="T14" fmla="*/ 6350 w 48"/>
              <a:gd name="T15" fmla="*/ 103188 h 66"/>
              <a:gd name="T16" fmla="*/ 0 w 48"/>
              <a:gd name="T17" fmla="*/ 88900 h 66"/>
              <a:gd name="T18" fmla="*/ 0 w 48"/>
              <a:gd name="T19" fmla="*/ 25400 h 66"/>
              <a:gd name="T20" fmla="*/ 1588 w 48"/>
              <a:gd name="T21" fmla="*/ 9525 h 66"/>
              <a:gd name="T22" fmla="*/ 1588 w 48"/>
              <a:gd name="T23" fmla="*/ 7938 h 66"/>
              <a:gd name="T24" fmla="*/ 3175 w 48"/>
              <a:gd name="T25" fmla="*/ 6350 h 66"/>
              <a:gd name="T26" fmla="*/ 6350 w 48"/>
              <a:gd name="T27" fmla="*/ 6350 h 66"/>
              <a:gd name="T28" fmla="*/ 7938 w 48"/>
              <a:gd name="T29" fmla="*/ 4763 h 66"/>
              <a:gd name="T30" fmla="*/ 12700 w 48"/>
              <a:gd name="T31" fmla="*/ 3175 h 66"/>
              <a:gd name="T32" fmla="*/ 15875 w 48"/>
              <a:gd name="T33" fmla="*/ 3175 h 66"/>
              <a:gd name="T34" fmla="*/ 20638 w 48"/>
              <a:gd name="T35" fmla="*/ 1588 h 66"/>
              <a:gd name="T36" fmla="*/ 25400 w 48"/>
              <a:gd name="T37" fmla="*/ 1588 h 66"/>
              <a:gd name="T38" fmla="*/ 28575 w 48"/>
              <a:gd name="T39" fmla="*/ 1588 h 66"/>
              <a:gd name="T40" fmla="*/ 33338 w 48"/>
              <a:gd name="T41" fmla="*/ 0 h 66"/>
              <a:gd name="T42" fmla="*/ 38100 w 48"/>
              <a:gd name="T43" fmla="*/ 0 h 66"/>
              <a:gd name="T44" fmla="*/ 41275 w 48"/>
              <a:gd name="T45" fmla="*/ 0 h 66"/>
              <a:gd name="T46" fmla="*/ 44450 w 48"/>
              <a:gd name="T47" fmla="*/ 0 h 66"/>
              <a:gd name="T48" fmla="*/ 50800 w 48"/>
              <a:gd name="T49" fmla="*/ 0 h 66"/>
              <a:gd name="T50" fmla="*/ 55563 w 48"/>
              <a:gd name="T51" fmla="*/ 0 h 66"/>
              <a:gd name="T52" fmla="*/ 60325 w 48"/>
              <a:gd name="T53" fmla="*/ 1588 h 66"/>
              <a:gd name="T54" fmla="*/ 66675 w 48"/>
              <a:gd name="T55" fmla="*/ 1588 h 66"/>
              <a:gd name="T56" fmla="*/ 71438 w 48"/>
              <a:gd name="T57" fmla="*/ 3175 h 66"/>
              <a:gd name="T58" fmla="*/ 74613 w 48"/>
              <a:gd name="T59" fmla="*/ 6350 h 66"/>
              <a:gd name="T60" fmla="*/ 74613 w 48"/>
              <a:gd name="T61" fmla="*/ 15875 h 66"/>
              <a:gd name="T62" fmla="*/ 74613 w 48"/>
              <a:gd name="T63" fmla="*/ 36513 h 66"/>
              <a:gd name="T64" fmla="*/ 73025 w 48"/>
              <a:gd name="T65" fmla="*/ 69850 h 66"/>
              <a:gd name="T66" fmla="*/ 71438 w 48"/>
              <a:gd name="T67" fmla="*/ 100013 h 66"/>
              <a:gd name="T68" fmla="*/ 69850 w 48"/>
              <a:gd name="T69" fmla="*/ 104775 h 66"/>
              <a:gd name="T70" fmla="*/ 68263 w 48"/>
              <a:gd name="T71" fmla="*/ 104775 h 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8" h="66">
                <a:moveTo>
                  <a:pt x="42" y="66"/>
                </a:moveTo>
                <a:lnTo>
                  <a:pt x="39" y="66"/>
                </a:lnTo>
                <a:lnTo>
                  <a:pt x="37" y="66"/>
                </a:lnTo>
                <a:lnTo>
                  <a:pt x="34" y="66"/>
                </a:lnTo>
                <a:lnTo>
                  <a:pt x="32" y="66"/>
                </a:lnTo>
                <a:lnTo>
                  <a:pt x="29" y="65"/>
                </a:lnTo>
                <a:lnTo>
                  <a:pt x="26" y="65"/>
                </a:lnTo>
                <a:lnTo>
                  <a:pt x="24" y="65"/>
                </a:lnTo>
                <a:lnTo>
                  <a:pt x="21" y="65"/>
                </a:lnTo>
                <a:lnTo>
                  <a:pt x="19" y="65"/>
                </a:lnTo>
                <a:lnTo>
                  <a:pt x="16" y="65"/>
                </a:lnTo>
                <a:lnTo>
                  <a:pt x="14" y="65"/>
                </a:lnTo>
                <a:lnTo>
                  <a:pt x="11" y="65"/>
                </a:lnTo>
                <a:lnTo>
                  <a:pt x="9" y="65"/>
                </a:lnTo>
                <a:lnTo>
                  <a:pt x="6" y="65"/>
                </a:lnTo>
                <a:lnTo>
                  <a:pt x="4" y="65"/>
                </a:lnTo>
                <a:lnTo>
                  <a:pt x="1" y="65"/>
                </a:lnTo>
                <a:lnTo>
                  <a:pt x="0" y="56"/>
                </a:lnTo>
                <a:lnTo>
                  <a:pt x="0" y="36"/>
                </a:lnTo>
                <a:lnTo>
                  <a:pt x="0" y="16"/>
                </a:lnTo>
                <a:lnTo>
                  <a:pt x="0" y="6"/>
                </a:lnTo>
                <a:lnTo>
                  <a:pt x="1" y="6"/>
                </a:lnTo>
                <a:lnTo>
                  <a:pt x="1" y="5"/>
                </a:lnTo>
                <a:lnTo>
                  <a:pt x="2" y="5"/>
                </a:lnTo>
                <a:lnTo>
                  <a:pt x="2" y="4"/>
                </a:lnTo>
                <a:lnTo>
                  <a:pt x="3" y="4"/>
                </a:lnTo>
                <a:lnTo>
                  <a:pt x="4" y="4"/>
                </a:lnTo>
                <a:lnTo>
                  <a:pt x="5" y="3"/>
                </a:lnTo>
                <a:lnTo>
                  <a:pt x="7" y="3"/>
                </a:lnTo>
                <a:lnTo>
                  <a:pt x="8" y="2"/>
                </a:lnTo>
                <a:lnTo>
                  <a:pt x="9" y="2"/>
                </a:lnTo>
                <a:lnTo>
                  <a:pt x="10" y="2"/>
                </a:lnTo>
                <a:lnTo>
                  <a:pt x="12" y="1"/>
                </a:lnTo>
                <a:lnTo>
                  <a:pt x="13" y="1"/>
                </a:lnTo>
                <a:lnTo>
                  <a:pt x="15" y="1"/>
                </a:lnTo>
                <a:lnTo>
                  <a:pt x="16" y="1"/>
                </a:lnTo>
                <a:lnTo>
                  <a:pt x="17" y="1"/>
                </a:lnTo>
                <a:lnTo>
                  <a:pt x="18" y="1"/>
                </a:lnTo>
                <a:lnTo>
                  <a:pt x="20" y="1"/>
                </a:lnTo>
                <a:lnTo>
                  <a:pt x="21" y="0"/>
                </a:lnTo>
                <a:lnTo>
                  <a:pt x="22" y="0"/>
                </a:lnTo>
                <a:lnTo>
                  <a:pt x="24" y="0"/>
                </a:lnTo>
                <a:lnTo>
                  <a:pt x="25" y="0"/>
                </a:lnTo>
                <a:lnTo>
                  <a:pt x="26" y="0"/>
                </a:lnTo>
                <a:lnTo>
                  <a:pt x="27" y="0"/>
                </a:lnTo>
                <a:lnTo>
                  <a:pt x="28" y="0"/>
                </a:lnTo>
                <a:lnTo>
                  <a:pt x="30" y="0"/>
                </a:lnTo>
                <a:lnTo>
                  <a:pt x="32" y="0"/>
                </a:lnTo>
                <a:lnTo>
                  <a:pt x="33" y="0"/>
                </a:lnTo>
                <a:lnTo>
                  <a:pt x="35" y="0"/>
                </a:lnTo>
                <a:lnTo>
                  <a:pt x="37" y="1"/>
                </a:lnTo>
                <a:lnTo>
                  <a:pt x="38" y="1"/>
                </a:lnTo>
                <a:lnTo>
                  <a:pt x="40" y="1"/>
                </a:lnTo>
                <a:lnTo>
                  <a:pt x="42" y="1"/>
                </a:lnTo>
                <a:lnTo>
                  <a:pt x="44" y="2"/>
                </a:lnTo>
                <a:lnTo>
                  <a:pt x="45" y="2"/>
                </a:lnTo>
                <a:lnTo>
                  <a:pt x="46" y="3"/>
                </a:lnTo>
                <a:lnTo>
                  <a:pt x="47" y="4"/>
                </a:lnTo>
                <a:lnTo>
                  <a:pt x="48" y="4"/>
                </a:lnTo>
                <a:lnTo>
                  <a:pt x="47" y="10"/>
                </a:lnTo>
                <a:lnTo>
                  <a:pt x="47" y="16"/>
                </a:lnTo>
                <a:lnTo>
                  <a:pt x="47" y="23"/>
                </a:lnTo>
                <a:lnTo>
                  <a:pt x="47" y="29"/>
                </a:lnTo>
                <a:lnTo>
                  <a:pt x="46" y="44"/>
                </a:lnTo>
                <a:lnTo>
                  <a:pt x="45" y="55"/>
                </a:lnTo>
                <a:lnTo>
                  <a:pt x="45" y="63"/>
                </a:lnTo>
                <a:lnTo>
                  <a:pt x="45" y="66"/>
                </a:lnTo>
                <a:lnTo>
                  <a:pt x="44" y="66"/>
                </a:lnTo>
                <a:lnTo>
                  <a:pt x="43" y="66"/>
                </a:lnTo>
                <a:lnTo>
                  <a:pt x="42" y="6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42" name="Freeform 288"/>
          <p:cNvSpPr>
            <a:spLocks/>
          </p:cNvSpPr>
          <p:nvPr/>
        </p:nvSpPr>
        <p:spPr bwMode="auto">
          <a:xfrm>
            <a:off x="7321551" y="4503739"/>
            <a:ext cx="3175" cy="1587"/>
          </a:xfrm>
          <a:custGeom>
            <a:avLst/>
            <a:gdLst>
              <a:gd name="T0" fmla="*/ 1588 w 2"/>
              <a:gd name="T1" fmla="*/ 1587 h 1"/>
              <a:gd name="T2" fmla="*/ 1588 w 2"/>
              <a:gd name="T3" fmla="*/ 1587 h 1"/>
              <a:gd name="T4" fmla="*/ 0 w 2"/>
              <a:gd name="T5" fmla="*/ 1587 h 1"/>
              <a:gd name="T6" fmla="*/ 0 w 2"/>
              <a:gd name="T7" fmla="*/ 1587 h 1"/>
              <a:gd name="T8" fmla="*/ 1588 w 2"/>
              <a:gd name="T9" fmla="*/ 1587 h 1"/>
              <a:gd name="T10" fmla="*/ 1588 w 2"/>
              <a:gd name="T11" fmla="*/ 0 h 1"/>
              <a:gd name="T12" fmla="*/ 1588 w 2"/>
              <a:gd name="T13" fmla="*/ 0 h 1"/>
              <a:gd name="T14" fmla="*/ 3175 w 2"/>
              <a:gd name="T15" fmla="*/ 1587 h 1"/>
              <a:gd name="T16" fmla="*/ 3175 w 2"/>
              <a:gd name="T17" fmla="*/ 1587 h 1"/>
              <a:gd name="T18" fmla="*/ 1588 w 2"/>
              <a:gd name="T19" fmla="*/ 1587 h 1"/>
              <a:gd name="T20" fmla="*/ 1588 w 2"/>
              <a:gd name="T21" fmla="*/ 1587 h 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 h="1">
                <a:moveTo>
                  <a:pt x="1" y="1"/>
                </a:moveTo>
                <a:lnTo>
                  <a:pt x="1" y="1"/>
                </a:lnTo>
                <a:lnTo>
                  <a:pt x="0" y="1"/>
                </a:lnTo>
                <a:lnTo>
                  <a:pt x="1" y="1"/>
                </a:lnTo>
                <a:lnTo>
                  <a:pt x="1" y="0"/>
                </a:lnTo>
                <a:lnTo>
                  <a:pt x="2" y="1"/>
                </a:lnTo>
                <a:lnTo>
                  <a:pt x="1" y="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43" name="Freeform 289"/>
          <p:cNvSpPr>
            <a:spLocks/>
          </p:cNvSpPr>
          <p:nvPr/>
        </p:nvSpPr>
        <p:spPr bwMode="auto">
          <a:xfrm>
            <a:off x="7208838" y="4492626"/>
            <a:ext cx="6350" cy="11113"/>
          </a:xfrm>
          <a:custGeom>
            <a:avLst/>
            <a:gdLst>
              <a:gd name="T0" fmla="*/ 4763 w 4"/>
              <a:gd name="T1" fmla="*/ 11113 h 7"/>
              <a:gd name="T2" fmla="*/ 3175 w 4"/>
              <a:gd name="T3" fmla="*/ 9525 h 7"/>
              <a:gd name="T4" fmla="*/ 1588 w 4"/>
              <a:gd name="T5" fmla="*/ 9525 h 7"/>
              <a:gd name="T6" fmla="*/ 1588 w 4"/>
              <a:gd name="T7" fmla="*/ 7938 h 7"/>
              <a:gd name="T8" fmla="*/ 0 w 4"/>
              <a:gd name="T9" fmla="*/ 6350 h 7"/>
              <a:gd name="T10" fmla="*/ 0 w 4"/>
              <a:gd name="T11" fmla="*/ 4763 h 7"/>
              <a:gd name="T12" fmla="*/ 1588 w 4"/>
              <a:gd name="T13" fmla="*/ 4763 h 7"/>
              <a:gd name="T14" fmla="*/ 1588 w 4"/>
              <a:gd name="T15" fmla="*/ 3175 h 7"/>
              <a:gd name="T16" fmla="*/ 1588 w 4"/>
              <a:gd name="T17" fmla="*/ 1588 h 7"/>
              <a:gd name="T18" fmla="*/ 3175 w 4"/>
              <a:gd name="T19" fmla="*/ 0 h 7"/>
              <a:gd name="T20" fmla="*/ 4763 w 4"/>
              <a:gd name="T21" fmla="*/ 3175 h 7"/>
              <a:gd name="T22" fmla="*/ 4763 w 4"/>
              <a:gd name="T23" fmla="*/ 4763 h 7"/>
              <a:gd name="T24" fmla="*/ 4763 w 4"/>
              <a:gd name="T25" fmla="*/ 7938 h 7"/>
              <a:gd name="T26" fmla="*/ 6350 w 4"/>
              <a:gd name="T27" fmla="*/ 11113 h 7"/>
              <a:gd name="T28" fmla="*/ 4763 w 4"/>
              <a:gd name="T29" fmla="*/ 11113 h 7"/>
              <a:gd name="T30" fmla="*/ 4763 w 4"/>
              <a:gd name="T31" fmla="*/ 11113 h 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 h="7">
                <a:moveTo>
                  <a:pt x="3" y="7"/>
                </a:moveTo>
                <a:lnTo>
                  <a:pt x="2" y="6"/>
                </a:lnTo>
                <a:lnTo>
                  <a:pt x="1" y="6"/>
                </a:lnTo>
                <a:lnTo>
                  <a:pt x="1" y="5"/>
                </a:lnTo>
                <a:lnTo>
                  <a:pt x="0" y="4"/>
                </a:lnTo>
                <a:lnTo>
                  <a:pt x="0" y="3"/>
                </a:lnTo>
                <a:lnTo>
                  <a:pt x="1" y="3"/>
                </a:lnTo>
                <a:lnTo>
                  <a:pt x="1" y="2"/>
                </a:lnTo>
                <a:lnTo>
                  <a:pt x="1" y="1"/>
                </a:lnTo>
                <a:lnTo>
                  <a:pt x="2" y="0"/>
                </a:lnTo>
                <a:lnTo>
                  <a:pt x="3" y="2"/>
                </a:lnTo>
                <a:lnTo>
                  <a:pt x="3" y="3"/>
                </a:lnTo>
                <a:lnTo>
                  <a:pt x="3" y="5"/>
                </a:lnTo>
                <a:lnTo>
                  <a:pt x="4" y="7"/>
                </a:lnTo>
                <a:lnTo>
                  <a:pt x="3" y="7"/>
                </a:lnTo>
                <a:close/>
              </a:path>
            </a:pathLst>
          </a:custGeom>
          <a:solidFill>
            <a:srgbClr val="7F7F7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44" name="Freeform 290"/>
          <p:cNvSpPr>
            <a:spLocks/>
          </p:cNvSpPr>
          <p:nvPr/>
        </p:nvSpPr>
        <p:spPr bwMode="auto">
          <a:xfrm>
            <a:off x="7134225" y="4465638"/>
            <a:ext cx="52388" cy="36512"/>
          </a:xfrm>
          <a:custGeom>
            <a:avLst/>
            <a:gdLst>
              <a:gd name="T0" fmla="*/ 44450 w 33"/>
              <a:gd name="T1" fmla="*/ 36512 h 23"/>
              <a:gd name="T2" fmla="*/ 39688 w 33"/>
              <a:gd name="T3" fmla="*/ 36512 h 23"/>
              <a:gd name="T4" fmla="*/ 33338 w 33"/>
              <a:gd name="T5" fmla="*/ 36512 h 23"/>
              <a:gd name="T6" fmla="*/ 26988 w 33"/>
              <a:gd name="T7" fmla="*/ 36512 h 23"/>
              <a:gd name="T8" fmla="*/ 20638 w 33"/>
              <a:gd name="T9" fmla="*/ 36512 h 23"/>
              <a:gd name="T10" fmla="*/ 14288 w 33"/>
              <a:gd name="T11" fmla="*/ 36512 h 23"/>
              <a:gd name="T12" fmla="*/ 9525 w 33"/>
              <a:gd name="T13" fmla="*/ 36512 h 23"/>
              <a:gd name="T14" fmla="*/ 3175 w 33"/>
              <a:gd name="T15" fmla="*/ 34925 h 23"/>
              <a:gd name="T16" fmla="*/ 1588 w 33"/>
              <a:gd name="T17" fmla="*/ 31750 h 23"/>
              <a:gd name="T18" fmla="*/ 3175 w 33"/>
              <a:gd name="T19" fmla="*/ 25400 h 23"/>
              <a:gd name="T20" fmla="*/ 6350 w 33"/>
              <a:gd name="T21" fmla="*/ 19050 h 23"/>
              <a:gd name="T22" fmla="*/ 9525 w 33"/>
              <a:gd name="T23" fmla="*/ 14287 h 23"/>
              <a:gd name="T24" fmla="*/ 11113 w 33"/>
              <a:gd name="T25" fmla="*/ 9525 h 23"/>
              <a:gd name="T26" fmla="*/ 12700 w 33"/>
              <a:gd name="T27" fmla="*/ 7937 h 23"/>
              <a:gd name="T28" fmla="*/ 14288 w 33"/>
              <a:gd name="T29" fmla="*/ 4762 h 23"/>
              <a:gd name="T30" fmla="*/ 15875 w 33"/>
              <a:gd name="T31" fmla="*/ 1587 h 23"/>
              <a:gd name="T32" fmla="*/ 19050 w 33"/>
              <a:gd name="T33" fmla="*/ 0 h 23"/>
              <a:gd name="T34" fmla="*/ 22225 w 33"/>
              <a:gd name="T35" fmla="*/ 1587 h 23"/>
              <a:gd name="T36" fmla="*/ 25400 w 33"/>
              <a:gd name="T37" fmla="*/ 4762 h 23"/>
              <a:gd name="T38" fmla="*/ 30163 w 33"/>
              <a:gd name="T39" fmla="*/ 4762 h 23"/>
              <a:gd name="T40" fmla="*/ 33338 w 33"/>
              <a:gd name="T41" fmla="*/ 7937 h 23"/>
              <a:gd name="T42" fmla="*/ 34925 w 33"/>
              <a:gd name="T43" fmla="*/ 12700 h 23"/>
              <a:gd name="T44" fmla="*/ 34925 w 33"/>
              <a:gd name="T45" fmla="*/ 15875 h 23"/>
              <a:gd name="T46" fmla="*/ 36513 w 33"/>
              <a:gd name="T47" fmla="*/ 20637 h 23"/>
              <a:gd name="T48" fmla="*/ 41275 w 33"/>
              <a:gd name="T49" fmla="*/ 23812 h 23"/>
              <a:gd name="T50" fmla="*/ 42863 w 33"/>
              <a:gd name="T51" fmla="*/ 23812 h 23"/>
              <a:gd name="T52" fmla="*/ 44450 w 33"/>
              <a:gd name="T53" fmla="*/ 25400 h 23"/>
              <a:gd name="T54" fmla="*/ 44450 w 33"/>
              <a:gd name="T55" fmla="*/ 26987 h 23"/>
              <a:gd name="T56" fmla="*/ 42863 w 33"/>
              <a:gd name="T57" fmla="*/ 26987 h 23"/>
              <a:gd name="T58" fmla="*/ 44450 w 33"/>
              <a:gd name="T59" fmla="*/ 28575 h 23"/>
              <a:gd name="T60" fmla="*/ 46038 w 33"/>
              <a:gd name="T61" fmla="*/ 28575 h 23"/>
              <a:gd name="T62" fmla="*/ 52388 w 33"/>
              <a:gd name="T63" fmla="*/ 31750 h 23"/>
              <a:gd name="T64" fmla="*/ 52388 w 33"/>
              <a:gd name="T65" fmla="*/ 33337 h 23"/>
              <a:gd name="T66" fmla="*/ 49213 w 33"/>
              <a:gd name="T67" fmla="*/ 33337 h 23"/>
              <a:gd name="T68" fmla="*/ 47625 w 33"/>
              <a:gd name="T69" fmla="*/ 33337 h 23"/>
              <a:gd name="T70" fmla="*/ 44450 w 33"/>
              <a:gd name="T71" fmla="*/ 33337 h 23"/>
              <a:gd name="T72" fmla="*/ 42863 w 33"/>
              <a:gd name="T73" fmla="*/ 33337 h 23"/>
              <a:gd name="T74" fmla="*/ 46038 w 33"/>
              <a:gd name="T75" fmla="*/ 34925 h 23"/>
              <a:gd name="T76" fmla="*/ 47625 w 33"/>
              <a:gd name="T77" fmla="*/ 36512 h 23"/>
              <a:gd name="T78" fmla="*/ 50800 w 33"/>
              <a:gd name="T79" fmla="*/ 36512 h 23"/>
              <a:gd name="T80" fmla="*/ 50800 w 33"/>
              <a:gd name="T81" fmla="*/ 36512 h 23"/>
              <a:gd name="T82" fmla="*/ 49213 w 33"/>
              <a:gd name="T83" fmla="*/ 36512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3" h="23">
                <a:moveTo>
                  <a:pt x="30" y="23"/>
                </a:moveTo>
                <a:lnTo>
                  <a:pt x="28" y="23"/>
                </a:lnTo>
                <a:lnTo>
                  <a:pt x="26" y="23"/>
                </a:lnTo>
                <a:lnTo>
                  <a:pt x="25" y="23"/>
                </a:lnTo>
                <a:lnTo>
                  <a:pt x="23" y="23"/>
                </a:lnTo>
                <a:lnTo>
                  <a:pt x="21" y="23"/>
                </a:lnTo>
                <a:lnTo>
                  <a:pt x="19" y="23"/>
                </a:lnTo>
                <a:lnTo>
                  <a:pt x="17" y="23"/>
                </a:lnTo>
                <a:lnTo>
                  <a:pt x="15" y="23"/>
                </a:lnTo>
                <a:lnTo>
                  <a:pt x="13" y="23"/>
                </a:lnTo>
                <a:lnTo>
                  <a:pt x="11" y="23"/>
                </a:lnTo>
                <a:lnTo>
                  <a:pt x="9" y="23"/>
                </a:lnTo>
                <a:lnTo>
                  <a:pt x="8" y="23"/>
                </a:lnTo>
                <a:lnTo>
                  <a:pt x="6" y="23"/>
                </a:lnTo>
                <a:lnTo>
                  <a:pt x="4" y="23"/>
                </a:lnTo>
                <a:lnTo>
                  <a:pt x="2" y="22"/>
                </a:lnTo>
                <a:lnTo>
                  <a:pt x="0" y="22"/>
                </a:lnTo>
                <a:lnTo>
                  <a:pt x="1" y="20"/>
                </a:lnTo>
                <a:lnTo>
                  <a:pt x="2" y="18"/>
                </a:lnTo>
                <a:lnTo>
                  <a:pt x="2" y="16"/>
                </a:lnTo>
                <a:lnTo>
                  <a:pt x="3" y="14"/>
                </a:lnTo>
                <a:lnTo>
                  <a:pt x="4" y="12"/>
                </a:lnTo>
                <a:lnTo>
                  <a:pt x="5" y="10"/>
                </a:lnTo>
                <a:lnTo>
                  <a:pt x="6" y="9"/>
                </a:lnTo>
                <a:lnTo>
                  <a:pt x="7" y="8"/>
                </a:lnTo>
                <a:lnTo>
                  <a:pt x="7" y="6"/>
                </a:lnTo>
                <a:lnTo>
                  <a:pt x="8" y="5"/>
                </a:lnTo>
                <a:lnTo>
                  <a:pt x="9" y="3"/>
                </a:lnTo>
                <a:lnTo>
                  <a:pt x="10" y="2"/>
                </a:lnTo>
                <a:lnTo>
                  <a:pt x="10" y="1"/>
                </a:lnTo>
                <a:lnTo>
                  <a:pt x="11" y="0"/>
                </a:lnTo>
                <a:lnTo>
                  <a:pt x="12" y="0"/>
                </a:lnTo>
                <a:lnTo>
                  <a:pt x="13" y="0"/>
                </a:lnTo>
                <a:lnTo>
                  <a:pt x="14" y="1"/>
                </a:lnTo>
                <a:lnTo>
                  <a:pt x="15" y="2"/>
                </a:lnTo>
                <a:lnTo>
                  <a:pt x="16" y="3"/>
                </a:lnTo>
                <a:lnTo>
                  <a:pt x="18" y="3"/>
                </a:lnTo>
                <a:lnTo>
                  <a:pt x="19" y="3"/>
                </a:lnTo>
                <a:lnTo>
                  <a:pt x="20" y="4"/>
                </a:lnTo>
                <a:lnTo>
                  <a:pt x="21" y="5"/>
                </a:lnTo>
                <a:lnTo>
                  <a:pt x="21" y="7"/>
                </a:lnTo>
                <a:lnTo>
                  <a:pt x="22" y="8"/>
                </a:lnTo>
                <a:lnTo>
                  <a:pt x="22" y="9"/>
                </a:lnTo>
                <a:lnTo>
                  <a:pt x="22" y="10"/>
                </a:lnTo>
                <a:lnTo>
                  <a:pt x="22" y="12"/>
                </a:lnTo>
                <a:lnTo>
                  <a:pt x="23" y="13"/>
                </a:lnTo>
                <a:lnTo>
                  <a:pt x="24" y="14"/>
                </a:lnTo>
                <a:lnTo>
                  <a:pt x="26" y="15"/>
                </a:lnTo>
                <a:lnTo>
                  <a:pt x="27" y="15"/>
                </a:lnTo>
                <a:lnTo>
                  <a:pt x="28" y="16"/>
                </a:lnTo>
                <a:lnTo>
                  <a:pt x="29" y="16"/>
                </a:lnTo>
                <a:lnTo>
                  <a:pt x="28" y="17"/>
                </a:lnTo>
                <a:lnTo>
                  <a:pt x="27" y="17"/>
                </a:lnTo>
                <a:lnTo>
                  <a:pt x="28" y="18"/>
                </a:lnTo>
                <a:lnTo>
                  <a:pt x="29" y="18"/>
                </a:lnTo>
                <a:lnTo>
                  <a:pt x="31" y="19"/>
                </a:lnTo>
                <a:lnTo>
                  <a:pt x="33" y="20"/>
                </a:lnTo>
                <a:lnTo>
                  <a:pt x="33" y="21"/>
                </a:lnTo>
                <a:lnTo>
                  <a:pt x="32" y="21"/>
                </a:lnTo>
                <a:lnTo>
                  <a:pt x="31" y="21"/>
                </a:lnTo>
                <a:lnTo>
                  <a:pt x="30" y="21"/>
                </a:lnTo>
                <a:lnTo>
                  <a:pt x="29" y="21"/>
                </a:lnTo>
                <a:lnTo>
                  <a:pt x="28" y="21"/>
                </a:lnTo>
                <a:lnTo>
                  <a:pt x="27" y="21"/>
                </a:lnTo>
                <a:lnTo>
                  <a:pt x="28" y="22"/>
                </a:lnTo>
                <a:lnTo>
                  <a:pt x="29" y="22"/>
                </a:lnTo>
                <a:lnTo>
                  <a:pt x="30" y="22"/>
                </a:lnTo>
                <a:lnTo>
                  <a:pt x="30" y="23"/>
                </a:lnTo>
                <a:lnTo>
                  <a:pt x="31" y="23"/>
                </a:lnTo>
                <a:lnTo>
                  <a:pt x="32" y="23"/>
                </a:lnTo>
                <a:lnTo>
                  <a:pt x="31" y="23"/>
                </a:lnTo>
                <a:lnTo>
                  <a:pt x="30" y="23"/>
                </a:lnTo>
                <a:close/>
              </a:path>
            </a:pathLst>
          </a:cu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45" name="Freeform 291"/>
          <p:cNvSpPr>
            <a:spLocks/>
          </p:cNvSpPr>
          <p:nvPr/>
        </p:nvSpPr>
        <p:spPr bwMode="auto">
          <a:xfrm>
            <a:off x="7285039" y="4502150"/>
            <a:ext cx="3175" cy="0"/>
          </a:xfrm>
          <a:custGeom>
            <a:avLst/>
            <a:gdLst>
              <a:gd name="T0" fmla="*/ 0 w 2"/>
              <a:gd name="T1" fmla="*/ 0 w 2"/>
              <a:gd name="T2" fmla="*/ 0 w 2"/>
              <a:gd name="T3" fmla="*/ 0 w 2"/>
              <a:gd name="T4" fmla="*/ 0 w 2"/>
              <a:gd name="T5" fmla="*/ 1588 w 2"/>
              <a:gd name="T6" fmla="*/ 1588 w 2"/>
              <a:gd name="T7" fmla="*/ 3175 w 2"/>
              <a:gd name="T8" fmla="*/ 3175 w 2"/>
              <a:gd name="T9" fmla="*/ 1588 w 2"/>
              <a:gd name="T10" fmla="*/ 1588 w 2"/>
              <a:gd name="T11" fmla="*/ 0 w 2"/>
              <a:gd name="T12" fmla="*/ 0 60000 65536"/>
              <a:gd name="T13" fmla="*/ 0 60000 65536"/>
              <a:gd name="T14" fmla="*/ 0 60000 65536"/>
              <a:gd name="T15" fmla="*/ 0 60000 655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2">
                <a:pos x="T0" y="0"/>
              </a:cxn>
              <a:cxn ang="T13">
                <a:pos x="T1" y="0"/>
              </a:cxn>
              <a:cxn ang="T14">
                <a:pos x="T2" y="0"/>
              </a:cxn>
              <a:cxn ang="T15">
                <a:pos x="T3" y="0"/>
              </a:cxn>
              <a:cxn ang="T16">
                <a:pos x="T4" y="0"/>
              </a:cxn>
              <a:cxn ang="T17">
                <a:pos x="T5" y="0"/>
              </a:cxn>
              <a:cxn ang="T18">
                <a:pos x="T6" y="0"/>
              </a:cxn>
              <a:cxn ang="T19">
                <a:pos x="T7" y="0"/>
              </a:cxn>
              <a:cxn ang="T20">
                <a:pos x="T8" y="0"/>
              </a:cxn>
              <a:cxn ang="T21">
                <a:pos x="T9" y="0"/>
              </a:cxn>
              <a:cxn ang="T22">
                <a:pos x="T10" y="0"/>
              </a:cxn>
              <a:cxn ang="T23">
                <a:pos x="T11" y="0"/>
              </a:cxn>
            </a:cxnLst>
            <a:rect l="0" t="0" r="r" b="b"/>
            <a:pathLst>
              <a:path w="2">
                <a:moveTo>
                  <a:pt x="0" y="0"/>
                </a:moveTo>
                <a:lnTo>
                  <a:pt x="0" y="0"/>
                </a:lnTo>
                <a:lnTo>
                  <a:pt x="1" y="0"/>
                </a:lnTo>
                <a:lnTo>
                  <a:pt x="2" y="0"/>
                </a:lnTo>
                <a:lnTo>
                  <a:pt x="1"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46" name="Freeform 292"/>
          <p:cNvSpPr>
            <a:spLocks/>
          </p:cNvSpPr>
          <p:nvPr/>
        </p:nvSpPr>
        <p:spPr bwMode="auto">
          <a:xfrm>
            <a:off x="7119938" y="4403725"/>
            <a:ext cx="69850" cy="96838"/>
          </a:xfrm>
          <a:custGeom>
            <a:avLst/>
            <a:gdLst>
              <a:gd name="T0" fmla="*/ 3175 w 44"/>
              <a:gd name="T1" fmla="*/ 93663 h 61"/>
              <a:gd name="T2" fmla="*/ 0 w 44"/>
              <a:gd name="T3" fmla="*/ 88900 h 61"/>
              <a:gd name="T4" fmla="*/ 9525 w 44"/>
              <a:gd name="T5" fmla="*/ 85725 h 61"/>
              <a:gd name="T6" fmla="*/ 0 w 44"/>
              <a:gd name="T7" fmla="*/ 84138 h 61"/>
              <a:gd name="T8" fmla="*/ 3175 w 44"/>
              <a:gd name="T9" fmla="*/ 80963 h 61"/>
              <a:gd name="T10" fmla="*/ 3175 w 44"/>
              <a:gd name="T11" fmla="*/ 77788 h 61"/>
              <a:gd name="T12" fmla="*/ 0 w 44"/>
              <a:gd name="T13" fmla="*/ 74613 h 61"/>
              <a:gd name="T14" fmla="*/ 9525 w 44"/>
              <a:gd name="T15" fmla="*/ 74613 h 61"/>
              <a:gd name="T16" fmla="*/ 3175 w 44"/>
              <a:gd name="T17" fmla="*/ 73025 h 61"/>
              <a:gd name="T18" fmla="*/ 6350 w 44"/>
              <a:gd name="T19" fmla="*/ 68263 h 61"/>
              <a:gd name="T20" fmla="*/ 4763 w 44"/>
              <a:gd name="T21" fmla="*/ 66675 h 61"/>
              <a:gd name="T22" fmla="*/ 0 w 44"/>
              <a:gd name="T23" fmla="*/ 61913 h 61"/>
              <a:gd name="T24" fmla="*/ 9525 w 44"/>
              <a:gd name="T25" fmla="*/ 58738 h 61"/>
              <a:gd name="T26" fmla="*/ 0 w 44"/>
              <a:gd name="T27" fmla="*/ 58738 h 61"/>
              <a:gd name="T28" fmla="*/ 9525 w 44"/>
              <a:gd name="T29" fmla="*/ 53975 h 61"/>
              <a:gd name="T30" fmla="*/ 6350 w 44"/>
              <a:gd name="T31" fmla="*/ 52388 h 61"/>
              <a:gd name="T32" fmla="*/ 3175 w 44"/>
              <a:gd name="T33" fmla="*/ 47625 h 61"/>
              <a:gd name="T34" fmla="*/ 12700 w 44"/>
              <a:gd name="T35" fmla="*/ 46038 h 61"/>
              <a:gd name="T36" fmla="*/ 0 w 44"/>
              <a:gd name="T37" fmla="*/ 44450 h 61"/>
              <a:gd name="T38" fmla="*/ 11113 w 44"/>
              <a:gd name="T39" fmla="*/ 39688 h 61"/>
              <a:gd name="T40" fmla="*/ 7938 w 44"/>
              <a:gd name="T41" fmla="*/ 38100 h 61"/>
              <a:gd name="T42" fmla="*/ 1588 w 44"/>
              <a:gd name="T43" fmla="*/ 34925 h 61"/>
              <a:gd name="T44" fmla="*/ 14288 w 44"/>
              <a:gd name="T45" fmla="*/ 31750 h 61"/>
              <a:gd name="T46" fmla="*/ 0 w 44"/>
              <a:gd name="T47" fmla="*/ 31750 h 61"/>
              <a:gd name="T48" fmla="*/ 19050 w 44"/>
              <a:gd name="T49" fmla="*/ 26988 h 61"/>
              <a:gd name="T50" fmla="*/ 1588 w 44"/>
              <a:gd name="T51" fmla="*/ 25400 h 61"/>
              <a:gd name="T52" fmla="*/ 11113 w 44"/>
              <a:gd name="T53" fmla="*/ 22225 h 61"/>
              <a:gd name="T54" fmla="*/ 7938 w 44"/>
              <a:gd name="T55" fmla="*/ 17463 h 61"/>
              <a:gd name="T56" fmla="*/ 0 w 44"/>
              <a:gd name="T57" fmla="*/ 14288 h 61"/>
              <a:gd name="T58" fmla="*/ 23813 w 44"/>
              <a:gd name="T59" fmla="*/ 11113 h 61"/>
              <a:gd name="T60" fmla="*/ 0 w 44"/>
              <a:gd name="T61" fmla="*/ 11113 h 61"/>
              <a:gd name="T62" fmla="*/ 14288 w 44"/>
              <a:gd name="T63" fmla="*/ 6350 h 61"/>
              <a:gd name="T64" fmla="*/ 15875 w 44"/>
              <a:gd name="T65" fmla="*/ 3175 h 61"/>
              <a:gd name="T66" fmla="*/ 44450 w 44"/>
              <a:gd name="T67" fmla="*/ 0 h 61"/>
              <a:gd name="T68" fmla="*/ 69850 w 44"/>
              <a:gd name="T69" fmla="*/ 6350 h 61"/>
              <a:gd name="T70" fmla="*/ 61913 w 44"/>
              <a:gd name="T71" fmla="*/ 7938 h 61"/>
              <a:gd name="T72" fmla="*/ 68263 w 44"/>
              <a:gd name="T73" fmla="*/ 11113 h 61"/>
              <a:gd name="T74" fmla="*/ 63500 w 44"/>
              <a:gd name="T75" fmla="*/ 14288 h 61"/>
              <a:gd name="T76" fmla="*/ 66675 w 44"/>
              <a:gd name="T77" fmla="*/ 17463 h 61"/>
              <a:gd name="T78" fmla="*/ 66675 w 44"/>
              <a:gd name="T79" fmla="*/ 22225 h 61"/>
              <a:gd name="T80" fmla="*/ 66675 w 44"/>
              <a:gd name="T81" fmla="*/ 23813 h 61"/>
              <a:gd name="T82" fmla="*/ 66675 w 44"/>
              <a:gd name="T83" fmla="*/ 30163 h 61"/>
              <a:gd name="T84" fmla="*/ 68263 w 44"/>
              <a:gd name="T85" fmla="*/ 47625 h 61"/>
              <a:gd name="T86" fmla="*/ 66675 w 44"/>
              <a:gd name="T87" fmla="*/ 53975 h 61"/>
              <a:gd name="T88" fmla="*/ 63500 w 44"/>
              <a:gd name="T89" fmla="*/ 61913 h 61"/>
              <a:gd name="T90" fmla="*/ 66675 w 44"/>
              <a:gd name="T91" fmla="*/ 65088 h 61"/>
              <a:gd name="T92" fmla="*/ 60325 w 44"/>
              <a:gd name="T93" fmla="*/ 68263 h 61"/>
              <a:gd name="T94" fmla="*/ 60325 w 44"/>
              <a:gd name="T95" fmla="*/ 69850 h 61"/>
              <a:gd name="T96" fmla="*/ 66675 w 44"/>
              <a:gd name="T97" fmla="*/ 76200 h 61"/>
              <a:gd name="T98" fmla="*/ 58738 w 44"/>
              <a:gd name="T99" fmla="*/ 77788 h 61"/>
              <a:gd name="T100" fmla="*/ 65088 w 44"/>
              <a:gd name="T101" fmla="*/ 79375 h 61"/>
              <a:gd name="T102" fmla="*/ 63500 w 44"/>
              <a:gd name="T103" fmla="*/ 87313 h 61"/>
              <a:gd name="T104" fmla="*/ 50800 w 44"/>
              <a:gd name="T105" fmla="*/ 77788 h 61"/>
              <a:gd name="T106" fmla="*/ 55563 w 44"/>
              <a:gd name="T107" fmla="*/ 58738 h 61"/>
              <a:gd name="T108" fmla="*/ 61913 w 44"/>
              <a:gd name="T109" fmla="*/ 55563 h 61"/>
              <a:gd name="T110" fmla="*/ 65088 w 44"/>
              <a:gd name="T111" fmla="*/ 44450 h 61"/>
              <a:gd name="T112" fmla="*/ 63500 w 44"/>
              <a:gd name="T113" fmla="*/ 36513 h 61"/>
              <a:gd name="T114" fmla="*/ 55563 w 44"/>
              <a:gd name="T115" fmla="*/ 14288 h 61"/>
              <a:gd name="T116" fmla="*/ 41275 w 44"/>
              <a:gd name="T117" fmla="*/ 25400 h 61"/>
              <a:gd name="T118" fmla="*/ 36513 w 44"/>
              <a:gd name="T119" fmla="*/ 58738 h 61"/>
              <a:gd name="T120" fmla="*/ 25400 w 44"/>
              <a:gd name="T121" fmla="*/ 68263 h 61"/>
              <a:gd name="T122" fmla="*/ 12700 w 44"/>
              <a:gd name="T123" fmla="*/ 93663 h 61"/>
              <a:gd name="T124" fmla="*/ 1588 w 44"/>
              <a:gd name="T125" fmla="*/ 96838 h 6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4" h="61">
                <a:moveTo>
                  <a:pt x="0" y="61"/>
                </a:moveTo>
                <a:lnTo>
                  <a:pt x="0" y="60"/>
                </a:lnTo>
                <a:lnTo>
                  <a:pt x="0" y="59"/>
                </a:lnTo>
                <a:lnTo>
                  <a:pt x="1" y="59"/>
                </a:lnTo>
                <a:lnTo>
                  <a:pt x="2" y="59"/>
                </a:lnTo>
                <a:lnTo>
                  <a:pt x="2" y="57"/>
                </a:lnTo>
                <a:lnTo>
                  <a:pt x="1" y="57"/>
                </a:lnTo>
                <a:lnTo>
                  <a:pt x="0" y="57"/>
                </a:lnTo>
                <a:lnTo>
                  <a:pt x="0" y="56"/>
                </a:lnTo>
                <a:lnTo>
                  <a:pt x="1" y="55"/>
                </a:lnTo>
                <a:lnTo>
                  <a:pt x="2" y="55"/>
                </a:lnTo>
                <a:lnTo>
                  <a:pt x="3" y="55"/>
                </a:lnTo>
                <a:lnTo>
                  <a:pt x="4" y="55"/>
                </a:lnTo>
                <a:lnTo>
                  <a:pt x="5" y="55"/>
                </a:lnTo>
                <a:lnTo>
                  <a:pt x="6" y="55"/>
                </a:lnTo>
                <a:lnTo>
                  <a:pt x="7" y="54"/>
                </a:lnTo>
                <a:lnTo>
                  <a:pt x="6" y="54"/>
                </a:lnTo>
                <a:lnTo>
                  <a:pt x="5" y="54"/>
                </a:lnTo>
                <a:lnTo>
                  <a:pt x="4" y="54"/>
                </a:lnTo>
                <a:lnTo>
                  <a:pt x="3" y="54"/>
                </a:lnTo>
                <a:lnTo>
                  <a:pt x="2" y="54"/>
                </a:lnTo>
                <a:lnTo>
                  <a:pt x="0" y="54"/>
                </a:lnTo>
                <a:lnTo>
                  <a:pt x="0" y="53"/>
                </a:lnTo>
                <a:lnTo>
                  <a:pt x="0" y="52"/>
                </a:lnTo>
                <a:lnTo>
                  <a:pt x="0" y="51"/>
                </a:lnTo>
                <a:lnTo>
                  <a:pt x="1" y="51"/>
                </a:lnTo>
                <a:lnTo>
                  <a:pt x="2" y="51"/>
                </a:lnTo>
                <a:lnTo>
                  <a:pt x="3" y="51"/>
                </a:lnTo>
                <a:lnTo>
                  <a:pt x="4" y="51"/>
                </a:lnTo>
                <a:lnTo>
                  <a:pt x="3" y="50"/>
                </a:lnTo>
                <a:lnTo>
                  <a:pt x="3" y="49"/>
                </a:lnTo>
                <a:lnTo>
                  <a:pt x="2" y="49"/>
                </a:lnTo>
                <a:lnTo>
                  <a:pt x="1" y="49"/>
                </a:lnTo>
                <a:lnTo>
                  <a:pt x="0" y="49"/>
                </a:lnTo>
                <a:lnTo>
                  <a:pt x="0" y="48"/>
                </a:lnTo>
                <a:lnTo>
                  <a:pt x="0" y="47"/>
                </a:lnTo>
                <a:lnTo>
                  <a:pt x="1" y="47"/>
                </a:lnTo>
                <a:lnTo>
                  <a:pt x="2" y="47"/>
                </a:lnTo>
                <a:lnTo>
                  <a:pt x="3" y="47"/>
                </a:lnTo>
                <a:lnTo>
                  <a:pt x="4" y="47"/>
                </a:lnTo>
                <a:lnTo>
                  <a:pt x="5" y="47"/>
                </a:lnTo>
                <a:lnTo>
                  <a:pt x="6" y="47"/>
                </a:lnTo>
                <a:lnTo>
                  <a:pt x="7" y="47"/>
                </a:lnTo>
                <a:lnTo>
                  <a:pt x="7" y="46"/>
                </a:lnTo>
                <a:lnTo>
                  <a:pt x="6" y="46"/>
                </a:lnTo>
                <a:lnTo>
                  <a:pt x="5" y="46"/>
                </a:lnTo>
                <a:lnTo>
                  <a:pt x="4" y="46"/>
                </a:lnTo>
                <a:lnTo>
                  <a:pt x="3" y="46"/>
                </a:lnTo>
                <a:lnTo>
                  <a:pt x="2" y="46"/>
                </a:lnTo>
                <a:lnTo>
                  <a:pt x="0" y="45"/>
                </a:lnTo>
                <a:lnTo>
                  <a:pt x="0" y="44"/>
                </a:lnTo>
                <a:lnTo>
                  <a:pt x="1" y="44"/>
                </a:lnTo>
                <a:lnTo>
                  <a:pt x="2" y="44"/>
                </a:lnTo>
                <a:lnTo>
                  <a:pt x="3" y="44"/>
                </a:lnTo>
                <a:lnTo>
                  <a:pt x="4" y="43"/>
                </a:lnTo>
                <a:lnTo>
                  <a:pt x="5" y="43"/>
                </a:lnTo>
                <a:lnTo>
                  <a:pt x="6" y="43"/>
                </a:lnTo>
                <a:lnTo>
                  <a:pt x="6" y="42"/>
                </a:lnTo>
                <a:lnTo>
                  <a:pt x="5" y="42"/>
                </a:lnTo>
                <a:lnTo>
                  <a:pt x="4" y="42"/>
                </a:lnTo>
                <a:lnTo>
                  <a:pt x="3" y="42"/>
                </a:lnTo>
                <a:lnTo>
                  <a:pt x="2" y="42"/>
                </a:lnTo>
                <a:lnTo>
                  <a:pt x="1" y="42"/>
                </a:lnTo>
                <a:lnTo>
                  <a:pt x="0" y="42"/>
                </a:lnTo>
                <a:lnTo>
                  <a:pt x="0" y="41"/>
                </a:lnTo>
                <a:lnTo>
                  <a:pt x="0" y="40"/>
                </a:lnTo>
                <a:lnTo>
                  <a:pt x="0" y="39"/>
                </a:lnTo>
                <a:lnTo>
                  <a:pt x="1" y="39"/>
                </a:lnTo>
                <a:lnTo>
                  <a:pt x="2" y="39"/>
                </a:lnTo>
                <a:lnTo>
                  <a:pt x="3" y="39"/>
                </a:lnTo>
                <a:lnTo>
                  <a:pt x="4" y="39"/>
                </a:lnTo>
                <a:lnTo>
                  <a:pt x="5" y="39"/>
                </a:lnTo>
                <a:lnTo>
                  <a:pt x="6" y="39"/>
                </a:lnTo>
                <a:lnTo>
                  <a:pt x="7" y="38"/>
                </a:lnTo>
                <a:lnTo>
                  <a:pt x="6" y="37"/>
                </a:lnTo>
                <a:lnTo>
                  <a:pt x="5" y="37"/>
                </a:lnTo>
                <a:lnTo>
                  <a:pt x="4" y="37"/>
                </a:lnTo>
                <a:lnTo>
                  <a:pt x="3" y="37"/>
                </a:lnTo>
                <a:lnTo>
                  <a:pt x="2" y="37"/>
                </a:lnTo>
                <a:lnTo>
                  <a:pt x="1" y="37"/>
                </a:lnTo>
                <a:lnTo>
                  <a:pt x="0" y="37"/>
                </a:lnTo>
                <a:lnTo>
                  <a:pt x="0" y="36"/>
                </a:lnTo>
                <a:lnTo>
                  <a:pt x="0" y="35"/>
                </a:lnTo>
                <a:lnTo>
                  <a:pt x="1" y="35"/>
                </a:lnTo>
                <a:lnTo>
                  <a:pt x="2" y="35"/>
                </a:lnTo>
                <a:lnTo>
                  <a:pt x="3" y="35"/>
                </a:lnTo>
                <a:lnTo>
                  <a:pt x="4" y="35"/>
                </a:lnTo>
                <a:lnTo>
                  <a:pt x="5" y="34"/>
                </a:lnTo>
                <a:lnTo>
                  <a:pt x="6" y="34"/>
                </a:lnTo>
                <a:lnTo>
                  <a:pt x="7" y="34"/>
                </a:lnTo>
                <a:lnTo>
                  <a:pt x="8" y="33"/>
                </a:lnTo>
                <a:lnTo>
                  <a:pt x="7" y="33"/>
                </a:lnTo>
                <a:lnTo>
                  <a:pt x="6" y="33"/>
                </a:lnTo>
                <a:lnTo>
                  <a:pt x="5" y="33"/>
                </a:lnTo>
                <a:lnTo>
                  <a:pt x="4" y="33"/>
                </a:lnTo>
                <a:lnTo>
                  <a:pt x="2" y="33"/>
                </a:lnTo>
                <a:lnTo>
                  <a:pt x="0" y="34"/>
                </a:lnTo>
                <a:lnTo>
                  <a:pt x="0" y="33"/>
                </a:lnTo>
                <a:lnTo>
                  <a:pt x="0" y="32"/>
                </a:lnTo>
                <a:lnTo>
                  <a:pt x="0" y="31"/>
                </a:lnTo>
                <a:lnTo>
                  <a:pt x="1" y="31"/>
                </a:lnTo>
                <a:lnTo>
                  <a:pt x="2" y="30"/>
                </a:lnTo>
                <a:lnTo>
                  <a:pt x="3" y="30"/>
                </a:lnTo>
                <a:lnTo>
                  <a:pt x="4" y="30"/>
                </a:lnTo>
                <a:lnTo>
                  <a:pt x="5" y="29"/>
                </a:lnTo>
                <a:lnTo>
                  <a:pt x="7" y="29"/>
                </a:lnTo>
                <a:lnTo>
                  <a:pt x="9" y="29"/>
                </a:lnTo>
                <a:lnTo>
                  <a:pt x="8" y="29"/>
                </a:lnTo>
                <a:lnTo>
                  <a:pt x="7" y="29"/>
                </a:lnTo>
                <a:lnTo>
                  <a:pt x="6" y="29"/>
                </a:lnTo>
                <a:lnTo>
                  <a:pt x="4" y="29"/>
                </a:lnTo>
                <a:lnTo>
                  <a:pt x="3" y="29"/>
                </a:lnTo>
                <a:lnTo>
                  <a:pt x="2" y="29"/>
                </a:lnTo>
                <a:lnTo>
                  <a:pt x="1" y="29"/>
                </a:lnTo>
                <a:lnTo>
                  <a:pt x="0" y="29"/>
                </a:lnTo>
                <a:lnTo>
                  <a:pt x="0" y="28"/>
                </a:lnTo>
                <a:lnTo>
                  <a:pt x="0" y="27"/>
                </a:lnTo>
                <a:lnTo>
                  <a:pt x="0" y="26"/>
                </a:lnTo>
                <a:lnTo>
                  <a:pt x="1" y="26"/>
                </a:lnTo>
                <a:lnTo>
                  <a:pt x="2" y="26"/>
                </a:lnTo>
                <a:lnTo>
                  <a:pt x="3" y="26"/>
                </a:lnTo>
                <a:lnTo>
                  <a:pt x="4" y="26"/>
                </a:lnTo>
                <a:lnTo>
                  <a:pt x="6" y="25"/>
                </a:lnTo>
                <a:lnTo>
                  <a:pt x="7" y="25"/>
                </a:lnTo>
                <a:lnTo>
                  <a:pt x="8" y="25"/>
                </a:lnTo>
                <a:lnTo>
                  <a:pt x="9" y="25"/>
                </a:lnTo>
                <a:lnTo>
                  <a:pt x="10" y="25"/>
                </a:lnTo>
                <a:lnTo>
                  <a:pt x="10" y="24"/>
                </a:lnTo>
                <a:lnTo>
                  <a:pt x="8" y="24"/>
                </a:lnTo>
                <a:lnTo>
                  <a:pt x="7" y="24"/>
                </a:lnTo>
                <a:lnTo>
                  <a:pt x="6" y="24"/>
                </a:lnTo>
                <a:lnTo>
                  <a:pt x="5" y="24"/>
                </a:lnTo>
                <a:lnTo>
                  <a:pt x="3" y="24"/>
                </a:lnTo>
                <a:lnTo>
                  <a:pt x="2" y="24"/>
                </a:lnTo>
                <a:lnTo>
                  <a:pt x="1" y="24"/>
                </a:lnTo>
                <a:lnTo>
                  <a:pt x="0" y="24"/>
                </a:lnTo>
                <a:lnTo>
                  <a:pt x="0" y="23"/>
                </a:lnTo>
                <a:lnTo>
                  <a:pt x="0" y="22"/>
                </a:lnTo>
                <a:lnTo>
                  <a:pt x="1" y="22"/>
                </a:lnTo>
                <a:lnTo>
                  <a:pt x="2" y="22"/>
                </a:lnTo>
                <a:lnTo>
                  <a:pt x="4" y="21"/>
                </a:lnTo>
                <a:lnTo>
                  <a:pt x="6" y="21"/>
                </a:lnTo>
                <a:lnTo>
                  <a:pt x="9" y="21"/>
                </a:lnTo>
                <a:lnTo>
                  <a:pt x="9" y="20"/>
                </a:lnTo>
                <a:lnTo>
                  <a:pt x="8" y="20"/>
                </a:lnTo>
                <a:lnTo>
                  <a:pt x="7" y="20"/>
                </a:lnTo>
                <a:lnTo>
                  <a:pt x="5" y="20"/>
                </a:lnTo>
                <a:lnTo>
                  <a:pt x="4" y="20"/>
                </a:lnTo>
                <a:lnTo>
                  <a:pt x="3" y="20"/>
                </a:lnTo>
                <a:lnTo>
                  <a:pt x="2" y="20"/>
                </a:lnTo>
                <a:lnTo>
                  <a:pt x="1" y="20"/>
                </a:lnTo>
                <a:lnTo>
                  <a:pt x="0" y="20"/>
                </a:lnTo>
                <a:lnTo>
                  <a:pt x="0" y="19"/>
                </a:lnTo>
                <a:lnTo>
                  <a:pt x="1" y="18"/>
                </a:lnTo>
                <a:lnTo>
                  <a:pt x="2" y="18"/>
                </a:lnTo>
                <a:lnTo>
                  <a:pt x="5" y="18"/>
                </a:lnTo>
                <a:lnTo>
                  <a:pt x="7" y="17"/>
                </a:lnTo>
                <a:lnTo>
                  <a:pt x="9" y="17"/>
                </a:lnTo>
                <a:lnTo>
                  <a:pt x="12" y="17"/>
                </a:lnTo>
                <a:lnTo>
                  <a:pt x="13" y="17"/>
                </a:lnTo>
                <a:lnTo>
                  <a:pt x="14" y="16"/>
                </a:lnTo>
                <a:lnTo>
                  <a:pt x="10" y="16"/>
                </a:lnTo>
                <a:lnTo>
                  <a:pt x="7" y="16"/>
                </a:lnTo>
                <a:lnTo>
                  <a:pt x="4" y="16"/>
                </a:lnTo>
                <a:lnTo>
                  <a:pt x="2" y="16"/>
                </a:lnTo>
                <a:lnTo>
                  <a:pt x="1" y="16"/>
                </a:lnTo>
                <a:lnTo>
                  <a:pt x="0" y="16"/>
                </a:lnTo>
                <a:lnTo>
                  <a:pt x="0" y="15"/>
                </a:lnTo>
                <a:lnTo>
                  <a:pt x="0" y="14"/>
                </a:lnTo>
                <a:lnTo>
                  <a:pt x="3" y="14"/>
                </a:lnTo>
                <a:lnTo>
                  <a:pt x="5" y="14"/>
                </a:lnTo>
                <a:lnTo>
                  <a:pt x="7" y="14"/>
                </a:lnTo>
                <a:lnTo>
                  <a:pt x="8" y="13"/>
                </a:lnTo>
                <a:lnTo>
                  <a:pt x="9" y="13"/>
                </a:lnTo>
                <a:lnTo>
                  <a:pt x="10" y="13"/>
                </a:lnTo>
                <a:lnTo>
                  <a:pt x="11" y="13"/>
                </a:lnTo>
                <a:lnTo>
                  <a:pt x="10" y="12"/>
                </a:lnTo>
                <a:lnTo>
                  <a:pt x="8" y="12"/>
                </a:lnTo>
                <a:lnTo>
                  <a:pt x="7" y="11"/>
                </a:lnTo>
                <a:lnTo>
                  <a:pt x="5" y="11"/>
                </a:lnTo>
                <a:lnTo>
                  <a:pt x="4" y="12"/>
                </a:lnTo>
                <a:lnTo>
                  <a:pt x="2" y="12"/>
                </a:lnTo>
                <a:lnTo>
                  <a:pt x="1" y="12"/>
                </a:lnTo>
                <a:lnTo>
                  <a:pt x="0" y="12"/>
                </a:lnTo>
                <a:lnTo>
                  <a:pt x="0" y="11"/>
                </a:lnTo>
                <a:lnTo>
                  <a:pt x="0" y="10"/>
                </a:lnTo>
                <a:lnTo>
                  <a:pt x="0" y="9"/>
                </a:lnTo>
                <a:lnTo>
                  <a:pt x="5" y="9"/>
                </a:lnTo>
                <a:lnTo>
                  <a:pt x="8" y="9"/>
                </a:lnTo>
                <a:lnTo>
                  <a:pt x="11" y="8"/>
                </a:lnTo>
                <a:lnTo>
                  <a:pt x="13" y="8"/>
                </a:lnTo>
                <a:lnTo>
                  <a:pt x="14" y="8"/>
                </a:lnTo>
                <a:lnTo>
                  <a:pt x="15" y="8"/>
                </a:lnTo>
                <a:lnTo>
                  <a:pt x="15" y="7"/>
                </a:lnTo>
                <a:lnTo>
                  <a:pt x="14" y="7"/>
                </a:lnTo>
                <a:lnTo>
                  <a:pt x="13" y="7"/>
                </a:lnTo>
                <a:lnTo>
                  <a:pt x="12" y="7"/>
                </a:lnTo>
                <a:lnTo>
                  <a:pt x="10" y="7"/>
                </a:lnTo>
                <a:lnTo>
                  <a:pt x="8" y="7"/>
                </a:lnTo>
                <a:lnTo>
                  <a:pt x="4" y="7"/>
                </a:lnTo>
                <a:lnTo>
                  <a:pt x="0" y="8"/>
                </a:lnTo>
                <a:lnTo>
                  <a:pt x="0" y="7"/>
                </a:lnTo>
                <a:lnTo>
                  <a:pt x="1" y="6"/>
                </a:lnTo>
                <a:lnTo>
                  <a:pt x="2" y="5"/>
                </a:lnTo>
                <a:lnTo>
                  <a:pt x="3" y="4"/>
                </a:lnTo>
                <a:lnTo>
                  <a:pt x="5" y="4"/>
                </a:lnTo>
                <a:lnTo>
                  <a:pt x="6" y="4"/>
                </a:lnTo>
                <a:lnTo>
                  <a:pt x="7" y="4"/>
                </a:lnTo>
                <a:lnTo>
                  <a:pt x="9" y="4"/>
                </a:lnTo>
                <a:lnTo>
                  <a:pt x="11" y="3"/>
                </a:lnTo>
                <a:lnTo>
                  <a:pt x="10" y="3"/>
                </a:lnTo>
                <a:lnTo>
                  <a:pt x="9" y="2"/>
                </a:lnTo>
                <a:lnTo>
                  <a:pt x="8" y="3"/>
                </a:lnTo>
                <a:lnTo>
                  <a:pt x="8" y="2"/>
                </a:lnTo>
                <a:lnTo>
                  <a:pt x="10" y="2"/>
                </a:lnTo>
                <a:lnTo>
                  <a:pt x="12" y="1"/>
                </a:lnTo>
                <a:lnTo>
                  <a:pt x="14" y="1"/>
                </a:lnTo>
                <a:lnTo>
                  <a:pt x="17" y="1"/>
                </a:lnTo>
                <a:lnTo>
                  <a:pt x="19" y="0"/>
                </a:lnTo>
                <a:lnTo>
                  <a:pt x="21" y="0"/>
                </a:lnTo>
                <a:lnTo>
                  <a:pt x="24" y="0"/>
                </a:lnTo>
                <a:lnTo>
                  <a:pt x="26" y="0"/>
                </a:lnTo>
                <a:lnTo>
                  <a:pt x="28" y="0"/>
                </a:lnTo>
                <a:lnTo>
                  <a:pt x="31" y="0"/>
                </a:lnTo>
                <a:lnTo>
                  <a:pt x="33" y="0"/>
                </a:lnTo>
                <a:lnTo>
                  <a:pt x="35" y="0"/>
                </a:lnTo>
                <a:lnTo>
                  <a:pt x="37" y="1"/>
                </a:lnTo>
                <a:lnTo>
                  <a:pt x="39" y="2"/>
                </a:lnTo>
                <a:lnTo>
                  <a:pt x="42" y="2"/>
                </a:lnTo>
                <a:lnTo>
                  <a:pt x="44" y="3"/>
                </a:lnTo>
                <a:lnTo>
                  <a:pt x="44" y="4"/>
                </a:lnTo>
                <a:lnTo>
                  <a:pt x="44" y="5"/>
                </a:lnTo>
                <a:lnTo>
                  <a:pt x="43" y="5"/>
                </a:lnTo>
                <a:lnTo>
                  <a:pt x="42" y="5"/>
                </a:lnTo>
                <a:lnTo>
                  <a:pt x="41" y="5"/>
                </a:lnTo>
                <a:lnTo>
                  <a:pt x="40" y="5"/>
                </a:lnTo>
                <a:lnTo>
                  <a:pt x="39" y="5"/>
                </a:lnTo>
                <a:lnTo>
                  <a:pt x="38" y="5"/>
                </a:lnTo>
                <a:lnTo>
                  <a:pt x="39" y="5"/>
                </a:lnTo>
                <a:lnTo>
                  <a:pt x="40" y="6"/>
                </a:lnTo>
                <a:lnTo>
                  <a:pt x="41" y="6"/>
                </a:lnTo>
                <a:lnTo>
                  <a:pt x="42" y="7"/>
                </a:lnTo>
                <a:lnTo>
                  <a:pt x="43" y="7"/>
                </a:lnTo>
                <a:lnTo>
                  <a:pt x="44" y="8"/>
                </a:lnTo>
                <a:lnTo>
                  <a:pt x="44" y="9"/>
                </a:lnTo>
                <a:lnTo>
                  <a:pt x="43" y="9"/>
                </a:lnTo>
                <a:lnTo>
                  <a:pt x="42" y="9"/>
                </a:lnTo>
                <a:lnTo>
                  <a:pt x="41" y="9"/>
                </a:lnTo>
                <a:lnTo>
                  <a:pt x="40" y="9"/>
                </a:lnTo>
                <a:lnTo>
                  <a:pt x="39" y="9"/>
                </a:lnTo>
                <a:lnTo>
                  <a:pt x="40" y="9"/>
                </a:lnTo>
                <a:lnTo>
                  <a:pt x="40" y="10"/>
                </a:lnTo>
                <a:lnTo>
                  <a:pt x="41" y="10"/>
                </a:lnTo>
                <a:lnTo>
                  <a:pt x="42" y="11"/>
                </a:lnTo>
                <a:lnTo>
                  <a:pt x="43" y="11"/>
                </a:lnTo>
                <a:lnTo>
                  <a:pt x="43" y="12"/>
                </a:lnTo>
                <a:lnTo>
                  <a:pt x="43" y="13"/>
                </a:lnTo>
                <a:lnTo>
                  <a:pt x="43" y="14"/>
                </a:lnTo>
                <a:lnTo>
                  <a:pt x="42" y="14"/>
                </a:lnTo>
                <a:lnTo>
                  <a:pt x="41" y="14"/>
                </a:lnTo>
                <a:lnTo>
                  <a:pt x="40" y="14"/>
                </a:lnTo>
                <a:lnTo>
                  <a:pt x="40" y="15"/>
                </a:lnTo>
                <a:lnTo>
                  <a:pt x="41" y="15"/>
                </a:lnTo>
                <a:lnTo>
                  <a:pt x="42" y="15"/>
                </a:lnTo>
                <a:lnTo>
                  <a:pt x="42" y="16"/>
                </a:lnTo>
                <a:lnTo>
                  <a:pt x="43" y="16"/>
                </a:lnTo>
                <a:lnTo>
                  <a:pt x="43" y="18"/>
                </a:lnTo>
                <a:lnTo>
                  <a:pt x="43" y="19"/>
                </a:lnTo>
                <a:lnTo>
                  <a:pt x="42" y="19"/>
                </a:lnTo>
                <a:lnTo>
                  <a:pt x="42" y="20"/>
                </a:lnTo>
                <a:lnTo>
                  <a:pt x="42" y="21"/>
                </a:lnTo>
                <a:lnTo>
                  <a:pt x="43" y="21"/>
                </a:lnTo>
                <a:lnTo>
                  <a:pt x="43" y="26"/>
                </a:lnTo>
                <a:lnTo>
                  <a:pt x="43" y="29"/>
                </a:lnTo>
                <a:lnTo>
                  <a:pt x="43" y="30"/>
                </a:lnTo>
                <a:lnTo>
                  <a:pt x="43" y="32"/>
                </a:lnTo>
                <a:lnTo>
                  <a:pt x="42" y="32"/>
                </a:lnTo>
                <a:lnTo>
                  <a:pt x="42" y="33"/>
                </a:lnTo>
                <a:lnTo>
                  <a:pt x="42" y="34"/>
                </a:lnTo>
                <a:lnTo>
                  <a:pt x="43" y="34"/>
                </a:lnTo>
                <a:lnTo>
                  <a:pt x="43" y="36"/>
                </a:lnTo>
                <a:lnTo>
                  <a:pt x="42" y="37"/>
                </a:lnTo>
                <a:lnTo>
                  <a:pt x="42" y="38"/>
                </a:lnTo>
                <a:lnTo>
                  <a:pt x="42" y="39"/>
                </a:lnTo>
                <a:lnTo>
                  <a:pt x="41" y="39"/>
                </a:lnTo>
                <a:lnTo>
                  <a:pt x="40" y="39"/>
                </a:lnTo>
                <a:lnTo>
                  <a:pt x="38" y="39"/>
                </a:lnTo>
                <a:lnTo>
                  <a:pt x="39" y="39"/>
                </a:lnTo>
                <a:lnTo>
                  <a:pt x="40" y="40"/>
                </a:lnTo>
                <a:lnTo>
                  <a:pt x="41" y="40"/>
                </a:lnTo>
                <a:lnTo>
                  <a:pt x="42" y="41"/>
                </a:lnTo>
                <a:lnTo>
                  <a:pt x="42" y="42"/>
                </a:lnTo>
                <a:lnTo>
                  <a:pt x="42" y="43"/>
                </a:lnTo>
                <a:lnTo>
                  <a:pt x="42" y="44"/>
                </a:lnTo>
                <a:lnTo>
                  <a:pt x="41" y="44"/>
                </a:lnTo>
                <a:lnTo>
                  <a:pt x="40" y="44"/>
                </a:lnTo>
                <a:lnTo>
                  <a:pt x="39" y="44"/>
                </a:lnTo>
                <a:lnTo>
                  <a:pt x="38" y="43"/>
                </a:lnTo>
                <a:lnTo>
                  <a:pt x="37" y="43"/>
                </a:lnTo>
                <a:lnTo>
                  <a:pt x="36" y="43"/>
                </a:lnTo>
                <a:lnTo>
                  <a:pt x="36" y="44"/>
                </a:lnTo>
                <a:lnTo>
                  <a:pt x="37" y="44"/>
                </a:lnTo>
                <a:lnTo>
                  <a:pt x="38" y="44"/>
                </a:lnTo>
                <a:lnTo>
                  <a:pt x="39" y="44"/>
                </a:lnTo>
                <a:lnTo>
                  <a:pt x="40" y="45"/>
                </a:lnTo>
                <a:lnTo>
                  <a:pt x="41" y="45"/>
                </a:lnTo>
                <a:lnTo>
                  <a:pt x="42" y="45"/>
                </a:lnTo>
                <a:lnTo>
                  <a:pt x="42" y="46"/>
                </a:lnTo>
                <a:lnTo>
                  <a:pt x="42" y="47"/>
                </a:lnTo>
                <a:lnTo>
                  <a:pt x="42" y="48"/>
                </a:lnTo>
                <a:lnTo>
                  <a:pt x="42" y="49"/>
                </a:lnTo>
                <a:lnTo>
                  <a:pt x="41" y="49"/>
                </a:lnTo>
                <a:lnTo>
                  <a:pt x="40" y="49"/>
                </a:lnTo>
                <a:lnTo>
                  <a:pt x="39" y="49"/>
                </a:lnTo>
                <a:lnTo>
                  <a:pt x="38" y="49"/>
                </a:lnTo>
                <a:lnTo>
                  <a:pt x="37" y="49"/>
                </a:lnTo>
                <a:lnTo>
                  <a:pt x="36" y="49"/>
                </a:lnTo>
                <a:lnTo>
                  <a:pt x="37" y="49"/>
                </a:lnTo>
                <a:lnTo>
                  <a:pt x="38" y="50"/>
                </a:lnTo>
                <a:lnTo>
                  <a:pt x="39" y="50"/>
                </a:lnTo>
                <a:lnTo>
                  <a:pt x="40" y="50"/>
                </a:lnTo>
                <a:lnTo>
                  <a:pt x="41" y="50"/>
                </a:lnTo>
                <a:lnTo>
                  <a:pt x="42" y="51"/>
                </a:lnTo>
                <a:lnTo>
                  <a:pt x="42" y="52"/>
                </a:lnTo>
                <a:lnTo>
                  <a:pt x="42" y="53"/>
                </a:lnTo>
                <a:lnTo>
                  <a:pt x="42" y="54"/>
                </a:lnTo>
                <a:lnTo>
                  <a:pt x="42" y="55"/>
                </a:lnTo>
                <a:lnTo>
                  <a:pt x="42" y="56"/>
                </a:lnTo>
                <a:lnTo>
                  <a:pt x="40" y="55"/>
                </a:lnTo>
                <a:lnTo>
                  <a:pt x="39" y="54"/>
                </a:lnTo>
                <a:lnTo>
                  <a:pt x="38" y="54"/>
                </a:lnTo>
                <a:lnTo>
                  <a:pt x="38" y="53"/>
                </a:lnTo>
                <a:lnTo>
                  <a:pt x="36" y="52"/>
                </a:lnTo>
                <a:lnTo>
                  <a:pt x="35" y="52"/>
                </a:lnTo>
                <a:lnTo>
                  <a:pt x="34" y="51"/>
                </a:lnTo>
                <a:lnTo>
                  <a:pt x="32" y="50"/>
                </a:lnTo>
                <a:lnTo>
                  <a:pt x="32" y="49"/>
                </a:lnTo>
                <a:lnTo>
                  <a:pt x="32" y="47"/>
                </a:lnTo>
                <a:lnTo>
                  <a:pt x="31" y="46"/>
                </a:lnTo>
                <a:lnTo>
                  <a:pt x="31" y="44"/>
                </a:lnTo>
                <a:lnTo>
                  <a:pt x="33" y="42"/>
                </a:lnTo>
                <a:lnTo>
                  <a:pt x="33" y="41"/>
                </a:lnTo>
                <a:lnTo>
                  <a:pt x="34" y="39"/>
                </a:lnTo>
                <a:lnTo>
                  <a:pt x="35" y="37"/>
                </a:lnTo>
                <a:lnTo>
                  <a:pt x="36" y="37"/>
                </a:lnTo>
                <a:lnTo>
                  <a:pt x="37" y="37"/>
                </a:lnTo>
                <a:lnTo>
                  <a:pt x="38" y="36"/>
                </a:lnTo>
                <a:lnTo>
                  <a:pt x="39" y="35"/>
                </a:lnTo>
                <a:lnTo>
                  <a:pt x="38" y="34"/>
                </a:lnTo>
                <a:lnTo>
                  <a:pt x="38" y="32"/>
                </a:lnTo>
                <a:lnTo>
                  <a:pt x="38" y="28"/>
                </a:lnTo>
                <a:lnTo>
                  <a:pt x="39" y="28"/>
                </a:lnTo>
                <a:lnTo>
                  <a:pt x="40" y="28"/>
                </a:lnTo>
                <a:lnTo>
                  <a:pt x="41" y="28"/>
                </a:lnTo>
                <a:lnTo>
                  <a:pt x="42" y="27"/>
                </a:lnTo>
                <a:lnTo>
                  <a:pt x="42" y="26"/>
                </a:lnTo>
                <a:lnTo>
                  <a:pt x="42" y="25"/>
                </a:lnTo>
                <a:lnTo>
                  <a:pt x="41" y="24"/>
                </a:lnTo>
                <a:lnTo>
                  <a:pt x="40" y="23"/>
                </a:lnTo>
                <a:lnTo>
                  <a:pt x="39" y="22"/>
                </a:lnTo>
                <a:lnTo>
                  <a:pt x="39" y="21"/>
                </a:lnTo>
                <a:lnTo>
                  <a:pt x="38" y="19"/>
                </a:lnTo>
                <a:lnTo>
                  <a:pt x="38" y="15"/>
                </a:lnTo>
                <a:lnTo>
                  <a:pt x="37" y="12"/>
                </a:lnTo>
                <a:lnTo>
                  <a:pt x="36" y="10"/>
                </a:lnTo>
                <a:lnTo>
                  <a:pt x="35" y="9"/>
                </a:lnTo>
                <a:lnTo>
                  <a:pt x="34" y="7"/>
                </a:lnTo>
                <a:lnTo>
                  <a:pt x="32" y="7"/>
                </a:lnTo>
                <a:lnTo>
                  <a:pt x="30" y="9"/>
                </a:lnTo>
                <a:lnTo>
                  <a:pt x="29" y="10"/>
                </a:lnTo>
                <a:lnTo>
                  <a:pt x="28" y="11"/>
                </a:lnTo>
                <a:lnTo>
                  <a:pt x="27" y="13"/>
                </a:lnTo>
                <a:lnTo>
                  <a:pt x="26" y="14"/>
                </a:lnTo>
                <a:lnTo>
                  <a:pt x="26" y="16"/>
                </a:lnTo>
                <a:lnTo>
                  <a:pt x="26" y="19"/>
                </a:lnTo>
                <a:lnTo>
                  <a:pt x="25" y="21"/>
                </a:lnTo>
                <a:lnTo>
                  <a:pt x="25" y="23"/>
                </a:lnTo>
                <a:lnTo>
                  <a:pt x="26" y="26"/>
                </a:lnTo>
                <a:lnTo>
                  <a:pt x="25" y="30"/>
                </a:lnTo>
                <a:lnTo>
                  <a:pt x="24" y="35"/>
                </a:lnTo>
                <a:lnTo>
                  <a:pt x="23" y="37"/>
                </a:lnTo>
                <a:lnTo>
                  <a:pt x="22" y="37"/>
                </a:lnTo>
                <a:lnTo>
                  <a:pt x="21" y="37"/>
                </a:lnTo>
                <a:lnTo>
                  <a:pt x="20" y="37"/>
                </a:lnTo>
                <a:lnTo>
                  <a:pt x="18" y="39"/>
                </a:lnTo>
                <a:lnTo>
                  <a:pt x="17" y="41"/>
                </a:lnTo>
                <a:lnTo>
                  <a:pt x="16" y="43"/>
                </a:lnTo>
                <a:lnTo>
                  <a:pt x="15" y="45"/>
                </a:lnTo>
                <a:lnTo>
                  <a:pt x="13" y="47"/>
                </a:lnTo>
                <a:lnTo>
                  <a:pt x="12" y="50"/>
                </a:lnTo>
                <a:lnTo>
                  <a:pt x="11" y="52"/>
                </a:lnTo>
                <a:lnTo>
                  <a:pt x="10" y="54"/>
                </a:lnTo>
                <a:lnTo>
                  <a:pt x="9" y="56"/>
                </a:lnTo>
                <a:lnTo>
                  <a:pt x="8" y="58"/>
                </a:lnTo>
                <a:lnTo>
                  <a:pt x="8" y="59"/>
                </a:lnTo>
                <a:lnTo>
                  <a:pt x="7" y="61"/>
                </a:lnTo>
                <a:lnTo>
                  <a:pt x="6" y="61"/>
                </a:lnTo>
                <a:lnTo>
                  <a:pt x="5" y="61"/>
                </a:lnTo>
                <a:lnTo>
                  <a:pt x="4" y="61"/>
                </a:lnTo>
                <a:lnTo>
                  <a:pt x="3" y="61"/>
                </a:lnTo>
                <a:lnTo>
                  <a:pt x="2" y="61"/>
                </a:lnTo>
                <a:lnTo>
                  <a:pt x="1" y="61"/>
                </a:lnTo>
                <a:lnTo>
                  <a:pt x="0" y="61"/>
                </a:lnTo>
                <a:close/>
              </a:path>
            </a:pathLst>
          </a:custGeom>
          <a:solidFill>
            <a:srgbClr val="99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47" name="Freeform 293"/>
          <p:cNvSpPr>
            <a:spLocks/>
          </p:cNvSpPr>
          <p:nvPr/>
        </p:nvSpPr>
        <p:spPr bwMode="auto">
          <a:xfrm>
            <a:off x="7318376" y="4497389"/>
            <a:ext cx="3175" cy="3175"/>
          </a:xfrm>
          <a:custGeom>
            <a:avLst/>
            <a:gdLst>
              <a:gd name="T0" fmla="*/ 1588 w 2"/>
              <a:gd name="T1" fmla="*/ 3175 h 2"/>
              <a:gd name="T2" fmla="*/ 1588 w 2"/>
              <a:gd name="T3" fmla="*/ 1588 h 2"/>
              <a:gd name="T4" fmla="*/ 1588 w 2"/>
              <a:gd name="T5" fmla="*/ 0 h 2"/>
              <a:gd name="T6" fmla="*/ 0 w 2"/>
              <a:gd name="T7" fmla="*/ 0 h 2"/>
              <a:gd name="T8" fmla="*/ 1588 w 2"/>
              <a:gd name="T9" fmla="*/ 0 h 2"/>
              <a:gd name="T10" fmla="*/ 1588 w 2"/>
              <a:gd name="T11" fmla="*/ 0 h 2"/>
              <a:gd name="T12" fmla="*/ 3175 w 2"/>
              <a:gd name="T13" fmla="*/ 0 h 2"/>
              <a:gd name="T14" fmla="*/ 3175 w 2"/>
              <a:gd name="T15" fmla="*/ 0 h 2"/>
              <a:gd name="T16" fmla="*/ 3175 w 2"/>
              <a:gd name="T17" fmla="*/ 1588 h 2"/>
              <a:gd name="T18" fmla="*/ 3175 w 2"/>
              <a:gd name="T19" fmla="*/ 3175 h 2"/>
              <a:gd name="T20" fmla="*/ 3175 w 2"/>
              <a:gd name="T21" fmla="*/ 3175 h 2"/>
              <a:gd name="T22" fmla="*/ 1588 w 2"/>
              <a:gd name="T23" fmla="*/ 3175 h 2"/>
              <a:gd name="T24" fmla="*/ 1588 w 2"/>
              <a:gd name="T25" fmla="*/ 3175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2">
                <a:moveTo>
                  <a:pt x="1" y="2"/>
                </a:moveTo>
                <a:lnTo>
                  <a:pt x="1" y="1"/>
                </a:lnTo>
                <a:lnTo>
                  <a:pt x="1" y="0"/>
                </a:lnTo>
                <a:lnTo>
                  <a:pt x="0" y="0"/>
                </a:lnTo>
                <a:lnTo>
                  <a:pt x="1" y="0"/>
                </a:lnTo>
                <a:lnTo>
                  <a:pt x="2" y="0"/>
                </a:lnTo>
                <a:lnTo>
                  <a:pt x="2" y="1"/>
                </a:lnTo>
                <a:lnTo>
                  <a:pt x="2" y="2"/>
                </a:lnTo>
                <a:lnTo>
                  <a:pt x="1"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48" name="Freeform 294"/>
          <p:cNvSpPr>
            <a:spLocks/>
          </p:cNvSpPr>
          <p:nvPr/>
        </p:nvSpPr>
        <p:spPr bwMode="auto">
          <a:xfrm>
            <a:off x="7285038" y="4491039"/>
            <a:ext cx="6350" cy="1587"/>
          </a:xfrm>
          <a:custGeom>
            <a:avLst/>
            <a:gdLst>
              <a:gd name="T0" fmla="*/ 0 w 4"/>
              <a:gd name="T1" fmla="*/ 1587 h 1"/>
              <a:gd name="T2" fmla="*/ 0 w 4"/>
              <a:gd name="T3" fmla="*/ 1587 h 1"/>
              <a:gd name="T4" fmla="*/ 0 w 4"/>
              <a:gd name="T5" fmla="*/ 1587 h 1"/>
              <a:gd name="T6" fmla="*/ 1588 w 4"/>
              <a:gd name="T7" fmla="*/ 1587 h 1"/>
              <a:gd name="T8" fmla="*/ 1588 w 4"/>
              <a:gd name="T9" fmla="*/ 0 h 1"/>
              <a:gd name="T10" fmla="*/ 3175 w 4"/>
              <a:gd name="T11" fmla="*/ 0 h 1"/>
              <a:gd name="T12" fmla="*/ 3175 w 4"/>
              <a:gd name="T13" fmla="*/ 0 h 1"/>
              <a:gd name="T14" fmla="*/ 4763 w 4"/>
              <a:gd name="T15" fmla="*/ 0 h 1"/>
              <a:gd name="T16" fmla="*/ 4763 w 4"/>
              <a:gd name="T17" fmla="*/ 0 h 1"/>
              <a:gd name="T18" fmla="*/ 6350 w 4"/>
              <a:gd name="T19" fmla="*/ 1587 h 1"/>
              <a:gd name="T20" fmla="*/ 6350 w 4"/>
              <a:gd name="T21" fmla="*/ 1587 h 1"/>
              <a:gd name="T22" fmla="*/ 4763 w 4"/>
              <a:gd name="T23" fmla="*/ 1587 h 1"/>
              <a:gd name="T24" fmla="*/ 4763 w 4"/>
              <a:gd name="T25" fmla="*/ 1587 h 1"/>
              <a:gd name="T26" fmla="*/ 3175 w 4"/>
              <a:gd name="T27" fmla="*/ 1587 h 1"/>
              <a:gd name="T28" fmla="*/ 3175 w 4"/>
              <a:gd name="T29" fmla="*/ 1587 h 1"/>
              <a:gd name="T30" fmla="*/ 1588 w 4"/>
              <a:gd name="T31" fmla="*/ 1587 h 1"/>
              <a:gd name="T32" fmla="*/ 1588 w 4"/>
              <a:gd name="T33" fmla="*/ 1587 h 1"/>
              <a:gd name="T34" fmla="*/ 0 w 4"/>
              <a:gd name="T35" fmla="*/ 1587 h 1"/>
              <a:gd name="T36" fmla="*/ 0 w 4"/>
              <a:gd name="T37" fmla="*/ 1587 h 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 h="1">
                <a:moveTo>
                  <a:pt x="0" y="1"/>
                </a:moveTo>
                <a:lnTo>
                  <a:pt x="0" y="1"/>
                </a:lnTo>
                <a:lnTo>
                  <a:pt x="1" y="1"/>
                </a:lnTo>
                <a:lnTo>
                  <a:pt x="1" y="0"/>
                </a:lnTo>
                <a:lnTo>
                  <a:pt x="2" y="0"/>
                </a:lnTo>
                <a:lnTo>
                  <a:pt x="3" y="0"/>
                </a:lnTo>
                <a:lnTo>
                  <a:pt x="4" y="1"/>
                </a:lnTo>
                <a:lnTo>
                  <a:pt x="3" y="1"/>
                </a:lnTo>
                <a:lnTo>
                  <a:pt x="2" y="1"/>
                </a:lnTo>
                <a:lnTo>
                  <a:pt x="1" y="1"/>
                </a:lnTo>
                <a:lnTo>
                  <a:pt x="0" y="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49" name="Freeform 295"/>
          <p:cNvSpPr>
            <a:spLocks/>
          </p:cNvSpPr>
          <p:nvPr/>
        </p:nvSpPr>
        <p:spPr bwMode="auto">
          <a:xfrm>
            <a:off x="7142163" y="4491039"/>
            <a:ext cx="6350" cy="1587"/>
          </a:xfrm>
          <a:custGeom>
            <a:avLst/>
            <a:gdLst>
              <a:gd name="T0" fmla="*/ 0 w 4"/>
              <a:gd name="T1" fmla="*/ 1587 h 1"/>
              <a:gd name="T2" fmla="*/ 0 w 4"/>
              <a:gd name="T3" fmla="*/ 1587 h 1"/>
              <a:gd name="T4" fmla="*/ 0 w 4"/>
              <a:gd name="T5" fmla="*/ 1587 h 1"/>
              <a:gd name="T6" fmla="*/ 0 w 4"/>
              <a:gd name="T7" fmla="*/ 0 h 1"/>
              <a:gd name="T8" fmla="*/ 1588 w 4"/>
              <a:gd name="T9" fmla="*/ 0 h 1"/>
              <a:gd name="T10" fmla="*/ 1588 w 4"/>
              <a:gd name="T11" fmla="*/ 0 h 1"/>
              <a:gd name="T12" fmla="*/ 3175 w 4"/>
              <a:gd name="T13" fmla="*/ 0 h 1"/>
              <a:gd name="T14" fmla="*/ 4763 w 4"/>
              <a:gd name="T15" fmla="*/ 0 h 1"/>
              <a:gd name="T16" fmla="*/ 6350 w 4"/>
              <a:gd name="T17" fmla="*/ 1587 h 1"/>
              <a:gd name="T18" fmla="*/ 6350 w 4"/>
              <a:gd name="T19" fmla="*/ 1587 h 1"/>
              <a:gd name="T20" fmla="*/ 4763 w 4"/>
              <a:gd name="T21" fmla="*/ 1587 h 1"/>
              <a:gd name="T22" fmla="*/ 4763 w 4"/>
              <a:gd name="T23" fmla="*/ 1587 h 1"/>
              <a:gd name="T24" fmla="*/ 3175 w 4"/>
              <a:gd name="T25" fmla="*/ 1587 h 1"/>
              <a:gd name="T26" fmla="*/ 3175 w 4"/>
              <a:gd name="T27" fmla="*/ 1587 h 1"/>
              <a:gd name="T28" fmla="*/ 1588 w 4"/>
              <a:gd name="T29" fmla="*/ 1587 h 1"/>
              <a:gd name="T30" fmla="*/ 1588 w 4"/>
              <a:gd name="T31" fmla="*/ 1587 h 1"/>
              <a:gd name="T32" fmla="*/ 0 w 4"/>
              <a:gd name="T33" fmla="*/ 1587 h 1"/>
              <a:gd name="T34" fmla="*/ 0 w 4"/>
              <a:gd name="T35" fmla="*/ 1587 h 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 h="1">
                <a:moveTo>
                  <a:pt x="0" y="1"/>
                </a:moveTo>
                <a:lnTo>
                  <a:pt x="0" y="1"/>
                </a:lnTo>
                <a:lnTo>
                  <a:pt x="0" y="0"/>
                </a:lnTo>
                <a:lnTo>
                  <a:pt x="1" y="0"/>
                </a:lnTo>
                <a:lnTo>
                  <a:pt x="2" y="0"/>
                </a:lnTo>
                <a:lnTo>
                  <a:pt x="3" y="0"/>
                </a:lnTo>
                <a:lnTo>
                  <a:pt x="4" y="1"/>
                </a:lnTo>
                <a:lnTo>
                  <a:pt x="3" y="1"/>
                </a:lnTo>
                <a:lnTo>
                  <a:pt x="2" y="1"/>
                </a:lnTo>
                <a:lnTo>
                  <a:pt x="1" y="1"/>
                </a:lnTo>
                <a:lnTo>
                  <a:pt x="0" y="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50" name="Freeform 296"/>
          <p:cNvSpPr>
            <a:spLocks/>
          </p:cNvSpPr>
          <p:nvPr/>
        </p:nvSpPr>
        <p:spPr bwMode="auto">
          <a:xfrm>
            <a:off x="7210425" y="4486275"/>
            <a:ext cx="6350" cy="6350"/>
          </a:xfrm>
          <a:custGeom>
            <a:avLst/>
            <a:gdLst>
              <a:gd name="T0" fmla="*/ 6350 w 4"/>
              <a:gd name="T1" fmla="*/ 6350 h 4"/>
              <a:gd name="T2" fmla="*/ 3175 w 4"/>
              <a:gd name="T3" fmla="*/ 4763 h 4"/>
              <a:gd name="T4" fmla="*/ 1588 w 4"/>
              <a:gd name="T5" fmla="*/ 3175 h 4"/>
              <a:gd name="T6" fmla="*/ 1588 w 4"/>
              <a:gd name="T7" fmla="*/ 1588 h 4"/>
              <a:gd name="T8" fmla="*/ 0 w 4"/>
              <a:gd name="T9" fmla="*/ 0 h 4"/>
              <a:gd name="T10" fmla="*/ 1588 w 4"/>
              <a:gd name="T11" fmla="*/ 0 h 4"/>
              <a:gd name="T12" fmla="*/ 3175 w 4"/>
              <a:gd name="T13" fmla="*/ 0 h 4"/>
              <a:gd name="T14" fmla="*/ 4763 w 4"/>
              <a:gd name="T15" fmla="*/ 3175 h 4"/>
              <a:gd name="T16" fmla="*/ 4763 w 4"/>
              <a:gd name="T17" fmla="*/ 4763 h 4"/>
              <a:gd name="T18" fmla="*/ 6350 w 4"/>
              <a:gd name="T19" fmla="*/ 635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 h="4">
                <a:moveTo>
                  <a:pt x="4" y="4"/>
                </a:moveTo>
                <a:lnTo>
                  <a:pt x="2" y="3"/>
                </a:lnTo>
                <a:lnTo>
                  <a:pt x="1" y="2"/>
                </a:lnTo>
                <a:lnTo>
                  <a:pt x="1" y="1"/>
                </a:lnTo>
                <a:lnTo>
                  <a:pt x="0" y="0"/>
                </a:lnTo>
                <a:lnTo>
                  <a:pt x="1" y="0"/>
                </a:lnTo>
                <a:lnTo>
                  <a:pt x="2" y="0"/>
                </a:lnTo>
                <a:lnTo>
                  <a:pt x="3" y="2"/>
                </a:lnTo>
                <a:lnTo>
                  <a:pt x="3" y="3"/>
                </a:lnTo>
                <a:lnTo>
                  <a:pt x="4" y="4"/>
                </a:lnTo>
                <a:close/>
              </a:path>
            </a:pathLst>
          </a:custGeom>
          <a:solidFill>
            <a:srgbClr val="66996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51" name="Freeform 297"/>
          <p:cNvSpPr>
            <a:spLocks/>
          </p:cNvSpPr>
          <p:nvPr/>
        </p:nvSpPr>
        <p:spPr bwMode="auto">
          <a:xfrm>
            <a:off x="7321550" y="4491039"/>
            <a:ext cx="6350" cy="1587"/>
          </a:xfrm>
          <a:custGeom>
            <a:avLst/>
            <a:gdLst>
              <a:gd name="T0" fmla="*/ 0 w 4"/>
              <a:gd name="T1" fmla="*/ 1587 h 1"/>
              <a:gd name="T2" fmla="*/ 0 w 4"/>
              <a:gd name="T3" fmla="*/ 1587 h 1"/>
              <a:gd name="T4" fmla="*/ 0 w 4"/>
              <a:gd name="T5" fmla="*/ 0 h 1"/>
              <a:gd name="T6" fmla="*/ 1588 w 4"/>
              <a:gd name="T7" fmla="*/ 0 h 1"/>
              <a:gd name="T8" fmla="*/ 1588 w 4"/>
              <a:gd name="T9" fmla="*/ 0 h 1"/>
              <a:gd name="T10" fmla="*/ 3175 w 4"/>
              <a:gd name="T11" fmla="*/ 0 h 1"/>
              <a:gd name="T12" fmla="*/ 4763 w 4"/>
              <a:gd name="T13" fmla="*/ 0 h 1"/>
              <a:gd name="T14" fmla="*/ 4763 w 4"/>
              <a:gd name="T15" fmla="*/ 0 h 1"/>
              <a:gd name="T16" fmla="*/ 6350 w 4"/>
              <a:gd name="T17" fmla="*/ 0 h 1"/>
              <a:gd name="T18" fmla="*/ 6350 w 4"/>
              <a:gd name="T19" fmla="*/ 1587 h 1"/>
              <a:gd name="T20" fmla="*/ 6350 w 4"/>
              <a:gd name="T21" fmla="*/ 1587 h 1"/>
              <a:gd name="T22" fmla="*/ 4763 w 4"/>
              <a:gd name="T23" fmla="*/ 1587 h 1"/>
              <a:gd name="T24" fmla="*/ 3175 w 4"/>
              <a:gd name="T25" fmla="*/ 1587 h 1"/>
              <a:gd name="T26" fmla="*/ 1588 w 4"/>
              <a:gd name="T27" fmla="*/ 1587 h 1"/>
              <a:gd name="T28" fmla="*/ 0 w 4"/>
              <a:gd name="T29" fmla="*/ 1587 h 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 h="1">
                <a:moveTo>
                  <a:pt x="0" y="1"/>
                </a:moveTo>
                <a:lnTo>
                  <a:pt x="0" y="1"/>
                </a:lnTo>
                <a:lnTo>
                  <a:pt x="0" y="0"/>
                </a:lnTo>
                <a:lnTo>
                  <a:pt x="1" y="0"/>
                </a:lnTo>
                <a:lnTo>
                  <a:pt x="2" y="0"/>
                </a:lnTo>
                <a:lnTo>
                  <a:pt x="3" y="0"/>
                </a:lnTo>
                <a:lnTo>
                  <a:pt x="4" y="0"/>
                </a:lnTo>
                <a:lnTo>
                  <a:pt x="4" y="1"/>
                </a:lnTo>
                <a:lnTo>
                  <a:pt x="3" y="1"/>
                </a:lnTo>
                <a:lnTo>
                  <a:pt x="2" y="1"/>
                </a:lnTo>
                <a:lnTo>
                  <a:pt x="1" y="1"/>
                </a:lnTo>
                <a:lnTo>
                  <a:pt x="0" y="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52" name="Freeform 298"/>
          <p:cNvSpPr>
            <a:spLocks/>
          </p:cNvSpPr>
          <p:nvPr/>
        </p:nvSpPr>
        <p:spPr bwMode="auto">
          <a:xfrm>
            <a:off x="7164388" y="4489451"/>
            <a:ext cx="4762" cy="3175"/>
          </a:xfrm>
          <a:custGeom>
            <a:avLst/>
            <a:gdLst>
              <a:gd name="T0" fmla="*/ 1587 w 3"/>
              <a:gd name="T1" fmla="*/ 3175 h 2"/>
              <a:gd name="T2" fmla="*/ 1587 w 3"/>
              <a:gd name="T3" fmla="*/ 3175 h 2"/>
              <a:gd name="T4" fmla="*/ 0 w 3"/>
              <a:gd name="T5" fmla="*/ 1588 h 2"/>
              <a:gd name="T6" fmla="*/ 1587 w 3"/>
              <a:gd name="T7" fmla="*/ 0 h 2"/>
              <a:gd name="T8" fmla="*/ 3175 w 3"/>
              <a:gd name="T9" fmla="*/ 0 h 2"/>
              <a:gd name="T10" fmla="*/ 4762 w 3"/>
              <a:gd name="T11" fmla="*/ 1588 h 2"/>
              <a:gd name="T12" fmla="*/ 4762 w 3"/>
              <a:gd name="T13" fmla="*/ 1588 h 2"/>
              <a:gd name="T14" fmla="*/ 4762 w 3"/>
              <a:gd name="T15" fmla="*/ 3175 h 2"/>
              <a:gd name="T16" fmla="*/ 3175 w 3"/>
              <a:gd name="T17" fmla="*/ 3175 h 2"/>
              <a:gd name="T18" fmla="*/ 3175 w 3"/>
              <a:gd name="T19" fmla="*/ 3175 h 2"/>
              <a:gd name="T20" fmla="*/ 1587 w 3"/>
              <a:gd name="T21" fmla="*/ 3175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 h="2">
                <a:moveTo>
                  <a:pt x="1" y="2"/>
                </a:moveTo>
                <a:lnTo>
                  <a:pt x="1" y="2"/>
                </a:lnTo>
                <a:lnTo>
                  <a:pt x="0" y="1"/>
                </a:lnTo>
                <a:lnTo>
                  <a:pt x="1" y="0"/>
                </a:lnTo>
                <a:lnTo>
                  <a:pt x="2" y="0"/>
                </a:lnTo>
                <a:lnTo>
                  <a:pt x="3" y="1"/>
                </a:lnTo>
                <a:lnTo>
                  <a:pt x="3" y="2"/>
                </a:lnTo>
                <a:lnTo>
                  <a:pt x="2" y="2"/>
                </a:lnTo>
                <a:lnTo>
                  <a:pt x="1"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53" name="Freeform 299"/>
          <p:cNvSpPr>
            <a:spLocks/>
          </p:cNvSpPr>
          <p:nvPr/>
        </p:nvSpPr>
        <p:spPr bwMode="auto">
          <a:xfrm>
            <a:off x="7146925" y="4484689"/>
            <a:ext cx="1588" cy="1587"/>
          </a:xfrm>
          <a:custGeom>
            <a:avLst/>
            <a:gdLst>
              <a:gd name="T0" fmla="*/ 0 w 1"/>
              <a:gd name="T1" fmla="*/ 1587 h 1"/>
              <a:gd name="T2" fmla="*/ 0 w 1"/>
              <a:gd name="T3" fmla="*/ 1587 h 1"/>
              <a:gd name="T4" fmla="*/ 0 w 1"/>
              <a:gd name="T5" fmla="*/ 0 h 1"/>
              <a:gd name="T6" fmla="*/ 1588 w 1"/>
              <a:gd name="T7" fmla="*/ 0 h 1"/>
              <a:gd name="T8" fmla="*/ 1588 w 1"/>
              <a:gd name="T9" fmla="*/ 0 h 1"/>
              <a:gd name="T10" fmla="*/ 1588 w 1"/>
              <a:gd name="T11" fmla="*/ 1587 h 1"/>
              <a:gd name="T12" fmla="*/ 1588 w 1"/>
              <a:gd name="T13" fmla="*/ 1587 h 1"/>
              <a:gd name="T14" fmla="*/ 1588 w 1"/>
              <a:gd name="T15" fmla="*/ 1587 h 1"/>
              <a:gd name="T16" fmla="*/ 0 w 1"/>
              <a:gd name="T17" fmla="*/ 1587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1">
                <a:moveTo>
                  <a:pt x="0" y="1"/>
                </a:moveTo>
                <a:lnTo>
                  <a:pt x="0" y="1"/>
                </a:lnTo>
                <a:lnTo>
                  <a:pt x="0" y="0"/>
                </a:lnTo>
                <a:lnTo>
                  <a:pt x="1" y="0"/>
                </a:lnTo>
                <a:lnTo>
                  <a:pt x="1" y="1"/>
                </a:lnTo>
                <a:lnTo>
                  <a:pt x="0" y="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54" name="Freeform 300"/>
          <p:cNvSpPr>
            <a:spLocks/>
          </p:cNvSpPr>
          <p:nvPr/>
        </p:nvSpPr>
        <p:spPr bwMode="auto">
          <a:xfrm>
            <a:off x="7354889" y="4470401"/>
            <a:ext cx="9525" cy="3175"/>
          </a:xfrm>
          <a:custGeom>
            <a:avLst/>
            <a:gdLst>
              <a:gd name="T0" fmla="*/ 6350 w 6"/>
              <a:gd name="T1" fmla="*/ 3175 h 2"/>
              <a:gd name="T2" fmla="*/ 4763 w 6"/>
              <a:gd name="T3" fmla="*/ 3175 h 2"/>
              <a:gd name="T4" fmla="*/ 3175 w 6"/>
              <a:gd name="T5" fmla="*/ 1588 h 2"/>
              <a:gd name="T6" fmla="*/ 1588 w 6"/>
              <a:gd name="T7" fmla="*/ 1588 h 2"/>
              <a:gd name="T8" fmla="*/ 1588 w 6"/>
              <a:gd name="T9" fmla="*/ 1588 h 2"/>
              <a:gd name="T10" fmla="*/ 0 w 6"/>
              <a:gd name="T11" fmla="*/ 0 h 2"/>
              <a:gd name="T12" fmla="*/ 0 w 6"/>
              <a:gd name="T13" fmla="*/ 0 h 2"/>
              <a:gd name="T14" fmla="*/ 0 w 6"/>
              <a:gd name="T15" fmla="*/ 0 h 2"/>
              <a:gd name="T16" fmla="*/ 0 w 6"/>
              <a:gd name="T17" fmla="*/ 0 h 2"/>
              <a:gd name="T18" fmla="*/ 1588 w 6"/>
              <a:gd name="T19" fmla="*/ 0 h 2"/>
              <a:gd name="T20" fmla="*/ 3175 w 6"/>
              <a:gd name="T21" fmla="*/ 0 h 2"/>
              <a:gd name="T22" fmla="*/ 3175 w 6"/>
              <a:gd name="T23" fmla="*/ 0 h 2"/>
              <a:gd name="T24" fmla="*/ 4763 w 6"/>
              <a:gd name="T25" fmla="*/ 0 h 2"/>
              <a:gd name="T26" fmla="*/ 6350 w 6"/>
              <a:gd name="T27" fmla="*/ 0 h 2"/>
              <a:gd name="T28" fmla="*/ 7938 w 6"/>
              <a:gd name="T29" fmla="*/ 1588 h 2"/>
              <a:gd name="T30" fmla="*/ 9525 w 6"/>
              <a:gd name="T31" fmla="*/ 1588 h 2"/>
              <a:gd name="T32" fmla="*/ 9525 w 6"/>
              <a:gd name="T33" fmla="*/ 3175 h 2"/>
              <a:gd name="T34" fmla="*/ 9525 w 6"/>
              <a:gd name="T35" fmla="*/ 3175 h 2"/>
              <a:gd name="T36" fmla="*/ 7938 w 6"/>
              <a:gd name="T37" fmla="*/ 3175 h 2"/>
              <a:gd name="T38" fmla="*/ 7938 w 6"/>
              <a:gd name="T39" fmla="*/ 3175 h 2"/>
              <a:gd name="T40" fmla="*/ 7938 w 6"/>
              <a:gd name="T41" fmla="*/ 3175 h 2"/>
              <a:gd name="T42" fmla="*/ 6350 w 6"/>
              <a:gd name="T43" fmla="*/ 3175 h 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6" h="2">
                <a:moveTo>
                  <a:pt x="4" y="2"/>
                </a:moveTo>
                <a:lnTo>
                  <a:pt x="3" y="2"/>
                </a:lnTo>
                <a:lnTo>
                  <a:pt x="2" y="1"/>
                </a:lnTo>
                <a:lnTo>
                  <a:pt x="1" y="1"/>
                </a:lnTo>
                <a:lnTo>
                  <a:pt x="0" y="0"/>
                </a:lnTo>
                <a:lnTo>
                  <a:pt x="1" y="0"/>
                </a:lnTo>
                <a:lnTo>
                  <a:pt x="2" y="0"/>
                </a:lnTo>
                <a:lnTo>
                  <a:pt x="3" y="0"/>
                </a:lnTo>
                <a:lnTo>
                  <a:pt x="4" y="0"/>
                </a:lnTo>
                <a:lnTo>
                  <a:pt x="5" y="1"/>
                </a:lnTo>
                <a:lnTo>
                  <a:pt x="6" y="1"/>
                </a:lnTo>
                <a:lnTo>
                  <a:pt x="6" y="2"/>
                </a:lnTo>
                <a:lnTo>
                  <a:pt x="5" y="2"/>
                </a:lnTo>
                <a:lnTo>
                  <a:pt x="4"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55" name="Freeform 301"/>
          <p:cNvSpPr>
            <a:spLocks/>
          </p:cNvSpPr>
          <p:nvPr/>
        </p:nvSpPr>
        <p:spPr bwMode="auto">
          <a:xfrm>
            <a:off x="7134225" y="4470401"/>
            <a:ext cx="1588" cy="3175"/>
          </a:xfrm>
          <a:custGeom>
            <a:avLst/>
            <a:gdLst>
              <a:gd name="T0" fmla="*/ 0 w 1"/>
              <a:gd name="T1" fmla="*/ 3175 h 2"/>
              <a:gd name="T2" fmla="*/ 0 w 1"/>
              <a:gd name="T3" fmla="*/ 1588 h 2"/>
              <a:gd name="T4" fmla="*/ 0 w 1"/>
              <a:gd name="T5" fmla="*/ 0 h 2"/>
              <a:gd name="T6" fmla="*/ 0 w 1"/>
              <a:gd name="T7" fmla="*/ 0 h 2"/>
              <a:gd name="T8" fmla="*/ 1588 w 1"/>
              <a:gd name="T9" fmla="*/ 0 h 2"/>
              <a:gd name="T10" fmla="*/ 1588 w 1"/>
              <a:gd name="T11" fmla="*/ 1588 h 2"/>
              <a:gd name="T12" fmla="*/ 1588 w 1"/>
              <a:gd name="T13" fmla="*/ 3175 h 2"/>
              <a:gd name="T14" fmla="*/ 0 w 1"/>
              <a:gd name="T15" fmla="*/ 3175 h 2"/>
              <a:gd name="T16" fmla="*/ 0 w 1"/>
              <a:gd name="T17" fmla="*/ 3175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2">
                <a:moveTo>
                  <a:pt x="0" y="2"/>
                </a:moveTo>
                <a:lnTo>
                  <a:pt x="0" y="1"/>
                </a:lnTo>
                <a:lnTo>
                  <a:pt x="0" y="0"/>
                </a:lnTo>
                <a:lnTo>
                  <a:pt x="1" y="0"/>
                </a:lnTo>
                <a:lnTo>
                  <a:pt x="1" y="1"/>
                </a:lnTo>
                <a:lnTo>
                  <a:pt x="1" y="2"/>
                </a:lnTo>
                <a:lnTo>
                  <a:pt x="0"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56" name="Freeform 302"/>
          <p:cNvSpPr>
            <a:spLocks/>
          </p:cNvSpPr>
          <p:nvPr/>
        </p:nvSpPr>
        <p:spPr bwMode="auto">
          <a:xfrm>
            <a:off x="7159625" y="4441826"/>
            <a:ext cx="19050" cy="28575"/>
          </a:xfrm>
          <a:custGeom>
            <a:avLst/>
            <a:gdLst>
              <a:gd name="T0" fmla="*/ 7938 w 12"/>
              <a:gd name="T1" fmla="*/ 28575 h 18"/>
              <a:gd name="T2" fmla="*/ 7938 w 12"/>
              <a:gd name="T3" fmla="*/ 26988 h 18"/>
              <a:gd name="T4" fmla="*/ 6350 w 12"/>
              <a:gd name="T5" fmla="*/ 26988 h 18"/>
              <a:gd name="T6" fmla="*/ 4763 w 12"/>
              <a:gd name="T7" fmla="*/ 26988 h 18"/>
              <a:gd name="T8" fmla="*/ 3175 w 12"/>
              <a:gd name="T9" fmla="*/ 25400 h 18"/>
              <a:gd name="T10" fmla="*/ 3175 w 12"/>
              <a:gd name="T11" fmla="*/ 25400 h 18"/>
              <a:gd name="T12" fmla="*/ 1588 w 12"/>
              <a:gd name="T13" fmla="*/ 25400 h 18"/>
              <a:gd name="T14" fmla="*/ 1588 w 12"/>
              <a:gd name="T15" fmla="*/ 25400 h 18"/>
              <a:gd name="T16" fmla="*/ 0 w 12"/>
              <a:gd name="T17" fmla="*/ 25400 h 18"/>
              <a:gd name="T18" fmla="*/ 0 w 12"/>
              <a:gd name="T19" fmla="*/ 19050 h 18"/>
              <a:gd name="T20" fmla="*/ 1588 w 12"/>
              <a:gd name="T21" fmla="*/ 12700 h 18"/>
              <a:gd name="T22" fmla="*/ 3175 w 12"/>
              <a:gd name="T23" fmla="*/ 6350 h 18"/>
              <a:gd name="T24" fmla="*/ 4763 w 12"/>
              <a:gd name="T25" fmla="*/ 0 h 18"/>
              <a:gd name="T26" fmla="*/ 6350 w 12"/>
              <a:gd name="T27" fmla="*/ 0 h 18"/>
              <a:gd name="T28" fmla="*/ 7938 w 12"/>
              <a:gd name="T29" fmla="*/ 1588 h 18"/>
              <a:gd name="T30" fmla="*/ 9525 w 12"/>
              <a:gd name="T31" fmla="*/ 1588 h 18"/>
              <a:gd name="T32" fmla="*/ 11113 w 12"/>
              <a:gd name="T33" fmla="*/ 3175 h 18"/>
              <a:gd name="T34" fmla="*/ 12700 w 12"/>
              <a:gd name="T35" fmla="*/ 3175 h 18"/>
              <a:gd name="T36" fmla="*/ 15875 w 12"/>
              <a:gd name="T37" fmla="*/ 3175 h 18"/>
              <a:gd name="T38" fmla="*/ 15875 w 12"/>
              <a:gd name="T39" fmla="*/ 4763 h 18"/>
              <a:gd name="T40" fmla="*/ 17463 w 12"/>
              <a:gd name="T41" fmla="*/ 4763 h 18"/>
              <a:gd name="T42" fmla="*/ 17463 w 12"/>
              <a:gd name="T43" fmla="*/ 7938 h 18"/>
              <a:gd name="T44" fmla="*/ 17463 w 12"/>
              <a:gd name="T45" fmla="*/ 11113 h 18"/>
              <a:gd name="T46" fmla="*/ 19050 w 12"/>
              <a:gd name="T47" fmla="*/ 12700 h 18"/>
              <a:gd name="T48" fmla="*/ 19050 w 12"/>
              <a:gd name="T49" fmla="*/ 15875 h 18"/>
              <a:gd name="T50" fmla="*/ 15875 w 12"/>
              <a:gd name="T51" fmla="*/ 15875 h 18"/>
              <a:gd name="T52" fmla="*/ 14288 w 12"/>
              <a:gd name="T53" fmla="*/ 17463 h 18"/>
              <a:gd name="T54" fmla="*/ 12700 w 12"/>
              <a:gd name="T55" fmla="*/ 17463 h 18"/>
              <a:gd name="T56" fmla="*/ 12700 w 12"/>
              <a:gd name="T57" fmla="*/ 19050 h 18"/>
              <a:gd name="T58" fmla="*/ 12700 w 12"/>
              <a:gd name="T59" fmla="*/ 20638 h 18"/>
              <a:gd name="T60" fmla="*/ 11113 w 12"/>
              <a:gd name="T61" fmla="*/ 22225 h 18"/>
              <a:gd name="T62" fmla="*/ 11113 w 12"/>
              <a:gd name="T63" fmla="*/ 23813 h 18"/>
              <a:gd name="T64" fmla="*/ 9525 w 12"/>
              <a:gd name="T65" fmla="*/ 28575 h 18"/>
              <a:gd name="T66" fmla="*/ 9525 w 12"/>
              <a:gd name="T67" fmla="*/ 28575 h 18"/>
              <a:gd name="T68" fmla="*/ 7938 w 12"/>
              <a:gd name="T69" fmla="*/ 28575 h 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2" h="18">
                <a:moveTo>
                  <a:pt x="5" y="18"/>
                </a:moveTo>
                <a:lnTo>
                  <a:pt x="5" y="17"/>
                </a:lnTo>
                <a:lnTo>
                  <a:pt x="4" y="17"/>
                </a:lnTo>
                <a:lnTo>
                  <a:pt x="3" y="17"/>
                </a:lnTo>
                <a:lnTo>
                  <a:pt x="2" y="16"/>
                </a:lnTo>
                <a:lnTo>
                  <a:pt x="1" y="16"/>
                </a:lnTo>
                <a:lnTo>
                  <a:pt x="0" y="16"/>
                </a:lnTo>
                <a:lnTo>
                  <a:pt x="0" y="12"/>
                </a:lnTo>
                <a:lnTo>
                  <a:pt x="1" y="8"/>
                </a:lnTo>
                <a:lnTo>
                  <a:pt x="2" y="4"/>
                </a:lnTo>
                <a:lnTo>
                  <a:pt x="3" y="0"/>
                </a:lnTo>
                <a:lnTo>
                  <a:pt x="4" y="0"/>
                </a:lnTo>
                <a:lnTo>
                  <a:pt x="5" y="1"/>
                </a:lnTo>
                <a:lnTo>
                  <a:pt x="6" y="1"/>
                </a:lnTo>
                <a:lnTo>
                  <a:pt x="7" y="2"/>
                </a:lnTo>
                <a:lnTo>
                  <a:pt x="8" y="2"/>
                </a:lnTo>
                <a:lnTo>
                  <a:pt x="10" y="2"/>
                </a:lnTo>
                <a:lnTo>
                  <a:pt x="10" y="3"/>
                </a:lnTo>
                <a:lnTo>
                  <a:pt x="11" y="3"/>
                </a:lnTo>
                <a:lnTo>
                  <a:pt x="11" y="5"/>
                </a:lnTo>
                <a:lnTo>
                  <a:pt x="11" y="7"/>
                </a:lnTo>
                <a:lnTo>
                  <a:pt x="12" y="8"/>
                </a:lnTo>
                <a:lnTo>
                  <a:pt x="12" y="10"/>
                </a:lnTo>
                <a:lnTo>
                  <a:pt x="10" y="10"/>
                </a:lnTo>
                <a:lnTo>
                  <a:pt x="9" y="11"/>
                </a:lnTo>
                <a:lnTo>
                  <a:pt x="8" y="11"/>
                </a:lnTo>
                <a:lnTo>
                  <a:pt x="8" y="12"/>
                </a:lnTo>
                <a:lnTo>
                  <a:pt x="8" y="13"/>
                </a:lnTo>
                <a:lnTo>
                  <a:pt x="7" y="14"/>
                </a:lnTo>
                <a:lnTo>
                  <a:pt x="7" y="15"/>
                </a:lnTo>
                <a:lnTo>
                  <a:pt x="6" y="18"/>
                </a:lnTo>
                <a:lnTo>
                  <a:pt x="5" y="18"/>
                </a:lnTo>
                <a:close/>
              </a:path>
            </a:pathLst>
          </a:custGeom>
          <a:solidFill>
            <a:srgbClr val="F2D8C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57" name="Freeform 303"/>
          <p:cNvSpPr>
            <a:spLocks/>
          </p:cNvSpPr>
          <p:nvPr/>
        </p:nvSpPr>
        <p:spPr bwMode="auto">
          <a:xfrm>
            <a:off x="7137401" y="4454526"/>
            <a:ext cx="9525" cy="3175"/>
          </a:xfrm>
          <a:custGeom>
            <a:avLst/>
            <a:gdLst>
              <a:gd name="T0" fmla="*/ 0 w 6"/>
              <a:gd name="T1" fmla="*/ 3175 h 2"/>
              <a:gd name="T2" fmla="*/ 0 w 6"/>
              <a:gd name="T3" fmla="*/ 1588 h 2"/>
              <a:gd name="T4" fmla="*/ 0 w 6"/>
              <a:gd name="T5" fmla="*/ 0 h 2"/>
              <a:gd name="T6" fmla="*/ 1588 w 6"/>
              <a:gd name="T7" fmla="*/ 0 h 2"/>
              <a:gd name="T8" fmla="*/ 3175 w 6"/>
              <a:gd name="T9" fmla="*/ 0 h 2"/>
              <a:gd name="T10" fmla="*/ 3175 w 6"/>
              <a:gd name="T11" fmla="*/ 0 h 2"/>
              <a:gd name="T12" fmla="*/ 4763 w 6"/>
              <a:gd name="T13" fmla="*/ 0 h 2"/>
              <a:gd name="T14" fmla="*/ 6350 w 6"/>
              <a:gd name="T15" fmla="*/ 0 h 2"/>
              <a:gd name="T16" fmla="*/ 7938 w 6"/>
              <a:gd name="T17" fmla="*/ 1588 h 2"/>
              <a:gd name="T18" fmla="*/ 9525 w 6"/>
              <a:gd name="T19" fmla="*/ 1588 h 2"/>
              <a:gd name="T20" fmla="*/ 7938 w 6"/>
              <a:gd name="T21" fmla="*/ 1588 h 2"/>
              <a:gd name="T22" fmla="*/ 6350 w 6"/>
              <a:gd name="T23" fmla="*/ 1588 h 2"/>
              <a:gd name="T24" fmla="*/ 4763 w 6"/>
              <a:gd name="T25" fmla="*/ 1588 h 2"/>
              <a:gd name="T26" fmla="*/ 3175 w 6"/>
              <a:gd name="T27" fmla="*/ 1588 h 2"/>
              <a:gd name="T28" fmla="*/ 3175 w 6"/>
              <a:gd name="T29" fmla="*/ 3175 h 2"/>
              <a:gd name="T30" fmla="*/ 1588 w 6"/>
              <a:gd name="T31" fmla="*/ 3175 h 2"/>
              <a:gd name="T32" fmla="*/ 1588 w 6"/>
              <a:gd name="T33" fmla="*/ 3175 h 2"/>
              <a:gd name="T34" fmla="*/ 0 w 6"/>
              <a:gd name="T35" fmla="*/ 3175 h 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2">
                <a:moveTo>
                  <a:pt x="0" y="2"/>
                </a:moveTo>
                <a:lnTo>
                  <a:pt x="0" y="1"/>
                </a:lnTo>
                <a:lnTo>
                  <a:pt x="0" y="0"/>
                </a:lnTo>
                <a:lnTo>
                  <a:pt x="1" y="0"/>
                </a:lnTo>
                <a:lnTo>
                  <a:pt x="2" y="0"/>
                </a:lnTo>
                <a:lnTo>
                  <a:pt x="3" y="0"/>
                </a:lnTo>
                <a:lnTo>
                  <a:pt x="4" y="0"/>
                </a:lnTo>
                <a:lnTo>
                  <a:pt x="5" y="1"/>
                </a:lnTo>
                <a:lnTo>
                  <a:pt x="6" y="1"/>
                </a:lnTo>
                <a:lnTo>
                  <a:pt x="5" y="1"/>
                </a:lnTo>
                <a:lnTo>
                  <a:pt x="4" y="1"/>
                </a:lnTo>
                <a:lnTo>
                  <a:pt x="3" y="1"/>
                </a:lnTo>
                <a:lnTo>
                  <a:pt x="2" y="1"/>
                </a:lnTo>
                <a:lnTo>
                  <a:pt x="2" y="2"/>
                </a:lnTo>
                <a:lnTo>
                  <a:pt x="1" y="2"/>
                </a:lnTo>
                <a:lnTo>
                  <a:pt x="0"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58" name="Freeform 304"/>
          <p:cNvSpPr>
            <a:spLocks/>
          </p:cNvSpPr>
          <p:nvPr/>
        </p:nvSpPr>
        <p:spPr bwMode="auto">
          <a:xfrm>
            <a:off x="7205663" y="4405313"/>
            <a:ext cx="4762" cy="44450"/>
          </a:xfrm>
          <a:custGeom>
            <a:avLst/>
            <a:gdLst>
              <a:gd name="T0" fmla="*/ 1587 w 3"/>
              <a:gd name="T1" fmla="*/ 44450 h 28"/>
              <a:gd name="T2" fmla="*/ 0 w 3"/>
              <a:gd name="T3" fmla="*/ 34925 h 28"/>
              <a:gd name="T4" fmla="*/ 0 w 3"/>
              <a:gd name="T5" fmla="*/ 23813 h 28"/>
              <a:gd name="T6" fmla="*/ 1587 w 3"/>
              <a:gd name="T7" fmla="*/ 12700 h 28"/>
              <a:gd name="T8" fmla="*/ 1587 w 3"/>
              <a:gd name="T9" fmla="*/ 1588 h 28"/>
              <a:gd name="T10" fmla="*/ 3175 w 3"/>
              <a:gd name="T11" fmla="*/ 0 h 28"/>
              <a:gd name="T12" fmla="*/ 3175 w 3"/>
              <a:gd name="T13" fmla="*/ 0 h 28"/>
              <a:gd name="T14" fmla="*/ 4762 w 3"/>
              <a:gd name="T15" fmla="*/ 0 h 28"/>
              <a:gd name="T16" fmla="*/ 4762 w 3"/>
              <a:gd name="T17" fmla="*/ 0 h 28"/>
              <a:gd name="T18" fmla="*/ 4762 w 3"/>
              <a:gd name="T19" fmla="*/ 9525 h 28"/>
              <a:gd name="T20" fmla="*/ 4762 w 3"/>
              <a:gd name="T21" fmla="*/ 20638 h 28"/>
              <a:gd name="T22" fmla="*/ 4762 w 3"/>
              <a:gd name="T23" fmla="*/ 31750 h 28"/>
              <a:gd name="T24" fmla="*/ 3175 w 3"/>
              <a:gd name="T25" fmla="*/ 42863 h 28"/>
              <a:gd name="T26" fmla="*/ 3175 w 3"/>
              <a:gd name="T27" fmla="*/ 42863 h 28"/>
              <a:gd name="T28" fmla="*/ 1587 w 3"/>
              <a:gd name="T29" fmla="*/ 44450 h 28"/>
              <a:gd name="T30" fmla="*/ 1587 w 3"/>
              <a:gd name="T31" fmla="*/ 44450 h 28"/>
              <a:gd name="T32" fmla="*/ 1587 w 3"/>
              <a:gd name="T33" fmla="*/ 44450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 h="28">
                <a:moveTo>
                  <a:pt x="1" y="28"/>
                </a:moveTo>
                <a:lnTo>
                  <a:pt x="0" y="22"/>
                </a:lnTo>
                <a:lnTo>
                  <a:pt x="0" y="15"/>
                </a:lnTo>
                <a:lnTo>
                  <a:pt x="1" y="8"/>
                </a:lnTo>
                <a:lnTo>
                  <a:pt x="1" y="1"/>
                </a:lnTo>
                <a:lnTo>
                  <a:pt x="2" y="0"/>
                </a:lnTo>
                <a:lnTo>
                  <a:pt x="3" y="0"/>
                </a:lnTo>
                <a:lnTo>
                  <a:pt x="3" y="6"/>
                </a:lnTo>
                <a:lnTo>
                  <a:pt x="3" y="13"/>
                </a:lnTo>
                <a:lnTo>
                  <a:pt x="3" y="20"/>
                </a:lnTo>
                <a:lnTo>
                  <a:pt x="2" y="27"/>
                </a:lnTo>
                <a:lnTo>
                  <a:pt x="1" y="28"/>
                </a:lnTo>
                <a:close/>
              </a:path>
            </a:pathLst>
          </a:custGeom>
          <a:solidFill>
            <a:srgbClr val="66666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59" name="Freeform 305"/>
          <p:cNvSpPr>
            <a:spLocks/>
          </p:cNvSpPr>
          <p:nvPr/>
        </p:nvSpPr>
        <p:spPr bwMode="auto">
          <a:xfrm>
            <a:off x="7140576" y="4445001"/>
            <a:ext cx="3175" cy="3175"/>
          </a:xfrm>
          <a:custGeom>
            <a:avLst/>
            <a:gdLst>
              <a:gd name="T0" fmla="*/ 1588 w 2"/>
              <a:gd name="T1" fmla="*/ 3175 h 2"/>
              <a:gd name="T2" fmla="*/ 1588 w 2"/>
              <a:gd name="T3" fmla="*/ 1588 h 2"/>
              <a:gd name="T4" fmla="*/ 0 w 2"/>
              <a:gd name="T5" fmla="*/ 1588 h 2"/>
              <a:gd name="T6" fmla="*/ 1588 w 2"/>
              <a:gd name="T7" fmla="*/ 0 h 2"/>
              <a:gd name="T8" fmla="*/ 1588 w 2"/>
              <a:gd name="T9" fmla="*/ 0 h 2"/>
              <a:gd name="T10" fmla="*/ 1588 w 2"/>
              <a:gd name="T11" fmla="*/ 1588 h 2"/>
              <a:gd name="T12" fmla="*/ 3175 w 2"/>
              <a:gd name="T13" fmla="*/ 1588 h 2"/>
              <a:gd name="T14" fmla="*/ 3175 w 2"/>
              <a:gd name="T15" fmla="*/ 3175 h 2"/>
              <a:gd name="T16" fmla="*/ 1588 w 2"/>
              <a:gd name="T17" fmla="*/ 3175 h 2"/>
              <a:gd name="T18" fmla="*/ 1588 w 2"/>
              <a:gd name="T19" fmla="*/ 3175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 h="2">
                <a:moveTo>
                  <a:pt x="1" y="2"/>
                </a:moveTo>
                <a:lnTo>
                  <a:pt x="1" y="1"/>
                </a:lnTo>
                <a:lnTo>
                  <a:pt x="0" y="1"/>
                </a:lnTo>
                <a:lnTo>
                  <a:pt x="1" y="0"/>
                </a:lnTo>
                <a:lnTo>
                  <a:pt x="1" y="1"/>
                </a:lnTo>
                <a:lnTo>
                  <a:pt x="2" y="1"/>
                </a:lnTo>
                <a:lnTo>
                  <a:pt x="2" y="2"/>
                </a:lnTo>
                <a:lnTo>
                  <a:pt x="1"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60" name="Freeform 306"/>
          <p:cNvSpPr>
            <a:spLocks/>
          </p:cNvSpPr>
          <p:nvPr/>
        </p:nvSpPr>
        <p:spPr bwMode="auto">
          <a:xfrm>
            <a:off x="7162800" y="4418014"/>
            <a:ext cx="20638" cy="26987"/>
          </a:xfrm>
          <a:custGeom>
            <a:avLst/>
            <a:gdLst>
              <a:gd name="T0" fmla="*/ 17463 w 13"/>
              <a:gd name="T1" fmla="*/ 26987 h 17"/>
              <a:gd name="T2" fmla="*/ 15875 w 13"/>
              <a:gd name="T3" fmla="*/ 26987 h 17"/>
              <a:gd name="T4" fmla="*/ 12700 w 13"/>
              <a:gd name="T5" fmla="*/ 25400 h 17"/>
              <a:gd name="T6" fmla="*/ 11113 w 13"/>
              <a:gd name="T7" fmla="*/ 23812 h 17"/>
              <a:gd name="T8" fmla="*/ 7938 w 13"/>
              <a:gd name="T9" fmla="*/ 23812 h 17"/>
              <a:gd name="T10" fmla="*/ 6350 w 13"/>
              <a:gd name="T11" fmla="*/ 23812 h 17"/>
              <a:gd name="T12" fmla="*/ 4763 w 13"/>
              <a:gd name="T13" fmla="*/ 22225 h 17"/>
              <a:gd name="T14" fmla="*/ 1588 w 13"/>
              <a:gd name="T15" fmla="*/ 20637 h 17"/>
              <a:gd name="T16" fmla="*/ 0 w 13"/>
              <a:gd name="T17" fmla="*/ 19050 h 17"/>
              <a:gd name="T18" fmla="*/ 0 w 13"/>
              <a:gd name="T19" fmla="*/ 15875 h 17"/>
              <a:gd name="T20" fmla="*/ 1588 w 13"/>
              <a:gd name="T21" fmla="*/ 11112 h 17"/>
              <a:gd name="T22" fmla="*/ 1588 w 13"/>
              <a:gd name="T23" fmla="*/ 7937 h 17"/>
              <a:gd name="T24" fmla="*/ 3175 w 13"/>
              <a:gd name="T25" fmla="*/ 6350 h 17"/>
              <a:gd name="T26" fmla="*/ 4763 w 13"/>
              <a:gd name="T27" fmla="*/ 3175 h 17"/>
              <a:gd name="T28" fmla="*/ 6350 w 13"/>
              <a:gd name="T29" fmla="*/ 1587 h 17"/>
              <a:gd name="T30" fmla="*/ 7938 w 13"/>
              <a:gd name="T31" fmla="*/ 0 h 17"/>
              <a:gd name="T32" fmla="*/ 11113 w 13"/>
              <a:gd name="T33" fmla="*/ 0 h 17"/>
              <a:gd name="T34" fmla="*/ 12700 w 13"/>
              <a:gd name="T35" fmla="*/ 4762 h 17"/>
              <a:gd name="T36" fmla="*/ 14288 w 13"/>
              <a:gd name="T37" fmla="*/ 9525 h 17"/>
              <a:gd name="T38" fmla="*/ 15875 w 13"/>
              <a:gd name="T39" fmla="*/ 15875 h 17"/>
              <a:gd name="T40" fmla="*/ 15875 w 13"/>
              <a:gd name="T41" fmla="*/ 22225 h 17"/>
              <a:gd name="T42" fmla="*/ 17463 w 13"/>
              <a:gd name="T43" fmla="*/ 23812 h 17"/>
              <a:gd name="T44" fmla="*/ 19050 w 13"/>
              <a:gd name="T45" fmla="*/ 23812 h 17"/>
              <a:gd name="T46" fmla="*/ 19050 w 13"/>
              <a:gd name="T47" fmla="*/ 23812 h 17"/>
              <a:gd name="T48" fmla="*/ 20638 w 13"/>
              <a:gd name="T49" fmla="*/ 25400 h 17"/>
              <a:gd name="T50" fmla="*/ 20638 w 13"/>
              <a:gd name="T51" fmla="*/ 26987 h 17"/>
              <a:gd name="T52" fmla="*/ 19050 w 13"/>
              <a:gd name="T53" fmla="*/ 26987 h 17"/>
              <a:gd name="T54" fmla="*/ 19050 w 13"/>
              <a:gd name="T55" fmla="*/ 26987 h 17"/>
              <a:gd name="T56" fmla="*/ 17463 w 13"/>
              <a:gd name="T57" fmla="*/ 26987 h 1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 h="17">
                <a:moveTo>
                  <a:pt x="11" y="17"/>
                </a:moveTo>
                <a:lnTo>
                  <a:pt x="10" y="17"/>
                </a:lnTo>
                <a:lnTo>
                  <a:pt x="8" y="16"/>
                </a:lnTo>
                <a:lnTo>
                  <a:pt x="7" y="15"/>
                </a:lnTo>
                <a:lnTo>
                  <a:pt x="5" y="15"/>
                </a:lnTo>
                <a:lnTo>
                  <a:pt x="4" y="15"/>
                </a:lnTo>
                <a:lnTo>
                  <a:pt x="3" y="14"/>
                </a:lnTo>
                <a:lnTo>
                  <a:pt x="1" y="13"/>
                </a:lnTo>
                <a:lnTo>
                  <a:pt x="0" y="12"/>
                </a:lnTo>
                <a:lnTo>
                  <a:pt x="0" y="10"/>
                </a:lnTo>
                <a:lnTo>
                  <a:pt x="1" y="7"/>
                </a:lnTo>
                <a:lnTo>
                  <a:pt x="1" y="5"/>
                </a:lnTo>
                <a:lnTo>
                  <a:pt x="2" y="4"/>
                </a:lnTo>
                <a:lnTo>
                  <a:pt x="3" y="2"/>
                </a:lnTo>
                <a:lnTo>
                  <a:pt x="4" y="1"/>
                </a:lnTo>
                <a:lnTo>
                  <a:pt x="5" y="0"/>
                </a:lnTo>
                <a:lnTo>
                  <a:pt x="7" y="0"/>
                </a:lnTo>
                <a:lnTo>
                  <a:pt x="8" y="3"/>
                </a:lnTo>
                <a:lnTo>
                  <a:pt x="9" y="6"/>
                </a:lnTo>
                <a:lnTo>
                  <a:pt x="10" y="10"/>
                </a:lnTo>
                <a:lnTo>
                  <a:pt x="10" y="14"/>
                </a:lnTo>
                <a:lnTo>
                  <a:pt x="11" y="15"/>
                </a:lnTo>
                <a:lnTo>
                  <a:pt x="12" y="15"/>
                </a:lnTo>
                <a:lnTo>
                  <a:pt x="13" y="16"/>
                </a:lnTo>
                <a:lnTo>
                  <a:pt x="13" y="17"/>
                </a:lnTo>
                <a:lnTo>
                  <a:pt x="12" y="17"/>
                </a:lnTo>
                <a:lnTo>
                  <a:pt x="11" y="17"/>
                </a:lnTo>
                <a:close/>
              </a:path>
            </a:pathLst>
          </a:cu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61" name="Freeform 307"/>
          <p:cNvSpPr>
            <a:spLocks/>
          </p:cNvSpPr>
          <p:nvPr/>
        </p:nvSpPr>
        <p:spPr bwMode="auto">
          <a:xfrm>
            <a:off x="7212014" y="4395788"/>
            <a:ext cx="7937" cy="49212"/>
          </a:xfrm>
          <a:custGeom>
            <a:avLst/>
            <a:gdLst>
              <a:gd name="T0" fmla="*/ 0 w 5"/>
              <a:gd name="T1" fmla="*/ 47625 h 31"/>
              <a:gd name="T2" fmla="*/ 0 w 5"/>
              <a:gd name="T3" fmla="*/ 38100 h 31"/>
              <a:gd name="T4" fmla="*/ 0 w 5"/>
              <a:gd name="T5" fmla="*/ 25400 h 31"/>
              <a:gd name="T6" fmla="*/ 0 w 5"/>
              <a:gd name="T7" fmla="*/ 15875 h 31"/>
              <a:gd name="T8" fmla="*/ 0 w 5"/>
              <a:gd name="T9" fmla="*/ 6350 h 31"/>
              <a:gd name="T10" fmla="*/ 1587 w 5"/>
              <a:gd name="T11" fmla="*/ 4762 h 31"/>
              <a:gd name="T12" fmla="*/ 1587 w 5"/>
              <a:gd name="T13" fmla="*/ 3175 h 31"/>
              <a:gd name="T14" fmla="*/ 3175 w 5"/>
              <a:gd name="T15" fmla="*/ 3175 h 31"/>
              <a:gd name="T16" fmla="*/ 4762 w 5"/>
              <a:gd name="T17" fmla="*/ 1587 h 31"/>
              <a:gd name="T18" fmla="*/ 4762 w 5"/>
              <a:gd name="T19" fmla="*/ 1587 h 31"/>
              <a:gd name="T20" fmla="*/ 6350 w 5"/>
              <a:gd name="T21" fmla="*/ 1587 h 31"/>
              <a:gd name="T22" fmla="*/ 6350 w 5"/>
              <a:gd name="T23" fmla="*/ 0 h 31"/>
              <a:gd name="T24" fmla="*/ 7937 w 5"/>
              <a:gd name="T25" fmla="*/ 0 h 31"/>
              <a:gd name="T26" fmla="*/ 7937 w 5"/>
              <a:gd name="T27" fmla="*/ 12700 h 31"/>
              <a:gd name="T28" fmla="*/ 7937 w 5"/>
              <a:gd name="T29" fmla="*/ 22225 h 31"/>
              <a:gd name="T30" fmla="*/ 6350 w 5"/>
              <a:gd name="T31" fmla="*/ 30162 h 31"/>
              <a:gd name="T32" fmla="*/ 6350 w 5"/>
              <a:gd name="T33" fmla="*/ 41275 h 31"/>
              <a:gd name="T34" fmla="*/ 6350 w 5"/>
              <a:gd name="T35" fmla="*/ 41275 h 31"/>
              <a:gd name="T36" fmla="*/ 4762 w 5"/>
              <a:gd name="T37" fmla="*/ 42862 h 31"/>
              <a:gd name="T38" fmla="*/ 4762 w 5"/>
              <a:gd name="T39" fmla="*/ 44450 h 31"/>
              <a:gd name="T40" fmla="*/ 3175 w 5"/>
              <a:gd name="T41" fmla="*/ 44450 h 31"/>
              <a:gd name="T42" fmla="*/ 1587 w 5"/>
              <a:gd name="T43" fmla="*/ 46037 h 31"/>
              <a:gd name="T44" fmla="*/ 1587 w 5"/>
              <a:gd name="T45" fmla="*/ 46037 h 31"/>
              <a:gd name="T46" fmla="*/ 0 w 5"/>
              <a:gd name="T47" fmla="*/ 47625 h 31"/>
              <a:gd name="T48" fmla="*/ 0 w 5"/>
              <a:gd name="T49" fmla="*/ 49212 h 31"/>
              <a:gd name="T50" fmla="*/ 0 w 5"/>
              <a:gd name="T51" fmla="*/ 47625 h 3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 h="31">
                <a:moveTo>
                  <a:pt x="0" y="30"/>
                </a:moveTo>
                <a:lnTo>
                  <a:pt x="0" y="24"/>
                </a:lnTo>
                <a:lnTo>
                  <a:pt x="0" y="16"/>
                </a:lnTo>
                <a:lnTo>
                  <a:pt x="0" y="10"/>
                </a:lnTo>
                <a:lnTo>
                  <a:pt x="0" y="4"/>
                </a:lnTo>
                <a:lnTo>
                  <a:pt x="1" y="3"/>
                </a:lnTo>
                <a:lnTo>
                  <a:pt x="1" y="2"/>
                </a:lnTo>
                <a:lnTo>
                  <a:pt x="2" y="2"/>
                </a:lnTo>
                <a:lnTo>
                  <a:pt x="3" y="1"/>
                </a:lnTo>
                <a:lnTo>
                  <a:pt x="4" y="1"/>
                </a:lnTo>
                <a:lnTo>
                  <a:pt x="4" y="0"/>
                </a:lnTo>
                <a:lnTo>
                  <a:pt x="5" y="0"/>
                </a:lnTo>
                <a:lnTo>
                  <a:pt x="5" y="8"/>
                </a:lnTo>
                <a:lnTo>
                  <a:pt x="5" y="14"/>
                </a:lnTo>
                <a:lnTo>
                  <a:pt x="4" y="19"/>
                </a:lnTo>
                <a:lnTo>
                  <a:pt x="4" y="26"/>
                </a:lnTo>
                <a:lnTo>
                  <a:pt x="3" y="27"/>
                </a:lnTo>
                <a:lnTo>
                  <a:pt x="3" y="28"/>
                </a:lnTo>
                <a:lnTo>
                  <a:pt x="2" y="28"/>
                </a:lnTo>
                <a:lnTo>
                  <a:pt x="1" y="29"/>
                </a:lnTo>
                <a:lnTo>
                  <a:pt x="0" y="30"/>
                </a:lnTo>
                <a:lnTo>
                  <a:pt x="0" y="31"/>
                </a:lnTo>
                <a:lnTo>
                  <a:pt x="0" y="30"/>
                </a:lnTo>
                <a:close/>
              </a:path>
            </a:pathLst>
          </a:custGeom>
          <a:solidFill>
            <a:srgbClr val="B2B2B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62" name="Freeform 308"/>
          <p:cNvSpPr>
            <a:spLocks/>
          </p:cNvSpPr>
          <p:nvPr/>
        </p:nvSpPr>
        <p:spPr bwMode="auto">
          <a:xfrm>
            <a:off x="7146926" y="4429126"/>
            <a:ext cx="11113" cy="3175"/>
          </a:xfrm>
          <a:custGeom>
            <a:avLst/>
            <a:gdLst>
              <a:gd name="T0" fmla="*/ 1588 w 7"/>
              <a:gd name="T1" fmla="*/ 3175 h 2"/>
              <a:gd name="T2" fmla="*/ 1588 w 7"/>
              <a:gd name="T3" fmla="*/ 1588 h 2"/>
              <a:gd name="T4" fmla="*/ 0 w 7"/>
              <a:gd name="T5" fmla="*/ 1588 h 2"/>
              <a:gd name="T6" fmla="*/ 0 w 7"/>
              <a:gd name="T7" fmla="*/ 0 h 2"/>
              <a:gd name="T8" fmla="*/ 1588 w 7"/>
              <a:gd name="T9" fmla="*/ 0 h 2"/>
              <a:gd name="T10" fmla="*/ 1588 w 7"/>
              <a:gd name="T11" fmla="*/ 0 h 2"/>
              <a:gd name="T12" fmla="*/ 3175 w 7"/>
              <a:gd name="T13" fmla="*/ 0 h 2"/>
              <a:gd name="T14" fmla="*/ 4763 w 7"/>
              <a:gd name="T15" fmla="*/ 0 h 2"/>
              <a:gd name="T16" fmla="*/ 6350 w 7"/>
              <a:gd name="T17" fmla="*/ 0 h 2"/>
              <a:gd name="T18" fmla="*/ 7938 w 7"/>
              <a:gd name="T19" fmla="*/ 0 h 2"/>
              <a:gd name="T20" fmla="*/ 9525 w 7"/>
              <a:gd name="T21" fmla="*/ 0 h 2"/>
              <a:gd name="T22" fmla="*/ 11113 w 7"/>
              <a:gd name="T23" fmla="*/ 0 h 2"/>
              <a:gd name="T24" fmla="*/ 11113 w 7"/>
              <a:gd name="T25" fmla="*/ 1588 h 2"/>
              <a:gd name="T26" fmla="*/ 9525 w 7"/>
              <a:gd name="T27" fmla="*/ 1588 h 2"/>
              <a:gd name="T28" fmla="*/ 7938 w 7"/>
              <a:gd name="T29" fmla="*/ 1588 h 2"/>
              <a:gd name="T30" fmla="*/ 7938 w 7"/>
              <a:gd name="T31" fmla="*/ 1588 h 2"/>
              <a:gd name="T32" fmla="*/ 6350 w 7"/>
              <a:gd name="T33" fmla="*/ 1588 h 2"/>
              <a:gd name="T34" fmla="*/ 4763 w 7"/>
              <a:gd name="T35" fmla="*/ 1588 h 2"/>
              <a:gd name="T36" fmla="*/ 3175 w 7"/>
              <a:gd name="T37" fmla="*/ 3175 h 2"/>
              <a:gd name="T38" fmla="*/ 1588 w 7"/>
              <a:gd name="T39" fmla="*/ 3175 h 2"/>
              <a:gd name="T40" fmla="*/ 1588 w 7"/>
              <a:gd name="T41" fmla="*/ 3175 h 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 h="2">
                <a:moveTo>
                  <a:pt x="1" y="2"/>
                </a:moveTo>
                <a:lnTo>
                  <a:pt x="1" y="1"/>
                </a:lnTo>
                <a:lnTo>
                  <a:pt x="0" y="1"/>
                </a:lnTo>
                <a:lnTo>
                  <a:pt x="0" y="0"/>
                </a:lnTo>
                <a:lnTo>
                  <a:pt x="1" y="0"/>
                </a:lnTo>
                <a:lnTo>
                  <a:pt x="2" y="0"/>
                </a:lnTo>
                <a:lnTo>
                  <a:pt x="3" y="0"/>
                </a:lnTo>
                <a:lnTo>
                  <a:pt x="4" y="0"/>
                </a:lnTo>
                <a:lnTo>
                  <a:pt x="5" y="0"/>
                </a:lnTo>
                <a:lnTo>
                  <a:pt x="6" y="0"/>
                </a:lnTo>
                <a:lnTo>
                  <a:pt x="7" y="0"/>
                </a:lnTo>
                <a:lnTo>
                  <a:pt x="7" y="1"/>
                </a:lnTo>
                <a:lnTo>
                  <a:pt x="6" y="1"/>
                </a:lnTo>
                <a:lnTo>
                  <a:pt x="5" y="1"/>
                </a:lnTo>
                <a:lnTo>
                  <a:pt x="4" y="1"/>
                </a:lnTo>
                <a:lnTo>
                  <a:pt x="3" y="1"/>
                </a:lnTo>
                <a:lnTo>
                  <a:pt x="2" y="2"/>
                </a:lnTo>
                <a:lnTo>
                  <a:pt x="1"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63" name="Freeform 309"/>
          <p:cNvSpPr>
            <a:spLocks/>
          </p:cNvSpPr>
          <p:nvPr/>
        </p:nvSpPr>
        <p:spPr bwMode="auto">
          <a:xfrm>
            <a:off x="7150101" y="4416425"/>
            <a:ext cx="3175" cy="1588"/>
          </a:xfrm>
          <a:custGeom>
            <a:avLst/>
            <a:gdLst>
              <a:gd name="T0" fmla="*/ 0 w 2"/>
              <a:gd name="T1" fmla="*/ 1588 h 1"/>
              <a:gd name="T2" fmla="*/ 0 w 2"/>
              <a:gd name="T3" fmla="*/ 1588 h 1"/>
              <a:gd name="T4" fmla="*/ 0 w 2"/>
              <a:gd name="T5" fmla="*/ 0 h 1"/>
              <a:gd name="T6" fmla="*/ 0 w 2"/>
              <a:gd name="T7" fmla="*/ 0 h 1"/>
              <a:gd name="T8" fmla="*/ 1588 w 2"/>
              <a:gd name="T9" fmla="*/ 0 h 1"/>
              <a:gd name="T10" fmla="*/ 3175 w 2"/>
              <a:gd name="T11" fmla="*/ 0 h 1"/>
              <a:gd name="T12" fmla="*/ 3175 w 2"/>
              <a:gd name="T13" fmla="*/ 1588 h 1"/>
              <a:gd name="T14" fmla="*/ 3175 w 2"/>
              <a:gd name="T15" fmla="*/ 1588 h 1"/>
              <a:gd name="T16" fmla="*/ 3175 w 2"/>
              <a:gd name="T17" fmla="*/ 1588 h 1"/>
              <a:gd name="T18" fmla="*/ 1588 w 2"/>
              <a:gd name="T19" fmla="*/ 1588 h 1"/>
              <a:gd name="T20" fmla="*/ 1588 w 2"/>
              <a:gd name="T21" fmla="*/ 1588 h 1"/>
              <a:gd name="T22" fmla="*/ 0 w 2"/>
              <a:gd name="T23" fmla="*/ 1588 h 1"/>
              <a:gd name="T24" fmla="*/ 0 w 2"/>
              <a:gd name="T25" fmla="*/ 1588 h 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1">
                <a:moveTo>
                  <a:pt x="0" y="1"/>
                </a:moveTo>
                <a:lnTo>
                  <a:pt x="0" y="1"/>
                </a:lnTo>
                <a:lnTo>
                  <a:pt x="0" y="0"/>
                </a:lnTo>
                <a:lnTo>
                  <a:pt x="1" y="0"/>
                </a:lnTo>
                <a:lnTo>
                  <a:pt x="2" y="0"/>
                </a:lnTo>
                <a:lnTo>
                  <a:pt x="2" y="1"/>
                </a:lnTo>
                <a:lnTo>
                  <a:pt x="1" y="1"/>
                </a:lnTo>
                <a:lnTo>
                  <a:pt x="0" y="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64" name="Freeform 310"/>
          <p:cNvSpPr>
            <a:spLocks/>
          </p:cNvSpPr>
          <p:nvPr/>
        </p:nvSpPr>
        <p:spPr bwMode="auto">
          <a:xfrm>
            <a:off x="7158039" y="4408489"/>
            <a:ext cx="3175" cy="1587"/>
          </a:xfrm>
          <a:custGeom>
            <a:avLst/>
            <a:gdLst>
              <a:gd name="T0" fmla="*/ 1588 w 2"/>
              <a:gd name="T1" fmla="*/ 1587 h 1"/>
              <a:gd name="T2" fmla="*/ 1588 w 2"/>
              <a:gd name="T3" fmla="*/ 1587 h 1"/>
              <a:gd name="T4" fmla="*/ 0 w 2"/>
              <a:gd name="T5" fmla="*/ 1587 h 1"/>
              <a:gd name="T6" fmla="*/ 0 w 2"/>
              <a:gd name="T7" fmla="*/ 1587 h 1"/>
              <a:gd name="T8" fmla="*/ 0 w 2"/>
              <a:gd name="T9" fmla="*/ 0 h 1"/>
              <a:gd name="T10" fmla="*/ 1588 w 2"/>
              <a:gd name="T11" fmla="*/ 0 h 1"/>
              <a:gd name="T12" fmla="*/ 1588 w 2"/>
              <a:gd name="T13" fmla="*/ 0 h 1"/>
              <a:gd name="T14" fmla="*/ 3175 w 2"/>
              <a:gd name="T15" fmla="*/ 0 h 1"/>
              <a:gd name="T16" fmla="*/ 3175 w 2"/>
              <a:gd name="T17" fmla="*/ 0 h 1"/>
              <a:gd name="T18" fmla="*/ 3175 w 2"/>
              <a:gd name="T19" fmla="*/ 1587 h 1"/>
              <a:gd name="T20" fmla="*/ 3175 w 2"/>
              <a:gd name="T21" fmla="*/ 1587 h 1"/>
              <a:gd name="T22" fmla="*/ 3175 w 2"/>
              <a:gd name="T23" fmla="*/ 1587 h 1"/>
              <a:gd name="T24" fmla="*/ 1588 w 2"/>
              <a:gd name="T25" fmla="*/ 1587 h 1"/>
              <a:gd name="T26" fmla="*/ 1588 w 2"/>
              <a:gd name="T27" fmla="*/ 1587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 h="1">
                <a:moveTo>
                  <a:pt x="1" y="1"/>
                </a:moveTo>
                <a:lnTo>
                  <a:pt x="1" y="1"/>
                </a:lnTo>
                <a:lnTo>
                  <a:pt x="0" y="1"/>
                </a:lnTo>
                <a:lnTo>
                  <a:pt x="0" y="0"/>
                </a:lnTo>
                <a:lnTo>
                  <a:pt x="1" y="0"/>
                </a:lnTo>
                <a:lnTo>
                  <a:pt x="2" y="0"/>
                </a:lnTo>
                <a:lnTo>
                  <a:pt x="2" y="1"/>
                </a:lnTo>
                <a:lnTo>
                  <a:pt x="1" y="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65" name="Freeform 311"/>
          <p:cNvSpPr>
            <a:spLocks/>
          </p:cNvSpPr>
          <p:nvPr/>
        </p:nvSpPr>
        <p:spPr bwMode="auto">
          <a:xfrm>
            <a:off x="7204076" y="4310064"/>
            <a:ext cx="157163" cy="96837"/>
          </a:xfrm>
          <a:custGeom>
            <a:avLst/>
            <a:gdLst>
              <a:gd name="T0" fmla="*/ 0 w 99"/>
              <a:gd name="T1" fmla="*/ 93662 h 61"/>
              <a:gd name="T2" fmla="*/ 0 w 99"/>
              <a:gd name="T3" fmla="*/ 90487 h 61"/>
              <a:gd name="T4" fmla="*/ 1588 w 99"/>
              <a:gd name="T5" fmla="*/ 87312 h 61"/>
              <a:gd name="T6" fmla="*/ 3175 w 99"/>
              <a:gd name="T7" fmla="*/ 85725 h 61"/>
              <a:gd name="T8" fmla="*/ 7938 w 99"/>
              <a:gd name="T9" fmla="*/ 79375 h 61"/>
              <a:gd name="T10" fmla="*/ 15875 w 99"/>
              <a:gd name="T11" fmla="*/ 71437 h 61"/>
              <a:gd name="T12" fmla="*/ 23813 w 99"/>
              <a:gd name="T13" fmla="*/ 65087 h 61"/>
              <a:gd name="T14" fmla="*/ 31750 w 99"/>
              <a:gd name="T15" fmla="*/ 58737 h 61"/>
              <a:gd name="T16" fmla="*/ 39688 w 99"/>
              <a:gd name="T17" fmla="*/ 52387 h 61"/>
              <a:gd name="T18" fmla="*/ 49213 w 99"/>
              <a:gd name="T19" fmla="*/ 44450 h 61"/>
              <a:gd name="T20" fmla="*/ 57150 w 99"/>
              <a:gd name="T21" fmla="*/ 39687 h 61"/>
              <a:gd name="T22" fmla="*/ 65088 w 99"/>
              <a:gd name="T23" fmla="*/ 33337 h 61"/>
              <a:gd name="T24" fmla="*/ 74613 w 99"/>
              <a:gd name="T25" fmla="*/ 28575 h 61"/>
              <a:gd name="T26" fmla="*/ 84138 w 99"/>
              <a:gd name="T27" fmla="*/ 23812 h 61"/>
              <a:gd name="T28" fmla="*/ 92075 w 99"/>
              <a:gd name="T29" fmla="*/ 19050 h 61"/>
              <a:gd name="T30" fmla="*/ 101600 w 99"/>
              <a:gd name="T31" fmla="*/ 15875 h 61"/>
              <a:gd name="T32" fmla="*/ 109538 w 99"/>
              <a:gd name="T33" fmla="*/ 11112 h 61"/>
              <a:gd name="T34" fmla="*/ 119063 w 99"/>
              <a:gd name="T35" fmla="*/ 7937 h 61"/>
              <a:gd name="T36" fmla="*/ 128588 w 99"/>
              <a:gd name="T37" fmla="*/ 4762 h 61"/>
              <a:gd name="T38" fmla="*/ 136525 w 99"/>
              <a:gd name="T39" fmla="*/ 3175 h 61"/>
              <a:gd name="T40" fmla="*/ 142875 w 99"/>
              <a:gd name="T41" fmla="*/ 1587 h 61"/>
              <a:gd name="T42" fmla="*/ 147638 w 99"/>
              <a:gd name="T43" fmla="*/ 0 h 61"/>
              <a:gd name="T44" fmla="*/ 150813 w 99"/>
              <a:gd name="T45" fmla="*/ 0 h 61"/>
              <a:gd name="T46" fmla="*/ 153988 w 99"/>
              <a:gd name="T47" fmla="*/ 0 h 61"/>
              <a:gd name="T48" fmla="*/ 157163 w 99"/>
              <a:gd name="T49" fmla="*/ 1587 h 61"/>
              <a:gd name="T50" fmla="*/ 157163 w 99"/>
              <a:gd name="T51" fmla="*/ 3175 h 61"/>
              <a:gd name="T52" fmla="*/ 153988 w 99"/>
              <a:gd name="T53" fmla="*/ 4762 h 61"/>
              <a:gd name="T54" fmla="*/ 147638 w 99"/>
              <a:gd name="T55" fmla="*/ 6350 h 61"/>
              <a:gd name="T56" fmla="*/ 141288 w 99"/>
              <a:gd name="T57" fmla="*/ 6350 h 61"/>
              <a:gd name="T58" fmla="*/ 136525 w 99"/>
              <a:gd name="T59" fmla="*/ 7937 h 61"/>
              <a:gd name="T60" fmla="*/ 127000 w 99"/>
              <a:gd name="T61" fmla="*/ 9525 h 61"/>
              <a:gd name="T62" fmla="*/ 117475 w 99"/>
              <a:gd name="T63" fmla="*/ 12700 h 61"/>
              <a:gd name="T64" fmla="*/ 106363 w 99"/>
              <a:gd name="T65" fmla="*/ 17462 h 61"/>
              <a:gd name="T66" fmla="*/ 96838 w 99"/>
              <a:gd name="T67" fmla="*/ 22225 h 61"/>
              <a:gd name="T68" fmla="*/ 85725 w 99"/>
              <a:gd name="T69" fmla="*/ 28575 h 61"/>
              <a:gd name="T70" fmla="*/ 76200 w 99"/>
              <a:gd name="T71" fmla="*/ 33337 h 61"/>
              <a:gd name="T72" fmla="*/ 65088 w 99"/>
              <a:gd name="T73" fmla="*/ 39687 h 61"/>
              <a:gd name="T74" fmla="*/ 55563 w 99"/>
              <a:gd name="T75" fmla="*/ 46037 h 61"/>
              <a:gd name="T76" fmla="*/ 49213 w 99"/>
              <a:gd name="T77" fmla="*/ 52387 h 61"/>
              <a:gd name="T78" fmla="*/ 44450 w 99"/>
              <a:gd name="T79" fmla="*/ 55562 h 61"/>
              <a:gd name="T80" fmla="*/ 41275 w 99"/>
              <a:gd name="T81" fmla="*/ 58737 h 61"/>
              <a:gd name="T82" fmla="*/ 36513 w 99"/>
              <a:gd name="T83" fmla="*/ 61912 h 61"/>
              <a:gd name="T84" fmla="*/ 33338 w 99"/>
              <a:gd name="T85" fmla="*/ 65087 h 61"/>
              <a:gd name="T86" fmla="*/ 28575 w 99"/>
              <a:gd name="T87" fmla="*/ 68262 h 61"/>
              <a:gd name="T88" fmla="*/ 25400 w 99"/>
              <a:gd name="T89" fmla="*/ 71437 h 61"/>
              <a:gd name="T90" fmla="*/ 20638 w 99"/>
              <a:gd name="T91" fmla="*/ 76200 h 61"/>
              <a:gd name="T92" fmla="*/ 17463 w 99"/>
              <a:gd name="T93" fmla="*/ 79375 h 61"/>
              <a:gd name="T94" fmla="*/ 12700 w 99"/>
              <a:gd name="T95" fmla="*/ 84137 h 61"/>
              <a:gd name="T96" fmla="*/ 6350 w 99"/>
              <a:gd name="T97" fmla="*/ 90487 h 61"/>
              <a:gd name="T98" fmla="*/ 1588 w 99"/>
              <a:gd name="T99" fmla="*/ 95250 h 6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99" h="61">
                <a:moveTo>
                  <a:pt x="0" y="61"/>
                </a:moveTo>
                <a:lnTo>
                  <a:pt x="0" y="59"/>
                </a:lnTo>
                <a:lnTo>
                  <a:pt x="0" y="58"/>
                </a:lnTo>
                <a:lnTo>
                  <a:pt x="0" y="57"/>
                </a:lnTo>
                <a:lnTo>
                  <a:pt x="0" y="55"/>
                </a:lnTo>
                <a:lnTo>
                  <a:pt x="1" y="55"/>
                </a:lnTo>
                <a:lnTo>
                  <a:pt x="2" y="54"/>
                </a:lnTo>
                <a:lnTo>
                  <a:pt x="3" y="53"/>
                </a:lnTo>
                <a:lnTo>
                  <a:pt x="5" y="50"/>
                </a:lnTo>
                <a:lnTo>
                  <a:pt x="8" y="48"/>
                </a:lnTo>
                <a:lnTo>
                  <a:pt x="10" y="45"/>
                </a:lnTo>
                <a:lnTo>
                  <a:pt x="12" y="43"/>
                </a:lnTo>
                <a:lnTo>
                  <a:pt x="15" y="41"/>
                </a:lnTo>
                <a:lnTo>
                  <a:pt x="17" y="39"/>
                </a:lnTo>
                <a:lnTo>
                  <a:pt x="20" y="37"/>
                </a:lnTo>
                <a:lnTo>
                  <a:pt x="23" y="35"/>
                </a:lnTo>
                <a:lnTo>
                  <a:pt x="25" y="33"/>
                </a:lnTo>
                <a:lnTo>
                  <a:pt x="28" y="30"/>
                </a:lnTo>
                <a:lnTo>
                  <a:pt x="31" y="28"/>
                </a:lnTo>
                <a:lnTo>
                  <a:pt x="33" y="27"/>
                </a:lnTo>
                <a:lnTo>
                  <a:pt x="36" y="25"/>
                </a:lnTo>
                <a:lnTo>
                  <a:pt x="39" y="23"/>
                </a:lnTo>
                <a:lnTo>
                  <a:pt x="41" y="21"/>
                </a:lnTo>
                <a:lnTo>
                  <a:pt x="44" y="20"/>
                </a:lnTo>
                <a:lnTo>
                  <a:pt x="47" y="18"/>
                </a:lnTo>
                <a:lnTo>
                  <a:pt x="50" y="16"/>
                </a:lnTo>
                <a:lnTo>
                  <a:pt x="53" y="15"/>
                </a:lnTo>
                <a:lnTo>
                  <a:pt x="56" y="13"/>
                </a:lnTo>
                <a:lnTo>
                  <a:pt x="58" y="12"/>
                </a:lnTo>
                <a:lnTo>
                  <a:pt x="61" y="10"/>
                </a:lnTo>
                <a:lnTo>
                  <a:pt x="64" y="10"/>
                </a:lnTo>
                <a:lnTo>
                  <a:pt x="67" y="8"/>
                </a:lnTo>
                <a:lnTo>
                  <a:pt x="69" y="7"/>
                </a:lnTo>
                <a:lnTo>
                  <a:pt x="72" y="6"/>
                </a:lnTo>
                <a:lnTo>
                  <a:pt x="75" y="5"/>
                </a:lnTo>
                <a:lnTo>
                  <a:pt x="78" y="4"/>
                </a:lnTo>
                <a:lnTo>
                  <a:pt x="81" y="3"/>
                </a:lnTo>
                <a:lnTo>
                  <a:pt x="83" y="2"/>
                </a:lnTo>
                <a:lnTo>
                  <a:pt x="86" y="2"/>
                </a:lnTo>
                <a:lnTo>
                  <a:pt x="89" y="1"/>
                </a:lnTo>
                <a:lnTo>
                  <a:pt x="90" y="1"/>
                </a:lnTo>
                <a:lnTo>
                  <a:pt x="91" y="0"/>
                </a:lnTo>
                <a:lnTo>
                  <a:pt x="93" y="0"/>
                </a:lnTo>
                <a:lnTo>
                  <a:pt x="94" y="0"/>
                </a:lnTo>
                <a:lnTo>
                  <a:pt x="95" y="0"/>
                </a:lnTo>
                <a:lnTo>
                  <a:pt x="96" y="0"/>
                </a:lnTo>
                <a:lnTo>
                  <a:pt x="97" y="0"/>
                </a:lnTo>
                <a:lnTo>
                  <a:pt x="98" y="0"/>
                </a:lnTo>
                <a:lnTo>
                  <a:pt x="99" y="1"/>
                </a:lnTo>
                <a:lnTo>
                  <a:pt x="99" y="2"/>
                </a:lnTo>
                <a:lnTo>
                  <a:pt x="99" y="3"/>
                </a:lnTo>
                <a:lnTo>
                  <a:pt x="97" y="3"/>
                </a:lnTo>
                <a:lnTo>
                  <a:pt x="95" y="3"/>
                </a:lnTo>
                <a:lnTo>
                  <a:pt x="93" y="4"/>
                </a:lnTo>
                <a:lnTo>
                  <a:pt x="91" y="4"/>
                </a:lnTo>
                <a:lnTo>
                  <a:pt x="89" y="4"/>
                </a:lnTo>
                <a:lnTo>
                  <a:pt x="88" y="5"/>
                </a:lnTo>
                <a:lnTo>
                  <a:pt x="86" y="5"/>
                </a:lnTo>
                <a:lnTo>
                  <a:pt x="84" y="5"/>
                </a:lnTo>
                <a:lnTo>
                  <a:pt x="80" y="6"/>
                </a:lnTo>
                <a:lnTo>
                  <a:pt x="77" y="7"/>
                </a:lnTo>
                <a:lnTo>
                  <a:pt x="74" y="8"/>
                </a:lnTo>
                <a:lnTo>
                  <a:pt x="70" y="10"/>
                </a:lnTo>
                <a:lnTo>
                  <a:pt x="67" y="11"/>
                </a:lnTo>
                <a:lnTo>
                  <a:pt x="64" y="12"/>
                </a:lnTo>
                <a:lnTo>
                  <a:pt x="61" y="14"/>
                </a:lnTo>
                <a:lnTo>
                  <a:pt x="57" y="15"/>
                </a:lnTo>
                <a:lnTo>
                  <a:pt x="54" y="18"/>
                </a:lnTo>
                <a:lnTo>
                  <a:pt x="51" y="19"/>
                </a:lnTo>
                <a:lnTo>
                  <a:pt x="48" y="21"/>
                </a:lnTo>
                <a:lnTo>
                  <a:pt x="44" y="23"/>
                </a:lnTo>
                <a:lnTo>
                  <a:pt x="41" y="25"/>
                </a:lnTo>
                <a:lnTo>
                  <a:pt x="39" y="27"/>
                </a:lnTo>
                <a:lnTo>
                  <a:pt x="35" y="29"/>
                </a:lnTo>
                <a:lnTo>
                  <a:pt x="32" y="31"/>
                </a:lnTo>
                <a:lnTo>
                  <a:pt x="31" y="33"/>
                </a:lnTo>
                <a:lnTo>
                  <a:pt x="30" y="33"/>
                </a:lnTo>
                <a:lnTo>
                  <a:pt x="28" y="35"/>
                </a:lnTo>
                <a:lnTo>
                  <a:pt x="27" y="35"/>
                </a:lnTo>
                <a:lnTo>
                  <a:pt x="26" y="37"/>
                </a:lnTo>
                <a:lnTo>
                  <a:pt x="25" y="38"/>
                </a:lnTo>
                <a:lnTo>
                  <a:pt x="23" y="39"/>
                </a:lnTo>
                <a:lnTo>
                  <a:pt x="22" y="40"/>
                </a:lnTo>
                <a:lnTo>
                  <a:pt x="21" y="41"/>
                </a:lnTo>
                <a:lnTo>
                  <a:pt x="20" y="42"/>
                </a:lnTo>
                <a:lnTo>
                  <a:pt x="18" y="43"/>
                </a:lnTo>
                <a:lnTo>
                  <a:pt x="17" y="44"/>
                </a:lnTo>
                <a:lnTo>
                  <a:pt x="16" y="45"/>
                </a:lnTo>
                <a:lnTo>
                  <a:pt x="15" y="46"/>
                </a:lnTo>
                <a:lnTo>
                  <a:pt x="13" y="48"/>
                </a:lnTo>
                <a:lnTo>
                  <a:pt x="12" y="48"/>
                </a:lnTo>
                <a:lnTo>
                  <a:pt x="11" y="50"/>
                </a:lnTo>
                <a:lnTo>
                  <a:pt x="10" y="51"/>
                </a:lnTo>
                <a:lnTo>
                  <a:pt x="8" y="53"/>
                </a:lnTo>
                <a:lnTo>
                  <a:pt x="6" y="55"/>
                </a:lnTo>
                <a:lnTo>
                  <a:pt x="4" y="57"/>
                </a:lnTo>
                <a:lnTo>
                  <a:pt x="2" y="58"/>
                </a:lnTo>
                <a:lnTo>
                  <a:pt x="1" y="60"/>
                </a:lnTo>
                <a:lnTo>
                  <a:pt x="0" y="61"/>
                </a:lnTo>
                <a:close/>
              </a:path>
            </a:pathLst>
          </a:custGeom>
          <a:solidFill>
            <a:srgbClr val="B2B2B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66" name="Freeform 312"/>
          <p:cNvSpPr>
            <a:spLocks/>
          </p:cNvSpPr>
          <p:nvPr/>
        </p:nvSpPr>
        <p:spPr bwMode="auto">
          <a:xfrm>
            <a:off x="7204075" y="4298950"/>
            <a:ext cx="153988" cy="95250"/>
          </a:xfrm>
          <a:custGeom>
            <a:avLst/>
            <a:gdLst>
              <a:gd name="T0" fmla="*/ 1588 w 97"/>
              <a:gd name="T1" fmla="*/ 88900 h 60"/>
              <a:gd name="T2" fmla="*/ 1588 w 97"/>
              <a:gd name="T3" fmla="*/ 82550 h 60"/>
              <a:gd name="T4" fmla="*/ 4763 w 97"/>
              <a:gd name="T5" fmla="*/ 77788 h 60"/>
              <a:gd name="T6" fmla="*/ 7938 w 97"/>
              <a:gd name="T7" fmla="*/ 73025 h 60"/>
              <a:gd name="T8" fmla="*/ 14288 w 97"/>
              <a:gd name="T9" fmla="*/ 66675 h 60"/>
              <a:gd name="T10" fmla="*/ 19050 w 97"/>
              <a:gd name="T11" fmla="*/ 63500 h 60"/>
              <a:gd name="T12" fmla="*/ 25400 w 97"/>
              <a:gd name="T13" fmla="*/ 57150 h 60"/>
              <a:gd name="T14" fmla="*/ 31750 w 97"/>
              <a:gd name="T15" fmla="*/ 52388 h 60"/>
              <a:gd name="T16" fmla="*/ 38100 w 97"/>
              <a:gd name="T17" fmla="*/ 47625 h 60"/>
              <a:gd name="T18" fmla="*/ 42863 w 97"/>
              <a:gd name="T19" fmla="*/ 46038 h 60"/>
              <a:gd name="T20" fmla="*/ 49213 w 97"/>
              <a:gd name="T21" fmla="*/ 42863 h 60"/>
              <a:gd name="T22" fmla="*/ 53975 w 97"/>
              <a:gd name="T23" fmla="*/ 39688 h 60"/>
              <a:gd name="T24" fmla="*/ 55563 w 97"/>
              <a:gd name="T25" fmla="*/ 36513 h 60"/>
              <a:gd name="T26" fmla="*/ 58738 w 97"/>
              <a:gd name="T27" fmla="*/ 34925 h 60"/>
              <a:gd name="T28" fmla="*/ 63500 w 97"/>
              <a:gd name="T29" fmla="*/ 31750 h 60"/>
              <a:gd name="T30" fmla="*/ 71438 w 97"/>
              <a:gd name="T31" fmla="*/ 26988 h 60"/>
              <a:gd name="T32" fmla="*/ 79375 w 97"/>
              <a:gd name="T33" fmla="*/ 23813 h 60"/>
              <a:gd name="T34" fmla="*/ 87313 w 97"/>
              <a:gd name="T35" fmla="*/ 19050 h 60"/>
              <a:gd name="T36" fmla="*/ 96838 w 97"/>
              <a:gd name="T37" fmla="*/ 15875 h 60"/>
              <a:gd name="T38" fmla="*/ 104775 w 97"/>
              <a:gd name="T39" fmla="*/ 12700 h 60"/>
              <a:gd name="T40" fmla="*/ 112713 w 97"/>
              <a:gd name="T41" fmla="*/ 9525 h 60"/>
              <a:gd name="T42" fmla="*/ 120650 w 97"/>
              <a:gd name="T43" fmla="*/ 6350 h 60"/>
              <a:gd name="T44" fmla="*/ 128588 w 97"/>
              <a:gd name="T45" fmla="*/ 3175 h 60"/>
              <a:gd name="T46" fmla="*/ 134938 w 97"/>
              <a:gd name="T47" fmla="*/ 3175 h 60"/>
              <a:gd name="T48" fmla="*/ 141288 w 97"/>
              <a:gd name="T49" fmla="*/ 0 h 60"/>
              <a:gd name="T50" fmla="*/ 149225 w 97"/>
              <a:gd name="T51" fmla="*/ 0 h 60"/>
              <a:gd name="T52" fmla="*/ 152400 w 97"/>
              <a:gd name="T53" fmla="*/ 1588 h 60"/>
              <a:gd name="T54" fmla="*/ 153988 w 97"/>
              <a:gd name="T55" fmla="*/ 6350 h 60"/>
              <a:gd name="T56" fmla="*/ 153988 w 97"/>
              <a:gd name="T57" fmla="*/ 7938 h 60"/>
              <a:gd name="T58" fmla="*/ 144463 w 97"/>
              <a:gd name="T59" fmla="*/ 9525 h 60"/>
              <a:gd name="T60" fmla="*/ 134938 w 97"/>
              <a:gd name="T61" fmla="*/ 11113 h 60"/>
              <a:gd name="T62" fmla="*/ 127000 w 97"/>
              <a:gd name="T63" fmla="*/ 14288 h 60"/>
              <a:gd name="T64" fmla="*/ 117475 w 97"/>
              <a:gd name="T65" fmla="*/ 15875 h 60"/>
              <a:gd name="T66" fmla="*/ 107950 w 97"/>
              <a:gd name="T67" fmla="*/ 19050 h 60"/>
              <a:gd name="T68" fmla="*/ 100013 w 97"/>
              <a:gd name="T69" fmla="*/ 22225 h 60"/>
              <a:gd name="T70" fmla="*/ 90488 w 97"/>
              <a:gd name="T71" fmla="*/ 26988 h 60"/>
              <a:gd name="T72" fmla="*/ 82550 w 97"/>
              <a:gd name="T73" fmla="*/ 31750 h 60"/>
              <a:gd name="T74" fmla="*/ 73025 w 97"/>
              <a:gd name="T75" fmla="*/ 38100 h 60"/>
              <a:gd name="T76" fmla="*/ 65088 w 97"/>
              <a:gd name="T77" fmla="*/ 42863 h 60"/>
              <a:gd name="T78" fmla="*/ 57150 w 97"/>
              <a:gd name="T79" fmla="*/ 47625 h 60"/>
              <a:gd name="T80" fmla="*/ 47625 w 97"/>
              <a:gd name="T81" fmla="*/ 53975 h 60"/>
              <a:gd name="T82" fmla="*/ 39688 w 97"/>
              <a:gd name="T83" fmla="*/ 60325 h 60"/>
              <a:gd name="T84" fmla="*/ 31750 w 97"/>
              <a:gd name="T85" fmla="*/ 66675 h 60"/>
              <a:gd name="T86" fmla="*/ 23813 w 97"/>
              <a:gd name="T87" fmla="*/ 73025 h 60"/>
              <a:gd name="T88" fmla="*/ 15875 w 97"/>
              <a:gd name="T89" fmla="*/ 79375 h 60"/>
              <a:gd name="T90" fmla="*/ 7938 w 97"/>
              <a:gd name="T91" fmla="*/ 87313 h 60"/>
              <a:gd name="T92" fmla="*/ 3175 w 97"/>
              <a:gd name="T93" fmla="*/ 92075 h 60"/>
              <a:gd name="T94" fmla="*/ 1588 w 97"/>
              <a:gd name="T95" fmla="*/ 93663 h 60"/>
              <a:gd name="T96" fmla="*/ 0 w 97"/>
              <a:gd name="T97" fmla="*/ 95250 h 6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97" h="60">
                <a:moveTo>
                  <a:pt x="0" y="60"/>
                </a:moveTo>
                <a:lnTo>
                  <a:pt x="1" y="56"/>
                </a:lnTo>
                <a:lnTo>
                  <a:pt x="1" y="53"/>
                </a:lnTo>
                <a:lnTo>
                  <a:pt x="1" y="52"/>
                </a:lnTo>
                <a:lnTo>
                  <a:pt x="1" y="50"/>
                </a:lnTo>
                <a:lnTo>
                  <a:pt x="3" y="49"/>
                </a:lnTo>
                <a:lnTo>
                  <a:pt x="4" y="47"/>
                </a:lnTo>
                <a:lnTo>
                  <a:pt x="5" y="46"/>
                </a:lnTo>
                <a:lnTo>
                  <a:pt x="7" y="45"/>
                </a:lnTo>
                <a:lnTo>
                  <a:pt x="9" y="42"/>
                </a:lnTo>
                <a:lnTo>
                  <a:pt x="11" y="41"/>
                </a:lnTo>
                <a:lnTo>
                  <a:pt x="12" y="40"/>
                </a:lnTo>
                <a:lnTo>
                  <a:pt x="14" y="37"/>
                </a:lnTo>
                <a:lnTo>
                  <a:pt x="16" y="36"/>
                </a:lnTo>
                <a:lnTo>
                  <a:pt x="18" y="35"/>
                </a:lnTo>
                <a:lnTo>
                  <a:pt x="20" y="33"/>
                </a:lnTo>
                <a:lnTo>
                  <a:pt x="22" y="32"/>
                </a:lnTo>
                <a:lnTo>
                  <a:pt x="24" y="30"/>
                </a:lnTo>
                <a:lnTo>
                  <a:pt x="25" y="30"/>
                </a:lnTo>
                <a:lnTo>
                  <a:pt x="27" y="29"/>
                </a:lnTo>
                <a:lnTo>
                  <a:pt x="28" y="28"/>
                </a:lnTo>
                <a:lnTo>
                  <a:pt x="31" y="27"/>
                </a:lnTo>
                <a:lnTo>
                  <a:pt x="33" y="25"/>
                </a:lnTo>
                <a:lnTo>
                  <a:pt x="34" y="25"/>
                </a:lnTo>
                <a:lnTo>
                  <a:pt x="35" y="24"/>
                </a:lnTo>
                <a:lnTo>
                  <a:pt x="35" y="23"/>
                </a:lnTo>
                <a:lnTo>
                  <a:pt x="36" y="22"/>
                </a:lnTo>
                <a:lnTo>
                  <a:pt x="37" y="22"/>
                </a:lnTo>
                <a:lnTo>
                  <a:pt x="37" y="21"/>
                </a:lnTo>
                <a:lnTo>
                  <a:pt x="40" y="20"/>
                </a:lnTo>
                <a:lnTo>
                  <a:pt x="43" y="19"/>
                </a:lnTo>
                <a:lnTo>
                  <a:pt x="45" y="17"/>
                </a:lnTo>
                <a:lnTo>
                  <a:pt x="48" y="17"/>
                </a:lnTo>
                <a:lnTo>
                  <a:pt x="50" y="15"/>
                </a:lnTo>
                <a:lnTo>
                  <a:pt x="53" y="14"/>
                </a:lnTo>
                <a:lnTo>
                  <a:pt x="55" y="12"/>
                </a:lnTo>
                <a:lnTo>
                  <a:pt x="58" y="11"/>
                </a:lnTo>
                <a:lnTo>
                  <a:pt x="61" y="10"/>
                </a:lnTo>
                <a:lnTo>
                  <a:pt x="63" y="9"/>
                </a:lnTo>
                <a:lnTo>
                  <a:pt x="66" y="8"/>
                </a:lnTo>
                <a:lnTo>
                  <a:pt x="68" y="7"/>
                </a:lnTo>
                <a:lnTo>
                  <a:pt x="71" y="6"/>
                </a:lnTo>
                <a:lnTo>
                  <a:pt x="73" y="4"/>
                </a:lnTo>
                <a:lnTo>
                  <a:pt x="76" y="4"/>
                </a:lnTo>
                <a:lnTo>
                  <a:pt x="79" y="3"/>
                </a:lnTo>
                <a:lnTo>
                  <a:pt x="81" y="2"/>
                </a:lnTo>
                <a:lnTo>
                  <a:pt x="83" y="2"/>
                </a:lnTo>
                <a:lnTo>
                  <a:pt x="85" y="2"/>
                </a:lnTo>
                <a:lnTo>
                  <a:pt x="87" y="1"/>
                </a:lnTo>
                <a:lnTo>
                  <a:pt x="89" y="0"/>
                </a:lnTo>
                <a:lnTo>
                  <a:pt x="92" y="0"/>
                </a:lnTo>
                <a:lnTo>
                  <a:pt x="94" y="0"/>
                </a:lnTo>
                <a:lnTo>
                  <a:pt x="96" y="0"/>
                </a:lnTo>
                <a:lnTo>
                  <a:pt x="96" y="1"/>
                </a:lnTo>
                <a:lnTo>
                  <a:pt x="97" y="2"/>
                </a:lnTo>
                <a:lnTo>
                  <a:pt x="97" y="4"/>
                </a:lnTo>
                <a:lnTo>
                  <a:pt x="97" y="5"/>
                </a:lnTo>
                <a:lnTo>
                  <a:pt x="94" y="6"/>
                </a:lnTo>
                <a:lnTo>
                  <a:pt x="91" y="6"/>
                </a:lnTo>
                <a:lnTo>
                  <a:pt x="88" y="7"/>
                </a:lnTo>
                <a:lnTo>
                  <a:pt x="85" y="7"/>
                </a:lnTo>
                <a:lnTo>
                  <a:pt x="83" y="8"/>
                </a:lnTo>
                <a:lnTo>
                  <a:pt x="80" y="9"/>
                </a:lnTo>
                <a:lnTo>
                  <a:pt x="77" y="9"/>
                </a:lnTo>
                <a:lnTo>
                  <a:pt x="74" y="10"/>
                </a:lnTo>
                <a:lnTo>
                  <a:pt x="71" y="11"/>
                </a:lnTo>
                <a:lnTo>
                  <a:pt x="68" y="12"/>
                </a:lnTo>
                <a:lnTo>
                  <a:pt x="66" y="14"/>
                </a:lnTo>
                <a:lnTo>
                  <a:pt x="63" y="14"/>
                </a:lnTo>
                <a:lnTo>
                  <a:pt x="60" y="16"/>
                </a:lnTo>
                <a:lnTo>
                  <a:pt x="57" y="17"/>
                </a:lnTo>
                <a:lnTo>
                  <a:pt x="55" y="19"/>
                </a:lnTo>
                <a:lnTo>
                  <a:pt x="52" y="20"/>
                </a:lnTo>
                <a:lnTo>
                  <a:pt x="49" y="22"/>
                </a:lnTo>
                <a:lnTo>
                  <a:pt x="46" y="24"/>
                </a:lnTo>
                <a:lnTo>
                  <a:pt x="44" y="25"/>
                </a:lnTo>
                <a:lnTo>
                  <a:pt x="41" y="27"/>
                </a:lnTo>
                <a:lnTo>
                  <a:pt x="39" y="29"/>
                </a:lnTo>
                <a:lnTo>
                  <a:pt x="36" y="30"/>
                </a:lnTo>
                <a:lnTo>
                  <a:pt x="33" y="32"/>
                </a:lnTo>
                <a:lnTo>
                  <a:pt x="30" y="34"/>
                </a:lnTo>
                <a:lnTo>
                  <a:pt x="28" y="36"/>
                </a:lnTo>
                <a:lnTo>
                  <a:pt x="25" y="38"/>
                </a:lnTo>
                <a:lnTo>
                  <a:pt x="22" y="40"/>
                </a:lnTo>
                <a:lnTo>
                  <a:pt x="20" y="42"/>
                </a:lnTo>
                <a:lnTo>
                  <a:pt x="17" y="44"/>
                </a:lnTo>
                <a:lnTo>
                  <a:pt x="15" y="46"/>
                </a:lnTo>
                <a:lnTo>
                  <a:pt x="12" y="48"/>
                </a:lnTo>
                <a:lnTo>
                  <a:pt x="10" y="50"/>
                </a:lnTo>
                <a:lnTo>
                  <a:pt x="7" y="53"/>
                </a:lnTo>
                <a:lnTo>
                  <a:pt x="5" y="55"/>
                </a:lnTo>
                <a:lnTo>
                  <a:pt x="4" y="57"/>
                </a:lnTo>
                <a:lnTo>
                  <a:pt x="2" y="58"/>
                </a:lnTo>
                <a:lnTo>
                  <a:pt x="2" y="59"/>
                </a:lnTo>
                <a:lnTo>
                  <a:pt x="1" y="59"/>
                </a:lnTo>
                <a:lnTo>
                  <a:pt x="1" y="60"/>
                </a:lnTo>
                <a:lnTo>
                  <a:pt x="0" y="6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67" name="Freeform 313"/>
          <p:cNvSpPr>
            <a:spLocks/>
          </p:cNvSpPr>
          <p:nvPr/>
        </p:nvSpPr>
        <p:spPr bwMode="auto">
          <a:xfrm>
            <a:off x="7267576" y="4352925"/>
            <a:ext cx="4763" cy="33338"/>
          </a:xfrm>
          <a:custGeom>
            <a:avLst/>
            <a:gdLst>
              <a:gd name="T0" fmla="*/ 0 w 3"/>
              <a:gd name="T1" fmla="*/ 33338 h 21"/>
              <a:gd name="T2" fmla="*/ 0 w 3"/>
              <a:gd name="T3" fmla="*/ 23813 h 21"/>
              <a:gd name="T4" fmla="*/ 0 w 3"/>
              <a:gd name="T5" fmla="*/ 15875 h 21"/>
              <a:gd name="T6" fmla="*/ 0 w 3"/>
              <a:gd name="T7" fmla="*/ 7938 h 21"/>
              <a:gd name="T8" fmla="*/ 1588 w 3"/>
              <a:gd name="T9" fmla="*/ 1588 h 21"/>
              <a:gd name="T10" fmla="*/ 1588 w 3"/>
              <a:gd name="T11" fmla="*/ 0 h 21"/>
              <a:gd name="T12" fmla="*/ 3175 w 3"/>
              <a:gd name="T13" fmla="*/ 0 h 21"/>
              <a:gd name="T14" fmla="*/ 3175 w 3"/>
              <a:gd name="T15" fmla="*/ 0 h 21"/>
              <a:gd name="T16" fmla="*/ 4763 w 3"/>
              <a:gd name="T17" fmla="*/ 0 h 21"/>
              <a:gd name="T18" fmla="*/ 3175 w 3"/>
              <a:gd name="T19" fmla="*/ 15875 h 21"/>
              <a:gd name="T20" fmla="*/ 3175 w 3"/>
              <a:gd name="T21" fmla="*/ 23813 h 21"/>
              <a:gd name="T22" fmla="*/ 3175 w 3"/>
              <a:gd name="T23" fmla="*/ 28575 h 21"/>
              <a:gd name="T24" fmla="*/ 3175 w 3"/>
              <a:gd name="T25" fmla="*/ 30163 h 21"/>
              <a:gd name="T26" fmla="*/ 1588 w 3"/>
              <a:gd name="T27" fmla="*/ 31750 h 21"/>
              <a:gd name="T28" fmla="*/ 1588 w 3"/>
              <a:gd name="T29" fmla="*/ 31750 h 21"/>
              <a:gd name="T30" fmla="*/ 0 w 3"/>
              <a:gd name="T31" fmla="*/ 33338 h 21"/>
              <a:gd name="T32" fmla="*/ 0 w 3"/>
              <a:gd name="T33" fmla="*/ 33338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 h="21">
                <a:moveTo>
                  <a:pt x="0" y="21"/>
                </a:moveTo>
                <a:lnTo>
                  <a:pt x="0" y="15"/>
                </a:lnTo>
                <a:lnTo>
                  <a:pt x="0" y="10"/>
                </a:lnTo>
                <a:lnTo>
                  <a:pt x="0" y="5"/>
                </a:lnTo>
                <a:lnTo>
                  <a:pt x="1" y="1"/>
                </a:lnTo>
                <a:lnTo>
                  <a:pt x="1" y="0"/>
                </a:lnTo>
                <a:lnTo>
                  <a:pt x="2" y="0"/>
                </a:lnTo>
                <a:lnTo>
                  <a:pt x="3" y="0"/>
                </a:lnTo>
                <a:lnTo>
                  <a:pt x="2" y="10"/>
                </a:lnTo>
                <a:lnTo>
                  <a:pt x="2" y="15"/>
                </a:lnTo>
                <a:lnTo>
                  <a:pt x="2" y="18"/>
                </a:lnTo>
                <a:lnTo>
                  <a:pt x="2" y="19"/>
                </a:lnTo>
                <a:lnTo>
                  <a:pt x="1" y="20"/>
                </a:lnTo>
                <a:lnTo>
                  <a:pt x="0" y="21"/>
                </a:lnTo>
                <a:close/>
              </a:path>
            </a:pathLst>
          </a:custGeom>
          <a:solidFill>
            <a:srgbClr val="7F7F7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68" name="Freeform 314"/>
          <p:cNvSpPr>
            <a:spLocks/>
          </p:cNvSpPr>
          <p:nvPr/>
        </p:nvSpPr>
        <p:spPr bwMode="auto">
          <a:xfrm>
            <a:off x="7273925" y="4346576"/>
            <a:ext cx="7938" cy="34925"/>
          </a:xfrm>
          <a:custGeom>
            <a:avLst/>
            <a:gdLst>
              <a:gd name="T0" fmla="*/ 0 w 5"/>
              <a:gd name="T1" fmla="*/ 34925 h 22"/>
              <a:gd name="T2" fmla="*/ 0 w 5"/>
              <a:gd name="T3" fmla="*/ 19050 h 22"/>
              <a:gd name="T4" fmla="*/ 0 w 5"/>
              <a:gd name="T5" fmla="*/ 11113 h 22"/>
              <a:gd name="T6" fmla="*/ 0 w 5"/>
              <a:gd name="T7" fmla="*/ 6350 h 22"/>
              <a:gd name="T8" fmla="*/ 0 w 5"/>
              <a:gd name="T9" fmla="*/ 3175 h 22"/>
              <a:gd name="T10" fmla="*/ 1588 w 5"/>
              <a:gd name="T11" fmla="*/ 3175 h 22"/>
              <a:gd name="T12" fmla="*/ 1588 w 5"/>
              <a:gd name="T13" fmla="*/ 1588 h 22"/>
              <a:gd name="T14" fmla="*/ 3175 w 5"/>
              <a:gd name="T15" fmla="*/ 1588 h 22"/>
              <a:gd name="T16" fmla="*/ 3175 w 5"/>
              <a:gd name="T17" fmla="*/ 0 h 22"/>
              <a:gd name="T18" fmla="*/ 4763 w 5"/>
              <a:gd name="T19" fmla="*/ 0 h 22"/>
              <a:gd name="T20" fmla="*/ 4763 w 5"/>
              <a:gd name="T21" fmla="*/ 0 h 22"/>
              <a:gd name="T22" fmla="*/ 6350 w 5"/>
              <a:gd name="T23" fmla="*/ 0 h 22"/>
              <a:gd name="T24" fmla="*/ 7938 w 5"/>
              <a:gd name="T25" fmla="*/ 0 h 22"/>
              <a:gd name="T26" fmla="*/ 6350 w 5"/>
              <a:gd name="T27" fmla="*/ 7938 h 22"/>
              <a:gd name="T28" fmla="*/ 6350 w 5"/>
              <a:gd name="T29" fmla="*/ 15875 h 22"/>
              <a:gd name="T30" fmla="*/ 6350 w 5"/>
              <a:gd name="T31" fmla="*/ 22225 h 22"/>
              <a:gd name="T32" fmla="*/ 6350 w 5"/>
              <a:gd name="T33" fmla="*/ 30163 h 22"/>
              <a:gd name="T34" fmla="*/ 4763 w 5"/>
              <a:gd name="T35" fmla="*/ 30163 h 22"/>
              <a:gd name="T36" fmla="*/ 4763 w 5"/>
              <a:gd name="T37" fmla="*/ 30163 h 22"/>
              <a:gd name="T38" fmla="*/ 3175 w 5"/>
              <a:gd name="T39" fmla="*/ 31750 h 22"/>
              <a:gd name="T40" fmla="*/ 1588 w 5"/>
              <a:gd name="T41" fmla="*/ 31750 h 22"/>
              <a:gd name="T42" fmla="*/ 1588 w 5"/>
              <a:gd name="T43" fmla="*/ 33338 h 22"/>
              <a:gd name="T44" fmla="*/ 0 w 5"/>
              <a:gd name="T45" fmla="*/ 33338 h 22"/>
              <a:gd name="T46" fmla="*/ 0 w 5"/>
              <a:gd name="T47" fmla="*/ 33338 h 22"/>
              <a:gd name="T48" fmla="*/ 0 w 5"/>
              <a:gd name="T49" fmla="*/ 34925 h 2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 h="22">
                <a:moveTo>
                  <a:pt x="0" y="22"/>
                </a:moveTo>
                <a:lnTo>
                  <a:pt x="0" y="12"/>
                </a:lnTo>
                <a:lnTo>
                  <a:pt x="0" y="7"/>
                </a:lnTo>
                <a:lnTo>
                  <a:pt x="0" y="4"/>
                </a:lnTo>
                <a:lnTo>
                  <a:pt x="0" y="2"/>
                </a:lnTo>
                <a:lnTo>
                  <a:pt x="1" y="2"/>
                </a:lnTo>
                <a:lnTo>
                  <a:pt x="1" y="1"/>
                </a:lnTo>
                <a:lnTo>
                  <a:pt x="2" y="1"/>
                </a:lnTo>
                <a:lnTo>
                  <a:pt x="2" y="0"/>
                </a:lnTo>
                <a:lnTo>
                  <a:pt x="3" y="0"/>
                </a:lnTo>
                <a:lnTo>
                  <a:pt x="4" y="0"/>
                </a:lnTo>
                <a:lnTo>
                  <a:pt x="5" y="0"/>
                </a:lnTo>
                <a:lnTo>
                  <a:pt x="4" y="5"/>
                </a:lnTo>
                <a:lnTo>
                  <a:pt x="4" y="10"/>
                </a:lnTo>
                <a:lnTo>
                  <a:pt x="4" y="14"/>
                </a:lnTo>
                <a:lnTo>
                  <a:pt x="4" y="19"/>
                </a:lnTo>
                <a:lnTo>
                  <a:pt x="3" y="19"/>
                </a:lnTo>
                <a:lnTo>
                  <a:pt x="2" y="20"/>
                </a:lnTo>
                <a:lnTo>
                  <a:pt x="1" y="20"/>
                </a:lnTo>
                <a:lnTo>
                  <a:pt x="1" y="21"/>
                </a:lnTo>
                <a:lnTo>
                  <a:pt x="0" y="21"/>
                </a:lnTo>
                <a:lnTo>
                  <a:pt x="0" y="22"/>
                </a:lnTo>
                <a:close/>
              </a:path>
            </a:pathLst>
          </a:custGeom>
          <a:solidFill>
            <a:srgbClr val="B2B2B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69" name="Freeform 315"/>
          <p:cNvSpPr>
            <a:spLocks/>
          </p:cNvSpPr>
          <p:nvPr/>
        </p:nvSpPr>
        <p:spPr bwMode="auto">
          <a:xfrm>
            <a:off x="7118351" y="4287839"/>
            <a:ext cx="85725" cy="71437"/>
          </a:xfrm>
          <a:custGeom>
            <a:avLst/>
            <a:gdLst>
              <a:gd name="T0" fmla="*/ 1588 w 54"/>
              <a:gd name="T1" fmla="*/ 71437 h 45"/>
              <a:gd name="T2" fmla="*/ 1588 w 54"/>
              <a:gd name="T3" fmla="*/ 71437 h 45"/>
              <a:gd name="T4" fmla="*/ 1588 w 54"/>
              <a:gd name="T5" fmla="*/ 58737 h 45"/>
              <a:gd name="T6" fmla="*/ 0 w 54"/>
              <a:gd name="T7" fmla="*/ 49212 h 45"/>
              <a:gd name="T8" fmla="*/ 0 w 54"/>
              <a:gd name="T9" fmla="*/ 33337 h 45"/>
              <a:gd name="T10" fmla="*/ 0 w 54"/>
              <a:gd name="T11" fmla="*/ 6350 h 45"/>
              <a:gd name="T12" fmla="*/ 0 w 54"/>
              <a:gd name="T13" fmla="*/ 4762 h 45"/>
              <a:gd name="T14" fmla="*/ 1588 w 54"/>
              <a:gd name="T15" fmla="*/ 4762 h 45"/>
              <a:gd name="T16" fmla="*/ 4763 w 54"/>
              <a:gd name="T17" fmla="*/ 3175 h 45"/>
              <a:gd name="T18" fmla="*/ 9525 w 54"/>
              <a:gd name="T19" fmla="*/ 3175 h 45"/>
              <a:gd name="T20" fmla="*/ 14288 w 54"/>
              <a:gd name="T21" fmla="*/ 3175 h 45"/>
              <a:gd name="T22" fmla="*/ 19050 w 54"/>
              <a:gd name="T23" fmla="*/ 3175 h 45"/>
              <a:gd name="T24" fmla="*/ 23813 w 54"/>
              <a:gd name="T25" fmla="*/ 1587 h 45"/>
              <a:gd name="T26" fmla="*/ 30163 w 54"/>
              <a:gd name="T27" fmla="*/ 1587 h 45"/>
              <a:gd name="T28" fmla="*/ 33338 w 54"/>
              <a:gd name="T29" fmla="*/ 0 h 45"/>
              <a:gd name="T30" fmla="*/ 39688 w 54"/>
              <a:gd name="T31" fmla="*/ 0 h 45"/>
              <a:gd name="T32" fmla="*/ 42863 w 54"/>
              <a:gd name="T33" fmla="*/ 0 h 45"/>
              <a:gd name="T34" fmla="*/ 49213 w 54"/>
              <a:gd name="T35" fmla="*/ 0 h 45"/>
              <a:gd name="T36" fmla="*/ 53975 w 54"/>
              <a:gd name="T37" fmla="*/ 0 h 45"/>
              <a:gd name="T38" fmla="*/ 57150 w 54"/>
              <a:gd name="T39" fmla="*/ 0 h 45"/>
              <a:gd name="T40" fmla="*/ 63500 w 54"/>
              <a:gd name="T41" fmla="*/ 1587 h 45"/>
              <a:gd name="T42" fmla="*/ 68263 w 54"/>
              <a:gd name="T43" fmla="*/ 1587 h 45"/>
              <a:gd name="T44" fmla="*/ 73025 w 54"/>
              <a:gd name="T45" fmla="*/ 3175 h 45"/>
              <a:gd name="T46" fmla="*/ 76200 w 54"/>
              <a:gd name="T47" fmla="*/ 3175 h 45"/>
              <a:gd name="T48" fmla="*/ 77788 w 54"/>
              <a:gd name="T49" fmla="*/ 3175 h 45"/>
              <a:gd name="T50" fmla="*/ 79375 w 54"/>
              <a:gd name="T51" fmla="*/ 4762 h 45"/>
              <a:gd name="T52" fmla="*/ 80963 w 54"/>
              <a:gd name="T53" fmla="*/ 4762 h 45"/>
              <a:gd name="T54" fmla="*/ 82550 w 54"/>
              <a:gd name="T55" fmla="*/ 6350 h 45"/>
              <a:gd name="T56" fmla="*/ 84138 w 54"/>
              <a:gd name="T57" fmla="*/ 6350 h 45"/>
              <a:gd name="T58" fmla="*/ 84138 w 54"/>
              <a:gd name="T59" fmla="*/ 6350 h 45"/>
              <a:gd name="T60" fmla="*/ 85725 w 54"/>
              <a:gd name="T61" fmla="*/ 6350 h 45"/>
              <a:gd name="T62" fmla="*/ 85725 w 54"/>
              <a:gd name="T63" fmla="*/ 6350 h 45"/>
              <a:gd name="T64" fmla="*/ 85725 w 54"/>
              <a:gd name="T65" fmla="*/ 11112 h 45"/>
              <a:gd name="T66" fmla="*/ 84138 w 54"/>
              <a:gd name="T67" fmla="*/ 19050 h 45"/>
              <a:gd name="T68" fmla="*/ 82550 w 54"/>
              <a:gd name="T69" fmla="*/ 30162 h 45"/>
              <a:gd name="T70" fmla="*/ 80963 w 54"/>
              <a:gd name="T71" fmla="*/ 42862 h 45"/>
              <a:gd name="T72" fmla="*/ 79375 w 54"/>
              <a:gd name="T73" fmla="*/ 50800 h 45"/>
              <a:gd name="T74" fmla="*/ 79375 w 54"/>
              <a:gd name="T75" fmla="*/ 57150 h 45"/>
              <a:gd name="T76" fmla="*/ 77788 w 54"/>
              <a:gd name="T77" fmla="*/ 65087 h 45"/>
              <a:gd name="T78" fmla="*/ 76200 w 54"/>
              <a:gd name="T79" fmla="*/ 69850 h 45"/>
              <a:gd name="T80" fmla="*/ 71438 w 54"/>
              <a:gd name="T81" fmla="*/ 69850 h 45"/>
              <a:gd name="T82" fmla="*/ 66675 w 54"/>
              <a:gd name="T83" fmla="*/ 69850 h 45"/>
              <a:gd name="T84" fmla="*/ 61913 w 54"/>
              <a:gd name="T85" fmla="*/ 69850 h 45"/>
              <a:gd name="T86" fmla="*/ 57150 w 54"/>
              <a:gd name="T87" fmla="*/ 69850 h 45"/>
              <a:gd name="T88" fmla="*/ 52388 w 54"/>
              <a:gd name="T89" fmla="*/ 69850 h 45"/>
              <a:gd name="T90" fmla="*/ 47625 w 54"/>
              <a:gd name="T91" fmla="*/ 69850 h 45"/>
              <a:gd name="T92" fmla="*/ 42863 w 54"/>
              <a:gd name="T93" fmla="*/ 69850 h 45"/>
              <a:gd name="T94" fmla="*/ 38100 w 54"/>
              <a:gd name="T95" fmla="*/ 69850 h 45"/>
              <a:gd name="T96" fmla="*/ 33338 w 54"/>
              <a:gd name="T97" fmla="*/ 69850 h 45"/>
              <a:gd name="T98" fmla="*/ 28575 w 54"/>
              <a:gd name="T99" fmla="*/ 69850 h 45"/>
              <a:gd name="T100" fmla="*/ 23813 w 54"/>
              <a:gd name="T101" fmla="*/ 69850 h 45"/>
              <a:gd name="T102" fmla="*/ 20638 w 54"/>
              <a:gd name="T103" fmla="*/ 69850 h 45"/>
              <a:gd name="T104" fmla="*/ 14288 w 54"/>
              <a:gd name="T105" fmla="*/ 69850 h 45"/>
              <a:gd name="T106" fmla="*/ 11113 w 54"/>
              <a:gd name="T107" fmla="*/ 69850 h 45"/>
              <a:gd name="T108" fmla="*/ 6350 w 54"/>
              <a:gd name="T109" fmla="*/ 71437 h 45"/>
              <a:gd name="T110" fmla="*/ 1588 w 54"/>
              <a:gd name="T111" fmla="*/ 71437 h 4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4" h="45">
                <a:moveTo>
                  <a:pt x="1" y="45"/>
                </a:moveTo>
                <a:lnTo>
                  <a:pt x="1" y="45"/>
                </a:lnTo>
                <a:lnTo>
                  <a:pt x="1" y="37"/>
                </a:lnTo>
                <a:lnTo>
                  <a:pt x="0" y="31"/>
                </a:lnTo>
                <a:lnTo>
                  <a:pt x="0" y="21"/>
                </a:lnTo>
                <a:lnTo>
                  <a:pt x="0" y="4"/>
                </a:lnTo>
                <a:lnTo>
                  <a:pt x="0" y="3"/>
                </a:lnTo>
                <a:lnTo>
                  <a:pt x="1" y="3"/>
                </a:lnTo>
                <a:lnTo>
                  <a:pt x="3" y="2"/>
                </a:lnTo>
                <a:lnTo>
                  <a:pt x="6" y="2"/>
                </a:lnTo>
                <a:lnTo>
                  <a:pt x="9" y="2"/>
                </a:lnTo>
                <a:lnTo>
                  <a:pt x="12" y="2"/>
                </a:lnTo>
                <a:lnTo>
                  <a:pt x="15" y="1"/>
                </a:lnTo>
                <a:lnTo>
                  <a:pt x="19" y="1"/>
                </a:lnTo>
                <a:lnTo>
                  <a:pt x="21" y="0"/>
                </a:lnTo>
                <a:lnTo>
                  <a:pt x="25" y="0"/>
                </a:lnTo>
                <a:lnTo>
                  <a:pt x="27" y="0"/>
                </a:lnTo>
                <a:lnTo>
                  <a:pt x="31" y="0"/>
                </a:lnTo>
                <a:lnTo>
                  <a:pt x="34" y="0"/>
                </a:lnTo>
                <a:lnTo>
                  <a:pt x="36" y="0"/>
                </a:lnTo>
                <a:lnTo>
                  <a:pt x="40" y="1"/>
                </a:lnTo>
                <a:lnTo>
                  <a:pt x="43" y="1"/>
                </a:lnTo>
                <a:lnTo>
                  <a:pt x="46" y="2"/>
                </a:lnTo>
                <a:lnTo>
                  <a:pt x="48" y="2"/>
                </a:lnTo>
                <a:lnTo>
                  <a:pt x="49" y="2"/>
                </a:lnTo>
                <a:lnTo>
                  <a:pt x="50" y="3"/>
                </a:lnTo>
                <a:lnTo>
                  <a:pt x="51" y="3"/>
                </a:lnTo>
                <a:lnTo>
                  <a:pt x="52" y="4"/>
                </a:lnTo>
                <a:lnTo>
                  <a:pt x="53" y="4"/>
                </a:lnTo>
                <a:lnTo>
                  <a:pt x="54" y="4"/>
                </a:lnTo>
                <a:lnTo>
                  <a:pt x="54" y="7"/>
                </a:lnTo>
                <a:lnTo>
                  <a:pt x="53" y="12"/>
                </a:lnTo>
                <a:lnTo>
                  <a:pt x="52" y="19"/>
                </a:lnTo>
                <a:lnTo>
                  <a:pt x="51" y="27"/>
                </a:lnTo>
                <a:lnTo>
                  <a:pt x="50" y="32"/>
                </a:lnTo>
                <a:lnTo>
                  <a:pt x="50" y="36"/>
                </a:lnTo>
                <a:lnTo>
                  <a:pt x="49" y="41"/>
                </a:lnTo>
                <a:lnTo>
                  <a:pt x="48" y="44"/>
                </a:lnTo>
                <a:lnTo>
                  <a:pt x="45" y="44"/>
                </a:lnTo>
                <a:lnTo>
                  <a:pt x="42" y="44"/>
                </a:lnTo>
                <a:lnTo>
                  <a:pt x="39" y="44"/>
                </a:lnTo>
                <a:lnTo>
                  <a:pt x="36" y="44"/>
                </a:lnTo>
                <a:lnTo>
                  <a:pt x="33" y="44"/>
                </a:lnTo>
                <a:lnTo>
                  <a:pt x="30" y="44"/>
                </a:lnTo>
                <a:lnTo>
                  <a:pt x="27" y="44"/>
                </a:lnTo>
                <a:lnTo>
                  <a:pt x="24" y="44"/>
                </a:lnTo>
                <a:lnTo>
                  <a:pt x="21" y="44"/>
                </a:lnTo>
                <a:lnTo>
                  <a:pt x="18" y="44"/>
                </a:lnTo>
                <a:lnTo>
                  <a:pt x="15" y="44"/>
                </a:lnTo>
                <a:lnTo>
                  <a:pt x="13" y="44"/>
                </a:lnTo>
                <a:lnTo>
                  <a:pt x="9" y="44"/>
                </a:lnTo>
                <a:lnTo>
                  <a:pt x="7" y="44"/>
                </a:lnTo>
                <a:lnTo>
                  <a:pt x="4" y="45"/>
                </a:lnTo>
                <a:lnTo>
                  <a:pt x="1" y="45"/>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70" name="Freeform 316"/>
          <p:cNvSpPr>
            <a:spLocks/>
          </p:cNvSpPr>
          <p:nvPr/>
        </p:nvSpPr>
        <p:spPr bwMode="auto">
          <a:xfrm>
            <a:off x="7140575" y="4297363"/>
            <a:ext cx="20638" cy="55562"/>
          </a:xfrm>
          <a:custGeom>
            <a:avLst/>
            <a:gdLst>
              <a:gd name="T0" fmla="*/ 9525 w 13"/>
              <a:gd name="T1" fmla="*/ 55562 h 35"/>
              <a:gd name="T2" fmla="*/ 6350 w 13"/>
              <a:gd name="T3" fmla="*/ 52387 h 35"/>
              <a:gd name="T4" fmla="*/ 3175 w 13"/>
              <a:gd name="T5" fmla="*/ 49212 h 35"/>
              <a:gd name="T6" fmla="*/ 1588 w 13"/>
              <a:gd name="T7" fmla="*/ 46037 h 35"/>
              <a:gd name="T8" fmla="*/ 1588 w 13"/>
              <a:gd name="T9" fmla="*/ 41275 h 35"/>
              <a:gd name="T10" fmla="*/ 0 w 13"/>
              <a:gd name="T11" fmla="*/ 38100 h 35"/>
              <a:gd name="T12" fmla="*/ 0 w 13"/>
              <a:gd name="T13" fmla="*/ 33337 h 35"/>
              <a:gd name="T14" fmla="*/ 1588 w 13"/>
              <a:gd name="T15" fmla="*/ 28575 h 35"/>
              <a:gd name="T16" fmla="*/ 1588 w 13"/>
              <a:gd name="T17" fmla="*/ 23812 h 35"/>
              <a:gd name="T18" fmla="*/ 3175 w 13"/>
              <a:gd name="T19" fmla="*/ 15875 h 35"/>
              <a:gd name="T20" fmla="*/ 4763 w 13"/>
              <a:gd name="T21" fmla="*/ 11112 h 35"/>
              <a:gd name="T22" fmla="*/ 6350 w 13"/>
              <a:gd name="T23" fmla="*/ 6350 h 35"/>
              <a:gd name="T24" fmla="*/ 7938 w 13"/>
              <a:gd name="T25" fmla="*/ 1587 h 35"/>
              <a:gd name="T26" fmla="*/ 11113 w 13"/>
              <a:gd name="T27" fmla="*/ 0 h 35"/>
              <a:gd name="T28" fmla="*/ 14288 w 13"/>
              <a:gd name="T29" fmla="*/ 0 h 35"/>
              <a:gd name="T30" fmla="*/ 17463 w 13"/>
              <a:gd name="T31" fmla="*/ 3175 h 35"/>
              <a:gd name="T32" fmla="*/ 20638 w 13"/>
              <a:gd name="T33" fmla="*/ 7937 h 35"/>
              <a:gd name="T34" fmla="*/ 20638 w 13"/>
              <a:gd name="T35" fmla="*/ 14287 h 35"/>
              <a:gd name="T36" fmla="*/ 20638 w 13"/>
              <a:gd name="T37" fmla="*/ 20637 h 35"/>
              <a:gd name="T38" fmla="*/ 20638 w 13"/>
              <a:gd name="T39" fmla="*/ 28575 h 35"/>
              <a:gd name="T40" fmla="*/ 20638 w 13"/>
              <a:gd name="T41" fmla="*/ 36512 h 35"/>
              <a:gd name="T42" fmla="*/ 19050 w 13"/>
              <a:gd name="T43" fmla="*/ 44450 h 35"/>
              <a:gd name="T44" fmla="*/ 17463 w 13"/>
              <a:gd name="T45" fmla="*/ 49212 h 35"/>
              <a:gd name="T46" fmla="*/ 14288 w 13"/>
              <a:gd name="T47" fmla="*/ 53975 h 35"/>
              <a:gd name="T48" fmla="*/ 9525 w 13"/>
              <a:gd name="T49" fmla="*/ 55562 h 3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3" h="35">
                <a:moveTo>
                  <a:pt x="6" y="35"/>
                </a:moveTo>
                <a:lnTo>
                  <a:pt x="4" y="33"/>
                </a:lnTo>
                <a:lnTo>
                  <a:pt x="2" y="31"/>
                </a:lnTo>
                <a:lnTo>
                  <a:pt x="1" y="29"/>
                </a:lnTo>
                <a:lnTo>
                  <a:pt x="1" y="26"/>
                </a:lnTo>
                <a:lnTo>
                  <a:pt x="0" y="24"/>
                </a:lnTo>
                <a:lnTo>
                  <a:pt x="0" y="21"/>
                </a:lnTo>
                <a:lnTo>
                  <a:pt x="1" y="18"/>
                </a:lnTo>
                <a:lnTo>
                  <a:pt x="1" y="15"/>
                </a:lnTo>
                <a:lnTo>
                  <a:pt x="2" y="10"/>
                </a:lnTo>
                <a:lnTo>
                  <a:pt x="3" y="7"/>
                </a:lnTo>
                <a:lnTo>
                  <a:pt x="4" y="4"/>
                </a:lnTo>
                <a:lnTo>
                  <a:pt x="5" y="1"/>
                </a:lnTo>
                <a:lnTo>
                  <a:pt x="7" y="0"/>
                </a:lnTo>
                <a:lnTo>
                  <a:pt x="9" y="0"/>
                </a:lnTo>
                <a:lnTo>
                  <a:pt x="11" y="2"/>
                </a:lnTo>
                <a:lnTo>
                  <a:pt x="13" y="5"/>
                </a:lnTo>
                <a:lnTo>
                  <a:pt x="13" y="9"/>
                </a:lnTo>
                <a:lnTo>
                  <a:pt x="13" y="13"/>
                </a:lnTo>
                <a:lnTo>
                  <a:pt x="13" y="18"/>
                </a:lnTo>
                <a:lnTo>
                  <a:pt x="13" y="23"/>
                </a:lnTo>
                <a:lnTo>
                  <a:pt x="12" y="28"/>
                </a:lnTo>
                <a:lnTo>
                  <a:pt x="11" y="31"/>
                </a:lnTo>
                <a:lnTo>
                  <a:pt x="9" y="34"/>
                </a:lnTo>
                <a:lnTo>
                  <a:pt x="6" y="3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71" name="Freeform 317"/>
          <p:cNvSpPr>
            <a:spLocks/>
          </p:cNvSpPr>
          <p:nvPr/>
        </p:nvSpPr>
        <p:spPr bwMode="auto">
          <a:xfrm>
            <a:off x="7180264" y="4298951"/>
            <a:ext cx="15875" cy="53975"/>
          </a:xfrm>
          <a:custGeom>
            <a:avLst/>
            <a:gdLst>
              <a:gd name="T0" fmla="*/ 12700 w 10"/>
              <a:gd name="T1" fmla="*/ 53975 h 34"/>
              <a:gd name="T2" fmla="*/ 11113 w 10"/>
              <a:gd name="T3" fmla="*/ 53975 h 34"/>
              <a:gd name="T4" fmla="*/ 9525 w 10"/>
              <a:gd name="T5" fmla="*/ 53975 h 34"/>
              <a:gd name="T6" fmla="*/ 7938 w 10"/>
              <a:gd name="T7" fmla="*/ 53975 h 34"/>
              <a:gd name="T8" fmla="*/ 6350 w 10"/>
              <a:gd name="T9" fmla="*/ 53975 h 34"/>
              <a:gd name="T10" fmla="*/ 4763 w 10"/>
              <a:gd name="T11" fmla="*/ 53975 h 34"/>
              <a:gd name="T12" fmla="*/ 3175 w 10"/>
              <a:gd name="T13" fmla="*/ 53975 h 34"/>
              <a:gd name="T14" fmla="*/ 1588 w 10"/>
              <a:gd name="T15" fmla="*/ 53975 h 34"/>
              <a:gd name="T16" fmla="*/ 0 w 10"/>
              <a:gd name="T17" fmla="*/ 53975 h 34"/>
              <a:gd name="T18" fmla="*/ 0 w 10"/>
              <a:gd name="T19" fmla="*/ 50800 h 34"/>
              <a:gd name="T20" fmla="*/ 0 w 10"/>
              <a:gd name="T21" fmla="*/ 44450 h 34"/>
              <a:gd name="T22" fmla="*/ 0 w 10"/>
              <a:gd name="T23" fmla="*/ 38100 h 34"/>
              <a:gd name="T24" fmla="*/ 1588 w 10"/>
              <a:gd name="T25" fmla="*/ 28575 h 34"/>
              <a:gd name="T26" fmla="*/ 1588 w 10"/>
              <a:gd name="T27" fmla="*/ 20638 h 34"/>
              <a:gd name="T28" fmla="*/ 3175 w 10"/>
              <a:gd name="T29" fmla="*/ 11113 h 34"/>
              <a:gd name="T30" fmla="*/ 3175 w 10"/>
              <a:gd name="T31" fmla="*/ 6350 h 34"/>
              <a:gd name="T32" fmla="*/ 3175 w 10"/>
              <a:gd name="T33" fmla="*/ 1588 h 34"/>
              <a:gd name="T34" fmla="*/ 4763 w 10"/>
              <a:gd name="T35" fmla="*/ 0 h 34"/>
              <a:gd name="T36" fmla="*/ 6350 w 10"/>
              <a:gd name="T37" fmla="*/ 0 h 34"/>
              <a:gd name="T38" fmla="*/ 6350 w 10"/>
              <a:gd name="T39" fmla="*/ 0 h 34"/>
              <a:gd name="T40" fmla="*/ 6350 w 10"/>
              <a:gd name="T41" fmla="*/ 0 h 34"/>
              <a:gd name="T42" fmla="*/ 7938 w 10"/>
              <a:gd name="T43" fmla="*/ 0 h 34"/>
              <a:gd name="T44" fmla="*/ 9525 w 10"/>
              <a:gd name="T45" fmla="*/ 0 h 34"/>
              <a:gd name="T46" fmla="*/ 11113 w 10"/>
              <a:gd name="T47" fmla="*/ 0 h 34"/>
              <a:gd name="T48" fmla="*/ 11113 w 10"/>
              <a:gd name="T49" fmla="*/ 0 h 34"/>
              <a:gd name="T50" fmla="*/ 12700 w 10"/>
              <a:gd name="T51" fmla="*/ 3175 h 34"/>
              <a:gd name="T52" fmla="*/ 12700 w 10"/>
              <a:gd name="T53" fmla="*/ 6350 h 34"/>
              <a:gd name="T54" fmla="*/ 12700 w 10"/>
              <a:gd name="T55" fmla="*/ 11113 h 34"/>
              <a:gd name="T56" fmla="*/ 11113 w 10"/>
              <a:gd name="T57" fmla="*/ 19050 h 34"/>
              <a:gd name="T58" fmla="*/ 11113 w 10"/>
              <a:gd name="T59" fmla="*/ 23813 h 34"/>
              <a:gd name="T60" fmla="*/ 9525 w 10"/>
              <a:gd name="T61" fmla="*/ 30163 h 34"/>
              <a:gd name="T62" fmla="*/ 9525 w 10"/>
              <a:gd name="T63" fmla="*/ 34925 h 34"/>
              <a:gd name="T64" fmla="*/ 9525 w 10"/>
              <a:gd name="T65" fmla="*/ 39688 h 34"/>
              <a:gd name="T66" fmla="*/ 9525 w 10"/>
              <a:gd name="T67" fmla="*/ 39688 h 34"/>
              <a:gd name="T68" fmla="*/ 11113 w 10"/>
              <a:gd name="T69" fmla="*/ 39688 h 34"/>
              <a:gd name="T70" fmla="*/ 11113 w 10"/>
              <a:gd name="T71" fmla="*/ 39688 h 34"/>
              <a:gd name="T72" fmla="*/ 12700 w 10"/>
              <a:gd name="T73" fmla="*/ 39688 h 34"/>
              <a:gd name="T74" fmla="*/ 12700 w 10"/>
              <a:gd name="T75" fmla="*/ 41275 h 34"/>
              <a:gd name="T76" fmla="*/ 12700 w 10"/>
              <a:gd name="T77" fmla="*/ 41275 h 34"/>
              <a:gd name="T78" fmla="*/ 14288 w 10"/>
              <a:gd name="T79" fmla="*/ 42863 h 34"/>
              <a:gd name="T80" fmla="*/ 15875 w 10"/>
              <a:gd name="T81" fmla="*/ 42863 h 34"/>
              <a:gd name="T82" fmla="*/ 15875 w 10"/>
              <a:gd name="T83" fmla="*/ 47625 h 34"/>
              <a:gd name="T84" fmla="*/ 14288 w 10"/>
              <a:gd name="T85" fmla="*/ 50800 h 34"/>
              <a:gd name="T86" fmla="*/ 14288 w 10"/>
              <a:gd name="T87" fmla="*/ 52388 h 34"/>
              <a:gd name="T88" fmla="*/ 12700 w 10"/>
              <a:gd name="T89" fmla="*/ 53975 h 3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0" h="34">
                <a:moveTo>
                  <a:pt x="8" y="34"/>
                </a:moveTo>
                <a:lnTo>
                  <a:pt x="7" y="34"/>
                </a:lnTo>
                <a:lnTo>
                  <a:pt x="6" y="34"/>
                </a:lnTo>
                <a:lnTo>
                  <a:pt x="5" y="34"/>
                </a:lnTo>
                <a:lnTo>
                  <a:pt x="4" y="34"/>
                </a:lnTo>
                <a:lnTo>
                  <a:pt x="3" y="34"/>
                </a:lnTo>
                <a:lnTo>
                  <a:pt x="2" y="34"/>
                </a:lnTo>
                <a:lnTo>
                  <a:pt x="1" y="34"/>
                </a:lnTo>
                <a:lnTo>
                  <a:pt x="0" y="34"/>
                </a:lnTo>
                <a:lnTo>
                  <a:pt x="0" y="32"/>
                </a:lnTo>
                <a:lnTo>
                  <a:pt x="0" y="28"/>
                </a:lnTo>
                <a:lnTo>
                  <a:pt x="0" y="24"/>
                </a:lnTo>
                <a:lnTo>
                  <a:pt x="1" y="18"/>
                </a:lnTo>
                <a:lnTo>
                  <a:pt x="1" y="13"/>
                </a:lnTo>
                <a:lnTo>
                  <a:pt x="2" y="7"/>
                </a:lnTo>
                <a:lnTo>
                  <a:pt x="2" y="4"/>
                </a:lnTo>
                <a:lnTo>
                  <a:pt x="2" y="1"/>
                </a:lnTo>
                <a:lnTo>
                  <a:pt x="3" y="0"/>
                </a:lnTo>
                <a:lnTo>
                  <a:pt x="4" y="0"/>
                </a:lnTo>
                <a:lnTo>
                  <a:pt x="5" y="0"/>
                </a:lnTo>
                <a:lnTo>
                  <a:pt x="6" y="0"/>
                </a:lnTo>
                <a:lnTo>
                  <a:pt x="7" y="0"/>
                </a:lnTo>
                <a:lnTo>
                  <a:pt x="8" y="2"/>
                </a:lnTo>
                <a:lnTo>
                  <a:pt x="8" y="4"/>
                </a:lnTo>
                <a:lnTo>
                  <a:pt x="8" y="7"/>
                </a:lnTo>
                <a:lnTo>
                  <a:pt x="7" y="12"/>
                </a:lnTo>
                <a:lnTo>
                  <a:pt x="7" y="15"/>
                </a:lnTo>
                <a:lnTo>
                  <a:pt x="6" y="19"/>
                </a:lnTo>
                <a:lnTo>
                  <a:pt x="6" y="22"/>
                </a:lnTo>
                <a:lnTo>
                  <a:pt x="6" y="25"/>
                </a:lnTo>
                <a:lnTo>
                  <a:pt x="7" y="25"/>
                </a:lnTo>
                <a:lnTo>
                  <a:pt x="8" y="25"/>
                </a:lnTo>
                <a:lnTo>
                  <a:pt x="8" y="26"/>
                </a:lnTo>
                <a:lnTo>
                  <a:pt x="9" y="27"/>
                </a:lnTo>
                <a:lnTo>
                  <a:pt x="10" y="27"/>
                </a:lnTo>
                <a:lnTo>
                  <a:pt x="10" y="30"/>
                </a:lnTo>
                <a:lnTo>
                  <a:pt x="9" y="32"/>
                </a:lnTo>
                <a:lnTo>
                  <a:pt x="9" y="33"/>
                </a:lnTo>
                <a:lnTo>
                  <a:pt x="8" y="3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72" name="Freeform 318"/>
          <p:cNvSpPr>
            <a:spLocks/>
          </p:cNvSpPr>
          <p:nvPr/>
        </p:nvSpPr>
        <p:spPr bwMode="auto">
          <a:xfrm>
            <a:off x="7121526" y="4294189"/>
            <a:ext cx="22225" cy="58737"/>
          </a:xfrm>
          <a:custGeom>
            <a:avLst/>
            <a:gdLst>
              <a:gd name="T0" fmla="*/ 6350 w 14"/>
              <a:gd name="T1" fmla="*/ 58737 h 37"/>
              <a:gd name="T2" fmla="*/ 4763 w 14"/>
              <a:gd name="T3" fmla="*/ 52387 h 37"/>
              <a:gd name="T4" fmla="*/ 4763 w 14"/>
              <a:gd name="T5" fmla="*/ 41275 h 37"/>
              <a:gd name="T6" fmla="*/ 6350 w 14"/>
              <a:gd name="T7" fmla="*/ 28575 h 37"/>
              <a:gd name="T8" fmla="*/ 6350 w 14"/>
              <a:gd name="T9" fmla="*/ 20637 h 37"/>
              <a:gd name="T10" fmla="*/ 4763 w 14"/>
              <a:gd name="T11" fmla="*/ 20637 h 37"/>
              <a:gd name="T12" fmla="*/ 3175 w 14"/>
              <a:gd name="T13" fmla="*/ 20637 h 37"/>
              <a:gd name="T14" fmla="*/ 1588 w 14"/>
              <a:gd name="T15" fmla="*/ 19050 h 37"/>
              <a:gd name="T16" fmla="*/ 1588 w 14"/>
              <a:gd name="T17" fmla="*/ 19050 h 37"/>
              <a:gd name="T18" fmla="*/ 0 w 14"/>
              <a:gd name="T19" fmla="*/ 15875 h 37"/>
              <a:gd name="T20" fmla="*/ 0 w 14"/>
              <a:gd name="T21" fmla="*/ 11112 h 37"/>
              <a:gd name="T22" fmla="*/ 0 w 14"/>
              <a:gd name="T23" fmla="*/ 7937 h 37"/>
              <a:gd name="T24" fmla="*/ 0 w 14"/>
              <a:gd name="T25" fmla="*/ 4762 h 37"/>
              <a:gd name="T26" fmla="*/ 1588 w 14"/>
              <a:gd name="T27" fmla="*/ 4762 h 37"/>
              <a:gd name="T28" fmla="*/ 4763 w 14"/>
              <a:gd name="T29" fmla="*/ 3175 h 37"/>
              <a:gd name="T30" fmla="*/ 7938 w 14"/>
              <a:gd name="T31" fmla="*/ 3175 h 37"/>
              <a:gd name="T32" fmla="*/ 9525 w 14"/>
              <a:gd name="T33" fmla="*/ 1587 h 37"/>
              <a:gd name="T34" fmla="*/ 12700 w 14"/>
              <a:gd name="T35" fmla="*/ 1587 h 37"/>
              <a:gd name="T36" fmla="*/ 17463 w 14"/>
              <a:gd name="T37" fmla="*/ 1587 h 37"/>
              <a:gd name="T38" fmla="*/ 19050 w 14"/>
              <a:gd name="T39" fmla="*/ 0 h 37"/>
              <a:gd name="T40" fmla="*/ 22225 w 14"/>
              <a:gd name="T41" fmla="*/ 0 h 37"/>
              <a:gd name="T42" fmla="*/ 22225 w 14"/>
              <a:gd name="T43" fmla="*/ 1587 h 37"/>
              <a:gd name="T44" fmla="*/ 22225 w 14"/>
              <a:gd name="T45" fmla="*/ 4762 h 37"/>
              <a:gd name="T46" fmla="*/ 22225 w 14"/>
              <a:gd name="T47" fmla="*/ 7937 h 37"/>
              <a:gd name="T48" fmla="*/ 22225 w 14"/>
              <a:gd name="T49" fmla="*/ 15875 h 37"/>
              <a:gd name="T50" fmla="*/ 20638 w 14"/>
              <a:gd name="T51" fmla="*/ 15875 h 37"/>
              <a:gd name="T52" fmla="*/ 20638 w 14"/>
              <a:gd name="T53" fmla="*/ 15875 h 37"/>
              <a:gd name="T54" fmla="*/ 19050 w 14"/>
              <a:gd name="T55" fmla="*/ 15875 h 37"/>
              <a:gd name="T56" fmla="*/ 19050 w 14"/>
              <a:gd name="T57" fmla="*/ 17462 h 37"/>
              <a:gd name="T58" fmla="*/ 17463 w 14"/>
              <a:gd name="T59" fmla="*/ 17462 h 37"/>
              <a:gd name="T60" fmla="*/ 17463 w 14"/>
              <a:gd name="T61" fmla="*/ 17462 h 37"/>
              <a:gd name="T62" fmla="*/ 15875 w 14"/>
              <a:gd name="T63" fmla="*/ 19050 h 37"/>
              <a:gd name="T64" fmla="*/ 15875 w 14"/>
              <a:gd name="T65" fmla="*/ 19050 h 37"/>
              <a:gd name="T66" fmla="*/ 14288 w 14"/>
              <a:gd name="T67" fmla="*/ 26987 h 37"/>
              <a:gd name="T68" fmla="*/ 12700 w 14"/>
              <a:gd name="T69" fmla="*/ 36512 h 37"/>
              <a:gd name="T70" fmla="*/ 12700 w 14"/>
              <a:gd name="T71" fmla="*/ 47625 h 37"/>
              <a:gd name="T72" fmla="*/ 14288 w 14"/>
              <a:gd name="T73" fmla="*/ 55562 h 37"/>
              <a:gd name="T74" fmla="*/ 12700 w 14"/>
              <a:gd name="T75" fmla="*/ 57150 h 37"/>
              <a:gd name="T76" fmla="*/ 11113 w 14"/>
              <a:gd name="T77" fmla="*/ 57150 h 37"/>
              <a:gd name="T78" fmla="*/ 11113 w 14"/>
              <a:gd name="T79" fmla="*/ 58737 h 37"/>
              <a:gd name="T80" fmla="*/ 9525 w 14"/>
              <a:gd name="T81" fmla="*/ 58737 h 37"/>
              <a:gd name="T82" fmla="*/ 9525 w 14"/>
              <a:gd name="T83" fmla="*/ 58737 h 37"/>
              <a:gd name="T84" fmla="*/ 7938 w 14"/>
              <a:gd name="T85" fmla="*/ 58737 h 37"/>
              <a:gd name="T86" fmla="*/ 6350 w 14"/>
              <a:gd name="T87" fmla="*/ 58737 h 37"/>
              <a:gd name="T88" fmla="*/ 6350 w 14"/>
              <a:gd name="T89" fmla="*/ 58737 h 3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4" h="37">
                <a:moveTo>
                  <a:pt x="4" y="37"/>
                </a:moveTo>
                <a:lnTo>
                  <a:pt x="3" y="33"/>
                </a:lnTo>
                <a:lnTo>
                  <a:pt x="3" y="26"/>
                </a:lnTo>
                <a:lnTo>
                  <a:pt x="4" y="18"/>
                </a:lnTo>
                <a:lnTo>
                  <a:pt x="4" y="13"/>
                </a:lnTo>
                <a:lnTo>
                  <a:pt x="3" y="13"/>
                </a:lnTo>
                <a:lnTo>
                  <a:pt x="2" y="13"/>
                </a:lnTo>
                <a:lnTo>
                  <a:pt x="1" y="12"/>
                </a:lnTo>
                <a:lnTo>
                  <a:pt x="0" y="10"/>
                </a:lnTo>
                <a:lnTo>
                  <a:pt x="0" y="7"/>
                </a:lnTo>
                <a:lnTo>
                  <a:pt x="0" y="5"/>
                </a:lnTo>
                <a:lnTo>
                  <a:pt x="0" y="3"/>
                </a:lnTo>
                <a:lnTo>
                  <a:pt x="1" y="3"/>
                </a:lnTo>
                <a:lnTo>
                  <a:pt x="3" y="2"/>
                </a:lnTo>
                <a:lnTo>
                  <a:pt x="5" y="2"/>
                </a:lnTo>
                <a:lnTo>
                  <a:pt x="6" y="1"/>
                </a:lnTo>
                <a:lnTo>
                  <a:pt x="8" y="1"/>
                </a:lnTo>
                <a:lnTo>
                  <a:pt x="11" y="1"/>
                </a:lnTo>
                <a:lnTo>
                  <a:pt x="12" y="0"/>
                </a:lnTo>
                <a:lnTo>
                  <a:pt x="14" y="0"/>
                </a:lnTo>
                <a:lnTo>
                  <a:pt x="14" y="1"/>
                </a:lnTo>
                <a:lnTo>
                  <a:pt x="14" y="3"/>
                </a:lnTo>
                <a:lnTo>
                  <a:pt x="14" y="5"/>
                </a:lnTo>
                <a:lnTo>
                  <a:pt x="14" y="10"/>
                </a:lnTo>
                <a:lnTo>
                  <a:pt x="13" y="10"/>
                </a:lnTo>
                <a:lnTo>
                  <a:pt x="12" y="10"/>
                </a:lnTo>
                <a:lnTo>
                  <a:pt x="12" y="11"/>
                </a:lnTo>
                <a:lnTo>
                  <a:pt x="11" y="11"/>
                </a:lnTo>
                <a:lnTo>
                  <a:pt x="10" y="12"/>
                </a:lnTo>
                <a:lnTo>
                  <a:pt x="9" y="17"/>
                </a:lnTo>
                <a:lnTo>
                  <a:pt x="8" y="23"/>
                </a:lnTo>
                <a:lnTo>
                  <a:pt x="8" y="30"/>
                </a:lnTo>
                <a:lnTo>
                  <a:pt x="9" y="35"/>
                </a:lnTo>
                <a:lnTo>
                  <a:pt x="8" y="36"/>
                </a:lnTo>
                <a:lnTo>
                  <a:pt x="7" y="36"/>
                </a:lnTo>
                <a:lnTo>
                  <a:pt x="7" y="37"/>
                </a:lnTo>
                <a:lnTo>
                  <a:pt x="6" y="37"/>
                </a:lnTo>
                <a:lnTo>
                  <a:pt x="5" y="37"/>
                </a:lnTo>
                <a:lnTo>
                  <a:pt x="4" y="3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73" name="Freeform 319"/>
          <p:cNvSpPr>
            <a:spLocks/>
          </p:cNvSpPr>
          <p:nvPr/>
        </p:nvSpPr>
        <p:spPr bwMode="auto">
          <a:xfrm>
            <a:off x="7162800" y="4297363"/>
            <a:ext cx="14288" cy="55562"/>
          </a:xfrm>
          <a:custGeom>
            <a:avLst/>
            <a:gdLst>
              <a:gd name="T0" fmla="*/ 1588 w 9"/>
              <a:gd name="T1" fmla="*/ 55562 h 35"/>
              <a:gd name="T2" fmla="*/ 1588 w 9"/>
              <a:gd name="T3" fmla="*/ 53975 h 35"/>
              <a:gd name="T4" fmla="*/ 1588 w 9"/>
              <a:gd name="T5" fmla="*/ 53975 h 35"/>
              <a:gd name="T6" fmla="*/ 0 w 9"/>
              <a:gd name="T7" fmla="*/ 53975 h 35"/>
              <a:gd name="T8" fmla="*/ 0 w 9"/>
              <a:gd name="T9" fmla="*/ 52387 h 35"/>
              <a:gd name="T10" fmla="*/ 1588 w 9"/>
              <a:gd name="T11" fmla="*/ 28575 h 35"/>
              <a:gd name="T12" fmla="*/ 3175 w 9"/>
              <a:gd name="T13" fmla="*/ 15875 h 35"/>
              <a:gd name="T14" fmla="*/ 3175 w 9"/>
              <a:gd name="T15" fmla="*/ 7937 h 35"/>
              <a:gd name="T16" fmla="*/ 3175 w 9"/>
              <a:gd name="T17" fmla="*/ 1587 h 35"/>
              <a:gd name="T18" fmla="*/ 4763 w 9"/>
              <a:gd name="T19" fmla="*/ 1587 h 35"/>
              <a:gd name="T20" fmla="*/ 4763 w 9"/>
              <a:gd name="T21" fmla="*/ 0 h 35"/>
              <a:gd name="T22" fmla="*/ 6350 w 9"/>
              <a:gd name="T23" fmla="*/ 0 h 35"/>
              <a:gd name="T24" fmla="*/ 6350 w 9"/>
              <a:gd name="T25" fmla="*/ 0 h 35"/>
              <a:gd name="T26" fmla="*/ 7938 w 9"/>
              <a:gd name="T27" fmla="*/ 0 h 35"/>
              <a:gd name="T28" fmla="*/ 9525 w 9"/>
              <a:gd name="T29" fmla="*/ 0 h 35"/>
              <a:gd name="T30" fmla="*/ 9525 w 9"/>
              <a:gd name="T31" fmla="*/ 0 h 35"/>
              <a:gd name="T32" fmla="*/ 11113 w 9"/>
              <a:gd name="T33" fmla="*/ 1587 h 35"/>
              <a:gd name="T34" fmla="*/ 11113 w 9"/>
              <a:gd name="T35" fmla="*/ 12700 h 35"/>
              <a:gd name="T36" fmla="*/ 11113 w 9"/>
              <a:gd name="T37" fmla="*/ 23812 h 35"/>
              <a:gd name="T38" fmla="*/ 9525 w 9"/>
              <a:gd name="T39" fmla="*/ 34925 h 35"/>
              <a:gd name="T40" fmla="*/ 9525 w 9"/>
              <a:gd name="T41" fmla="*/ 41275 h 35"/>
              <a:gd name="T42" fmla="*/ 11113 w 9"/>
              <a:gd name="T43" fmla="*/ 41275 h 35"/>
              <a:gd name="T44" fmla="*/ 12700 w 9"/>
              <a:gd name="T45" fmla="*/ 41275 h 35"/>
              <a:gd name="T46" fmla="*/ 12700 w 9"/>
              <a:gd name="T47" fmla="*/ 41275 h 35"/>
              <a:gd name="T48" fmla="*/ 14288 w 9"/>
              <a:gd name="T49" fmla="*/ 41275 h 35"/>
              <a:gd name="T50" fmla="*/ 14288 w 9"/>
              <a:gd name="T51" fmla="*/ 47625 h 35"/>
              <a:gd name="T52" fmla="*/ 14288 w 9"/>
              <a:gd name="T53" fmla="*/ 50800 h 35"/>
              <a:gd name="T54" fmla="*/ 12700 w 9"/>
              <a:gd name="T55" fmla="*/ 52387 h 35"/>
              <a:gd name="T56" fmla="*/ 12700 w 9"/>
              <a:gd name="T57" fmla="*/ 53975 h 35"/>
              <a:gd name="T58" fmla="*/ 11113 w 9"/>
              <a:gd name="T59" fmla="*/ 55562 h 35"/>
              <a:gd name="T60" fmla="*/ 9525 w 9"/>
              <a:gd name="T61" fmla="*/ 55562 h 35"/>
              <a:gd name="T62" fmla="*/ 6350 w 9"/>
              <a:gd name="T63" fmla="*/ 55562 h 35"/>
              <a:gd name="T64" fmla="*/ 1588 w 9"/>
              <a:gd name="T65" fmla="*/ 55562 h 3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 h="35">
                <a:moveTo>
                  <a:pt x="1" y="35"/>
                </a:moveTo>
                <a:lnTo>
                  <a:pt x="1" y="34"/>
                </a:lnTo>
                <a:lnTo>
                  <a:pt x="0" y="34"/>
                </a:lnTo>
                <a:lnTo>
                  <a:pt x="0" y="33"/>
                </a:lnTo>
                <a:lnTo>
                  <a:pt x="1" y="18"/>
                </a:lnTo>
                <a:lnTo>
                  <a:pt x="2" y="10"/>
                </a:lnTo>
                <a:lnTo>
                  <a:pt x="2" y="5"/>
                </a:lnTo>
                <a:lnTo>
                  <a:pt x="2" y="1"/>
                </a:lnTo>
                <a:lnTo>
                  <a:pt x="3" y="1"/>
                </a:lnTo>
                <a:lnTo>
                  <a:pt x="3" y="0"/>
                </a:lnTo>
                <a:lnTo>
                  <a:pt x="4" y="0"/>
                </a:lnTo>
                <a:lnTo>
                  <a:pt x="5" y="0"/>
                </a:lnTo>
                <a:lnTo>
                  <a:pt x="6" y="0"/>
                </a:lnTo>
                <a:lnTo>
                  <a:pt x="7" y="1"/>
                </a:lnTo>
                <a:lnTo>
                  <a:pt x="7" y="8"/>
                </a:lnTo>
                <a:lnTo>
                  <a:pt x="7" y="15"/>
                </a:lnTo>
                <a:lnTo>
                  <a:pt x="6" y="22"/>
                </a:lnTo>
                <a:lnTo>
                  <a:pt x="6" y="26"/>
                </a:lnTo>
                <a:lnTo>
                  <a:pt x="7" y="26"/>
                </a:lnTo>
                <a:lnTo>
                  <a:pt x="8" y="26"/>
                </a:lnTo>
                <a:lnTo>
                  <a:pt x="9" y="26"/>
                </a:lnTo>
                <a:lnTo>
                  <a:pt x="9" y="30"/>
                </a:lnTo>
                <a:lnTo>
                  <a:pt x="9" y="32"/>
                </a:lnTo>
                <a:lnTo>
                  <a:pt x="8" y="33"/>
                </a:lnTo>
                <a:lnTo>
                  <a:pt x="8" y="34"/>
                </a:lnTo>
                <a:lnTo>
                  <a:pt x="7" y="35"/>
                </a:lnTo>
                <a:lnTo>
                  <a:pt x="6" y="35"/>
                </a:lnTo>
                <a:lnTo>
                  <a:pt x="4" y="35"/>
                </a:lnTo>
                <a:lnTo>
                  <a:pt x="1" y="3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74" name="Freeform 320"/>
          <p:cNvSpPr>
            <a:spLocks/>
          </p:cNvSpPr>
          <p:nvPr/>
        </p:nvSpPr>
        <p:spPr bwMode="auto">
          <a:xfrm>
            <a:off x="7143751" y="4300538"/>
            <a:ext cx="15875" cy="49212"/>
          </a:xfrm>
          <a:custGeom>
            <a:avLst/>
            <a:gdLst>
              <a:gd name="T0" fmla="*/ 6350 w 10"/>
              <a:gd name="T1" fmla="*/ 49212 h 31"/>
              <a:gd name="T2" fmla="*/ 3175 w 10"/>
              <a:gd name="T3" fmla="*/ 44450 h 31"/>
              <a:gd name="T4" fmla="*/ 0 w 10"/>
              <a:gd name="T5" fmla="*/ 38100 h 31"/>
              <a:gd name="T6" fmla="*/ 0 w 10"/>
              <a:gd name="T7" fmla="*/ 30162 h 31"/>
              <a:gd name="T8" fmla="*/ 0 w 10"/>
              <a:gd name="T9" fmla="*/ 20637 h 31"/>
              <a:gd name="T10" fmla="*/ 1588 w 10"/>
              <a:gd name="T11" fmla="*/ 12700 h 31"/>
              <a:gd name="T12" fmla="*/ 4763 w 10"/>
              <a:gd name="T13" fmla="*/ 6350 h 31"/>
              <a:gd name="T14" fmla="*/ 6350 w 10"/>
              <a:gd name="T15" fmla="*/ 1587 h 31"/>
              <a:gd name="T16" fmla="*/ 11113 w 10"/>
              <a:gd name="T17" fmla="*/ 0 h 31"/>
              <a:gd name="T18" fmla="*/ 11113 w 10"/>
              <a:gd name="T19" fmla="*/ 1587 h 31"/>
              <a:gd name="T20" fmla="*/ 12700 w 10"/>
              <a:gd name="T21" fmla="*/ 1587 h 31"/>
              <a:gd name="T22" fmla="*/ 14288 w 10"/>
              <a:gd name="T23" fmla="*/ 3175 h 31"/>
              <a:gd name="T24" fmla="*/ 15875 w 10"/>
              <a:gd name="T25" fmla="*/ 4762 h 31"/>
              <a:gd name="T26" fmla="*/ 15875 w 10"/>
              <a:gd name="T27" fmla="*/ 11112 h 31"/>
              <a:gd name="T28" fmla="*/ 15875 w 10"/>
              <a:gd name="T29" fmla="*/ 17462 h 31"/>
              <a:gd name="T30" fmla="*/ 15875 w 10"/>
              <a:gd name="T31" fmla="*/ 23812 h 31"/>
              <a:gd name="T32" fmla="*/ 15875 w 10"/>
              <a:gd name="T33" fmla="*/ 30162 h 31"/>
              <a:gd name="T34" fmla="*/ 14288 w 10"/>
              <a:gd name="T35" fmla="*/ 38100 h 31"/>
              <a:gd name="T36" fmla="*/ 12700 w 10"/>
              <a:gd name="T37" fmla="*/ 42862 h 31"/>
              <a:gd name="T38" fmla="*/ 9525 w 10"/>
              <a:gd name="T39" fmla="*/ 46037 h 31"/>
              <a:gd name="T40" fmla="*/ 6350 w 10"/>
              <a:gd name="T41" fmla="*/ 49212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31">
                <a:moveTo>
                  <a:pt x="4" y="31"/>
                </a:moveTo>
                <a:lnTo>
                  <a:pt x="2" y="28"/>
                </a:lnTo>
                <a:lnTo>
                  <a:pt x="0" y="24"/>
                </a:lnTo>
                <a:lnTo>
                  <a:pt x="0" y="19"/>
                </a:lnTo>
                <a:lnTo>
                  <a:pt x="0" y="13"/>
                </a:lnTo>
                <a:lnTo>
                  <a:pt x="1" y="8"/>
                </a:lnTo>
                <a:lnTo>
                  <a:pt x="3" y="4"/>
                </a:lnTo>
                <a:lnTo>
                  <a:pt x="4" y="1"/>
                </a:lnTo>
                <a:lnTo>
                  <a:pt x="7" y="0"/>
                </a:lnTo>
                <a:lnTo>
                  <a:pt x="7" y="1"/>
                </a:lnTo>
                <a:lnTo>
                  <a:pt x="8" y="1"/>
                </a:lnTo>
                <a:lnTo>
                  <a:pt x="9" y="2"/>
                </a:lnTo>
                <a:lnTo>
                  <a:pt x="10" y="3"/>
                </a:lnTo>
                <a:lnTo>
                  <a:pt x="10" y="7"/>
                </a:lnTo>
                <a:lnTo>
                  <a:pt x="10" y="11"/>
                </a:lnTo>
                <a:lnTo>
                  <a:pt x="10" y="15"/>
                </a:lnTo>
                <a:lnTo>
                  <a:pt x="10" y="19"/>
                </a:lnTo>
                <a:lnTo>
                  <a:pt x="9" y="24"/>
                </a:lnTo>
                <a:lnTo>
                  <a:pt x="8" y="27"/>
                </a:lnTo>
                <a:lnTo>
                  <a:pt x="6" y="29"/>
                </a:lnTo>
                <a:lnTo>
                  <a:pt x="4" y="3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75" name="Freeform 321"/>
          <p:cNvSpPr>
            <a:spLocks/>
          </p:cNvSpPr>
          <p:nvPr/>
        </p:nvSpPr>
        <p:spPr bwMode="auto">
          <a:xfrm>
            <a:off x="7165976" y="4300538"/>
            <a:ext cx="9525" cy="49212"/>
          </a:xfrm>
          <a:custGeom>
            <a:avLst/>
            <a:gdLst>
              <a:gd name="T0" fmla="*/ 0 w 6"/>
              <a:gd name="T1" fmla="*/ 49212 h 31"/>
              <a:gd name="T2" fmla="*/ 0 w 6"/>
              <a:gd name="T3" fmla="*/ 36512 h 31"/>
              <a:gd name="T4" fmla="*/ 1588 w 6"/>
              <a:gd name="T5" fmla="*/ 23812 h 31"/>
              <a:gd name="T6" fmla="*/ 1588 w 6"/>
              <a:gd name="T7" fmla="*/ 12700 h 31"/>
              <a:gd name="T8" fmla="*/ 3175 w 6"/>
              <a:gd name="T9" fmla="*/ 1587 h 31"/>
              <a:gd name="T10" fmla="*/ 3175 w 6"/>
              <a:gd name="T11" fmla="*/ 1587 h 31"/>
              <a:gd name="T12" fmla="*/ 3175 w 6"/>
              <a:gd name="T13" fmla="*/ 0 h 31"/>
              <a:gd name="T14" fmla="*/ 4763 w 6"/>
              <a:gd name="T15" fmla="*/ 0 h 31"/>
              <a:gd name="T16" fmla="*/ 6350 w 6"/>
              <a:gd name="T17" fmla="*/ 0 h 31"/>
              <a:gd name="T18" fmla="*/ 6350 w 6"/>
              <a:gd name="T19" fmla="*/ 9525 h 31"/>
              <a:gd name="T20" fmla="*/ 4763 w 6"/>
              <a:gd name="T21" fmla="*/ 19050 h 31"/>
              <a:gd name="T22" fmla="*/ 4763 w 6"/>
              <a:gd name="T23" fmla="*/ 28575 h 31"/>
              <a:gd name="T24" fmla="*/ 4763 w 6"/>
              <a:gd name="T25" fmla="*/ 38100 h 31"/>
              <a:gd name="T26" fmla="*/ 4763 w 6"/>
              <a:gd name="T27" fmla="*/ 39687 h 31"/>
              <a:gd name="T28" fmla="*/ 6350 w 6"/>
              <a:gd name="T29" fmla="*/ 41275 h 31"/>
              <a:gd name="T30" fmla="*/ 6350 w 6"/>
              <a:gd name="T31" fmla="*/ 41275 h 31"/>
              <a:gd name="T32" fmla="*/ 7938 w 6"/>
              <a:gd name="T33" fmla="*/ 41275 h 31"/>
              <a:gd name="T34" fmla="*/ 9525 w 6"/>
              <a:gd name="T35" fmla="*/ 41275 h 31"/>
              <a:gd name="T36" fmla="*/ 9525 w 6"/>
              <a:gd name="T37" fmla="*/ 41275 h 31"/>
              <a:gd name="T38" fmla="*/ 9525 w 6"/>
              <a:gd name="T39" fmla="*/ 44450 h 31"/>
              <a:gd name="T40" fmla="*/ 9525 w 6"/>
              <a:gd name="T41" fmla="*/ 46037 h 31"/>
              <a:gd name="T42" fmla="*/ 9525 w 6"/>
              <a:gd name="T43" fmla="*/ 46037 h 31"/>
              <a:gd name="T44" fmla="*/ 9525 w 6"/>
              <a:gd name="T45" fmla="*/ 47625 h 31"/>
              <a:gd name="T46" fmla="*/ 7938 w 6"/>
              <a:gd name="T47" fmla="*/ 47625 h 31"/>
              <a:gd name="T48" fmla="*/ 6350 w 6"/>
              <a:gd name="T49" fmla="*/ 47625 h 31"/>
              <a:gd name="T50" fmla="*/ 4763 w 6"/>
              <a:gd name="T51" fmla="*/ 47625 h 31"/>
              <a:gd name="T52" fmla="*/ 3175 w 6"/>
              <a:gd name="T53" fmla="*/ 47625 h 31"/>
              <a:gd name="T54" fmla="*/ 3175 w 6"/>
              <a:gd name="T55" fmla="*/ 49212 h 31"/>
              <a:gd name="T56" fmla="*/ 1588 w 6"/>
              <a:gd name="T57" fmla="*/ 49212 h 31"/>
              <a:gd name="T58" fmla="*/ 1588 w 6"/>
              <a:gd name="T59" fmla="*/ 49212 h 31"/>
              <a:gd name="T60" fmla="*/ 0 w 6"/>
              <a:gd name="T61" fmla="*/ 49212 h 3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6" h="31">
                <a:moveTo>
                  <a:pt x="0" y="31"/>
                </a:moveTo>
                <a:lnTo>
                  <a:pt x="0" y="23"/>
                </a:lnTo>
                <a:lnTo>
                  <a:pt x="1" y="15"/>
                </a:lnTo>
                <a:lnTo>
                  <a:pt x="1" y="8"/>
                </a:lnTo>
                <a:lnTo>
                  <a:pt x="2" y="1"/>
                </a:lnTo>
                <a:lnTo>
                  <a:pt x="2" y="0"/>
                </a:lnTo>
                <a:lnTo>
                  <a:pt x="3" y="0"/>
                </a:lnTo>
                <a:lnTo>
                  <a:pt x="4" y="0"/>
                </a:lnTo>
                <a:lnTo>
                  <a:pt x="4" y="6"/>
                </a:lnTo>
                <a:lnTo>
                  <a:pt x="3" y="12"/>
                </a:lnTo>
                <a:lnTo>
                  <a:pt x="3" y="18"/>
                </a:lnTo>
                <a:lnTo>
                  <a:pt x="3" y="24"/>
                </a:lnTo>
                <a:lnTo>
                  <a:pt x="3" y="25"/>
                </a:lnTo>
                <a:lnTo>
                  <a:pt x="4" y="26"/>
                </a:lnTo>
                <a:lnTo>
                  <a:pt x="5" y="26"/>
                </a:lnTo>
                <a:lnTo>
                  <a:pt x="6" y="26"/>
                </a:lnTo>
                <a:lnTo>
                  <a:pt x="6" y="28"/>
                </a:lnTo>
                <a:lnTo>
                  <a:pt x="6" y="29"/>
                </a:lnTo>
                <a:lnTo>
                  <a:pt x="6" y="30"/>
                </a:lnTo>
                <a:lnTo>
                  <a:pt x="5" y="30"/>
                </a:lnTo>
                <a:lnTo>
                  <a:pt x="4" y="30"/>
                </a:lnTo>
                <a:lnTo>
                  <a:pt x="3" y="30"/>
                </a:lnTo>
                <a:lnTo>
                  <a:pt x="2" y="30"/>
                </a:lnTo>
                <a:lnTo>
                  <a:pt x="2" y="31"/>
                </a:lnTo>
                <a:lnTo>
                  <a:pt x="1" y="31"/>
                </a:lnTo>
                <a:lnTo>
                  <a:pt x="0" y="3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76" name="Freeform 322"/>
          <p:cNvSpPr>
            <a:spLocks/>
          </p:cNvSpPr>
          <p:nvPr/>
        </p:nvSpPr>
        <p:spPr bwMode="auto">
          <a:xfrm>
            <a:off x="7181851" y="4302126"/>
            <a:ext cx="11113" cy="47625"/>
          </a:xfrm>
          <a:custGeom>
            <a:avLst/>
            <a:gdLst>
              <a:gd name="T0" fmla="*/ 6350 w 7"/>
              <a:gd name="T1" fmla="*/ 47625 h 30"/>
              <a:gd name="T2" fmla="*/ 4763 w 7"/>
              <a:gd name="T3" fmla="*/ 47625 h 30"/>
              <a:gd name="T4" fmla="*/ 4763 w 7"/>
              <a:gd name="T5" fmla="*/ 47625 h 30"/>
              <a:gd name="T6" fmla="*/ 4763 w 7"/>
              <a:gd name="T7" fmla="*/ 47625 h 30"/>
              <a:gd name="T8" fmla="*/ 3175 w 7"/>
              <a:gd name="T9" fmla="*/ 47625 h 30"/>
              <a:gd name="T10" fmla="*/ 3175 w 7"/>
              <a:gd name="T11" fmla="*/ 47625 h 30"/>
              <a:gd name="T12" fmla="*/ 1588 w 7"/>
              <a:gd name="T13" fmla="*/ 47625 h 30"/>
              <a:gd name="T14" fmla="*/ 1588 w 7"/>
              <a:gd name="T15" fmla="*/ 47625 h 30"/>
              <a:gd name="T16" fmla="*/ 0 w 7"/>
              <a:gd name="T17" fmla="*/ 47625 h 30"/>
              <a:gd name="T18" fmla="*/ 1588 w 7"/>
              <a:gd name="T19" fmla="*/ 36513 h 30"/>
              <a:gd name="T20" fmla="*/ 1588 w 7"/>
              <a:gd name="T21" fmla="*/ 23813 h 30"/>
              <a:gd name="T22" fmla="*/ 3175 w 7"/>
              <a:gd name="T23" fmla="*/ 12700 h 30"/>
              <a:gd name="T24" fmla="*/ 4763 w 7"/>
              <a:gd name="T25" fmla="*/ 0 h 30"/>
              <a:gd name="T26" fmla="*/ 4763 w 7"/>
              <a:gd name="T27" fmla="*/ 0 h 30"/>
              <a:gd name="T28" fmla="*/ 4763 w 7"/>
              <a:gd name="T29" fmla="*/ 0 h 30"/>
              <a:gd name="T30" fmla="*/ 6350 w 7"/>
              <a:gd name="T31" fmla="*/ 0 h 30"/>
              <a:gd name="T32" fmla="*/ 6350 w 7"/>
              <a:gd name="T33" fmla="*/ 0 h 30"/>
              <a:gd name="T34" fmla="*/ 7938 w 7"/>
              <a:gd name="T35" fmla="*/ 0 h 30"/>
              <a:gd name="T36" fmla="*/ 7938 w 7"/>
              <a:gd name="T37" fmla="*/ 0 h 30"/>
              <a:gd name="T38" fmla="*/ 9525 w 7"/>
              <a:gd name="T39" fmla="*/ 0 h 30"/>
              <a:gd name="T40" fmla="*/ 7938 w 7"/>
              <a:gd name="T41" fmla="*/ 9525 h 30"/>
              <a:gd name="T42" fmla="*/ 7938 w 7"/>
              <a:gd name="T43" fmla="*/ 19050 h 30"/>
              <a:gd name="T44" fmla="*/ 6350 w 7"/>
              <a:gd name="T45" fmla="*/ 28575 h 30"/>
              <a:gd name="T46" fmla="*/ 4763 w 7"/>
              <a:gd name="T47" fmla="*/ 38100 h 30"/>
              <a:gd name="T48" fmla="*/ 6350 w 7"/>
              <a:gd name="T49" fmla="*/ 39688 h 30"/>
              <a:gd name="T50" fmla="*/ 6350 w 7"/>
              <a:gd name="T51" fmla="*/ 39688 h 30"/>
              <a:gd name="T52" fmla="*/ 6350 w 7"/>
              <a:gd name="T53" fmla="*/ 39688 h 30"/>
              <a:gd name="T54" fmla="*/ 7938 w 7"/>
              <a:gd name="T55" fmla="*/ 39688 h 30"/>
              <a:gd name="T56" fmla="*/ 7938 w 7"/>
              <a:gd name="T57" fmla="*/ 39688 h 30"/>
              <a:gd name="T58" fmla="*/ 9525 w 7"/>
              <a:gd name="T59" fmla="*/ 39688 h 30"/>
              <a:gd name="T60" fmla="*/ 11113 w 7"/>
              <a:gd name="T61" fmla="*/ 41275 h 30"/>
              <a:gd name="T62" fmla="*/ 11113 w 7"/>
              <a:gd name="T63" fmla="*/ 41275 h 30"/>
              <a:gd name="T64" fmla="*/ 11113 w 7"/>
              <a:gd name="T65" fmla="*/ 44450 h 30"/>
              <a:gd name="T66" fmla="*/ 11113 w 7"/>
              <a:gd name="T67" fmla="*/ 44450 h 30"/>
              <a:gd name="T68" fmla="*/ 11113 w 7"/>
              <a:gd name="T69" fmla="*/ 46038 h 30"/>
              <a:gd name="T70" fmla="*/ 11113 w 7"/>
              <a:gd name="T71" fmla="*/ 47625 h 30"/>
              <a:gd name="T72" fmla="*/ 9525 w 7"/>
              <a:gd name="T73" fmla="*/ 47625 h 30"/>
              <a:gd name="T74" fmla="*/ 7938 w 7"/>
              <a:gd name="T75" fmla="*/ 47625 h 30"/>
              <a:gd name="T76" fmla="*/ 6350 w 7"/>
              <a:gd name="T77" fmla="*/ 47625 h 30"/>
              <a:gd name="T78" fmla="*/ 6350 w 7"/>
              <a:gd name="T79" fmla="*/ 47625 h 3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 h="30">
                <a:moveTo>
                  <a:pt x="4" y="30"/>
                </a:moveTo>
                <a:lnTo>
                  <a:pt x="3" y="30"/>
                </a:lnTo>
                <a:lnTo>
                  <a:pt x="2" y="30"/>
                </a:lnTo>
                <a:lnTo>
                  <a:pt x="1" y="30"/>
                </a:lnTo>
                <a:lnTo>
                  <a:pt x="0" y="30"/>
                </a:lnTo>
                <a:lnTo>
                  <a:pt x="1" y="23"/>
                </a:lnTo>
                <a:lnTo>
                  <a:pt x="1" y="15"/>
                </a:lnTo>
                <a:lnTo>
                  <a:pt x="2" y="8"/>
                </a:lnTo>
                <a:lnTo>
                  <a:pt x="3" y="0"/>
                </a:lnTo>
                <a:lnTo>
                  <a:pt x="4" y="0"/>
                </a:lnTo>
                <a:lnTo>
                  <a:pt x="5" y="0"/>
                </a:lnTo>
                <a:lnTo>
                  <a:pt x="6" y="0"/>
                </a:lnTo>
                <a:lnTo>
                  <a:pt x="5" y="6"/>
                </a:lnTo>
                <a:lnTo>
                  <a:pt x="5" y="12"/>
                </a:lnTo>
                <a:lnTo>
                  <a:pt x="4" y="18"/>
                </a:lnTo>
                <a:lnTo>
                  <a:pt x="3" y="24"/>
                </a:lnTo>
                <a:lnTo>
                  <a:pt x="4" y="25"/>
                </a:lnTo>
                <a:lnTo>
                  <a:pt x="5" y="25"/>
                </a:lnTo>
                <a:lnTo>
                  <a:pt x="6" y="25"/>
                </a:lnTo>
                <a:lnTo>
                  <a:pt x="7" y="26"/>
                </a:lnTo>
                <a:lnTo>
                  <a:pt x="7" y="28"/>
                </a:lnTo>
                <a:lnTo>
                  <a:pt x="7" y="29"/>
                </a:lnTo>
                <a:lnTo>
                  <a:pt x="7" y="30"/>
                </a:lnTo>
                <a:lnTo>
                  <a:pt x="6" y="30"/>
                </a:lnTo>
                <a:lnTo>
                  <a:pt x="5" y="30"/>
                </a:lnTo>
                <a:lnTo>
                  <a:pt x="4" y="3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77" name="Freeform 323"/>
          <p:cNvSpPr>
            <a:spLocks/>
          </p:cNvSpPr>
          <p:nvPr/>
        </p:nvSpPr>
        <p:spPr bwMode="auto">
          <a:xfrm>
            <a:off x="7123113" y="4298951"/>
            <a:ext cx="19050" cy="49213"/>
          </a:xfrm>
          <a:custGeom>
            <a:avLst/>
            <a:gdLst>
              <a:gd name="T0" fmla="*/ 6350 w 12"/>
              <a:gd name="T1" fmla="*/ 49213 h 31"/>
              <a:gd name="T2" fmla="*/ 6350 w 12"/>
              <a:gd name="T3" fmla="*/ 39688 h 31"/>
              <a:gd name="T4" fmla="*/ 6350 w 12"/>
              <a:gd name="T5" fmla="*/ 31750 h 31"/>
              <a:gd name="T6" fmla="*/ 6350 w 12"/>
              <a:gd name="T7" fmla="*/ 22225 h 31"/>
              <a:gd name="T8" fmla="*/ 6350 w 12"/>
              <a:gd name="T9" fmla="*/ 14288 h 31"/>
              <a:gd name="T10" fmla="*/ 4763 w 12"/>
              <a:gd name="T11" fmla="*/ 12700 h 31"/>
              <a:gd name="T12" fmla="*/ 4763 w 12"/>
              <a:gd name="T13" fmla="*/ 11113 h 31"/>
              <a:gd name="T14" fmla="*/ 4763 w 12"/>
              <a:gd name="T15" fmla="*/ 11113 h 31"/>
              <a:gd name="T16" fmla="*/ 3175 w 12"/>
              <a:gd name="T17" fmla="*/ 11113 h 31"/>
              <a:gd name="T18" fmla="*/ 1588 w 12"/>
              <a:gd name="T19" fmla="*/ 11113 h 31"/>
              <a:gd name="T20" fmla="*/ 1588 w 12"/>
              <a:gd name="T21" fmla="*/ 11113 h 31"/>
              <a:gd name="T22" fmla="*/ 0 w 12"/>
              <a:gd name="T23" fmla="*/ 11113 h 31"/>
              <a:gd name="T24" fmla="*/ 0 w 12"/>
              <a:gd name="T25" fmla="*/ 12700 h 31"/>
              <a:gd name="T26" fmla="*/ 0 w 12"/>
              <a:gd name="T27" fmla="*/ 9525 h 31"/>
              <a:gd name="T28" fmla="*/ 0 w 12"/>
              <a:gd name="T29" fmla="*/ 6350 h 31"/>
              <a:gd name="T30" fmla="*/ 0 w 12"/>
              <a:gd name="T31" fmla="*/ 4763 h 31"/>
              <a:gd name="T32" fmla="*/ 0 w 12"/>
              <a:gd name="T33" fmla="*/ 3175 h 31"/>
              <a:gd name="T34" fmla="*/ 3175 w 12"/>
              <a:gd name="T35" fmla="*/ 3175 h 31"/>
              <a:gd name="T36" fmla="*/ 4763 w 12"/>
              <a:gd name="T37" fmla="*/ 1588 h 31"/>
              <a:gd name="T38" fmla="*/ 7938 w 12"/>
              <a:gd name="T39" fmla="*/ 1588 h 31"/>
              <a:gd name="T40" fmla="*/ 9525 w 12"/>
              <a:gd name="T41" fmla="*/ 0 h 31"/>
              <a:gd name="T42" fmla="*/ 11113 w 12"/>
              <a:gd name="T43" fmla="*/ 0 h 31"/>
              <a:gd name="T44" fmla="*/ 14288 w 12"/>
              <a:gd name="T45" fmla="*/ 0 h 31"/>
              <a:gd name="T46" fmla="*/ 17463 w 12"/>
              <a:gd name="T47" fmla="*/ 0 h 31"/>
              <a:gd name="T48" fmla="*/ 19050 w 12"/>
              <a:gd name="T49" fmla="*/ 0 h 31"/>
              <a:gd name="T50" fmla="*/ 19050 w 12"/>
              <a:gd name="T51" fmla="*/ 3175 h 31"/>
              <a:gd name="T52" fmla="*/ 19050 w 12"/>
              <a:gd name="T53" fmla="*/ 4763 h 31"/>
              <a:gd name="T54" fmla="*/ 19050 w 12"/>
              <a:gd name="T55" fmla="*/ 6350 h 31"/>
              <a:gd name="T56" fmla="*/ 17463 w 12"/>
              <a:gd name="T57" fmla="*/ 9525 h 31"/>
              <a:gd name="T58" fmla="*/ 17463 w 12"/>
              <a:gd name="T59" fmla="*/ 9525 h 31"/>
              <a:gd name="T60" fmla="*/ 17463 w 12"/>
              <a:gd name="T61" fmla="*/ 9525 h 31"/>
              <a:gd name="T62" fmla="*/ 15875 w 12"/>
              <a:gd name="T63" fmla="*/ 9525 h 31"/>
              <a:gd name="T64" fmla="*/ 14288 w 12"/>
              <a:gd name="T65" fmla="*/ 11113 h 31"/>
              <a:gd name="T66" fmla="*/ 14288 w 12"/>
              <a:gd name="T67" fmla="*/ 11113 h 31"/>
              <a:gd name="T68" fmla="*/ 12700 w 12"/>
              <a:gd name="T69" fmla="*/ 11113 h 31"/>
              <a:gd name="T70" fmla="*/ 12700 w 12"/>
              <a:gd name="T71" fmla="*/ 11113 h 31"/>
              <a:gd name="T72" fmla="*/ 11113 w 12"/>
              <a:gd name="T73" fmla="*/ 19050 h 31"/>
              <a:gd name="T74" fmla="*/ 9525 w 12"/>
              <a:gd name="T75" fmla="*/ 28575 h 31"/>
              <a:gd name="T76" fmla="*/ 9525 w 12"/>
              <a:gd name="T77" fmla="*/ 39688 h 31"/>
              <a:gd name="T78" fmla="*/ 9525 w 12"/>
              <a:gd name="T79" fmla="*/ 49213 h 31"/>
              <a:gd name="T80" fmla="*/ 7938 w 12"/>
              <a:gd name="T81" fmla="*/ 49213 h 31"/>
              <a:gd name="T82" fmla="*/ 7938 w 12"/>
              <a:gd name="T83" fmla="*/ 49213 h 31"/>
              <a:gd name="T84" fmla="*/ 6350 w 12"/>
              <a:gd name="T85" fmla="*/ 49213 h 3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 h="31">
                <a:moveTo>
                  <a:pt x="4" y="31"/>
                </a:moveTo>
                <a:lnTo>
                  <a:pt x="4" y="25"/>
                </a:lnTo>
                <a:lnTo>
                  <a:pt x="4" y="20"/>
                </a:lnTo>
                <a:lnTo>
                  <a:pt x="4" y="14"/>
                </a:lnTo>
                <a:lnTo>
                  <a:pt x="4" y="9"/>
                </a:lnTo>
                <a:lnTo>
                  <a:pt x="3" y="8"/>
                </a:lnTo>
                <a:lnTo>
                  <a:pt x="3" y="7"/>
                </a:lnTo>
                <a:lnTo>
                  <a:pt x="2" y="7"/>
                </a:lnTo>
                <a:lnTo>
                  <a:pt x="1" y="7"/>
                </a:lnTo>
                <a:lnTo>
                  <a:pt x="0" y="7"/>
                </a:lnTo>
                <a:lnTo>
                  <a:pt x="0" y="8"/>
                </a:lnTo>
                <a:lnTo>
                  <a:pt x="0" y="6"/>
                </a:lnTo>
                <a:lnTo>
                  <a:pt x="0" y="4"/>
                </a:lnTo>
                <a:lnTo>
                  <a:pt x="0" y="3"/>
                </a:lnTo>
                <a:lnTo>
                  <a:pt x="0" y="2"/>
                </a:lnTo>
                <a:lnTo>
                  <a:pt x="2" y="2"/>
                </a:lnTo>
                <a:lnTo>
                  <a:pt x="3" y="1"/>
                </a:lnTo>
                <a:lnTo>
                  <a:pt x="5" y="1"/>
                </a:lnTo>
                <a:lnTo>
                  <a:pt x="6" y="0"/>
                </a:lnTo>
                <a:lnTo>
                  <a:pt x="7" y="0"/>
                </a:lnTo>
                <a:lnTo>
                  <a:pt x="9" y="0"/>
                </a:lnTo>
                <a:lnTo>
                  <a:pt x="11" y="0"/>
                </a:lnTo>
                <a:lnTo>
                  <a:pt x="12" y="0"/>
                </a:lnTo>
                <a:lnTo>
                  <a:pt x="12" y="2"/>
                </a:lnTo>
                <a:lnTo>
                  <a:pt x="12" y="3"/>
                </a:lnTo>
                <a:lnTo>
                  <a:pt x="12" y="4"/>
                </a:lnTo>
                <a:lnTo>
                  <a:pt x="11" y="6"/>
                </a:lnTo>
                <a:lnTo>
                  <a:pt x="10" y="6"/>
                </a:lnTo>
                <a:lnTo>
                  <a:pt x="9" y="7"/>
                </a:lnTo>
                <a:lnTo>
                  <a:pt x="8" y="7"/>
                </a:lnTo>
                <a:lnTo>
                  <a:pt x="7" y="12"/>
                </a:lnTo>
                <a:lnTo>
                  <a:pt x="6" y="18"/>
                </a:lnTo>
                <a:lnTo>
                  <a:pt x="6" y="25"/>
                </a:lnTo>
                <a:lnTo>
                  <a:pt x="6" y="31"/>
                </a:lnTo>
                <a:lnTo>
                  <a:pt x="5" y="31"/>
                </a:lnTo>
                <a:lnTo>
                  <a:pt x="4" y="3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78" name="Freeform 324"/>
          <p:cNvSpPr>
            <a:spLocks/>
          </p:cNvSpPr>
          <p:nvPr/>
        </p:nvSpPr>
        <p:spPr bwMode="auto">
          <a:xfrm>
            <a:off x="7337426" y="4321175"/>
            <a:ext cx="3175" cy="20638"/>
          </a:xfrm>
          <a:custGeom>
            <a:avLst/>
            <a:gdLst>
              <a:gd name="T0" fmla="*/ 0 w 2"/>
              <a:gd name="T1" fmla="*/ 20638 h 13"/>
              <a:gd name="T2" fmla="*/ 0 w 2"/>
              <a:gd name="T3" fmla="*/ 9525 h 13"/>
              <a:gd name="T4" fmla="*/ 0 w 2"/>
              <a:gd name="T5" fmla="*/ 4763 h 13"/>
              <a:gd name="T6" fmla="*/ 0 w 2"/>
              <a:gd name="T7" fmla="*/ 1588 h 13"/>
              <a:gd name="T8" fmla="*/ 1588 w 2"/>
              <a:gd name="T9" fmla="*/ 0 h 13"/>
              <a:gd name="T10" fmla="*/ 1588 w 2"/>
              <a:gd name="T11" fmla="*/ 0 h 13"/>
              <a:gd name="T12" fmla="*/ 3175 w 2"/>
              <a:gd name="T13" fmla="*/ 0 h 13"/>
              <a:gd name="T14" fmla="*/ 3175 w 2"/>
              <a:gd name="T15" fmla="*/ 4763 h 13"/>
              <a:gd name="T16" fmla="*/ 3175 w 2"/>
              <a:gd name="T17" fmla="*/ 11113 h 13"/>
              <a:gd name="T18" fmla="*/ 3175 w 2"/>
              <a:gd name="T19" fmla="*/ 17463 h 13"/>
              <a:gd name="T20" fmla="*/ 0 w 2"/>
              <a:gd name="T21" fmla="*/ 20638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 h="13">
                <a:moveTo>
                  <a:pt x="0" y="13"/>
                </a:moveTo>
                <a:lnTo>
                  <a:pt x="0" y="6"/>
                </a:lnTo>
                <a:lnTo>
                  <a:pt x="0" y="3"/>
                </a:lnTo>
                <a:lnTo>
                  <a:pt x="0" y="1"/>
                </a:lnTo>
                <a:lnTo>
                  <a:pt x="1" y="0"/>
                </a:lnTo>
                <a:lnTo>
                  <a:pt x="2" y="0"/>
                </a:lnTo>
                <a:lnTo>
                  <a:pt x="2" y="3"/>
                </a:lnTo>
                <a:lnTo>
                  <a:pt x="2" y="7"/>
                </a:lnTo>
                <a:lnTo>
                  <a:pt x="2" y="11"/>
                </a:lnTo>
                <a:lnTo>
                  <a:pt x="0" y="13"/>
                </a:lnTo>
                <a:close/>
              </a:path>
            </a:pathLst>
          </a:custGeom>
          <a:solidFill>
            <a:srgbClr val="7F7F7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79" name="Freeform 325"/>
          <p:cNvSpPr>
            <a:spLocks/>
          </p:cNvSpPr>
          <p:nvPr/>
        </p:nvSpPr>
        <p:spPr bwMode="auto">
          <a:xfrm>
            <a:off x="7146926" y="4310064"/>
            <a:ext cx="9525" cy="28575"/>
          </a:xfrm>
          <a:custGeom>
            <a:avLst/>
            <a:gdLst>
              <a:gd name="T0" fmla="*/ 3175 w 6"/>
              <a:gd name="T1" fmla="*/ 28575 h 18"/>
              <a:gd name="T2" fmla="*/ 1588 w 6"/>
              <a:gd name="T3" fmla="*/ 25400 h 18"/>
              <a:gd name="T4" fmla="*/ 0 w 6"/>
              <a:gd name="T5" fmla="*/ 20638 h 18"/>
              <a:gd name="T6" fmla="*/ 0 w 6"/>
              <a:gd name="T7" fmla="*/ 15875 h 18"/>
              <a:gd name="T8" fmla="*/ 1588 w 6"/>
              <a:gd name="T9" fmla="*/ 11113 h 18"/>
              <a:gd name="T10" fmla="*/ 1588 w 6"/>
              <a:gd name="T11" fmla="*/ 7938 h 18"/>
              <a:gd name="T12" fmla="*/ 3175 w 6"/>
              <a:gd name="T13" fmla="*/ 3175 h 18"/>
              <a:gd name="T14" fmla="*/ 4763 w 6"/>
              <a:gd name="T15" fmla="*/ 0 h 18"/>
              <a:gd name="T16" fmla="*/ 7938 w 6"/>
              <a:gd name="T17" fmla="*/ 0 h 18"/>
              <a:gd name="T18" fmla="*/ 9525 w 6"/>
              <a:gd name="T19" fmla="*/ 3175 h 18"/>
              <a:gd name="T20" fmla="*/ 9525 w 6"/>
              <a:gd name="T21" fmla="*/ 7938 h 18"/>
              <a:gd name="T22" fmla="*/ 9525 w 6"/>
              <a:gd name="T23" fmla="*/ 11113 h 18"/>
              <a:gd name="T24" fmla="*/ 9525 w 6"/>
              <a:gd name="T25" fmla="*/ 17463 h 18"/>
              <a:gd name="T26" fmla="*/ 9525 w 6"/>
              <a:gd name="T27" fmla="*/ 22225 h 18"/>
              <a:gd name="T28" fmla="*/ 7938 w 6"/>
              <a:gd name="T29" fmla="*/ 25400 h 18"/>
              <a:gd name="T30" fmla="*/ 6350 w 6"/>
              <a:gd name="T31" fmla="*/ 28575 h 18"/>
              <a:gd name="T32" fmla="*/ 3175 w 6"/>
              <a:gd name="T33" fmla="*/ 28575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 h="18">
                <a:moveTo>
                  <a:pt x="2" y="18"/>
                </a:moveTo>
                <a:lnTo>
                  <a:pt x="1" y="16"/>
                </a:lnTo>
                <a:lnTo>
                  <a:pt x="0" y="13"/>
                </a:lnTo>
                <a:lnTo>
                  <a:pt x="0" y="10"/>
                </a:lnTo>
                <a:lnTo>
                  <a:pt x="1" y="7"/>
                </a:lnTo>
                <a:lnTo>
                  <a:pt x="1" y="5"/>
                </a:lnTo>
                <a:lnTo>
                  <a:pt x="2" y="2"/>
                </a:lnTo>
                <a:lnTo>
                  <a:pt x="3" y="0"/>
                </a:lnTo>
                <a:lnTo>
                  <a:pt x="5" y="0"/>
                </a:lnTo>
                <a:lnTo>
                  <a:pt x="6" y="2"/>
                </a:lnTo>
                <a:lnTo>
                  <a:pt x="6" y="5"/>
                </a:lnTo>
                <a:lnTo>
                  <a:pt x="6" y="7"/>
                </a:lnTo>
                <a:lnTo>
                  <a:pt x="6" y="11"/>
                </a:lnTo>
                <a:lnTo>
                  <a:pt x="6" y="14"/>
                </a:lnTo>
                <a:lnTo>
                  <a:pt x="5" y="16"/>
                </a:lnTo>
                <a:lnTo>
                  <a:pt x="4" y="18"/>
                </a:lnTo>
                <a:lnTo>
                  <a:pt x="2" y="1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80" name="Freeform 326"/>
          <p:cNvSpPr>
            <a:spLocks/>
          </p:cNvSpPr>
          <p:nvPr/>
        </p:nvSpPr>
        <p:spPr bwMode="auto">
          <a:xfrm>
            <a:off x="7342188" y="4319588"/>
            <a:ext cx="6350" cy="19050"/>
          </a:xfrm>
          <a:custGeom>
            <a:avLst/>
            <a:gdLst>
              <a:gd name="T0" fmla="*/ 0 w 4"/>
              <a:gd name="T1" fmla="*/ 19050 h 12"/>
              <a:gd name="T2" fmla="*/ 0 w 4"/>
              <a:gd name="T3" fmla="*/ 14288 h 12"/>
              <a:gd name="T4" fmla="*/ 0 w 4"/>
              <a:gd name="T5" fmla="*/ 11113 h 12"/>
              <a:gd name="T6" fmla="*/ 0 w 4"/>
              <a:gd name="T7" fmla="*/ 6350 h 12"/>
              <a:gd name="T8" fmla="*/ 0 w 4"/>
              <a:gd name="T9" fmla="*/ 1588 h 12"/>
              <a:gd name="T10" fmla="*/ 1588 w 4"/>
              <a:gd name="T11" fmla="*/ 1588 h 12"/>
              <a:gd name="T12" fmla="*/ 3175 w 4"/>
              <a:gd name="T13" fmla="*/ 0 h 12"/>
              <a:gd name="T14" fmla="*/ 3175 w 4"/>
              <a:gd name="T15" fmla="*/ 0 h 12"/>
              <a:gd name="T16" fmla="*/ 3175 w 4"/>
              <a:gd name="T17" fmla="*/ 0 h 12"/>
              <a:gd name="T18" fmla="*/ 4763 w 4"/>
              <a:gd name="T19" fmla="*/ 0 h 12"/>
              <a:gd name="T20" fmla="*/ 4763 w 4"/>
              <a:gd name="T21" fmla="*/ 0 h 12"/>
              <a:gd name="T22" fmla="*/ 6350 w 4"/>
              <a:gd name="T23" fmla="*/ 0 h 12"/>
              <a:gd name="T24" fmla="*/ 6350 w 4"/>
              <a:gd name="T25" fmla="*/ 4763 h 12"/>
              <a:gd name="T26" fmla="*/ 6350 w 4"/>
              <a:gd name="T27" fmla="*/ 9525 h 12"/>
              <a:gd name="T28" fmla="*/ 4763 w 4"/>
              <a:gd name="T29" fmla="*/ 12700 h 12"/>
              <a:gd name="T30" fmla="*/ 4763 w 4"/>
              <a:gd name="T31" fmla="*/ 19050 h 12"/>
              <a:gd name="T32" fmla="*/ 3175 w 4"/>
              <a:gd name="T33" fmla="*/ 19050 h 12"/>
              <a:gd name="T34" fmla="*/ 3175 w 4"/>
              <a:gd name="T35" fmla="*/ 19050 h 12"/>
              <a:gd name="T36" fmla="*/ 1588 w 4"/>
              <a:gd name="T37" fmla="*/ 19050 h 12"/>
              <a:gd name="T38" fmla="*/ 0 w 4"/>
              <a:gd name="T39" fmla="*/ 19050 h 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 h="12">
                <a:moveTo>
                  <a:pt x="0" y="12"/>
                </a:moveTo>
                <a:lnTo>
                  <a:pt x="0" y="9"/>
                </a:lnTo>
                <a:lnTo>
                  <a:pt x="0" y="7"/>
                </a:lnTo>
                <a:lnTo>
                  <a:pt x="0" y="4"/>
                </a:lnTo>
                <a:lnTo>
                  <a:pt x="0" y="1"/>
                </a:lnTo>
                <a:lnTo>
                  <a:pt x="1" y="1"/>
                </a:lnTo>
                <a:lnTo>
                  <a:pt x="2" y="0"/>
                </a:lnTo>
                <a:lnTo>
                  <a:pt x="3" y="0"/>
                </a:lnTo>
                <a:lnTo>
                  <a:pt x="4" y="0"/>
                </a:lnTo>
                <a:lnTo>
                  <a:pt x="4" y="3"/>
                </a:lnTo>
                <a:lnTo>
                  <a:pt x="4" y="6"/>
                </a:lnTo>
                <a:lnTo>
                  <a:pt x="3" y="8"/>
                </a:lnTo>
                <a:lnTo>
                  <a:pt x="3" y="12"/>
                </a:lnTo>
                <a:lnTo>
                  <a:pt x="2" y="12"/>
                </a:lnTo>
                <a:lnTo>
                  <a:pt x="1" y="12"/>
                </a:lnTo>
                <a:lnTo>
                  <a:pt x="0" y="12"/>
                </a:lnTo>
                <a:close/>
              </a:path>
            </a:pathLst>
          </a:custGeom>
          <a:solidFill>
            <a:srgbClr val="B2B2B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81" name="Freeform 327"/>
          <p:cNvSpPr>
            <a:spLocks/>
          </p:cNvSpPr>
          <p:nvPr/>
        </p:nvSpPr>
        <p:spPr bwMode="auto">
          <a:xfrm>
            <a:off x="7148513" y="4314825"/>
            <a:ext cx="6350" cy="20638"/>
          </a:xfrm>
          <a:custGeom>
            <a:avLst/>
            <a:gdLst>
              <a:gd name="T0" fmla="*/ 1588 w 4"/>
              <a:gd name="T1" fmla="*/ 20638 h 13"/>
              <a:gd name="T2" fmla="*/ 0 w 4"/>
              <a:gd name="T3" fmla="*/ 19050 h 13"/>
              <a:gd name="T4" fmla="*/ 0 w 4"/>
              <a:gd name="T5" fmla="*/ 14288 h 13"/>
              <a:gd name="T6" fmla="*/ 0 w 4"/>
              <a:gd name="T7" fmla="*/ 11113 h 13"/>
              <a:gd name="T8" fmla="*/ 1588 w 4"/>
              <a:gd name="T9" fmla="*/ 7938 h 13"/>
              <a:gd name="T10" fmla="*/ 1588 w 4"/>
              <a:gd name="T11" fmla="*/ 4763 h 13"/>
              <a:gd name="T12" fmla="*/ 3175 w 4"/>
              <a:gd name="T13" fmla="*/ 1588 h 13"/>
              <a:gd name="T14" fmla="*/ 4763 w 4"/>
              <a:gd name="T15" fmla="*/ 0 h 13"/>
              <a:gd name="T16" fmla="*/ 6350 w 4"/>
              <a:gd name="T17" fmla="*/ 0 h 13"/>
              <a:gd name="T18" fmla="*/ 6350 w 4"/>
              <a:gd name="T19" fmla="*/ 6350 h 13"/>
              <a:gd name="T20" fmla="*/ 6350 w 4"/>
              <a:gd name="T21" fmla="*/ 11113 h 13"/>
              <a:gd name="T22" fmla="*/ 4763 w 4"/>
              <a:gd name="T23" fmla="*/ 15875 h 13"/>
              <a:gd name="T24" fmla="*/ 3175 w 4"/>
              <a:gd name="T25" fmla="*/ 20638 h 13"/>
              <a:gd name="T26" fmla="*/ 1588 w 4"/>
              <a:gd name="T27" fmla="*/ 20638 h 13"/>
              <a:gd name="T28" fmla="*/ 1588 w 4"/>
              <a:gd name="T29" fmla="*/ 20638 h 1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 h="13">
                <a:moveTo>
                  <a:pt x="1" y="13"/>
                </a:moveTo>
                <a:lnTo>
                  <a:pt x="0" y="12"/>
                </a:lnTo>
                <a:lnTo>
                  <a:pt x="0" y="9"/>
                </a:lnTo>
                <a:lnTo>
                  <a:pt x="0" y="7"/>
                </a:lnTo>
                <a:lnTo>
                  <a:pt x="1" y="5"/>
                </a:lnTo>
                <a:lnTo>
                  <a:pt x="1" y="3"/>
                </a:lnTo>
                <a:lnTo>
                  <a:pt x="2" y="1"/>
                </a:lnTo>
                <a:lnTo>
                  <a:pt x="3" y="0"/>
                </a:lnTo>
                <a:lnTo>
                  <a:pt x="4" y="0"/>
                </a:lnTo>
                <a:lnTo>
                  <a:pt x="4" y="4"/>
                </a:lnTo>
                <a:lnTo>
                  <a:pt x="4" y="7"/>
                </a:lnTo>
                <a:lnTo>
                  <a:pt x="3" y="10"/>
                </a:lnTo>
                <a:lnTo>
                  <a:pt x="2" y="13"/>
                </a:lnTo>
                <a:lnTo>
                  <a:pt x="1" y="13"/>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82" name="Freeform 329"/>
          <p:cNvSpPr>
            <a:spLocks/>
          </p:cNvSpPr>
          <p:nvPr/>
        </p:nvSpPr>
        <p:spPr bwMode="auto">
          <a:xfrm>
            <a:off x="7339014" y="4652964"/>
            <a:ext cx="20637" cy="41275"/>
          </a:xfrm>
          <a:custGeom>
            <a:avLst/>
            <a:gdLst>
              <a:gd name="T0" fmla="*/ 7937 w 13"/>
              <a:gd name="T1" fmla="*/ 41275 h 26"/>
              <a:gd name="T2" fmla="*/ 6350 w 13"/>
              <a:gd name="T3" fmla="*/ 39688 h 26"/>
              <a:gd name="T4" fmla="*/ 4762 w 13"/>
              <a:gd name="T5" fmla="*/ 38100 h 26"/>
              <a:gd name="T6" fmla="*/ 4762 w 13"/>
              <a:gd name="T7" fmla="*/ 36513 h 26"/>
              <a:gd name="T8" fmla="*/ 3175 w 13"/>
              <a:gd name="T9" fmla="*/ 36513 h 26"/>
              <a:gd name="T10" fmla="*/ 1587 w 13"/>
              <a:gd name="T11" fmla="*/ 28575 h 26"/>
              <a:gd name="T12" fmla="*/ 0 w 13"/>
              <a:gd name="T13" fmla="*/ 19050 h 26"/>
              <a:gd name="T14" fmla="*/ 0 w 13"/>
              <a:gd name="T15" fmla="*/ 7938 h 26"/>
              <a:gd name="T16" fmla="*/ 0 w 13"/>
              <a:gd name="T17" fmla="*/ 0 h 26"/>
              <a:gd name="T18" fmla="*/ 3175 w 13"/>
              <a:gd name="T19" fmla="*/ 0 h 26"/>
              <a:gd name="T20" fmla="*/ 4762 w 13"/>
              <a:gd name="T21" fmla="*/ 0 h 26"/>
              <a:gd name="T22" fmla="*/ 7937 w 13"/>
              <a:gd name="T23" fmla="*/ 0 h 26"/>
              <a:gd name="T24" fmla="*/ 9525 w 13"/>
              <a:gd name="T25" fmla="*/ 0 h 26"/>
              <a:gd name="T26" fmla="*/ 12700 w 13"/>
              <a:gd name="T27" fmla="*/ 0 h 26"/>
              <a:gd name="T28" fmla="*/ 15875 w 13"/>
              <a:gd name="T29" fmla="*/ 0 h 26"/>
              <a:gd name="T30" fmla="*/ 19050 w 13"/>
              <a:gd name="T31" fmla="*/ 0 h 26"/>
              <a:gd name="T32" fmla="*/ 20637 w 13"/>
              <a:gd name="T33" fmla="*/ 0 h 26"/>
              <a:gd name="T34" fmla="*/ 20637 w 13"/>
              <a:gd name="T35" fmla="*/ 4763 h 26"/>
              <a:gd name="T36" fmla="*/ 20637 w 13"/>
              <a:gd name="T37" fmla="*/ 11113 h 26"/>
              <a:gd name="T38" fmla="*/ 19050 w 13"/>
              <a:gd name="T39" fmla="*/ 17463 h 26"/>
              <a:gd name="T40" fmla="*/ 17462 w 13"/>
              <a:gd name="T41" fmla="*/ 23813 h 26"/>
              <a:gd name="T42" fmla="*/ 15875 w 13"/>
              <a:gd name="T43" fmla="*/ 30163 h 26"/>
              <a:gd name="T44" fmla="*/ 14287 w 13"/>
              <a:gd name="T45" fmla="*/ 34925 h 26"/>
              <a:gd name="T46" fmla="*/ 11112 w 13"/>
              <a:gd name="T47" fmla="*/ 38100 h 26"/>
              <a:gd name="T48" fmla="*/ 7937 w 13"/>
              <a:gd name="T49" fmla="*/ 41275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3" h="26">
                <a:moveTo>
                  <a:pt x="5" y="26"/>
                </a:moveTo>
                <a:lnTo>
                  <a:pt x="4" y="25"/>
                </a:lnTo>
                <a:lnTo>
                  <a:pt x="3" y="24"/>
                </a:lnTo>
                <a:lnTo>
                  <a:pt x="3" y="23"/>
                </a:lnTo>
                <a:lnTo>
                  <a:pt x="2" y="23"/>
                </a:lnTo>
                <a:lnTo>
                  <a:pt x="1" y="18"/>
                </a:lnTo>
                <a:lnTo>
                  <a:pt x="0" y="12"/>
                </a:lnTo>
                <a:lnTo>
                  <a:pt x="0" y="5"/>
                </a:lnTo>
                <a:lnTo>
                  <a:pt x="0" y="0"/>
                </a:lnTo>
                <a:lnTo>
                  <a:pt x="2" y="0"/>
                </a:lnTo>
                <a:lnTo>
                  <a:pt x="3" y="0"/>
                </a:lnTo>
                <a:lnTo>
                  <a:pt x="5" y="0"/>
                </a:lnTo>
                <a:lnTo>
                  <a:pt x="6" y="0"/>
                </a:lnTo>
                <a:lnTo>
                  <a:pt x="8" y="0"/>
                </a:lnTo>
                <a:lnTo>
                  <a:pt x="10" y="0"/>
                </a:lnTo>
                <a:lnTo>
                  <a:pt x="12" y="0"/>
                </a:lnTo>
                <a:lnTo>
                  <a:pt x="13" y="0"/>
                </a:lnTo>
                <a:lnTo>
                  <a:pt x="13" y="3"/>
                </a:lnTo>
                <a:lnTo>
                  <a:pt x="13" y="7"/>
                </a:lnTo>
                <a:lnTo>
                  <a:pt x="12" y="11"/>
                </a:lnTo>
                <a:lnTo>
                  <a:pt x="11" y="15"/>
                </a:lnTo>
                <a:lnTo>
                  <a:pt x="10" y="19"/>
                </a:lnTo>
                <a:lnTo>
                  <a:pt x="9" y="22"/>
                </a:lnTo>
                <a:lnTo>
                  <a:pt x="7" y="24"/>
                </a:lnTo>
                <a:lnTo>
                  <a:pt x="5" y="26"/>
                </a:lnTo>
                <a:close/>
              </a:path>
            </a:pathLst>
          </a:custGeom>
          <a:solidFill>
            <a:srgbClr val="19191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83" name="Freeform 330"/>
          <p:cNvSpPr>
            <a:spLocks/>
          </p:cNvSpPr>
          <p:nvPr/>
        </p:nvSpPr>
        <p:spPr bwMode="auto">
          <a:xfrm>
            <a:off x="7234238" y="4649788"/>
            <a:ext cx="25400" cy="42862"/>
          </a:xfrm>
          <a:custGeom>
            <a:avLst/>
            <a:gdLst>
              <a:gd name="T0" fmla="*/ 12700 w 16"/>
              <a:gd name="T1" fmla="*/ 42862 h 27"/>
              <a:gd name="T2" fmla="*/ 9525 w 16"/>
              <a:gd name="T3" fmla="*/ 39687 h 27"/>
              <a:gd name="T4" fmla="*/ 6350 w 16"/>
              <a:gd name="T5" fmla="*/ 36512 h 27"/>
              <a:gd name="T6" fmla="*/ 4763 w 16"/>
              <a:gd name="T7" fmla="*/ 33337 h 27"/>
              <a:gd name="T8" fmla="*/ 3175 w 16"/>
              <a:gd name="T9" fmla="*/ 30162 h 27"/>
              <a:gd name="T10" fmla="*/ 3175 w 16"/>
              <a:gd name="T11" fmla="*/ 26987 h 27"/>
              <a:gd name="T12" fmla="*/ 1588 w 16"/>
              <a:gd name="T13" fmla="*/ 23812 h 27"/>
              <a:gd name="T14" fmla="*/ 1588 w 16"/>
              <a:gd name="T15" fmla="*/ 17462 h 27"/>
              <a:gd name="T16" fmla="*/ 0 w 16"/>
              <a:gd name="T17" fmla="*/ 11112 h 27"/>
              <a:gd name="T18" fmla="*/ 0 w 16"/>
              <a:gd name="T19" fmla="*/ 7937 h 27"/>
              <a:gd name="T20" fmla="*/ 0 w 16"/>
              <a:gd name="T21" fmla="*/ 6350 h 27"/>
              <a:gd name="T22" fmla="*/ 0 w 16"/>
              <a:gd name="T23" fmla="*/ 3175 h 27"/>
              <a:gd name="T24" fmla="*/ 0 w 16"/>
              <a:gd name="T25" fmla="*/ 1587 h 27"/>
              <a:gd name="T26" fmla="*/ 3175 w 16"/>
              <a:gd name="T27" fmla="*/ 0 h 27"/>
              <a:gd name="T28" fmla="*/ 6350 w 16"/>
              <a:gd name="T29" fmla="*/ 0 h 27"/>
              <a:gd name="T30" fmla="*/ 9525 w 16"/>
              <a:gd name="T31" fmla="*/ 0 h 27"/>
              <a:gd name="T32" fmla="*/ 12700 w 16"/>
              <a:gd name="T33" fmla="*/ 0 h 27"/>
              <a:gd name="T34" fmla="*/ 15875 w 16"/>
              <a:gd name="T35" fmla="*/ 0 h 27"/>
              <a:gd name="T36" fmla="*/ 19050 w 16"/>
              <a:gd name="T37" fmla="*/ 0 h 27"/>
              <a:gd name="T38" fmla="*/ 22225 w 16"/>
              <a:gd name="T39" fmla="*/ 0 h 27"/>
              <a:gd name="T40" fmla="*/ 25400 w 16"/>
              <a:gd name="T41" fmla="*/ 0 h 27"/>
              <a:gd name="T42" fmla="*/ 25400 w 16"/>
              <a:gd name="T43" fmla="*/ 4762 h 27"/>
              <a:gd name="T44" fmla="*/ 23813 w 16"/>
              <a:gd name="T45" fmla="*/ 11112 h 27"/>
              <a:gd name="T46" fmla="*/ 23813 w 16"/>
              <a:gd name="T47" fmla="*/ 19050 h 27"/>
              <a:gd name="T48" fmla="*/ 22225 w 16"/>
              <a:gd name="T49" fmla="*/ 25400 h 27"/>
              <a:gd name="T50" fmla="*/ 20638 w 16"/>
              <a:gd name="T51" fmla="*/ 31750 h 27"/>
              <a:gd name="T52" fmla="*/ 19050 w 16"/>
              <a:gd name="T53" fmla="*/ 36512 h 27"/>
              <a:gd name="T54" fmla="*/ 15875 w 16"/>
              <a:gd name="T55" fmla="*/ 41275 h 27"/>
              <a:gd name="T56" fmla="*/ 12700 w 16"/>
              <a:gd name="T57" fmla="*/ 42862 h 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6" h="27">
                <a:moveTo>
                  <a:pt x="8" y="27"/>
                </a:moveTo>
                <a:lnTo>
                  <a:pt x="6" y="25"/>
                </a:lnTo>
                <a:lnTo>
                  <a:pt x="4" y="23"/>
                </a:lnTo>
                <a:lnTo>
                  <a:pt x="3" y="21"/>
                </a:lnTo>
                <a:lnTo>
                  <a:pt x="2" y="19"/>
                </a:lnTo>
                <a:lnTo>
                  <a:pt x="2" y="17"/>
                </a:lnTo>
                <a:lnTo>
                  <a:pt x="1" y="15"/>
                </a:lnTo>
                <a:lnTo>
                  <a:pt x="1" y="11"/>
                </a:lnTo>
                <a:lnTo>
                  <a:pt x="0" y="7"/>
                </a:lnTo>
                <a:lnTo>
                  <a:pt x="0" y="5"/>
                </a:lnTo>
                <a:lnTo>
                  <a:pt x="0" y="4"/>
                </a:lnTo>
                <a:lnTo>
                  <a:pt x="0" y="2"/>
                </a:lnTo>
                <a:lnTo>
                  <a:pt x="0" y="1"/>
                </a:lnTo>
                <a:lnTo>
                  <a:pt x="2" y="0"/>
                </a:lnTo>
                <a:lnTo>
                  <a:pt x="4" y="0"/>
                </a:lnTo>
                <a:lnTo>
                  <a:pt x="6" y="0"/>
                </a:lnTo>
                <a:lnTo>
                  <a:pt x="8" y="0"/>
                </a:lnTo>
                <a:lnTo>
                  <a:pt x="10" y="0"/>
                </a:lnTo>
                <a:lnTo>
                  <a:pt x="12" y="0"/>
                </a:lnTo>
                <a:lnTo>
                  <a:pt x="14" y="0"/>
                </a:lnTo>
                <a:lnTo>
                  <a:pt x="16" y="0"/>
                </a:lnTo>
                <a:lnTo>
                  <a:pt x="16" y="3"/>
                </a:lnTo>
                <a:lnTo>
                  <a:pt x="15" y="7"/>
                </a:lnTo>
                <a:lnTo>
                  <a:pt x="15" y="12"/>
                </a:lnTo>
                <a:lnTo>
                  <a:pt x="14" y="16"/>
                </a:lnTo>
                <a:lnTo>
                  <a:pt x="13" y="20"/>
                </a:lnTo>
                <a:lnTo>
                  <a:pt x="12" y="23"/>
                </a:lnTo>
                <a:lnTo>
                  <a:pt x="10" y="26"/>
                </a:lnTo>
                <a:lnTo>
                  <a:pt x="8" y="27"/>
                </a:lnTo>
                <a:close/>
              </a:path>
            </a:pathLst>
          </a:custGeom>
          <a:solidFill>
            <a:srgbClr val="19191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84" name="Freeform 331"/>
          <p:cNvSpPr>
            <a:spLocks/>
          </p:cNvSpPr>
          <p:nvPr/>
        </p:nvSpPr>
        <p:spPr bwMode="auto">
          <a:xfrm>
            <a:off x="7088188" y="4630739"/>
            <a:ext cx="119062" cy="39687"/>
          </a:xfrm>
          <a:custGeom>
            <a:avLst/>
            <a:gdLst>
              <a:gd name="T0" fmla="*/ 3175 w 75"/>
              <a:gd name="T1" fmla="*/ 26987 h 25"/>
              <a:gd name="T2" fmla="*/ 1587 w 75"/>
              <a:gd name="T3" fmla="*/ 39687 h 25"/>
              <a:gd name="T4" fmla="*/ 1587 w 75"/>
              <a:gd name="T5" fmla="*/ 7937 h 25"/>
              <a:gd name="T6" fmla="*/ 19050 w 75"/>
              <a:gd name="T7" fmla="*/ 4762 h 25"/>
              <a:gd name="T8" fmla="*/ 39687 w 75"/>
              <a:gd name="T9" fmla="*/ 3175 h 25"/>
              <a:gd name="T10" fmla="*/ 60325 w 75"/>
              <a:gd name="T11" fmla="*/ 1587 h 25"/>
              <a:gd name="T12" fmla="*/ 82550 w 75"/>
              <a:gd name="T13" fmla="*/ 0 h 25"/>
              <a:gd name="T14" fmla="*/ 104775 w 75"/>
              <a:gd name="T15" fmla="*/ 1587 h 25"/>
              <a:gd name="T16" fmla="*/ 119062 w 75"/>
              <a:gd name="T17" fmla="*/ 19050 h 25"/>
              <a:gd name="T18" fmla="*/ 117475 w 75"/>
              <a:gd name="T19" fmla="*/ 26987 h 25"/>
              <a:gd name="T20" fmla="*/ 115887 w 75"/>
              <a:gd name="T21" fmla="*/ 36512 h 25"/>
              <a:gd name="T22" fmla="*/ 114300 w 75"/>
              <a:gd name="T23" fmla="*/ 11112 h 25"/>
              <a:gd name="T24" fmla="*/ 109537 w 75"/>
              <a:gd name="T25" fmla="*/ 36512 h 25"/>
              <a:gd name="T26" fmla="*/ 109537 w 75"/>
              <a:gd name="T27" fmla="*/ 12700 h 25"/>
              <a:gd name="T28" fmla="*/ 104775 w 75"/>
              <a:gd name="T29" fmla="*/ 36512 h 25"/>
              <a:gd name="T30" fmla="*/ 104775 w 75"/>
              <a:gd name="T31" fmla="*/ 19050 h 25"/>
              <a:gd name="T32" fmla="*/ 101600 w 75"/>
              <a:gd name="T33" fmla="*/ 36512 h 25"/>
              <a:gd name="T34" fmla="*/ 98425 w 75"/>
              <a:gd name="T35" fmla="*/ 19050 h 25"/>
              <a:gd name="T36" fmla="*/ 98425 w 75"/>
              <a:gd name="T37" fmla="*/ 30162 h 25"/>
              <a:gd name="T38" fmla="*/ 95250 w 75"/>
              <a:gd name="T39" fmla="*/ 17462 h 25"/>
              <a:gd name="T40" fmla="*/ 92075 w 75"/>
              <a:gd name="T41" fmla="*/ 36512 h 25"/>
              <a:gd name="T42" fmla="*/ 90487 w 75"/>
              <a:gd name="T43" fmla="*/ 15875 h 25"/>
              <a:gd name="T44" fmla="*/ 87312 w 75"/>
              <a:gd name="T45" fmla="*/ 36512 h 25"/>
              <a:gd name="T46" fmla="*/ 84137 w 75"/>
              <a:gd name="T47" fmla="*/ 20637 h 25"/>
              <a:gd name="T48" fmla="*/ 82550 w 75"/>
              <a:gd name="T49" fmla="*/ 31750 h 25"/>
              <a:gd name="T50" fmla="*/ 79375 w 75"/>
              <a:gd name="T51" fmla="*/ 30162 h 25"/>
              <a:gd name="T52" fmla="*/ 77787 w 75"/>
              <a:gd name="T53" fmla="*/ 31750 h 25"/>
              <a:gd name="T54" fmla="*/ 74612 w 75"/>
              <a:gd name="T55" fmla="*/ 34925 h 25"/>
              <a:gd name="T56" fmla="*/ 73025 w 75"/>
              <a:gd name="T57" fmla="*/ 25400 h 25"/>
              <a:gd name="T58" fmla="*/ 69850 w 75"/>
              <a:gd name="T59" fmla="*/ 36512 h 25"/>
              <a:gd name="T60" fmla="*/ 69850 w 75"/>
              <a:gd name="T61" fmla="*/ 15875 h 25"/>
              <a:gd name="T62" fmla="*/ 66675 w 75"/>
              <a:gd name="T63" fmla="*/ 36512 h 25"/>
              <a:gd name="T64" fmla="*/ 63500 w 75"/>
              <a:gd name="T65" fmla="*/ 15875 h 25"/>
              <a:gd name="T66" fmla="*/ 63500 w 75"/>
              <a:gd name="T67" fmla="*/ 36512 h 25"/>
              <a:gd name="T68" fmla="*/ 60325 w 75"/>
              <a:gd name="T69" fmla="*/ 22225 h 25"/>
              <a:gd name="T70" fmla="*/ 58737 w 75"/>
              <a:gd name="T71" fmla="*/ 36512 h 25"/>
              <a:gd name="T72" fmla="*/ 53975 w 75"/>
              <a:gd name="T73" fmla="*/ 26987 h 25"/>
              <a:gd name="T74" fmla="*/ 52387 w 75"/>
              <a:gd name="T75" fmla="*/ 38100 h 25"/>
              <a:gd name="T76" fmla="*/ 50800 w 75"/>
              <a:gd name="T77" fmla="*/ 26987 h 25"/>
              <a:gd name="T78" fmla="*/ 49212 w 75"/>
              <a:gd name="T79" fmla="*/ 26987 h 25"/>
              <a:gd name="T80" fmla="*/ 44450 w 75"/>
              <a:gd name="T81" fmla="*/ 36512 h 25"/>
              <a:gd name="T82" fmla="*/ 42862 w 75"/>
              <a:gd name="T83" fmla="*/ 22225 h 25"/>
              <a:gd name="T84" fmla="*/ 39687 w 75"/>
              <a:gd name="T85" fmla="*/ 38100 h 25"/>
              <a:gd name="T86" fmla="*/ 38100 w 75"/>
              <a:gd name="T87" fmla="*/ 15875 h 25"/>
              <a:gd name="T88" fmla="*/ 36512 w 75"/>
              <a:gd name="T89" fmla="*/ 38100 h 25"/>
              <a:gd name="T90" fmla="*/ 34925 w 75"/>
              <a:gd name="T91" fmla="*/ 23812 h 25"/>
              <a:gd name="T92" fmla="*/ 33337 w 75"/>
              <a:gd name="T93" fmla="*/ 30162 h 25"/>
              <a:gd name="T94" fmla="*/ 28575 w 75"/>
              <a:gd name="T95" fmla="*/ 34925 h 25"/>
              <a:gd name="T96" fmla="*/ 26987 w 75"/>
              <a:gd name="T97" fmla="*/ 23812 h 25"/>
              <a:gd name="T98" fmla="*/ 25400 w 75"/>
              <a:gd name="T99" fmla="*/ 38100 h 25"/>
              <a:gd name="T100" fmla="*/ 23812 w 75"/>
              <a:gd name="T101" fmla="*/ 28575 h 25"/>
              <a:gd name="T102" fmla="*/ 22225 w 75"/>
              <a:gd name="T103" fmla="*/ 34925 h 25"/>
              <a:gd name="T104" fmla="*/ 19050 w 75"/>
              <a:gd name="T105" fmla="*/ 34925 h 25"/>
              <a:gd name="T106" fmla="*/ 17462 w 75"/>
              <a:gd name="T107" fmla="*/ 22225 h 25"/>
              <a:gd name="T108" fmla="*/ 15875 w 75"/>
              <a:gd name="T109" fmla="*/ 38100 h 25"/>
              <a:gd name="T110" fmla="*/ 12700 w 75"/>
              <a:gd name="T111" fmla="*/ 20637 h 25"/>
              <a:gd name="T112" fmla="*/ 9525 w 75"/>
              <a:gd name="T113" fmla="*/ 39687 h 25"/>
              <a:gd name="T114" fmla="*/ 7937 w 75"/>
              <a:gd name="T115" fmla="*/ 19050 h 25"/>
              <a:gd name="T116" fmla="*/ 6350 w 75"/>
              <a:gd name="T117" fmla="*/ 39687 h 2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75" h="25">
                <a:moveTo>
                  <a:pt x="3" y="25"/>
                </a:moveTo>
                <a:lnTo>
                  <a:pt x="3" y="23"/>
                </a:lnTo>
                <a:lnTo>
                  <a:pt x="3" y="20"/>
                </a:lnTo>
                <a:lnTo>
                  <a:pt x="3" y="18"/>
                </a:lnTo>
                <a:lnTo>
                  <a:pt x="3" y="15"/>
                </a:lnTo>
                <a:lnTo>
                  <a:pt x="2" y="17"/>
                </a:lnTo>
                <a:lnTo>
                  <a:pt x="2" y="19"/>
                </a:lnTo>
                <a:lnTo>
                  <a:pt x="2" y="22"/>
                </a:lnTo>
                <a:lnTo>
                  <a:pt x="2" y="24"/>
                </a:lnTo>
                <a:lnTo>
                  <a:pt x="1" y="24"/>
                </a:lnTo>
                <a:lnTo>
                  <a:pt x="1" y="25"/>
                </a:lnTo>
                <a:lnTo>
                  <a:pt x="0" y="19"/>
                </a:lnTo>
                <a:lnTo>
                  <a:pt x="0" y="14"/>
                </a:lnTo>
                <a:lnTo>
                  <a:pt x="0" y="10"/>
                </a:lnTo>
                <a:lnTo>
                  <a:pt x="0" y="5"/>
                </a:lnTo>
                <a:lnTo>
                  <a:pt x="1" y="5"/>
                </a:lnTo>
                <a:lnTo>
                  <a:pt x="2" y="4"/>
                </a:lnTo>
                <a:lnTo>
                  <a:pt x="3" y="4"/>
                </a:lnTo>
                <a:lnTo>
                  <a:pt x="5" y="4"/>
                </a:lnTo>
                <a:lnTo>
                  <a:pt x="7" y="4"/>
                </a:lnTo>
                <a:lnTo>
                  <a:pt x="10" y="3"/>
                </a:lnTo>
                <a:lnTo>
                  <a:pt x="12" y="3"/>
                </a:lnTo>
                <a:lnTo>
                  <a:pt x="14" y="3"/>
                </a:lnTo>
                <a:lnTo>
                  <a:pt x="16" y="2"/>
                </a:lnTo>
                <a:lnTo>
                  <a:pt x="18" y="2"/>
                </a:lnTo>
                <a:lnTo>
                  <a:pt x="21" y="2"/>
                </a:lnTo>
                <a:lnTo>
                  <a:pt x="23" y="2"/>
                </a:lnTo>
                <a:lnTo>
                  <a:pt x="25" y="2"/>
                </a:lnTo>
                <a:lnTo>
                  <a:pt x="27" y="2"/>
                </a:lnTo>
                <a:lnTo>
                  <a:pt x="30" y="1"/>
                </a:lnTo>
                <a:lnTo>
                  <a:pt x="32" y="1"/>
                </a:lnTo>
                <a:lnTo>
                  <a:pt x="34" y="1"/>
                </a:lnTo>
                <a:lnTo>
                  <a:pt x="36" y="1"/>
                </a:lnTo>
                <a:lnTo>
                  <a:pt x="38" y="1"/>
                </a:lnTo>
                <a:lnTo>
                  <a:pt x="41" y="0"/>
                </a:lnTo>
                <a:lnTo>
                  <a:pt x="43" y="0"/>
                </a:lnTo>
                <a:lnTo>
                  <a:pt x="45" y="0"/>
                </a:lnTo>
                <a:lnTo>
                  <a:pt x="48" y="0"/>
                </a:lnTo>
                <a:lnTo>
                  <a:pt x="50" y="0"/>
                </a:lnTo>
                <a:lnTo>
                  <a:pt x="52" y="0"/>
                </a:lnTo>
                <a:lnTo>
                  <a:pt x="55" y="0"/>
                </a:lnTo>
                <a:lnTo>
                  <a:pt x="56" y="0"/>
                </a:lnTo>
                <a:lnTo>
                  <a:pt x="59" y="1"/>
                </a:lnTo>
                <a:lnTo>
                  <a:pt x="61" y="1"/>
                </a:lnTo>
                <a:lnTo>
                  <a:pt x="63" y="1"/>
                </a:lnTo>
                <a:lnTo>
                  <a:pt x="66" y="1"/>
                </a:lnTo>
                <a:lnTo>
                  <a:pt x="68" y="2"/>
                </a:lnTo>
                <a:lnTo>
                  <a:pt x="70" y="2"/>
                </a:lnTo>
                <a:lnTo>
                  <a:pt x="73" y="2"/>
                </a:lnTo>
                <a:lnTo>
                  <a:pt x="75" y="2"/>
                </a:lnTo>
                <a:lnTo>
                  <a:pt x="75" y="7"/>
                </a:lnTo>
                <a:lnTo>
                  <a:pt x="75" y="12"/>
                </a:lnTo>
                <a:lnTo>
                  <a:pt x="75" y="17"/>
                </a:lnTo>
                <a:lnTo>
                  <a:pt x="75" y="23"/>
                </a:lnTo>
                <a:lnTo>
                  <a:pt x="74" y="23"/>
                </a:lnTo>
                <a:lnTo>
                  <a:pt x="74" y="21"/>
                </a:lnTo>
                <a:lnTo>
                  <a:pt x="74" y="17"/>
                </a:lnTo>
                <a:lnTo>
                  <a:pt x="74" y="14"/>
                </a:lnTo>
                <a:lnTo>
                  <a:pt x="74" y="12"/>
                </a:lnTo>
                <a:lnTo>
                  <a:pt x="73" y="14"/>
                </a:lnTo>
                <a:lnTo>
                  <a:pt x="73" y="18"/>
                </a:lnTo>
                <a:lnTo>
                  <a:pt x="73" y="21"/>
                </a:lnTo>
                <a:lnTo>
                  <a:pt x="73" y="23"/>
                </a:lnTo>
                <a:lnTo>
                  <a:pt x="72" y="23"/>
                </a:lnTo>
                <a:lnTo>
                  <a:pt x="72" y="19"/>
                </a:lnTo>
                <a:lnTo>
                  <a:pt x="72" y="15"/>
                </a:lnTo>
                <a:lnTo>
                  <a:pt x="72" y="11"/>
                </a:lnTo>
                <a:lnTo>
                  <a:pt x="72" y="7"/>
                </a:lnTo>
                <a:lnTo>
                  <a:pt x="72" y="10"/>
                </a:lnTo>
                <a:lnTo>
                  <a:pt x="71" y="14"/>
                </a:lnTo>
                <a:lnTo>
                  <a:pt x="71" y="19"/>
                </a:lnTo>
                <a:lnTo>
                  <a:pt x="70" y="23"/>
                </a:lnTo>
                <a:lnTo>
                  <a:pt x="69" y="23"/>
                </a:lnTo>
                <a:lnTo>
                  <a:pt x="68" y="23"/>
                </a:lnTo>
                <a:lnTo>
                  <a:pt x="68" y="19"/>
                </a:lnTo>
                <a:lnTo>
                  <a:pt x="69" y="15"/>
                </a:lnTo>
                <a:lnTo>
                  <a:pt x="69" y="12"/>
                </a:lnTo>
                <a:lnTo>
                  <a:pt x="69" y="8"/>
                </a:lnTo>
                <a:lnTo>
                  <a:pt x="68" y="8"/>
                </a:lnTo>
                <a:lnTo>
                  <a:pt x="68" y="11"/>
                </a:lnTo>
                <a:lnTo>
                  <a:pt x="68" y="16"/>
                </a:lnTo>
                <a:lnTo>
                  <a:pt x="67" y="21"/>
                </a:lnTo>
                <a:lnTo>
                  <a:pt x="67" y="23"/>
                </a:lnTo>
                <a:lnTo>
                  <a:pt x="66" y="23"/>
                </a:lnTo>
                <a:lnTo>
                  <a:pt x="65" y="23"/>
                </a:lnTo>
                <a:lnTo>
                  <a:pt x="66" y="17"/>
                </a:lnTo>
                <a:lnTo>
                  <a:pt x="66" y="14"/>
                </a:lnTo>
                <a:lnTo>
                  <a:pt x="66" y="12"/>
                </a:lnTo>
                <a:lnTo>
                  <a:pt x="66" y="10"/>
                </a:lnTo>
                <a:lnTo>
                  <a:pt x="64" y="13"/>
                </a:lnTo>
                <a:lnTo>
                  <a:pt x="65" y="16"/>
                </a:lnTo>
                <a:lnTo>
                  <a:pt x="65" y="19"/>
                </a:lnTo>
                <a:lnTo>
                  <a:pt x="64" y="23"/>
                </a:lnTo>
                <a:lnTo>
                  <a:pt x="63" y="23"/>
                </a:lnTo>
                <a:lnTo>
                  <a:pt x="62" y="23"/>
                </a:lnTo>
                <a:lnTo>
                  <a:pt x="62" y="19"/>
                </a:lnTo>
                <a:lnTo>
                  <a:pt x="62" y="16"/>
                </a:lnTo>
                <a:lnTo>
                  <a:pt x="62" y="12"/>
                </a:lnTo>
                <a:lnTo>
                  <a:pt x="62" y="9"/>
                </a:lnTo>
                <a:lnTo>
                  <a:pt x="62" y="11"/>
                </a:lnTo>
                <a:lnTo>
                  <a:pt x="62" y="13"/>
                </a:lnTo>
                <a:lnTo>
                  <a:pt x="62" y="15"/>
                </a:lnTo>
                <a:lnTo>
                  <a:pt x="62" y="17"/>
                </a:lnTo>
                <a:lnTo>
                  <a:pt x="62" y="19"/>
                </a:lnTo>
                <a:lnTo>
                  <a:pt x="62" y="22"/>
                </a:lnTo>
                <a:lnTo>
                  <a:pt x="61" y="22"/>
                </a:lnTo>
                <a:lnTo>
                  <a:pt x="60" y="23"/>
                </a:lnTo>
                <a:lnTo>
                  <a:pt x="60" y="19"/>
                </a:lnTo>
                <a:lnTo>
                  <a:pt x="60" y="15"/>
                </a:lnTo>
                <a:lnTo>
                  <a:pt x="60" y="11"/>
                </a:lnTo>
                <a:lnTo>
                  <a:pt x="60" y="7"/>
                </a:lnTo>
                <a:lnTo>
                  <a:pt x="60" y="10"/>
                </a:lnTo>
                <a:lnTo>
                  <a:pt x="59" y="15"/>
                </a:lnTo>
                <a:lnTo>
                  <a:pt x="59" y="20"/>
                </a:lnTo>
                <a:lnTo>
                  <a:pt x="59" y="23"/>
                </a:lnTo>
                <a:lnTo>
                  <a:pt x="58" y="23"/>
                </a:lnTo>
                <a:lnTo>
                  <a:pt x="57" y="23"/>
                </a:lnTo>
                <a:lnTo>
                  <a:pt x="57" y="19"/>
                </a:lnTo>
                <a:lnTo>
                  <a:pt x="57" y="16"/>
                </a:lnTo>
                <a:lnTo>
                  <a:pt x="57" y="13"/>
                </a:lnTo>
                <a:lnTo>
                  <a:pt x="57" y="10"/>
                </a:lnTo>
                <a:lnTo>
                  <a:pt x="56" y="10"/>
                </a:lnTo>
                <a:lnTo>
                  <a:pt x="56" y="15"/>
                </a:lnTo>
                <a:lnTo>
                  <a:pt x="56" y="18"/>
                </a:lnTo>
                <a:lnTo>
                  <a:pt x="56" y="20"/>
                </a:lnTo>
                <a:lnTo>
                  <a:pt x="56" y="22"/>
                </a:lnTo>
                <a:lnTo>
                  <a:pt x="55" y="23"/>
                </a:lnTo>
                <a:lnTo>
                  <a:pt x="54" y="23"/>
                </a:lnTo>
                <a:lnTo>
                  <a:pt x="54" y="20"/>
                </a:lnTo>
                <a:lnTo>
                  <a:pt x="53" y="17"/>
                </a:lnTo>
                <a:lnTo>
                  <a:pt x="53" y="13"/>
                </a:lnTo>
                <a:lnTo>
                  <a:pt x="53" y="10"/>
                </a:lnTo>
                <a:lnTo>
                  <a:pt x="53" y="11"/>
                </a:lnTo>
                <a:lnTo>
                  <a:pt x="53" y="14"/>
                </a:lnTo>
                <a:lnTo>
                  <a:pt x="53" y="17"/>
                </a:lnTo>
                <a:lnTo>
                  <a:pt x="52" y="20"/>
                </a:lnTo>
                <a:lnTo>
                  <a:pt x="52" y="23"/>
                </a:lnTo>
                <a:lnTo>
                  <a:pt x="51" y="23"/>
                </a:lnTo>
                <a:lnTo>
                  <a:pt x="50" y="19"/>
                </a:lnTo>
                <a:lnTo>
                  <a:pt x="50" y="17"/>
                </a:lnTo>
                <a:lnTo>
                  <a:pt x="50" y="13"/>
                </a:lnTo>
                <a:lnTo>
                  <a:pt x="50" y="10"/>
                </a:lnTo>
                <a:lnTo>
                  <a:pt x="49" y="17"/>
                </a:lnTo>
                <a:lnTo>
                  <a:pt x="49" y="20"/>
                </a:lnTo>
                <a:lnTo>
                  <a:pt x="49" y="22"/>
                </a:lnTo>
                <a:lnTo>
                  <a:pt x="49" y="23"/>
                </a:lnTo>
                <a:lnTo>
                  <a:pt x="48" y="23"/>
                </a:lnTo>
                <a:lnTo>
                  <a:pt x="47" y="23"/>
                </a:lnTo>
                <a:lnTo>
                  <a:pt x="47" y="22"/>
                </a:lnTo>
                <a:lnTo>
                  <a:pt x="47" y="20"/>
                </a:lnTo>
                <a:lnTo>
                  <a:pt x="47" y="17"/>
                </a:lnTo>
                <a:lnTo>
                  <a:pt x="47" y="9"/>
                </a:lnTo>
                <a:lnTo>
                  <a:pt x="47" y="12"/>
                </a:lnTo>
                <a:lnTo>
                  <a:pt x="46" y="16"/>
                </a:lnTo>
                <a:lnTo>
                  <a:pt x="46" y="19"/>
                </a:lnTo>
                <a:lnTo>
                  <a:pt x="46" y="23"/>
                </a:lnTo>
                <a:lnTo>
                  <a:pt x="45" y="23"/>
                </a:lnTo>
                <a:lnTo>
                  <a:pt x="44" y="23"/>
                </a:lnTo>
                <a:lnTo>
                  <a:pt x="44" y="19"/>
                </a:lnTo>
                <a:lnTo>
                  <a:pt x="44" y="14"/>
                </a:lnTo>
                <a:lnTo>
                  <a:pt x="44" y="10"/>
                </a:lnTo>
                <a:lnTo>
                  <a:pt x="44" y="7"/>
                </a:lnTo>
                <a:lnTo>
                  <a:pt x="44" y="10"/>
                </a:lnTo>
                <a:lnTo>
                  <a:pt x="44" y="14"/>
                </a:lnTo>
                <a:lnTo>
                  <a:pt x="43" y="19"/>
                </a:lnTo>
                <a:lnTo>
                  <a:pt x="43" y="23"/>
                </a:lnTo>
                <a:lnTo>
                  <a:pt x="42" y="23"/>
                </a:lnTo>
                <a:lnTo>
                  <a:pt x="41" y="23"/>
                </a:lnTo>
                <a:lnTo>
                  <a:pt x="41" y="20"/>
                </a:lnTo>
                <a:lnTo>
                  <a:pt x="41" y="17"/>
                </a:lnTo>
                <a:lnTo>
                  <a:pt x="41" y="14"/>
                </a:lnTo>
                <a:lnTo>
                  <a:pt x="41" y="10"/>
                </a:lnTo>
                <a:lnTo>
                  <a:pt x="40" y="10"/>
                </a:lnTo>
                <a:lnTo>
                  <a:pt x="40" y="14"/>
                </a:lnTo>
                <a:lnTo>
                  <a:pt x="40" y="17"/>
                </a:lnTo>
                <a:lnTo>
                  <a:pt x="40" y="20"/>
                </a:lnTo>
                <a:lnTo>
                  <a:pt x="40" y="23"/>
                </a:lnTo>
                <a:lnTo>
                  <a:pt x="39" y="23"/>
                </a:lnTo>
                <a:lnTo>
                  <a:pt x="38" y="24"/>
                </a:lnTo>
                <a:lnTo>
                  <a:pt x="38" y="20"/>
                </a:lnTo>
                <a:lnTo>
                  <a:pt x="38" y="17"/>
                </a:lnTo>
                <a:lnTo>
                  <a:pt x="38" y="14"/>
                </a:lnTo>
                <a:lnTo>
                  <a:pt x="38" y="11"/>
                </a:lnTo>
                <a:lnTo>
                  <a:pt x="37" y="10"/>
                </a:lnTo>
                <a:lnTo>
                  <a:pt x="37" y="14"/>
                </a:lnTo>
                <a:lnTo>
                  <a:pt x="37" y="17"/>
                </a:lnTo>
                <a:lnTo>
                  <a:pt x="37" y="20"/>
                </a:lnTo>
                <a:lnTo>
                  <a:pt x="37" y="23"/>
                </a:lnTo>
                <a:lnTo>
                  <a:pt x="36" y="23"/>
                </a:lnTo>
                <a:lnTo>
                  <a:pt x="35" y="23"/>
                </a:lnTo>
                <a:lnTo>
                  <a:pt x="35" y="24"/>
                </a:lnTo>
                <a:lnTo>
                  <a:pt x="34" y="20"/>
                </a:lnTo>
                <a:lnTo>
                  <a:pt x="34" y="17"/>
                </a:lnTo>
                <a:lnTo>
                  <a:pt x="34" y="14"/>
                </a:lnTo>
                <a:lnTo>
                  <a:pt x="34" y="12"/>
                </a:lnTo>
                <a:lnTo>
                  <a:pt x="33" y="14"/>
                </a:lnTo>
                <a:lnTo>
                  <a:pt x="33" y="17"/>
                </a:lnTo>
                <a:lnTo>
                  <a:pt x="33" y="21"/>
                </a:lnTo>
                <a:lnTo>
                  <a:pt x="33" y="24"/>
                </a:lnTo>
                <a:lnTo>
                  <a:pt x="32" y="24"/>
                </a:lnTo>
                <a:lnTo>
                  <a:pt x="32" y="23"/>
                </a:lnTo>
                <a:lnTo>
                  <a:pt x="32" y="20"/>
                </a:lnTo>
                <a:lnTo>
                  <a:pt x="32" y="17"/>
                </a:lnTo>
                <a:lnTo>
                  <a:pt x="32" y="14"/>
                </a:lnTo>
                <a:lnTo>
                  <a:pt x="32" y="11"/>
                </a:lnTo>
                <a:lnTo>
                  <a:pt x="31" y="10"/>
                </a:lnTo>
                <a:lnTo>
                  <a:pt x="31" y="14"/>
                </a:lnTo>
                <a:lnTo>
                  <a:pt x="31" y="17"/>
                </a:lnTo>
                <a:lnTo>
                  <a:pt x="31" y="20"/>
                </a:lnTo>
                <a:lnTo>
                  <a:pt x="31" y="24"/>
                </a:lnTo>
                <a:lnTo>
                  <a:pt x="30" y="24"/>
                </a:lnTo>
                <a:lnTo>
                  <a:pt x="29" y="24"/>
                </a:lnTo>
                <a:lnTo>
                  <a:pt x="28" y="23"/>
                </a:lnTo>
                <a:lnTo>
                  <a:pt x="28" y="20"/>
                </a:lnTo>
                <a:lnTo>
                  <a:pt x="28" y="17"/>
                </a:lnTo>
                <a:lnTo>
                  <a:pt x="28" y="14"/>
                </a:lnTo>
                <a:lnTo>
                  <a:pt x="27" y="10"/>
                </a:lnTo>
                <a:lnTo>
                  <a:pt x="27" y="14"/>
                </a:lnTo>
                <a:lnTo>
                  <a:pt x="27" y="17"/>
                </a:lnTo>
                <a:lnTo>
                  <a:pt x="27" y="20"/>
                </a:lnTo>
                <a:lnTo>
                  <a:pt x="27" y="24"/>
                </a:lnTo>
                <a:lnTo>
                  <a:pt x="26" y="24"/>
                </a:lnTo>
                <a:lnTo>
                  <a:pt x="25" y="24"/>
                </a:lnTo>
                <a:lnTo>
                  <a:pt x="24" y="20"/>
                </a:lnTo>
                <a:lnTo>
                  <a:pt x="24" y="17"/>
                </a:lnTo>
                <a:lnTo>
                  <a:pt x="24" y="13"/>
                </a:lnTo>
                <a:lnTo>
                  <a:pt x="24" y="10"/>
                </a:lnTo>
                <a:lnTo>
                  <a:pt x="23" y="10"/>
                </a:lnTo>
                <a:lnTo>
                  <a:pt x="23" y="13"/>
                </a:lnTo>
                <a:lnTo>
                  <a:pt x="23" y="17"/>
                </a:lnTo>
                <a:lnTo>
                  <a:pt x="23" y="20"/>
                </a:lnTo>
                <a:lnTo>
                  <a:pt x="24" y="24"/>
                </a:lnTo>
                <a:lnTo>
                  <a:pt x="23" y="24"/>
                </a:lnTo>
                <a:lnTo>
                  <a:pt x="22" y="24"/>
                </a:lnTo>
                <a:lnTo>
                  <a:pt x="22" y="21"/>
                </a:lnTo>
                <a:lnTo>
                  <a:pt x="22" y="18"/>
                </a:lnTo>
                <a:lnTo>
                  <a:pt x="22" y="15"/>
                </a:lnTo>
                <a:lnTo>
                  <a:pt x="22" y="10"/>
                </a:lnTo>
                <a:lnTo>
                  <a:pt x="21" y="10"/>
                </a:lnTo>
                <a:lnTo>
                  <a:pt x="21" y="14"/>
                </a:lnTo>
                <a:lnTo>
                  <a:pt x="21" y="17"/>
                </a:lnTo>
                <a:lnTo>
                  <a:pt x="21" y="19"/>
                </a:lnTo>
                <a:lnTo>
                  <a:pt x="21" y="24"/>
                </a:lnTo>
                <a:lnTo>
                  <a:pt x="20" y="24"/>
                </a:lnTo>
                <a:lnTo>
                  <a:pt x="19" y="24"/>
                </a:lnTo>
                <a:lnTo>
                  <a:pt x="18" y="22"/>
                </a:lnTo>
                <a:lnTo>
                  <a:pt x="18" y="18"/>
                </a:lnTo>
                <a:lnTo>
                  <a:pt x="18" y="15"/>
                </a:lnTo>
                <a:lnTo>
                  <a:pt x="18" y="12"/>
                </a:lnTo>
                <a:lnTo>
                  <a:pt x="17" y="12"/>
                </a:lnTo>
                <a:lnTo>
                  <a:pt x="17" y="15"/>
                </a:lnTo>
                <a:lnTo>
                  <a:pt x="17" y="18"/>
                </a:lnTo>
                <a:lnTo>
                  <a:pt x="17" y="21"/>
                </a:lnTo>
                <a:lnTo>
                  <a:pt x="17" y="24"/>
                </a:lnTo>
                <a:lnTo>
                  <a:pt x="16" y="24"/>
                </a:lnTo>
                <a:lnTo>
                  <a:pt x="16" y="17"/>
                </a:lnTo>
                <a:lnTo>
                  <a:pt x="16" y="14"/>
                </a:lnTo>
                <a:lnTo>
                  <a:pt x="16" y="12"/>
                </a:lnTo>
                <a:lnTo>
                  <a:pt x="16" y="10"/>
                </a:lnTo>
                <a:lnTo>
                  <a:pt x="15" y="10"/>
                </a:lnTo>
                <a:lnTo>
                  <a:pt x="15" y="18"/>
                </a:lnTo>
                <a:lnTo>
                  <a:pt x="15" y="22"/>
                </a:lnTo>
                <a:lnTo>
                  <a:pt x="15" y="24"/>
                </a:lnTo>
                <a:lnTo>
                  <a:pt x="14" y="24"/>
                </a:lnTo>
                <a:lnTo>
                  <a:pt x="14" y="22"/>
                </a:lnTo>
                <a:lnTo>
                  <a:pt x="13" y="19"/>
                </a:lnTo>
                <a:lnTo>
                  <a:pt x="13" y="16"/>
                </a:lnTo>
                <a:lnTo>
                  <a:pt x="13" y="14"/>
                </a:lnTo>
                <a:lnTo>
                  <a:pt x="12" y="15"/>
                </a:lnTo>
                <a:lnTo>
                  <a:pt x="12" y="18"/>
                </a:lnTo>
                <a:lnTo>
                  <a:pt x="12" y="22"/>
                </a:lnTo>
                <a:lnTo>
                  <a:pt x="12" y="24"/>
                </a:lnTo>
                <a:lnTo>
                  <a:pt x="11" y="24"/>
                </a:lnTo>
                <a:lnTo>
                  <a:pt x="11" y="20"/>
                </a:lnTo>
                <a:lnTo>
                  <a:pt x="11" y="17"/>
                </a:lnTo>
                <a:lnTo>
                  <a:pt x="11" y="14"/>
                </a:lnTo>
                <a:lnTo>
                  <a:pt x="10" y="10"/>
                </a:lnTo>
                <a:lnTo>
                  <a:pt x="10" y="14"/>
                </a:lnTo>
                <a:lnTo>
                  <a:pt x="10" y="17"/>
                </a:lnTo>
                <a:lnTo>
                  <a:pt x="10" y="21"/>
                </a:lnTo>
                <a:lnTo>
                  <a:pt x="10" y="24"/>
                </a:lnTo>
                <a:lnTo>
                  <a:pt x="9" y="24"/>
                </a:lnTo>
                <a:lnTo>
                  <a:pt x="8" y="24"/>
                </a:lnTo>
                <a:lnTo>
                  <a:pt x="8" y="22"/>
                </a:lnTo>
                <a:lnTo>
                  <a:pt x="8" y="17"/>
                </a:lnTo>
                <a:lnTo>
                  <a:pt x="8" y="13"/>
                </a:lnTo>
                <a:lnTo>
                  <a:pt x="7" y="10"/>
                </a:lnTo>
                <a:lnTo>
                  <a:pt x="7" y="14"/>
                </a:lnTo>
                <a:lnTo>
                  <a:pt x="7" y="17"/>
                </a:lnTo>
                <a:lnTo>
                  <a:pt x="7" y="21"/>
                </a:lnTo>
                <a:lnTo>
                  <a:pt x="7" y="25"/>
                </a:lnTo>
                <a:lnTo>
                  <a:pt x="6" y="25"/>
                </a:lnTo>
                <a:lnTo>
                  <a:pt x="5" y="25"/>
                </a:lnTo>
                <a:lnTo>
                  <a:pt x="5" y="22"/>
                </a:lnTo>
                <a:lnTo>
                  <a:pt x="5" y="19"/>
                </a:lnTo>
                <a:lnTo>
                  <a:pt x="5" y="16"/>
                </a:lnTo>
                <a:lnTo>
                  <a:pt x="5" y="12"/>
                </a:lnTo>
                <a:lnTo>
                  <a:pt x="5" y="15"/>
                </a:lnTo>
                <a:lnTo>
                  <a:pt x="5" y="18"/>
                </a:lnTo>
                <a:lnTo>
                  <a:pt x="4" y="22"/>
                </a:lnTo>
                <a:lnTo>
                  <a:pt x="4" y="25"/>
                </a:lnTo>
                <a:lnTo>
                  <a:pt x="3" y="25"/>
                </a:lnTo>
                <a:close/>
              </a:path>
            </a:pathLst>
          </a:custGeom>
          <a:solidFill>
            <a:srgbClr val="99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85" name="Freeform 332"/>
          <p:cNvSpPr>
            <a:spLocks/>
          </p:cNvSpPr>
          <p:nvPr/>
        </p:nvSpPr>
        <p:spPr bwMode="auto">
          <a:xfrm>
            <a:off x="7367589" y="4370389"/>
            <a:ext cx="58737" cy="295275"/>
          </a:xfrm>
          <a:custGeom>
            <a:avLst/>
            <a:gdLst>
              <a:gd name="T0" fmla="*/ 50800 w 37"/>
              <a:gd name="T1" fmla="*/ 295275 h 186"/>
              <a:gd name="T2" fmla="*/ 49212 w 37"/>
              <a:gd name="T3" fmla="*/ 295275 h 186"/>
              <a:gd name="T4" fmla="*/ 47625 w 37"/>
              <a:gd name="T5" fmla="*/ 295275 h 186"/>
              <a:gd name="T6" fmla="*/ 44450 w 37"/>
              <a:gd name="T7" fmla="*/ 295275 h 186"/>
              <a:gd name="T8" fmla="*/ 39687 w 37"/>
              <a:gd name="T9" fmla="*/ 284163 h 186"/>
              <a:gd name="T10" fmla="*/ 33337 w 37"/>
              <a:gd name="T11" fmla="*/ 263525 h 186"/>
              <a:gd name="T12" fmla="*/ 26987 w 37"/>
              <a:gd name="T13" fmla="*/ 242888 h 186"/>
              <a:gd name="T14" fmla="*/ 22225 w 37"/>
              <a:gd name="T15" fmla="*/ 223838 h 186"/>
              <a:gd name="T16" fmla="*/ 19050 w 37"/>
              <a:gd name="T17" fmla="*/ 207963 h 186"/>
              <a:gd name="T18" fmla="*/ 17462 w 37"/>
              <a:gd name="T19" fmla="*/ 200025 h 186"/>
              <a:gd name="T20" fmla="*/ 12700 w 37"/>
              <a:gd name="T21" fmla="*/ 179388 h 186"/>
              <a:gd name="T22" fmla="*/ 4762 w 37"/>
              <a:gd name="T23" fmla="*/ 142875 h 186"/>
              <a:gd name="T24" fmla="*/ 0 w 37"/>
              <a:gd name="T25" fmla="*/ 104775 h 186"/>
              <a:gd name="T26" fmla="*/ 0 w 37"/>
              <a:gd name="T27" fmla="*/ 66675 h 186"/>
              <a:gd name="T28" fmla="*/ 3175 w 37"/>
              <a:gd name="T29" fmla="*/ 41275 h 186"/>
              <a:gd name="T30" fmla="*/ 4762 w 37"/>
              <a:gd name="T31" fmla="*/ 28575 h 186"/>
              <a:gd name="T32" fmla="*/ 6350 w 37"/>
              <a:gd name="T33" fmla="*/ 19050 h 186"/>
              <a:gd name="T34" fmla="*/ 9525 w 37"/>
              <a:gd name="T35" fmla="*/ 6350 h 186"/>
              <a:gd name="T36" fmla="*/ 12700 w 37"/>
              <a:gd name="T37" fmla="*/ 0 h 186"/>
              <a:gd name="T38" fmla="*/ 14287 w 37"/>
              <a:gd name="T39" fmla="*/ 6350 h 186"/>
              <a:gd name="T40" fmla="*/ 12700 w 37"/>
              <a:gd name="T41" fmla="*/ 12700 h 186"/>
              <a:gd name="T42" fmla="*/ 11112 w 37"/>
              <a:gd name="T43" fmla="*/ 20638 h 186"/>
              <a:gd name="T44" fmla="*/ 9525 w 37"/>
              <a:gd name="T45" fmla="*/ 26988 h 186"/>
              <a:gd name="T46" fmla="*/ 6350 w 37"/>
              <a:gd name="T47" fmla="*/ 55563 h 186"/>
              <a:gd name="T48" fmla="*/ 6350 w 37"/>
              <a:gd name="T49" fmla="*/ 85725 h 186"/>
              <a:gd name="T50" fmla="*/ 9525 w 37"/>
              <a:gd name="T51" fmla="*/ 114300 h 186"/>
              <a:gd name="T52" fmla="*/ 12700 w 37"/>
              <a:gd name="T53" fmla="*/ 142875 h 186"/>
              <a:gd name="T54" fmla="*/ 19050 w 37"/>
              <a:gd name="T55" fmla="*/ 161925 h 186"/>
              <a:gd name="T56" fmla="*/ 22225 w 37"/>
              <a:gd name="T57" fmla="*/ 179388 h 186"/>
              <a:gd name="T58" fmla="*/ 28575 w 37"/>
              <a:gd name="T59" fmla="*/ 198438 h 186"/>
              <a:gd name="T60" fmla="*/ 34925 w 37"/>
              <a:gd name="T61" fmla="*/ 215900 h 186"/>
              <a:gd name="T62" fmla="*/ 39687 w 37"/>
              <a:gd name="T63" fmla="*/ 234950 h 186"/>
              <a:gd name="T64" fmla="*/ 46037 w 37"/>
              <a:gd name="T65" fmla="*/ 252413 h 186"/>
              <a:gd name="T66" fmla="*/ 52387 w 37"/>
              <a:gd name="T67" fmla="*/ 269875 h 186"/>
              <a:gd name="T68" fmla="*/ 57150 w 37"/>
              <a:gd name="T69" fmla="*/ 287338 h 186"/>
              <a:gd name="T70" fmla="*/ 58737 w 37"/>
              <a:gd name="T71" fmla="*/ 290513 h 186"/>
              <a:gd name="T72" fmla="*/ 58737 w 37"/>
              <a:gd name="T73" fmla="*/ 295275 h 186"/>
              <a:gd name="T74" fmla="*/ 57150 w 37"/>
              <a:gd name="T75" fmla="*/ 295275 h 186"/>
              <a:gd name="T76" fmla="*/ 55562 w 37"/>
              <a:gd name="T77" fmla="*/ 295275 h 186"/>
              <a:gd name="T78" fmla="*/ 52387 w 37"/>
              <a:gd name="T79" fmla="*/ 295275 h 186"/>
              <a:gd name="T80" fmla="*/ 50800 w 37"/>
              <a:gd name="T81" fmla="*/ 295275 h 18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7" h="186">
                <a:moveTo>
                  <a:pt x="32" y="186"/>
                </a:moveTo>
                <a:lnTo>
                  <a:pt x="32" y="186"/>
                </a:lnTo>
                <a:lnTo>
                  <a:pt x="31" y="186"/>
                </a:lnTo>
                <a:lnTo>
                  <a:pt x="30" y="186"/>
                </a:lnTo>
                <a:lnTo>
                  <a:pt x="29" y="186"/>
                </a:lnTo>
                <a:lnTo>
                  <a:pt x="28" y="186"/>
                </a:lnTo>
                <a:lnTo>
                  <a:pt x="27" y="186"/>
                </a:lnTo>
                <a:lnTo>
                  <a:pt x="25" y="179"/>
                </a:lnTo>
                <a:lnTo>
                  <a:pt x="23" y="173"/>
                </a:lnTo>
                <a:lnTo>
                  <a:pt x="21" y="166"/>
                </a:lnTo>
                <a:lnTo>
                  <a:pt x="19" y="160"/>
                </a:lnTo>
                <a:lnTo>
                  <a:pt x="17" y="153"/>
                </a:lnTo>
                <a:lnTo>
                  <a:pt x="16" y="147"/>
                </a:lnTo>
                <a:lnTo>
                  <a:pt x="14" y="141"/>
                </a:lnTo>
                <a:lnTo>
                  <a:pt x="13" y="134"/>
                </a:lnTo>
                <a:lnTo>
                  <a:pt x="12" y="131"/>
                </a:lnTo>
                <a:lnTo>
                  <a:pt x="12" y="128"/>
                </a:lnTo>
                <a:lnTo>
                  <a:pt x="11" y="126"/>
                </a:lnTo>
                <a:lnTo>
                  <a:pt x="11" y="123"/>
                </a:lnTo>
                <a:lnTo>
                  <a:pt x="8" y="113"/>
                </a:lnTo>
                <a:lnTo>
                  <a:pt x="5" y="101"/>
                </a:lnTo>
                <a:lnTo>
                  <a:pt x="3" y="90"/>
                </a:lnTo>
                <a:lnTo>
                  <a:pt x="2" y="78"/>
                </a:lnTo>
                <a:lnTo>
                  <a:pt x="0" y="66"/>
                </a:lnTo>
                <a:lnTo>
                  <a:pt x="0" y="54"/>
                </a:lnTo>
                <a:lnTo>
                  <a:pt x="0" y="42"/>
                </a:lnTo>
                <a:lnTo>
                  <a:pt x="1" y="31"/>
                </a:lnTo>
                <a:lnTo>
                  <a:pt x="2" y="26"/>
                </a:lnTo>
                <a:lnTo>
                  <a:pt x="2" y="23"/>
                </a:lnTo>
                <a:lnTo>
                  <a:pt x="3" y="18"/>
                </a:lnTo>
                <a:lnTo>
                  <a:pt x="3" y="15"/>
                </a:lnTo>
                <a:lnTo>
                  <a:pt x="4" y="12"/>
                </a:lnTo>
                <a:lnTo>
                  <a:pt x="5" y="7"/>
                </a:lnTo>
                <a:lnTo>
                  <a:pt x="6" y="4"/>
                </a:lnTo>
                <a:lnTo>
                  <a:pt x="8" y="0"/>
                </a:lnTo>
                <a:lnTo>
                  <a:pt x="8" y="2"/>
                </a:lnTo>
                <a:lnTo>
                  <a:pt x="9" y="4"/>
                </a:lnTo>
                <a:lnTo>
                  <a:pt x="8" y="6"/>
                </a:lnTo>
                <a:lnTo>
                  <a:pt x="8" y="8"/>
                </a:lnTo>
                <a:lnTo>
                  <a:pt x="8" y="11"/>
                </a:lnTo>
                <a:lnTo>
                  <a:pt x="7" y="13"/>
                </a:lnTo>
                <a:lnTo>
                  <a:pt x="7" y="15"/>
                </a:lnTo>
                <a:lnTo>
                  <a:pt x="6" y="17"/>
                </a:lnTo>
                <a:lnTo>
                  <a:pt x="5" y="26"/>
                </a:lnTo>
                <a:lnTo>
                  <a:pt x="4" y="35"/>
                </a:lnTo>
                <a:lnTo>
                  <a:pt x="4" y="45"/>
                </a:lnTo>
                <a:lnTo>
                  <a:pt x="4" y="54"/>
                </a:lnTo>
                <a:lnTo>
                  <a:pt x="5" y="63"/>
                </a:lnTo>
                <a:lnTo>
                  <a:pt x="6" y="72"/>
                </a:lnTo>
                <a:lnTo>
                  <a:pt x="7" y="81"/>
                </a:lnTo>
                <a:lnTo>
                  <a:pt x="8" y="90"/>
                </a:lnTo>
                <a:lnTo>
                  <a:pt x="10" y="96"/>
                </a:lnTo>
                <a:lnTo>
                  <a:pt x="12" y="102"/>
                </a:lnTo>
                <a:lnTo>
                  <a:pt x="13" y="108"/>
                </a:lnTo>
                <a:lnTo>
                  <a:pt x="14" y="113"/>
                </a:lnTo>
                <a:lnTo>
                  <a:pt x="16" y="119"/>
                </a:lnTo>
                <a:lnTo>
                  <a:pt x="18" y="125"/>
                </a:lnTo>
                <a:lnTo>
                  <a:pt x="20" y="131"/>
                </a:lnTo>
                <a:lnTo>
                  <a:pt x="22" y="136"/>
                </a:lnTo>
                <a:lnTo>
                  <a:pt x="23" y="142"/>
                </a:lnTo>
                <a:lnTo>
                  <a:pt x="25" y="148"/>
                </a:lnTo>
                <a:lnTo>
                  <a:pt x="27" y="153"/>
                </a:lnTo>
                <a:lnTo>
                  <a:pt x="29" y="159"/>
                </a:lnTo>
                <a:lnTo>
                  <a:pt x="31" y="164"/>
                </a:lnTo>
                <a:lnTo>
                  <a:pt x="33" y="170"/>
                </a:lnTo>
                <a:lnTo>
                  <a:pt x="35" y="176"/>
                </a:lnTo>
                <a:lnTo>
                  <a:pt x="36" y="181"/>
                </a:lnTo>
                <a:lnTo>
                  <a:pt x="37" y="182"/>
                </a:lnTo>
                <a:lnTo>
                  <a:pt x="37" y="183"/>
                </a:lnTo>
                <a:lnTo>
                  <a:pt x="37" y="184"/>
                </a:lnTo>
                <a:lnTo>
                  <a:pt x="37" y="186"/>
                </a:lnTo>
                <a:lnTo>
                  <a:pt x="36" y="186"/>
                </a:lnTo>
                <a:lnTo>
                  <a:pt x="35" y="186"/>
                </a:lnTo>
                <a:lnTo>
                  <a:pt x="34" y="186"/>
                </a:lnTo>
                <a:lnTo>
                  <a:pt x="33" y="186"/>
                </a:lnTo>
                <a:lnTo>
                  <a:pt x="32" y="186"/>
                </a:lnTo>
                <a:close/>
              </a:path>
            </a:pathLst>
          </a:custGeom>
          <a:solidFill>
            <a:srgbClr val="B2B2B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86" name="Freeform 333"/>
          <p:cNvSpPr>
            <a:spLocks/>
          </p:cNvSpPr>
          <p:nvPr/>
        </p:nvSpPr>
        <p:spPr bwMode="auto">
          <a:xfrm>
            <a:off x="7383463" y="4584701"/>
            <a:ext cx="23812" cy="80963"/>
          </a:xfrm>
          <a:custGeom>
            <a:avLst/>
            <a:gdLst>
              <a:gd name="T0" fmla="*/ 22225 w 15"/>
              <a:gd name="T1" fmla="*/ 80963 h 51"/>
              <a:gd name="T2" fmla="*/ 19050 w 15"/>
              <a:gd name="T3" fmla="*/ 73025 h 51"/>
              <a:gd name="T4" fmla="*/ 17462 w 15"/>
              <a:gd name="T5" fmla="*/ 65088 h 51"/>
              <a:gd name="T6" fmla="*/ 15875 w 15"/>
              <a:gd name="T7" fmla="*/ 57150 h 51"/>
              <a:gd name="T8" fmla="*/ 12700 w 15"/>
              <a:gd name="T9" fmla="*/ 50800 h 51"/>
              <a:gd name="T10" fmla="*/ 11112 w 15"/>
              <a:gd name="T11" fmla="*/ 44450 h 51"/>
              <a:gd name="T12" fmla="*/ 7937 w 15"/>
              <a:gd name="T13" fmla="*/ 36513 h 51"/>
              <a:gd name="T14" fmla="*/ 6350 w 15"/>
              <a:gd name="T15" fmla="*/ 28575 h 51"/>
              <a:gd name="T16" fmla="*/ 4762 w 15"/>
              <a:gd name="T17" fmla="*/ 22225 h 51"/>
              <a:gd name="T18" fmla="*/ 3175 w 15"/>
              <a:gd name="T19" fmla="*/ 15875 h 51"/>
              <a:gd name="T20" fmla="*/ 1587 w 15"/>
              <a:gd name="T21" fmla="*/ 9525 h 51"/>
              <a:gd name="T22" fmla="*/ 0 w 15"/>
              <a:gd name="T23" fmla="*/ 4763 h 51"/>
              <a:gd name="T24" fmla="*/ 1587 w 15"/>
              <a:gd name="T25" fmla="*/ 0 h 51"/>
              <a:gd name="T26" fmla="*/ 1587 w 15"/>
              <a:gd name="T27" fmla="*/ 0 h 51"/>
              <a:gd name="T28" fmla="*/ 4762 w 15"/>
              <a:gd name="T29" fmla="*/ 9525 h 51"/>
              <a:gd name="T30" fmla="*/ 6350 w 15"/>
              <a:gd name="T31" fmla="*/ 19050 h 51"/>
              <a:gd name="T32" fmla="*/ 9525 w 15"/>
              <a:gd name="T33" fmla="*/ 28575 h 51"/>
              <a:gd name="T34" fmla="*/ 12700 w 15"/>
              <a:gd name="T35" fmla="*/ 39688 h 51"/>
              <a:gd name="T36" fmla="*/ 15875 w 15"/>
              <a:gd name="T37" fmla="*/ 49213 h 51"/>
              <a:gd name="T38" fmla="*/ 17462 w 15"/>
              <a:gd name="T39" fmla="*/ 58738 h 51"/>
              <a:gd name="T40" fmla="*/ 22225 w 15"/>
              <a:gd name="T41" fmla="*/ 68263 h 51"/>
              <a:gd name="T42" fmla="*/ 23812 w 15"/>
              <a:gd name="T43" fmla="*/ 79375 h 51"/>
              <a:gd name="T44" fmla="*/ 23812 w 15"/>
              <a:gd name="T45" fmla="*/ 80963 h 51"/>
              <a:gd name="T46" fmla="*/ 23812 w 15"/>
              <a:gd name="T47" fmla="*/ 80963 h 51"/>
              <a:gd name="T48" fmla="*/ 23812 w 15"/>
              <a:gd name="T49" fmla="*/ 80963 h 51"/>
              <a:gd name="T50" fmla="*/ 22225 w 15"/>
              <a:gd name="T51" fmla="*/ 80963 h 51"/>
              <a:gd name="T52" fmla="*/ 22225 w 15"/>
              <a:gd name="T53" fmla="*/ 80963 h 5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 h="51">
                <a:moveTo>
                  <a:pt x="14" y="51"/>
                </a:moveTo>
                <a:lnTo>
                  <a:pt x="12" y="46"/>
                </a:lnTo>
                <a:lnTo>
                  <a:pt x="11" y="41"/>
                </a:lnTo>
                <a:lnTo>
                  <a:pt x="10" y="36"/>
                </a:lnTo>
                <a:lnTo>
                  <a:pt x="8" y="32"/>
                </a:lnTo>
                <a:lnTo>
                  <a:pt x="7" y="28"/>
                </a:lnTo>
                <a:lnTo>
                  <a:pt x="5" y="23"/>
                </a:lnTo>
                <a:lnTo>
                  <a:pt x="4" y="18"/>
                </a:lnTo>
                <a:lnTo>
                  <a:pt x="3" y="14"/>
                </a:lnTo>
                <a:lnTo>
                  <a:pt x="2" y="10"/>
                </a:lnTo>
                <a:lnTo>
                  <a:pt x="1" y="6"/>
                </a:lnTo>
                <a:lnTo>
                  <a:pt x="0" y="3"/>
                </a:lnTo>
                <a:lnTo>
                  <a:pt x="1" y="0"/>
                </a:lnTo>
                <a:lnTo>
                  <a:pt x="3" y="6"/>
                </a:lnTo>
                <a:lnTo>
                  <a:pt x="4" y="12"/>
                </a:lnTo>
                <a:lnTo>
                  <a:pt x="6" y="18"/>
                </a:lnTo>
                <a:lnTo>
                  <a:pt x="8" y="25"/>
                </a:lnTo>
                <a:lnTo>
                  <a:pt x="10" y="31"/>
                </a:lnTo>
                <a:lnTo>
                  <a:pt x="11" y="37"/>
                </a:lnTo>
                <a:lnTo>
                  <a:pt x="14" y="43"/>
                </a:lnTo>
                <a:lnTo>
                  <a:pt x="15" y="50"/>
                </a:lnTo>
                <a:lnTo>
                  <a:pt x="15" y="51"/>
                </a:lnTo>
                <a:lnTo>
                  <a:pt x="14" y="51"/>
                </a:lnTo>
                <a:close/>
              </a:path>
            </a:pathLst>
          </a:custGeom>
          <a:solidFill>
            <a:srgbClr val="7F7F7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87" name="Freeform 334"/>
          <p:cNvSpPr>
            <a:spLocks/>
          </p:cNvSpPr>
          <p:nvPr/>
        </p:nvSpPr>
        <p:spPr bwMode="auto">
          <a:xfrm>
            <a:off x="7362826" y="4651375"/>
            <a:ext cx="23813" cy="14288"/>
          </a:xfrm>
          <a:custGeom>
            <a:avLst/>
            <a:gdLst>
              <a:gd name="T0" fmla="*/ 1588 w 15"/>
              <a:gd name="T1" fmla="*/ 14288 h 9"/>
              <a:gd name="T2" fmla="*/ 0 w 15"/>
              <a:gd name="T3" fmla="*/ 12700 h 9"/>
              <a:gd name="T4" fmla="*/ 0 w 15"/>
              <a:gd name="T5" fmla="*/ 11113 h 9"/>
              <a:gd name="T6" fmla="*/ 1588 w 15"/>
              <a:gd name="T7" fmla="*/ 11113 h 9"/>
              <a:gd name="T8" fmla="*/ 3175 w 15"/>
              <a:gd name="T9" fmla="*/ 9525 h 9"/>
              <a:gd name="T10" fmla="*/ 4763 w 15"/>
              <a:gd name="T11" fmla="*/ 9525 h 9"/>
              <a:gd name="T12" fmla="*/ 6350 w 15"/>
              <a:gd name="T13" fmla="*/ 9525 h 9"/>
              <a:gd name="T14" fmla="*/ 7938 w 15"/>
              <a:gd name="T15" fmla="*/ 9525 h 9"/>
              <a:gd name="T16" fmla="*/ 9525 w 15"/>
              <a:gd name="T17" fmla="*/ 9525 h 9"/>
              <a:gd name="T18" fmla="*/ 11113 w 15"/>
              <a:gd name="T19" fmla="*/ 9525 h 9"/>
              <a:gd name="T20" fmla="*/ 12700 w 15"/>
              <a:gd name="T21" fmla="*/ 9525 h 9"/>
              <a:gd name="T22" fmla="*/ 12700 w 15"/>
              <a:gd name="T23" fmla="*/ 7938 h 9"/>
              <a:gd name="T24" fmla="*/ 11113 w 15"/>
              <a:gd name="T25" fmla="*/ 7938 h 9"/>
              <a:gd name="T26" fmla="*/ 9525 w 15"/>
              <a:gd name="T27" fmla="*/ 7938 h 9"/>
              <a:gd name="T28" fmla="*/ 7938 w 15"/>
              <a:gd name="T29" fmla="*/ 7938 h 9"/>
              <a:gd name="T30" fmla="*/ 7938 w 15"/>
              <a:gd name="T31" fmla="*/ 7938 h 9"/>
              <a:gd name="T32" fmla="*/ 6350 w 15"/>
              <a:gd name="T33" fmla="*/ 7938 h 9"/>
              <a:gd name="T34" fmla="*/ 4763 w 15"/>
              <a:gd name="T35" fmla="*/ 7938 h 9"/>
              <a:gd name="T36" fmla="*/ 3175 w 15"/>
              <a:gd name="T37" fmla="*/ 7938 h 9"/>
              <a:gd name="T38" fmla="*/ 1588 w 15"/>
              <a:gd name="T39" fmla="*/ 7938 h 9"/>
              <a:gd name="T40" fmla="*/ 1588 w 15"/>
              <a:gd name="T41" fmla="*/ 6350 h 9"/>
              <a:gd name="T42" fmla="*/ 3175 w 15"/>
              <a:gd name="T43" fmla="*/ 6350 h 9"/>
              <a:gd name="T44" fmla="*/ 4763 w 15"/>
              <a:gd name="T45" fmla="*/ 6350 h 9"/>
              <a:gd name="T46" fmla="*/ 6350 w 15"/>
              <a:gd name="T47" fmla="*/ 6350 h 9"/>
              <a:gd name="T48" fmla="*/ 7938 w 15"/>
              <a:gd name="T49" fmla="*/ 6350 h 9"/>
              <a:gd name="T50" fmla="*/ 9525 w 15"/>
              <a:gd name="T51" fmla="*/ 6350 h 9"/>
              <a:gd name="T52" fmla="*/ 9525 w 15"/>
              <a:gd name="T53" fmla="*/ 6350 h 9"/>
              <a:gd name="T54" fmla="*/ 11113 w 15"/>
              <a:gd name="T55" fmla="*/ 6350 h 9"/>
              <a:gd name="T56" fmla="*/ 12700 w 15"/>
              <a:gd name="T57" fmla="*/ 6350 h 9"/>
              <a:gd name="T58" fmla="*/ 12700 w 15"/>
              <a:gd name="T59" fmla="*/ 4763 h 9"/>
              <a:gd name="T60" fmla="*/ 12700 w 15"/>
              <a:gd name="T61" fmla="*/ 4763 h 9"/>
              <a:gd name="T62" fmla="*/ 11113 w 15"/>
              <a:gd name="T63" fmla="*/ 3175 h 9"/>
              <a:gd name="T64" fmla="*/ 9525 w 15"/>
              <a:gd name="T65" fmla="*/ 3175 h 9"/>
              <a:gd name="T66" fmla="*/ 9525 w 15"/>
              <a:gd name="T67" fmla="*/ 3175 h 9"/>
              <a:gd name="T68" fmla="*/ 9525 w 15"/>
              <a:gd name="T69" fmla="*/ 1588 h 9"/>
              <a:gd name="T70" fmla="*/ 11113 w 15"/>
              <a:gd name="T71" fmla="*/ 1588 h 9"/>
              <a:gd name="T72" fmla="*/ 11113 w 15"/>
              <a:gd name="T73" fmla="*/ 1588 h 9"/>
              <a:gd name="T74" fmla="*/ 12700 w 15"/>
              <a:gd name="T75" fmla="*/ 1588 h 9"/>
              <a:gd name="T76" fmla="*/ 12700 w 15"/>
              <a:gd name="T77" fmla="*/ 1588 h 9"/>
              <a:gd name="T78" fmla="*/ 14288 w 15"/>
              <a:gd name="T79" fmla="*/ 1588 h 9"/>
              <a:gd name="T80" fmla="*/ 17463 w 15"/>
              <a:gd name="T81" fmla="*/ 0 h 9"/>
              <a:gd name="T82" fmla="*/ 19050 w 15"/>
              <a:gd name="T83" fmla="*/ 0 h 9"/>
              <a:gd name="T84" fmla="*/ 20638 w 15"/>
              <a:gd name="T85" fmla="*/ 3175 h 9"/>
              <a:gd name="T86" fmla="*/ 20638 w 15"/>
              <a:gd name="T87" fmla="*/ 6350 h 9"/>
              <a:gd name="T88" fmla="*/ 22225 w 15"/>
              <a:gd name="T89" fmla="*/ 7938 h 9"/>
              <a:gd name="T90" fmla="*/ 23813 w 15"/>
              <a:gd name="T91" fmla="*/ 12700 h 9"/>
              <a:gd name="T92" fmla="*/ 23813 w 15"/>
              <a:gd name="T93" fmla="*/ 12700 h 9"/>
              <a:gd name="T94" fmla="*/ 23813 w 15"/>
              <a:gd name="T95" fmla="*/ 14288 h 9"/>
              <a:gd name="T96" fmla="*/ 20638 w 15"/>
              <a:gd name="T97" fmla="*/ 14288 h 9"/>
              <a:gd name="T98" fmla="*/ 17463 w 15"/>
              <a:gd name="T99" fmla="*/ 14288 h 9"/>
              <a:gd name="T100" fmla="*/ 15875 w 15"/>
              <a:gd name="T101" fmla="*/ 14288 h 9"/>
              <a:gd name="T102" fmla="*/ 12700 w 15"/>
              <a:gd name="T103" fmla="*/ 14288 h 9"/>
              <a:gd name="T104" fmla="*/ 9525 w 15"/>
              <a:gd name="T105" fmla="*/ 14288 h 9"/>
              <a:gd name="T106" fmla="*/ 6350 w 15"/>
              <a:gd name="T107" fmla="*/ 14288 h 9"/>
              <a:gd name="T108" fmla="*/ 3175 w 15"/>
              <a:gd name="T109" fmla="*/ 14288 h 9"/>
              <a:gd name="T110" fmla="*/ 1588 w 15"/>
              <a:gd name="T111" fmla="*/ 14288 h 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5" h="9">
                <a:moveTo>
                  <a:pt x="1" y="9"/>
                </a:moveTo>
                <a:lnTo>
                  <a:pt x="0" y="8"/>
                </a:lnTo>
                <a:lnTo>
                  <a:pt x="0" y="7"/>
                </a:lnTo>
                <a:lnTo>
                  <a:pt x="1" y="7"/>
                </a:lnTo>
                <a:lnTo>
                  <a:pt x="2" y="6"/>
                </a:lnTo>
                <a:lnTo>
                  <a:pt x="3" y="6"/>
                </a:lnTo>
                <a:lnTo>
                  <a:pt x="4" y="6"/>
                </a:lnTo>
                <a:lnTo>
                  <a:pt x="5" y="6"/>
                </a:lnTo>
                <a:lnTo>
                  <a:pt x="6" y="6"/>
                </a:lnTo>
                <a:lnTo>
                  <a:pt x="7" y="6"/>
                </a:lnTo>
                <a:lnTo>
                  <a:pt x="8" y="6"/>
                </a:lnTo>
                <a:lnTo>
                  <a:pt x="8" y="5"/>
                </a:lnTo>
                <a:lnTo>
                  <a:pt x="7" y="5"/>
                </a:lnTo>
                <a:lnTo>
                  <a:pt x="6" y="5"/>
                </a:lnTo>
                <a:lnTo>
                  <a:pt x="5" y="5"/>
                </a:lnTo>
                <a:lnTo>
                  <a:pt x="4" y="5"/>
                </a:lnTo>
                <a:lnTo>
                  <a:pt x="3" y="5"/>
                </a:lnTo>
                <a:lnTo>
                  <a:pt x="2" y="5"/>
                </a:lnTo>
                <a:lnTo>
                  <a:pt x="1" y="5"/>
                </a:lnTo>
                <a:lnTo>
                  <a:pt x="1" y="4"/>
                </a:lnTo>
                <a:lnTo>
                  <a:pt x="2" y="4"/>
                </a:lnTo>
                <a:lnTo>
                  <a:pt x="3" y="4"/>
                </a:lnTo>
                <a:lnTo>
                  <a:pt x="4" y="4"/>
                </a:lnTo>
                <a:lnTo>
                  <a:pt x="5" y="4"/>
                </a:lnTo>
                <a:lnTo>
                  <a:pt x="6" y="4"/>
                </a:lnTo>
                <a:lnTo>
                  <a:pt x="7" y="4"/>
                </a:lnTo>
                <a:lnTo>
                  <a:pt x="8" y="4"/>
                </a:lnTo>
                <a:lnTo>
                  <a:pt x="8" y="3"/>
                </a:lnTo>
                <a:lnTo>
                  <a:pt x="7" y="2"/>
                </a:lnTo>
                <a:lnTo>
                  <a:pt x="6" y="2"/>
                </a:lnTo>
                <a:lnTo>
                  <a:pt x="6" y="1"/>
                </a:lnTo>
                <a:lnTo>
                  <a:pt x="7" y="1"/>
                </a:lnTo>
                <a:lnTo>
                  <a:pt x="8" y="1"/>
                </a:lnTo>
                <a:lnTo>
                  <a:pt x="9" y="1"/>
                </a:lnTo>
                <a:lnTo>
                  <a:pt x="11" y="0"/>
                </a:lnTo>
                <a:lnTo>
                  <a:pt x="12" y="0"/>
                </a:lnTo>
                <a:lnTo>
                  <a:pt x="13" y="2"/>
                </a:lnTo>
                <a:lnTo>
                  <a:pt x="13" y="4"/>
                </a:lnTo>
                <a:lnTo>
                  <a:pt x="14" y="5"/>
                </a:lnTo>
                <a:lnTo>
                  <a:pt x="15" y="8"/>
                </a:lnTo>
                <a:lnTo>
                  <a:pt x="15" y="9"/>
                </a:lnTo>
                <a:lnTo>
                  <a:pt x="13" y="9"/>
                </a:lnTo>
                <a:lnTo>
                  <a:pt x="11" y="9"/>
                </a:lnTo>
                <a:lnTo>
                  <a:pt x="10" y="9"/>
                </a:lnTo>
                <a:lnTo>
                  <a:pt x="8" y="9"/>
                </a:lnTo>
                <a:lnTo>
                  <a:pt x="6" y="9"/>
                </a:lnTo>
                <a:lnTo>
                  <a:pt x="4" y="9"/>
                </a:lnTo>
                <a:lnTo>
                  <a:pt x="2" y="9"/>
                </a:lnTo>
                <a:lnTo>
                  <a:pt x="1" y="9"/>
                </a:lnTo>
                <a:close/>
              </a:path>
            </a:pathLst>
          </a:custGeom>
          <a:solidFill>
            <a:srgbClr val="66666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88" name="Freeform 335"/>
          <p:cNvSpPr>
            <a:spLocks/>
          </p:cNvSpPr>
          <p:nvPr/>
        </p:nvSpPr>
        <p:spPr bwMode="auto">
          <a:xfrm>
            <a:off x="7389813" y="4625975"/>
            <a:ext cx="4762" cy="39688"/>
          </a:xfrm>
          <a:custGeom>
            <a:avLst/>
            <a:gdLst>
              <a:gd name="T0" fmla="*/ 0 w 3"/>
              <a:gd name="T1" fmla="*/ 39688 h 25"/>
              <a:gd name="T2" fmla="*/ 0 w 3"/>
              <a:gd name="T3" fmla="*/ 30163 h 25"/>
              <a:gd name="T4" fmla="*/ 0 w 3"/>
              <a:gd name="T5" fmla="*/ 17463 h 25"/>
              <a:gd name="T6" fmla="*/ 0 w 3"/>
              <a:gd name="T7" fmla="*/ 4763 h 25"/>
              <a:gd name="T8" fmla="*/ 0 w 3"/>
              <a:gd name="T9" fmla="*/ 0 h 25"/>
              <a:gd name="T10" fmla="*/ 1587 w 3"/>
              <a:gd name="T11" fmla="*/ 6350 h 25"/>
              <a:gd name="T12" fmla="*/ 3175 w 3"/>
              <a:gd name="T13" fmla="*/ 17463 h 25"/>
              <a:gd name="T14" fmla="*/ 4762 w 3"/>
              <a:gd name="T15" fmla="*/ 28575 h 25"/>
              <a:gd name="T16" fmla="*/ 3175 w 3"/>
              <a:gd name="T17" fmla="*/ 39688 h 25"/>
              <a:gd name="T18" fmla="*/ 3175 w 3"/>
              <a:gd name="T19" fmla="*/ 39688 h 25"/>
              <a:gd name="T20" fmla="*/ 1587 w 3"/>
              <a:gd name="T21" fmla="*/ 39688 h 25"/>
              <a:gd name="T22" fmla="*/ 0 w 3"/>
              <a:gd name="T23" fmla="*/ 39688 h 25"/>
              <a:gd name="T24" fmla="*/ 0 w 3"/>
              <a:gd name="T25" fmla="*/ 39688 h 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 h="25">
                <a:moveTo>
                  <a:pt x="0" y="25"/>
                </a:moveTo>
                <a:lnTo>
                  <a:pt x="0" y="19"/>
                </a:lnTo>
                <a:lnTo>
                  <a:pt x="0" y="11"/>
                </a:lnTo>
                <a:lnTo>
                  <a:pt x="0" y="3"/>
                </a:lnTo>
                <a:lnTo>
                  <a:pt x="0" y="0"/>
                </a:lnTo>
                <a:lnTo>
                  <a:pt x="1" y="4"/>
                </a:lnTo>
                <a:lnTo>
                  <a:pt x="2" y="11"/>
                </a:lnTo>
                <a:lnTo>
                  <a:pt x="3" y="18"/>
                </a:lnTo>
                <a:lnTo>
                  <a:pt x="2" y="25"/>
                </a:lnTo>
                <a:lnTo>
                  <a:pt x="1" y="25"/>
                </a:lnTo>
                <a:lnTo>
                  <a:pt x="0" y="25"/>
                </a:lnTo>
                <a:close/>
              </a:path>
            </a:pathLst>
          </a:custGeom>
          <a:solidFill>
            <a:srgbClr val="7F7F7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89" name="Freeform 336"/>
          <p:cNvSpPr>
            <a:spLocks/>
          </p:cNvSpPr>
          <p:nvPr/>
        </p:nvSpPr>
        <p:spPr bwMode="auto">
          <a:xfrm>
            <a:off x="7262814" y="4649789"/>
            <a:ext cx="71437" cy="15875"/>
          </a:xfrm>
          <a:custGeom>
            <a:avLst/>
            <a:gdLst>
              <a:gd name="T0" fmla="*/ 38100 w 45"/>
              <a:gd name="T1" fmla="*/ 14288 h 10"/>
              <a:gd name="T2" fmla="*/ 30162 w 45"/>
              <a:gd name="T3" fmla="*/ 14288 h 10"/>
              <a:gd name="T4" fmla="*/ 20637 w 45"/>
              <a:gd name="T5" fmla="*/ 14288 h 10"/>
              <a:gd name="T6" fmla="*/ 12700 w 45"/>
              <a:gd name="T7" fmla="*/ 14288 h 10"/>
              <a:gd name="T8" fmla="*/ 4762 w 45"/>
              <a:gd name="T9" fmla="*/ 14288 h 10"/>
              <a:gd name="T10" fmla="*/ 0 w 45"/>
              <a:gd name="T11" fmla="*/ 12700 h 10"/>
              <a:gd name="T12" fmla="*/ 3175 w 45"/>
              <a:gd name="T13" fmla="*/ 11113 h 10"/>
              <a:gd name="T14" fmla="*/ 11112 w 45"/>
              <a:gd name="T15" fmla="*/ 11113 h 10"/>
              <a:gd name="T16" fmla="*/ 19050 w 45"/>
              <a:gd name="T17" fmla="*/ 9525 h 10"/>
              <a:gd name="T18" fmla="*/ 22225 w 45"/>
              <a:gd name="T19" fmla="*/ 7938 h 10"/>
              <a:gd name="T20" fmla="*/ 15875 w 45"/>
              <a:gd name="T21" fmla="*/ 6350 h 10"/>
              <a:gd name="T22" fmla="*/ 4762 w 45"/>
              <a:gd name="T23" fmla="*/ 7938 h 10"/>
              <a:gd name="T24" fmla="*/ 1587 w 45"/>
              <a:gd name="T25" fmla="*/ 7938 h 10"/>
              <a:gd name="T26" fmla="*/ 3175 w 45"/>
              <a:gd name="T27" fmla="*/ 4763 h 10"/>
              <a:gd name="T28" fmla="*/ 7937 w 45"/>
              <a:gd name="T29" fmla="*/ 4763 h 10"/>
              <a:gd name="T30" fmla="*/ 14287 w 45"/>
              <a:gd name="T31" fmla="*/ 3175 h 10"/>
              <a:gd name="T32" fmla="*/ 15875 w 45"/>
              <a:gd name="T33" fmla="*/ 1588 h 10"/>
              <a:gd name="T34" fmla="*/ 11112 w 45"/>
              <a:gd name="T35" fmla="*/ 1588 h 10"/>
              <a:gd name="T36" fmla="*/ 7937 w 45"/>
              <a:gd name="T37" fmla="*/ 1588 h 10"/>
              <a:gd name="T38" fmla="*/ 4762 w 45"/>
              <a:gd name="T39" fmla="*/ 0 h 10"/>
              <a:gd name="T40" fmla="*/ 9525 w 45"/>
              <a:gd name="T41" fmla="*/ 0 h 10"/>
              <a:gd name="T42" fmla="*/ 14287 w 45"/>
              <a:gd name="T43" fmla="*/ 0 h 10"/>
              <a:gd name="T44" fmla="*/ 20637 w 45"/>
              <a:gd name="T45" fmla="*/ 0 h 10"/>
              <a:gd name="T46" fmla="*/ 25400 w 45"/>
              <a:gd name="T47" fmla="*/ 0 h 10"/>
              <a:gd name="T48" fmla="*/ 31750 w 45"/>
              <a:gd name="T49" fmla="*/ 0 h 10"/>
              <a:gd name="T50" fmla="*/ 38100 w 45"/>
              <a:gd name="T51" fmla="*/ 0 h 10"/>
              <a:gd name="T52" fmla="*/ 42862 w 45"/>
              <a:gd name="T53" fmla="*/ 0 h 10"/>
              <a:gd name="T54" fmla="*/ 50800 w 45"/>
              <a:gd name="T55" fmla="*/ 0 h 10"/>
              <a:gd name="T56" fmla="*/ 57150 w 45"/>
              <a:gd name="T57" fmla="*/ 0 h 10"/>
              <a:gd name="T58" fmla="*/ 65087 w 45"/>
              <a:gd name="T59" fmla="*/ 0 h 10"/>
              <a:gd name="T60" fmla="*/ 69850 w 45"/>
              <a:gd name="T61" fmla="*/ 3175 h 10"/>
              <a:gd name="T62" fmla="*/ 65087 w 45"/>
              <a:gd name="T63" fmla="*/ 3175 h 10"/>
              <a:gd name="T64" fmla="*/ 57150 w 45"/>
              <a:gd name="T65" fmla="*/ 3175 h 10"/>
              <a:gd name="T66" fmla="*/ 47625 w 45"/>
              <a:gd name="T67" fmla="*/ 1588 h 10"/>
              <a:gd name="T68" fmla="*/ 38100 w 45"/>
              <a:gd name="T69" fmla="*/ 1588 h 10"/>
              <a:gd name="T70" fmla="*/ 31750 w 45"/>
              <a:gd name="T71" fmla="*/ 3175 h 10"/>
              <a:gd name="T72" fmla="*/ 36512 w 45"/>
              <a:gd name="T73" fmla="*/ 4763 h 10"/>
              <a:gd name="T74" fmla="*/ 42862 w 45"/>
              <a:gd name="T75" fmla="*/ 4763 h 10"/>
              <a:gd name="T76" fmla="*/ 50800 w 45"/>
              <a:gd name="T77" fmla="*/ 4763 h 10"/>
              <a:gd name="T78" fmla="*/ 58737 w 45"/>
              <a:gd name="T79" fmla="*/ 6350 h 10"/>
              <a:gd name="T80" fmla="*/ 66675 w 45"/>
              <a:gd name="T81" fmla="*/ 7938 h 10"/>
              <a:gd name="T82" fmla="*/ 71437 w 45"/>
              <a:gd name="T83" fmla="*/ 7938 h 10"/>
              <a:gd name="T84" fmla="*/ 63500 w 45"/>
              <a:gd name="T85" fmla="*/ 7938 h 10"/>
              <a:gd name="T86" fmla="*/ 53975 w 45"/>
              <a:gd name="T87" fmla="*/ 7938 h 10"/>
              <a:gd name="T88" fmla="*/ 46037 w 45"/>
              <a:gd name="T89" fmla="*/ 7938 h 10"/>
              <a:gd name="T90" fmla="*/ 36512 w 45"/>
              <a:gd name="T91" fmla="*/ 7938 h 10"/>
              <a:gd name="T92" fmla="*/ 28575 w 45"/>
              <a:gd name="T93" fmla="*/ 7938 h 10"/>
              <a:gd name="T94" fmla="*/ 25400 w 45"/>
              <a:gd name="T95" fmla="*/ 9525 h 10"/>
              <a:gd name="T96" fmla="*/ 28575 w 45"/>
              <a:gd name="T97" fmla="*/ 11113 h 10"/>
              <a:gd name="T98" fmla="*/ 38100 w 45"/>
              <a:gd name="T99" fmla="*/ 11113 h 10"/>
              <a:gd name="T100" fmla="*/ 49212 w 45"/>
              <a:gd name="T101" fmla="*/ 11113 h 10"/>
              <a:gd name="T102" fmla="*/ 60325 w 45"/>
              <a:gd name="T103" fmla="*/ 11113 h 10"/>
              <a:gd name="T104" fmla="*/ 69850 w 45"/>
              <a:gd name="T105" fmla="*/ 11113 h 10"/>
              <a:gd name="T106" fmla="*/ 71437 w 45"/>
              <a:gd name="T107" fmla="*/ 14288 h 10"/>
              <a:gd name="T108" fmla="*/ 66675 w 45"/>
              <a:gd name="T109" fmla="*/ 14288 h 10"/>
              <a:gd name="T110" fmla="*/ 60325 w 45"/>
              <a:gd name="T111" fmla="*/ 15875 h 10"/>
              <a:gd name="T112" fmla="*/ 52387 w 45"/>
              <a:gd name="T113" fmla="*/ 15875 h 10"/>
              <a:gd name="T114" fmla="*/ 46037 w 45"/>
              <a:gd name="T115" fmla="*/ 14288 h 10"/>
              <a:gd name="T116" fmla="*/ 42862 w 45"/>
              <a:gd name="T117" fmla="*/ 14288 h 1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5" h="10">
                <a:moveTo>
                  <a:pt x="27" y="9"/>
                </a:moveTo>
                <a:lnTo>
                  <a:pt x="25" y="9"/>
                </a:lnTo>
                <a:lnTo>
                  <a:pt x="24" y="9"/>
                </a:lnTo>
                <a:lnTo>
                  <a:pt x="22" y="9"/>
                </a:lnTo>
                <a:lnTo>
                  <a:pt x="20" y="9"/>
                </a:lnTo>
                <a:lnTo>
                  <a:pt x="19" y="9"/>
                </a:lnTo>
                <a:lnTo>
                  <a:pt x="17" y="9"/>
                </a:lnTo>
                <a:lnTo>
                  <a:pt x="15" y="9"/>
                </a:lnTo>
                <a:lnTo>
                  <a:pt x="13" y="9"/>
                </a:lnTo>
                <a:lnTo>
                  <a:pt x="12" y="9"/>
                </a:lnTo>
                <a:lnTo>
                  <a:pt x="10" y="9"/>
                </a:lnTo>
                <a:lnTo>
                  <a:pt x="8" y="9"/>
                </a:lnTo>
                <a:lnTo>
                  <a:pt x="7" y="9"/>
                </a:lnTo>
                <a:lnTo>
                  <a:pt x="5" y="9"/>
                </a:lnTo>
                <a:lnTo>
                  <a:pt x="3" y="9"/>
                </a:lnTo>
                <a:lnTo>
                  <a:pt x="2" y="9"/>
                </a:lnTo>
                <a:lnTo>
                  <a:pt x="0" y="9"/>
                </a:lnTo>
                <a:lnTo>
                  <a:pt x="0" y="8"/>
                </a:lnTo>
                <a:lnTo>
                  <a:pt x="0" y="7"/>
                </a:lnTo>
                <a:lnTo>
                  <a:pt x="2" y="7"/>
                </a:lnTo>
                <a:lnTo>
                  <a:pt x="3" y="7"/>
                </a:lnTo>
                <a:lnTo>
                  <a:pt x="5" y="7"/>
                </a:lnTo>
                <a:lnTo>
                  <a:pt x="7" y="7"/>
                </a:lnTo>
                <a:lnTo>
                  <a:pt x="8" y="7"/>
                </a:lnTo>
                <a:lnTo>
                  <a:pt x="10" y="7"/>
                </a:lnTo>
                <a:lnTo>
                  <a:pt x="12" y="6"/>
                </a:lnTo>
                <a:lnTo>
                  <a:pt x="14" y="6"/>
                </a:lnTo>
                <a:lnTo>
                  <a:pt x="14" y="5"/>
                </a:lnTo>
                <a:lnTo>
                  <a:pt x="13" y="4"/>
                </a:lnTo>
                <a:lnTo>
                  <a:pt x="12" y="4"/>
                </a:lnTo>
                <a:lnTo>
                  <a:pt x="10" y="4"/>
                </a:lnTo>
                <a:lnTo>
                  <a:pt x="7" y="4"/>
                </a:lnTo>
                <a:lnTo>
                  <a:pt x="5" y="5"/>
                </a:lnTo>
                <a:lnTo>
                  <a:pt x="3" y="5"/>
                </a:lnTo>
                <a:lnTo>
                  <a:pt x="2" y="5"/>
                </a:lnTo>
                <a:lnTo>
                  <a:pt x="1" y="5"/>
                </a:lnTo>
                <a:lnTo>
                  <a:pt x="1" y="4"/>
                </a:lnTo>
                <a:lnTo>
                  <a:pt x="1" y="3"/>
                </a:lnTo>
                <a:lnTo>
                  <a:pt x="2" y="3"/>
                </a:lnTo>
                <a:lnTo>
                  <a:pt x="3" y="3"/>
                </a:lnTo>
                <a:lnTo>
                  <a:pt x="4" y="3"/>
                </a:lnTo>
                <a:lnTo>
                  <a:pt x="5" y="3"/>
                </a:lnTo>
                <a:lnTo>
                  <a:pt x="7" y="3"/>
                </a:lnTo>
                <a:lnTo>
                  <a:pt x="8" y="3"/>
                </a:lnTo>
                <a:lnTo>
                  <a:pt x="9" y="2"/>
                </a:lnTo>
                <a:lnTo>
                  <a:pt x="10" y="2"/>
                </a:lnTo>
                <a:lnTo>
                  <a:pt x="10" y="1"/>
                </a:lnTo>
                <a:lnTo>
                  <a:pt x="9" y="1"/>
                </a:lnTo>
                <a:lnTo>
                  <a:pt x="8" y="1"/>
                </a:lnTo>
                <a:lnTo>
                  <a:pt x="7" y="1"/>
                </a:lnTo>
                <a:lnTo>
                  <a:pt x="6" y="1"/>
                </a:lnTo>
                <a:lnTo>
                  <a:pt x="5" y="1"/>
                </a:lnTo>
                <a:lnTo>
                  <a:pt x="4" y="1"/>
                </a:lnTo>
                <a:lnTo>
                  <a:pt x="3" y="1"/>
                </a:lnTo>
                <a:lnTo>
                  <a:pt x="3" y="0"/>
                </a:lnTo>
                <a:lnTo>
                  <a:pt x="4" y="0"/>
                </a:lnTo>
                <a:lnTo>
                  <a:pt x="6" y="0"/>
                </a:lnTo>
                <a:lnTo>
                  <a:pt x="7" y="0"/>
                </a:lnTo>
                <a:lnTo>
                  <a:pt x="8" y="0"/>
                </a:lnTo>
                <a:lnTo>
                  <a:pt x="9" y="0"/>
                </a:lnTo>
                <a:lnTo>
                  <a:pt x="10" y="0"/>
                </a:lnTo>
                <a:lnTo>
                  <a:pt x="11" y="0"/>
                </a:lnTo>
                <a:lnTo>
                  <a:pt x="13" y="0"/>
                </a:lnTo>
                <a:lnTo>
                  <a:pt x="14" y="0"/>
                </a:lnTo>
                <a:lnTo>
                  <a:pt x="15" y="0"/>
                </a:lnTo>
                <a:lnTo>
                  <a:pt x="16" y="0"/>
                </a:lnTo>
                <a:lnTo>
                  <a:pt x="18" y="0"/>
                </a:lnTo>
                <a:lnTo>
                  <a:pt x="19" y="0"/>
                </a:lnTo>
                <a:lnTo>
                  <a:pt x="20" y="0"/>
                </a:lnTo>
                <a:lnTo>
                  <a:pt x="21" y="0"/>
                </a:lnTo>
                <a:lnTo>
                  <a:pt x="23" y="0"/>
                </a:lnTo>
                <a:lnTo>
                  <a:pt x="24" y="0"/>
                </a:lnTo>
                <a:lnTo>
                  <a:pt x="26" y="0"/>
                </a:lnTo>
                <a:lnTo>
                  <a:pt x="27" y="0"/>
                </a:lnTo>
                <a:lnTo>
                  <a:pt x="29" y="0"/>
                </a:lnTo>
                <a:lnTo>
                  <a:pt x="30" y="0"/>
                </a:lnTo>
                <a:lnTo>
                  <a:pt x="32" y="0"/>
                </a:lnTo>
                <a:lnTo>
                  <a:pt x="34" y="0"/>
                </a:lnTo>
                <a:lnTo>
                  <a:pt x="35" y="0"/>
                </a:lnTo>
                <a:lnTo>
                  <a:pt x="36" y="0"/>
                </a:lnTo>
                <a:lnTo>
                  <a:pt x="38" y="0"/>
                </a:lnTo>
                <a:lnTo>
                  <a:pt x="40" y="0"/>
                </a:lnTo>
                <a:lnTo>
                  <a:pt x="41" y="0"/>
                </a:lnTo>
                <a:lnTo>
                  <a:pt x="42" y="1"/>
                </a:lnTo>
                <a:lnTo>
                  <a:pt x="43" y="1"/>
                </a:lnTo>
                <a:lnTo>
                  <a:pt x="44" y="2"/>
                </a:lnTo>
                <a:lnTo>
                  <a:pt x="43" y="2"/>
                </a:lnTo>
                <a:lnTo>
                  <a:pt x="42" y="2"/>
                </a:lnTo>
                <a:lnTo>
                  <a:pt x="41" y="2"/>
                </a:lnTo>
                <a:lnTo>
                  <a:pt x="40" y="2"/>
                </a:lnTo>
                <a:lnTo>
                  <a:pt x="38" y="2"/>
                </a:lnTo>
                <a:lnTo>
                  <a:pt x="36" y="2"/>
                </a:lnTo>
                <a:lnTo>
                  <a:pt x="34" y="2"/>
                </a:lnTo>
                <a:lnTo>
                  <a:pt x="32" y="2"/>
                </a:lnTo>
                <a:lnTo>
                  <a:pt x="30" y="1"/>
                </a:lnTo>
                <a:lnTo>
                  <a:pt x="27" y="1"/>
                </a:lnTo>
                <a:lnTo>
                  <a:pt x="25" y="1"/>
                </a:lnTo>
                <a:lnTo>
                  <a:pt x="24" y="1"/>
                </a:lnTo>
                <a:lnTo>
                  <a:pt x="22" y="1"/>
                </a:lnTo>
                <a:lnTo>
                  <a:pt x="21" y="1"/>
                </a:lnTo>
                <a:lnTo>
                  <a:pt x="20" y="2"/>
                </a:lnTo>
                <a:lnTo>
                  <a:pt x="19" y="2"/>
                </a:lnTo>
                <a:lnTo>
                  <a:pt x="21" y="3"/>
                </a:lnTo>
                <a:lnTo>
                  <a:pt x="23" y="3"/>
                </a:lnTo>
                <a:lnTo>
                  <a:pt x="24" y="3"/>
                </a:lnTo>
                <a:lnTo>
                  <a:pt x="26" y="3"/>
                </a:lnTo>
                <a:lnTo>
                  <a:pt x="27" y="3"/>
                </a:lnTo>
                <a:lnTo>
                  <a:pt x="29" y="3"/>
                </a:lnTo>
                <a:lnTo>
                  <a:pt x="30" y="3"/>
                </a:lnTo>
                <a:lnTo>
                  <a:pt x="32" y="3"/>
                </a:lnTo>
                <a:lnTo>
                  <a:pt x="34" y="3"/>
                </a:lnTo>
                <a:lnTo>
                  <a:pt x="35" y="3"/>
                </a:lnTo>
                <a:lnTo>
                  <a:pt x="37" y="4"/>
                </a:lnTo>
                <a:lnTo>
                  <a:pt x="39" y="4"/>
                </a:lnTo>
                <a:lnTo>
                  <a:pt x="41" y="4"/>
                </a:lnTo>
                <a:lnTo>
                  <a:pt x="42" y="5"/>
                </a:lnTo>
                <a:lnTo>
                  <a:pt x="44" y="5"/>
                </a:lnTo>
                <a:lnTo>
                  <a:pt x="45" y="5"/>
                </a:lnTo>
                <a:lnTo>
                  <a:pt x="43" y="5"/>
                </a:lnTo>
                <a:lnTo>
                  <a:pt x="41" y="5"/>
                </a:lnTo>
                <a:lnTo>
                  <a:pt x="40" y="5"/>
                </a:lnTo>
                <a:lnTo>
                  <a:pt x="38" y="5"/>
                </a:lnTo>
                <a:lnTo>
                  <a:pt x="36" y="5"/>
                </a:lnTo>
                <a:lnTo>
                  <a:pt x="34" y="5"/>
                </a:lnTo>
                <a:lnTo>
                  <a:pt x="32" y="5"/>
                </a:lnTo>
                <a:lnTo>
                  <a:pt x="30" y="5"/>
                </a:lnTo>
                <a:lnTo>
                  <a:pt x="29" y="5"/>
                </a:lnTo>
                <a:lnTo>
                  <a:pt x="27" y="5"/>
                </a:lnTo>
                <a:lnTo>
                  <a:pt x="25" y="5"/>
                </a:lnTo>
                <a:lnTo>
                  <a:pt x="23" y="5"/>
                </a:lnTo>
                <a:lnTo>
                  <a:pt x="21" y="5"/>
                </a:lnTo>
                <a:lnTo>
                  <a:pt x="19" y="5"/>
                </a:lnTo>
                <a:lnTo>
                  <a:pt x="18" y="5"/>
                </a:lnTo>
                <a:lnTo>
                  <a:pt x="16" y="5"/>
                </a:lnTo>
                <a:lnTo>
                  <a:pt x="16" y="6"/>
                </a:lnTo>
                <a:lnTo>
                  <a:pt x="16" y="7"/>
                </a:lnTo>
                <a:lnTo>
                  <a:pt x="17" y="7"/>
                </a:lnTo>
                <a:lnTo>
                  <a:pt x="18" y="7"/>
                </a:lnTo>
                <a:lnTo>
                  <a:pt x="19" y="7"/>
                </a:lnTo>
                <a:lnTo>
                  <a:pt x="21" y="7"/>
                </a:lnTo>
                <a:lnTo>
                  <a:pt x="24" y="7"/>
                </a:lnTo>
                <a:lnTo>
                  <a:pt x="26" y="7"/>
                </a:lnTo>
                <a:lnTo>
                  <a:pt x="29" y="7"/>
                </a:lnTo>
                <a:lnTo>
                  <a:pt x="31" y="7"/>
                </a:lnTo>
                <a:lnTo>
                  <a:pt x="34" y="7"/>
                </a:lnTo>
                <a:lnTo>
                  <a:pt x="36" y="7"/>
                </a:lnTo>
                <a:lnTo>
                  <a:pt x="38" y="7"/>
                </a:lnTo>
                <a:lnTo>
                  <a:pt x="41" y="7"/>
                </a:lnTo>
                <a:lnTo>
                  <a:pt x="42" y="7"/>
                </a:lnTo>
                <a:lnTo>
                  <a:pt x="44" y="7"/>
                </a:lnTo>
                <a:lnTo>
                  <a:pt x="45" y="8"/>
                </a:lnTo>
                <a:lnTo>
                  <a:pt x="45" y="9"/>
                </a:lnTo>
                <a:lnTo>
                  <a:pt x="44" y="9"/>
                </a:lnTo>
                <a:lnTo>
                  <a:pt x="43" y="9"/>
                </a:lnTo>
                <a:lnTo>
                  <a:pt x="42" y="9"/>
                </a:lnTo>
                <a:lnTo>
                  <a:pt x="41" y="10"/>
                </a:lnTo>
                <a:lnTo>
                  <a:pt x="40" y="10"/>
                </a:lnTo>
                <a:lnTo>
                  <a:pt x="38" y="10"/>
                </a:lnTo>
                <a:lnTo>
                  <a:pt x="36" y="10"/>
                </a:lnTo>
                <a:lnTo>
                  <a:pt x="35" y="10"/>
                </a:lnTo>
                <a:lnTo>
                  <a:pt x="33" y="10"/>
                </a:lnTo>
                <a:lnTo>
                  <a:pt x="32" y="10"/>
                </a:lnTo>
                <a:lnTo>
                  <a:pt x="30" y="10"/>
                </a:lnTo>
                <a:lnTo>
                  <a:pt x="29" y="9"/>
                </a:lnTo>
                <a:lnTo>
                  <a:pt x="28" y="9"/>
                </a:lnTo>
                <a:lnTo>
                  <a:pt x="27" y="9"/>
                </a:lnTo>
                <a:close/>
              </a:path>
            </a:pathLst>
          </a:custGeom>
          <a:solidFill>
            <a:srgbClr val="66666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90" name="Freeform 337"/>
          <p:cNvSpPr>
            <a:spLocks/>
          </p:cNvSpPr>
          <p:nvPr/>
        </p:nvSpPr>
        <p:spPr bwMode="auto">
          <a:xfrm>
            <a:off x="7191376" y="4513263"/>
            <a:ext cx="47625" cy="150812"/>
          </a:xfrm>
          <a:custGeom>
            <a:avLst/>
            <a:gdLst>
              <a:gd name="T0" fmla="*/ 33338 w 30"/>
              <a:gd name="T1" fmla="*/ 150812 h 95"/>
              <a:gd name="T2" fmla="*/ 25400 w 30"/>
              <a:gd name="T3" fmla="*/ 150812 h 95"/>
              <a:gd name="T4" fmla="*/ 19050 w 30"/>
              <a:gd name="T5" fmla="*/ 150812 h 95"/>
              <a:gd name="T6" fmla="*/ 19050 w 30"/>
              <a:gd name="T7" fmla="*/ 120650 h 95"/>
              <a:gd name="T8" fmla="*/ 12700 w 30"/>
              <a:gd name="T9" fmla="*/ 114300 h 95"/>
              <a:gd name="T10" fmla="*/ 6350 w 30"/>
              <a:gd name="T11" fmla="*/ 112712 h 95"/>
              <a:gd name="T12" fmla="*/ 0 w 30"/>
              <a:gd name="T13" fmla="*/ 112712 h 95"/>
              <a:gd name="T14" fmla="*/ 3175 w 30"/>
              <a:gd name="T15" fmla="*/ 31750 h 95"/>
              <a:gd name="T16" fmla="*/ 6350 w 30"/>
              <a:gd name="T17" fmla="*/ 7937 h 95"/>
              <a:gd name="T18" fmla="*/ 7938 w 30"/>
              <a:gd name="T19" fmla="*/ 12700 h 95"/>
              <a:gd name="T20" fmla="*/ 12700 w 30"/>
              <a:gd name="T21" fmla="*/ 17462 h 95"/>
              <a:gd name="T22" fmla="*/ 12700 w 30"/>
              <a:gd name="T23" fmla="*/ 14287 h 95"/>
              <a:gd name="T24" fmla="*/ 15875 w 30"/>
              <a:gd name="T25" fmla="*/ 14287 h 95"/>
              <a:gd name="T26" fmla="*/ 17463 w 30"/>
              <a:gd name="T27" fmla="*/ 15875 h 95"/>
              <a:gd name="T28" fmla="*/ 19050 w 30"/>
              <a:gd name="T29" fmla="*/ 12700 h 95"/>
              <a:gd name="T30" fmla="*/ 19050 w 30"/>
              <a:gd name="T31" fmla="*/ 9525 h 95"/>
              <a:gd name="T32" fmla="*/ 22225 w 30"/>
              <a:gd name="T33" fmla="*/ 9525 h 95"/>
              <a:gd name="T34" fmla="*/ 22225 w 30"/>
              <a:gd name="T35" fmla="*/ 0 h 95"/>
              <a:gd name="T36" fmla="*/ 23813 w 30"/>
              <a:gd name="T37" fmla="*/ 0 h 95"/>
              <a:gd name="T38" fmla="*/ 28575 w 30"/>
              <a:gd name="T39" fmla="*/ 0 h 95"/>
              <a:gd name="T40" fmla="*/ 30163 w 30"/>
              <a:gd name="T41" fmla="*/ 3175 h 95"/>
              <a:gd name="T42" fmla="*/ 34925 w 30"/>
              <a:gd name="T43" fmla="*/ 3175 h 95"/>
              <a:gd name="T44" fmla="*/ 38100 w 30"/>
              <a:gd name="T45" fmla="*/ 4762 h 95"/>
              <a:gd name="T46" fmla="*/ 39688 w 30"/>
              <a:gd name="T47" fmla="*/ 6350 h 95"/>
              <a:gd name="T48" fmla="*/ 44450 w 30"/>
              <a:gd name="T49" fmla="*/ 7937 h 95"/>
              <a:gd name="T50" fmla="*/ 42863 w 30"/>
              <a:gd name="T51" fmla="*/ 20637 h 95"/>
              <a:gd name="T52" fmla="*/ 30163 w 30"/>
              <a:gd name="T53" fmla="*/ 33337 h 95"/>
              <a:gd name="T54" fmla="*/ 20638 w 30"/>
              <a:gd name="T55" fmla="*/ 46037 h 95"/>
              <a:gd name="T56" fmla="*/ 20638 w 30"/>
              <a:gd name="T57" fmla="*/ 68262 h 95"/>
              <a:gd name="T58" fmla="*/ 23813 w 30"/>
              <a:gd name="T59" fmla="*/ 92075 h 95"/>
              <a:gd name="T60" fmla="*/ 23813 w 30"/>
              <a:gd name="T61" fmla="*/ 111125 h 95"/>
              <a:gd name="T62" fmla="*/ 22225 w 30"/>
              <a:gd name="T63" fmla="*/ 127000 h 95"/>
              <a:gd name="T64" fmla="*/ 26988 w 30"/>
              <a:gd name="T65" fmla="*/ 134937 h 95"/>
              <a:gd name="T66" fmla="*/ 33338 w 30"/>
              <a:gd name="T67" fmla="*/ 136525 h 95"/>
              <a:gd name="T68" fmla="*/ 39688 w 30"/>
              <a:gd name="T69" fmla="*/ 138112 h 95"/>
              <a:gd name="T70" fmla="*/ 36513 w 30"/>
              <a:gd name="T71" fmla="*/ 139700 h 95"/>
              <a:gd name="T72" fmla="*/ 33338 w 30"/>
              <a:gd name="T73" fmla="*/ 139700 h 95"/>
              <a:gd name="T74" fmla="*/ 30163 w 30"/>
              <a:gd name="T75" fmla="*/ 139700 h 95"/>
              <a:gd name="T76" fmla="*/ 31750 w 30"/>
              <a:gd name="T77" fmla="*/ 141287 h 95"/>
              <a:gd name="T78" fmla="*/ 34925 w 30"/>
              <a:gd name="T79" fmla="*/ 141287 h 95"/>
              <a:gd name="T80" fmla="*/ 39688 w 30"/>
              <a:gd name="T81" fmla="*/ 141287 h 95"/>
              <a:gd name="T82" fmla="*/ 34925 w 30"/>
              <a:gd name="T83" fmla="*/ 144462 h 95"/>
              <a:gd name="T84" fmla="*/ 30163 w 30"/>
              <a:gd name="T85" fmla="*/ 144462 h 95"/>
              <a:gd name="T86" fmla="*/ 26988 w 30"/>
              <a:gd name="T87" fmla="*/ 144462 h 95"/>
              <a:gd name="T88" fmla="*/ 30163 w 30"/>
              <a:gd name="T89" fmla="*/ 144462 h 95"/>
              <a:gd name="T90" fmla="*/ 33338 w 30"/>
              <a:gd name="T91" fmla="*/ 146050 h 95"/>
              <a:gd name="T92" fmla="*/ 39688 w 30"/>
              <a:gd name="T93" fmla="*/ 147637 h 95"/>
              <a:gd name="T94" fmla="*/ 38100 w 30"/>
              <a:gd name="T95" fmla="*/ 149225 h 9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0" h="95">
                <a:moveTo>
                  <a:pt x="24" y="95"/>
                </a:moveTo>
                <a:lnTo>
                  <a:pt x="22" y="95"/>
                </a:lnTo>
                <a:lnTo>
                  <a:pt x="21" y="95"/>
                </a:lnTo>
                <a:lnTo>
                  <a:pt x="19" y="95"/>
                </a:lnTo>
                <a:lnTo>
                  <a:pt x="18" y="95"/>
                </a:lnTo>
                <a:lnTo>
                  <a:pt x="16" y="95"/>
                </a:lnTo>
                <a:lnTo>
                  <a:pt x="15" y="95"/>
                </a:lnTo>
                <a:lnTo>
                  <a:pt x="13" y="95"/>
                </a:lnTo>
                <a:lnTo>
                  <a:pt x="12" y="95"/>
                </a:lnTo>
                <a:lnTo>
                  <a:pt x="12" y="91"/>
                </a:lnTo>
                <a:lnTo>
                  <a:pt x="12" y="84"/>
                </a:lnTo>
                <a:lnTo>
                  <a:pt x="12" y="76"/>
                </a:lnTo>
                <a:lnTo>
                  <a:pt x="11" y="73"/>
                </a:lnTo>
                <a:lnTo>
                  <a:pt x="10" y="73"/>
                </a:lnTo>
                <a:lnTo>
                  <a:pt x="8" y="72"/>
                </a:lnTo>
                <a:lnTo>
                  <a:pt x="7" y="72"/>
                </a:lnTo>
                <a:lnTo>
                  <a:pt x="6" y="72"/>
                </a:lnTo>
                <a:lnTo>
                  <a:pt x="4" y="71"/>
                </a:lnTo>
                <a:lnTo>
                  <a:pt x="3" y="71"/>
                </a:lnTo>
                <a:lnTo>
                  <a:pt x="1" y="71"/>
                </a:lnTo>
                <a:lnTo>
                  <a:pt x="0" y="71"/>
                </a:lnTo>
                <a:lnTo>
                  <a:pt x="1" y="54"/>
                </a:lnTo>
                <a:lnTo>
                  <a:pt x="1" y="37"/>
                </a:lnTo>
                <a:lnTo>
                  <a:pt x="2" y="20"/>
                </a:lnTo>
                <a:lnTo>
                  <a:pt x="3" y="4"/>
                </a:lnTo>
                <a:lnTo>
                  <a:pt x="4" y="5"/>
                </a:lnTo>
                <a:lnTo>
                  <a:pt x="4" y="6"/>
                </a:lnTo>
                <a:lnTo>
                  <a:pt x="5" y="7"/>
                </a:lnTo>
                <a:lnTo>
                  <a:pt x="5" y="8"/>
                </a:lnTo>
                <a:lnTo>
                  <a:pt x="6" y="9"/>
                </a:lnTo>
                <a:lnTo>
                  <a:pt x="7" y="10"/>
                </a:lnTo>
                <a:lnTo>
                  <a:pt x="8" y="11"/>
                </a:lnTo>
                <a:lnTo>
                  <a:pt x="8" y="10"/>
                </a:lnTo>
                <a:lnTo>
                  <a:pt x="8" y="9"/>
                </a:lnTo>
                <a:lnTo>
                  <a:pt x="9" y="9"/>
                </a:lnTo>
                <a:lnTo>
                  <a:pt x="10" y="9"/>
                </a:lnTo>
                <a:lnTo>
                  <a:pt x="10" y="10"/>
                </a:lnTo>
                <a:lnTo>
                  <a:pt x="11" y="10"/>
                </a:lnTo>
                <a:lnTo>
                  <a:pt x="12" y="11"/>
                </a:lnTo>
                <a:lnTo>
                  <a:pt x="12" y="9"/>
                </a:lnTo>
                <a:lnTo>
                  <a:pt x="12" y="8"/>
                </a:lnTo>
                <a:lnTo>
                  <a:pt x="12" y="6"/>
                </a:lnTo>
                <a:lnTo>
                  <a:pt x="13" y="6"/>
                </a:lnTo>
                <a:lnTo>
                  <a:pt x="14" y="6"/>
                </a:lnTo>
                <a:lnTo>
                  <a:pt x="14" y="4"/>
                </a:lnTo>
                <a:lnTo>
                  <a:pt x="14" y="3"/>
                </a:lnTo>
                <a:lnTo>
                  <a:pt x="14" y="0"/>
                </a:lnTo>
                <a:lnTo>
                  <a:pt x="13" y="0"/>
                </a:lnTo>
                <a:lnTo>
                  <a:pt x="14" y="0"/>
                </a:lnTo>
                <a:lnTo>
                  <a:pt x="15" y="0"/>
                </a:lnTo>
                <a:lnTo>
                  <a:pt x="16" y="0"/>
                </a:lnTo>
                <a:lnTo>
                  <a:pt x="17" y="0"/>
                </a:lnTo>
                <a:lnTo>
                  <a:pt x="18" y="0"/>
                </a:lnTo>
                <a:lnTo>
                  <a:pt x="19" y="1"/>
                </a:lnTo>
                <a:lnTo>
                  <a:pt x="19" y="2"/>
                </a:lnTo>
                <a:lnTo>
                  <a:pt x="20" y="2"/>
                </a:lnTo>
                <a:lnTo>
                  <a:pt x="21" y="2"/>
                </a:lnTo>
                <a:lnTo>
                  <a:pt x="22" y="2"/>
                </a:lnTo>
                <a:lnTo>
                  <a:pt x="23" y="3"/>
                </a:lnTo>
                <a:lnTo>
                  <a:pt x="24" y="3"/>
                </a:lnTo>
                <a:lnTo>
                  <a:pt x="24" y="4"/>
                </a:lnTo>
                <a:lnTo>
                  <a:pt x="25" y="4"/>
                </a:lnTo>
                <a:lnTo>
                  <a:pt x="26" y="4"/>
                </a:lnTo>
                <a:lnTo>
                  <a:pt x="27" y="5"/>
                </a:lnTo>
                <a:lnTo>
                  <a:pt x="28" y="5"/>
                </a:lnTo>
                <a:lnTo>
                  <a:pt x="30" y="6"/>
                </a:lnTo>
                <a:lnTo>
                  <a:pt x="29" y="11"/>
                </a:lnTo>
                <a:lnTo>
                  <a:pt x="27" y="13"/>
                </a:lnTo>
                <a:lnTo>
                  <a:pt x="25" y="17"/>
                </a:lnTo>
                <a:lnTo>
                  <a:pt x="22" y="19"/>
                </a:lnTo>
                <a:lnTo>
                  <a:pt x="19" y="21"/>
                </a:lnTo>
                <a:lnTo>
                  <a:pt x="17" y="23"/>
                </a:lnTo>
                <a:lnTo>
                  <a:pt x="15" y="26"/>
                </a:lnTo>
                <a:lnTo>
                  <a:pt x="13" y="29"/>
                </a:lnTo>
                <a:lnTo>
                  <a:pt x="12" y="33"/>
                </a:lnTo>
                <a:lnTo>
                  <a:pt x="12" y="38"/>
                </a:lnTo>
                <a:lnTo>
                  <a:pt x="13" y="43"/>
                </a:lnTo>
                <a:lnTo>
                  <a:pt x="13" y="48"/>
                </a:lnTo>
                <a:lnTo>
                  <a:pt x="14" y="53"/>
                </a:lnTo>
                <a:lnTo>
                  <a:pt x="15" y="58"/>
                </a:lnTo>
                <a:lnTo>
                  <a:pt x="16" y="63"/>
                </a:lnTo>
                <a:lnTo>
                  <a:pt x="16" y="68"/>
                </a:lnTo>
                <a:lnTo>
                  <a:pt x="15" y="70"/>
                </a:lnTo>
                <a:lnTo>
                  <a:pt x="14" y="73"/>
                </a:lnTo>
                <a:lnTo>
                  <a:pt x="14" y="76"/>
                </a:lnTo>
                <a:lnTo>
                  <a:pt x="14" y="80"/>
                </a:lnTo>
                <a:lnTo>
                  <a:pt x="15" y="82"/>
                </a:lnTo>
                <a:lnTo>
                  <a:pt x="16" y="84"/>
                </a:lnTo>
                <a:lnTo>
                  <a:pt x="17" y="85"/>
                </a:lnTo>
                <a:lnTo>
                  <a:pt x="18" y="86"/>
                </a:lnTo>
                <a:lnTo>
                  <a:pt x="19" y="86"/>
                </a:lnTo>
                <a:lnTo>
                  <a:pt x="21" y="86"/>
                </a:lnTo>
                <a:lnTo>
                  <a:pt x="22" y="86"/>
                </a:lnTo>
                <a:lnTo>
                  <a:pt x="25" y="86"/>
                </a:lnTo>
                <a:lnTo>
                  <a:pt x="25" y="87"/>
                </a:lnTo>
                <a:lnTo>
                  <a:pt x="24" y="87"/>
                </a:lnTo>
                <a:lnTo>
                  <a:pt x="24" y="88"/>
                </a:lnTo>
                <a:lnTo>
                  <a:pt x="23" y="88"/>
                </a:lnTo>
                <a:lnTo>
                  <a:pt x="22" y="88"/>
                </a:lnTo>
                <a:lnTo>
                  <a:pt x="21" y="88"/>
                </a:lnTo>
                <a:lnTo>
                  <a:pt x="20" y="88"/>
                </a:lnTo>
                <a:lnTo>
                  <a:pt x="19" y="88"/>
                </a:lnTo>
                <a:lnTo>
                  <a:pt x="19" y="89"/>
                </a:lnTo>
                <a:lnTo>
                  <a:pt x="20" y="89"/>
                </a:lnTo>
                <a:lnTo>
                  <a:pt x="21" y="89"/>
                </a:lnTo>
                <a:lnTo>
                  <a:pt x="22" y="89"/>
                </a:lnTo>
                <a:lnTo>
                  <a:pt x="23" y="89"/>
                </a:lnTo>
                <a:lnTo>
                  <a:pt x="24" y="89"/>
                </a:lnTo>
                <a:lnTo>
                  <a:pt x="25" y="89"/>
                </a:lnTo>
                <a:lnTo>
                  <a:pt x="25" y="90"/>
                </a:lnTo>
                <a:lnTo>
                  <a:pt x="25" y="91"/>
                </a:lnTo>
                <a:lnTo>
                  <a:pt x="22" y="91"/>
                </a:lnTo>
                <a:lnTo>
                  <a:pt x="20" y="91"/>
                </a:lnTo>
                <a:lnTo>
                  <a:pt x="19" y="91"/>
                </a:lnTo>
                <a:lnTo>
                  <a:pt x="18" y="91"/>
                </a:lnTo>
                <a:lnTo>
                  <a:pt x="17" y="91"/>
                </a:lnTo>
                <a:lnTo>
                  <a:pt x="16" y="91"/>
                </a:lnTo>
                <a:lnTo>
                  <a:pt x="18" y="91"/>
                </a:lnTo>
                <a:lnTo>
                  <a:pt x="19" y="91"/>
                </a:lnTo>
                <a:lnTo>
                  <a:pt x="20" y="91"/>
                </a:lnTo>
                <a:lnTo>
                  <a:pt x="21" y="92"/>
                </a:lnTo>
                <a:lnTo>
                  <a:pt x="22" y="92"/>
                </a:lnTo>
                <a:lnTo>
                  <a:pt x="23" y="92"/>
                </a:lnTo>
                <a:lnTo>
                  <a:pt x="25" y="93"/>
                </a:lnTo>
                <a:lnTo>
                  <a:pt x="25" y="94"/>
                </a:lnTo>
                <a:lnTo>
                  <a:pt x="24" y="94"/>
                </a:lnTo>
                <a:lnTo>
                  <a:pt x="24" y="95"/>
                </a:lnTo>
                <a:close/>
              </a:path>
            </a:pathLst>
          </a:custGeom>
          <a:solidFill>
            <a:srgbClr val="66666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91" name="Freeform 338"/>
          <p:cNvSpPr>
            <a:spLocks/>
          </p:cNvSpPr>
          <p:nvPr/>
        </p:nvSpPr>
        <p:spPr bwMode="auto">
          <a:xfrm>
            <a:off x="7264400" y="4649789"/>
            <a:ext cx="1588" cy="1587"/>
          </a:xfrm>
          <a:custGeom>
            <a:avLst/>
            <a:gdLst>
              <a:gd name="T0" fmla="*/ 0 w 1"/>
              <a:gd name="T1" fmla="*/ 1587 h 1"/>
              <a:gd name="T2" fmla="*/ 0 w 1"/>
              <a:gd name="T3" fmla="*/ 0 h 1"/>
              <a:gd name="T4" fmla="*/ 0 w 1"/>
              <a:gd name="T5" fmla="*/ 0 h 1"/>
              <a:gd name="T6" fmla="*/ 1588 w 1"/>
              <a:gd name="T7" fmla="*/ 0 h 1"/>
              <a:gd name="T8" fmla="*/ 1588 w 1"/>
              <a:gd name="T9" fmla="*/ 0 h 1"/>
              <a:gd name="T10" fmla="*/ 1588 w 1"/>
              <a:gd name="T11" fmla="*/ 0 h 1"/>
              <a:gd name="T12" fmla="*/ 1588 w 1"/>
              <a:gd name="T13" fmla="*/ 1587 h 1"/>
              <a:gd name="T14" fmla="*/ 1588 w 1"/>
              <a:gd name="T15" fmla="*/ 1587 h 1"/>
              <a:gd name="T16" fmla="*/ 0 w 1"/>
              <a:gd name="T17" fmla="*/ 1587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1">
                <a:moveTo>
                  <a:pt x="0" y="1"/>
                </a:moveTo>
                <a:lnTo>
                  <a:pt x="0" y="0"/>
                </a:lnTo>
                <a:lnTo>
                  <a:pt x="1" y="0"/>
                </a:lnTo>
                <a:lnTo>
                  <a:pt x="1" y="1"/>
                </a:lnTo>
                <a:lnTo>
                  <a:pt x="0" y="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92" name="Freeform 339"/>
          <p:cNvSpPr>
            <a:spLocks/>
          </p:cNvSpPr>
          <p:nvPr/>
        </p:nvSpPr>
        <p:spPr bwMode="auto">
          <a:xfrm>
            <a:off x="7218364" y="4621214"/>
            <a:ext cx="160337" cy="26987"/>
          </a:xfrm>
          <a:custGeom>
            <a:avLst/>
            <a:gdLst>
              <a:gd name="T0" fmla="*/ 147637 w 101"/>
              <a:gd name="T1" fmla="*/ 25400 h 17"/>
              <a:gd name="T2" fmla="*/ 144462 w 101"/>
              <a:gd name="T3" fmla="*/ 25400 h 17"/>
              <a:gd name="T4" fmla="*/ 141287 w 101"/>
              <a:gd name="T5" fmla="*/ 25400 h 17"/>
              <a:gd name="T6" fmla="*/ 136525 w 101"/>
              <a:gd name="T7" fmla="*/ 25400 h 17"/>
              <a:gd name="T8" fmla="*/ 134937 w 101"/>
              <a:gd name="T9" fmla="*/ 25400 h 17"/>
              <a:gd name="T10" fmla="*/ 128587 w 101"/>
              <a:gd name="T11" fmla="*/ 25400 h 17"/>
              <a:gd name="T12" fmla="*/ 122237 w 101"/>
              <a:gd name="T13" fmla="*/ 25400 h 17"/>
              <a:gd name="T14" fmla="*/ 117475 w 101"/>
              <a:gd name="T15" fmla="*/ 25400 h 17"/>
              <a:gd name="T16" fmla="*/ 111125 w 101"/>
              <a:gd name="T17" fmla="*/ 23812 h 17"/>
              <a:gd name="T18" fmla="*/ 101600 w 101"/>
              <a:gd name="T19" fmla="*/ 23812 h 17"/>
              <a:gd name="T20" fmla="*/ 92075 w 101"/>
              <a:gd name="T21" fmla="*/ 22225 h 17"/>
              <a:gd name="T22" fmla="*/ 80962 w 101"/>
              <a:gd name="T23" fmla="*/ 22225 h 17"/>
              <a:gd name="T24" fmla="*/ 69850 w 101"/>
              <a:gd name="T25" fmla="*/ 20637 h 17"/>
              <a:gd name="T26" fmla="*/ 60325 w 101"/>
              <a:gd name="T27" fmla="*/ 20637 h 17"/>
              <a:gd name="T28" fmla="*/ 50800 w 101"/>
              <a:gd name="T29" fmla="*/ 22225 h 17"/>
              <a:gd name="T30" fmla="*/ 39687 w 101"/>
              <a:gd name="T31" fmla="*/ 22225 h 17"/>
              <a:gd name="T32" fmla="*/ 31750 w 101"/>
              <a:gd name="T33" fmla="*/ 22225 h 17"/>
              <a:gd name="T34" fmla="*/ 26987 w 101"/>
              <a:gd name="T35" fmla="*/ 22225 h 17"/>
              <a:gd name="T36" fmla="*/ 20637 w 101"/>
              <a:gd name="T37" fmla="*/ 22225 h 17"/>
              <a:gd name="T38" fmla="*/ 15875 w 101"/>
              <a:gd name="T39" fmla="*/ 22225 h 17"/>
              <a:gd name="T40" fmla="*/ 7937 w 101"/>
              <a:gd name="T41" fmla="*/ 22225 h 17"/>
              <a:gd name="T42" fmla="*/ 3175 w 101"/>
              <a:gd name="T43" fmla="*/ 22225 h 17"/>
              <a:gd name="T44" fmla="*/ 0 w 101"/>
              <a:gd name="T45" fmla="*/ 19050 h 17"/>
              <a:gd name="T46" fmla="*/ 0 w 101"/>
              <a:gd name="T47" fmla="*/ 11112 h 17"/>
              <a:gd name="T48" fmla="*/ 1587 w 101"/>
              <a:gd name="T49" fmla="*/ 4762 h 17"/>
              <a:gd name="T50" fmla="*/ 1587 w 101"/>
              <a:gd name="T51" fmla="*/ 3175 h 17"/>
              <a:gd name="T52" fmla="*/ 9525 w 101"/>
              <a:gd name="T53" fmla="*/ 1587 h 17"/>
              <a:gd name="T54" fmla="*/ 20637 w 101"/>
              <a:gd name="T55" fmla="*/ 0 h 17"/>
              <a:gd name="T56" fmla="*/ 34925 w 101"/>
              <a:gd name="T57" fmla="*/ 0 h 17"/>
              <a:gd name="T58" fmla="*/ 47625 w 101"/>
              <a:gd name="T59" fmla="*/ 0 h 17"/>
              <a:gd name="T60" fmla="*/ 60325 w 101"/>
              <a:gd name="T61" fmla="*/ 0 h 17"/>
              <a:gd name="T62" fmla="*/ 73025 w 101"/>
              <a:gd name="T63" fmla="*/ 1587 h 17"/>
              <a:gd name="T64" fmla="*/ 85725 w 101"/>
              <a:gd name="T65" fmla="*/ 1587 h 17"/>
              <a:gd name="T66" fmla="*/ 100012 w 101"/>
              <a:gd name="T67" fmla="*/ 3175 h 17"/>
              <a:gd name="T68" fmla="*/ 109537 w 101"/>
              <a:gd name="T69" fmla="*/ 3175 h 17"/>
              <a:gd name="T70" fmla="*/ 115887 w 101"/>
              <a:gd name="T71" fmla="*/ 4762 h 17"/>
              <a:gd name="T72" fmla="*/ 122237 w 101"/>
              <a:gd name="T73" fmla="*/ 4762 h 17"/>
              <a:gd name="T74" fmla="*/ 128587 w 101"/>
              <a:gd name="T75" fmla="*/ 4762 h 17"/>
              <a:gd name="T76" fmla="*/ 136525 w 101"/>
              <a:gd name="T77" fmla="*/ 4762 h 17"/>
              <a:gd name="T78" fmla="*/ 142875 w 101"/>
              <a:gd name="T79" fmla="*/ 4762 h 17"/>
              <a:gd name="T80" fmla="*/ 149225 w 101"/>
              <a:gd name="T81" fmla="*/ 4762 h 17"/>
              <a:gd name="T82" fmla="*/ 155575 w 101"/>
              <a:gd name="T83" fmla="*/ 6350 h 17"/>
              <a:gd name="T84" fmla="*/ 160337 w 101"/>
              <a:gd name="T85" fmla="*/ 7937 h 17"/>
              <a:gd name="T86" fmla="*/ 160337 w 101"/>
              <a:gd name="T87" fmla="*/ 14287 h 17"/>
              <a:gd name="T88" fmla="*/ 160337 w 101"/>
              <a:gd name="T89" fmla="*/ 22225 h 17"/>
              <a:gd name="T90" fmla="*/ 158750 w 101"/>
              <a:gd name="T91" fmla="*/ 25400 h 17"/>
              <a:gd name="T92" fmla="*/ 153987 w 101"/>
              <a:gd name="T93" fmla="*/ 26987 h 1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01" h="17">
                <a:moveTo>
                  <a:pt x="94" y="17"/>
                </a:moveTo>
                <a:lnTo>
                  <a:pt x="93" y="16"/>
                </a:lnTo>
                <a:lnTo>
                  <a:pt x="92" y="16"/>
                </a:lnTo>
                <a:lnTo>
                  <a:pt x="91" y="16"/>
                </a:lnTo>
                <a:lnTo>
                  <a:pt x="90" y="16"/>
                </a:lnTo>
                <a:lnTo>
                  <a:pt x="89" y="16"/>
                </a:lnTo>
                <a:lnTo>
                  <a:pt x="88" y="16"/>
                </a:lnTo>
                <a:lnTo>
                  <a:pt x="86" y="16"/>
                </a:lnTo>
                <a:lnTo>
                  <a:pt x="85" y="16"/>
                </a:lnTo>
                <a:lnTo>
                  <a:pt x="83" y="16"/>
                </a:lnTo>
                <a:lnTo>
                  <a:pt x="81" y="16"/>
                </a:lnTo>
                <a:lnTo>
                  <a:pt x="79" y="16"/>
                </a:lnTo>
                <a:lnTo>
                  <a:pt x="77" y="16"/>
                </a:lnTo>
                <a:lnTo>
                  <a:pt x="76" y="16"/>
                </a:lnTo>
                <a:lnTo>
                  <a:pt x="74" y="16"/>
                </a:lnTo>
                <a:lnTo>
                  <a:pt x="70" y="15"/>
                </a:lnTo>
                <a:lnTo>
                  <a:pt x="67" y="15"/>
                </a:lnTo>
                <a:lnTo>
                  <a:pt x="64" y="15"/>
                </a:lnTo>
                <a:lnTo>
                  <a:pt x="61" y="14"/>
                </a:lnTo>
                <a:lnTo>
                  <a:pt x="58" y="14"/>
                </a:lnTo>
                <a:lnTo>
                  <a:pt x="54" y="14"/>
                </a:lnTo>
                <a:lnTo>
                  <a:pt x="51" y="14"/>
                </a:lnTo>
                <a:lnTo>
                  <a:pt x="48" y="13"/>
                </a:lnTo>
                <a:lnTo>
                  <a:pt x="44" y="13"/>
                </a:lnTo>
                <a:lnTo>
                  <a:pt x="41" y="13"/>
                </a:lnTo>
                <a:lnTo>
                  <a:pt x="38" y="13"/>
                </a:lnTo>
                <a:lnTo>
                  <a:pt x="35" y="13"/>
                </a:lnTo>
                <a:lnTo>
                  <a:pt x="32" y="14"/>
                </a:lnTo>
                <a:lnTo>
                  <a:pt x="29" y="14"/>
                </a:lnTo>
                <a:lnTo>
                  <a:pt x="25" y="14"/>
                </a:lnTo>
                <a:lnTo>
                  <a:pt x="22" y="14"/>
                </a:lnTo>
                <a:lnTo>
                  <a:pt x="20" y="14"/>
                </a:lnTo>
                <a:lnTo>
                  <a:pt x="19" y="14"/>
                </a:lnTo>
                <a:lnTo>
                  <a:pt x="17" y="14"/>
                </a:lnTo>
                <a:lnTo>
                  <a:pt x="15" y="14"/>
                </a:lnTo>
                <a:lnTo>
                  <a:pt x="13" y="14"/>
                </a:lnTo>
                <a:lnTo>
                  <a:pt x="12" y="14"/>
                </a:lnTo>
                <a:lnTo>
                  <a:pt x="10" y="14"/>
                </a:lnTo>
                <a:lnTo>
                  <a:pt x="8" y="15"/>
                </a:lnTo>
                <a:lnTo>
                  <a:pt x="5" y="14"/>
                </a:lnTo>
                <a:lnTo>
                  <a:pt x="3" y="14"/>
                </a:lnTo>
                <a:lnTo>
                  <a:pt x="2" y="14"/>
                </a:lnTo>
                <a:lnTo>
                  <a:pt x="1" y="13"/>
                </a:lnTo>
                <a:lnTo>
                  <a:pt x="0" y="12"/>
                </a:lnTo>
                <a:lnTo>
                  <a:pt x="0" y="11"/>
                </a:lnTo>
                <a:lnTo>
                  <a:pt x="0" y="7"/>
                </a:lnTo>
                <a:lnTo>
                  <a:pt x="0" y="3"/>
                </a:lnTo>
                <a:lnTo>
                  <a:pt x="1" y="3"/>
                </a:lnTo>
                <a:lnTo>
                  <a:pt x="1" y="2"/>
                </a:lnTo>
                <a:lnTo>
                  <a:pt x="2" y="2"/>
                </a:lnTo>
                <a:lnTo>
                  <a:pt x="6" y="1"/>
                </a:lnTo>
                <a:lnTo>
                  <a:pt x="10" y="1"/>
                </a:lnTo>
                <a:lnTo>
                  <a:pt x="13" y="0"/>
                </a:lnTo>
                <a:lnTo>
                  <a:pt x="18" y="0"/>
                </a:lnTo>
                <a:lnTo>
                  <a:pt x="22" y="0"/>
                </a:lnTo>
                <a:lnTo>
                  <a:pt x="26" y="0"/>
                </a:lnTo>
                <a:lnTo>
                  <a:pt x="30" y="0"/>
                </a:lnTo>
                <a:lnTo>
                  <a:pt x="34" y="0"/>
                </a:lnTo>
                <a:lnTo>
                  <a:pt x="38" y="0"/>
                </a:lnTo>
                <a:lnTo>
                  <a:pt x="42" y="0"/>
                </a:lnTo>
                <a:lnTo>
                  <a:pt x="46" y="1"/>
                </a:lnTo>
                <a:lnTo>
                  <a:pt x="50" y="1"/>
                </a:lnTo>
                <a:lnTo>
                  <a:pt x="54" y="1"/>
                </a:lnTo>
                <a:lnTo>
                  <a:pt x="58" y="2"/>
                </a:lnTo>
                <a:lnTo>
                  <a:pt x="63" y="2"/>
                </a:lnTo>
                <a:lnTo>
                  <a:pt x="66" y="2"/>
                </a:lnTo>
                <a:lnTo>
                  <a:pt x="69" y="2"/>
                </a:lnTo>
                <a:lnTo>
                  <a:pt x="71" y="2"/>
                </a:lnTo>
                <a:lnTo>
                  <a:pt x="73" y="3"/>
                </a:lnTo>
                <a:lnTo>
                  <a:pt x="75" y="3"/>
                </a:lnTo>
                <a:lnTo>
                  <a:pt x="77" y="3"/>
                </a:lnTo>
                <a:lnTo>
                  <a:pt x="79" y="3"/>
                </a:lnTo>
                <a:lnTo>
                  <a:pt x="81" y="3"/>
                </a:lnTo>
                <a:lnTo>
                  <a:pt x="83" y="3"/>
                </a:lnTo>
                <a:lnTo>
                  <a:pt x="86" y="3"/>
                </a:lnTo>
                <a:lnTo>
                  <a:pt x="87" y="3"/>
                </a:lnTo>
                <a:lnTo>
                  <a:pt x="90" y="3"/>
                </a:lnTo>
                <a:lnTo>
                  <a:pt x="92" y="3"/>
                </a:lnTo>
                <a:lnTo>
                  <a:pt x="94" y="3"/>
                </a:lnTo>
                <a:lnTo>
                  <a:pt x="96" y="4"/>
                </a:lnTo>
                <a:lnTo>
                  <a:pt x="98" y="4"/>
                </a:lnTo>
                <a:lnTo>
                  <a:pt x="101" y="5"/>
                </a:lnTo>
                <a:lnTo>
                  <a:pt x="101" y="9"/>
                </a:lnTo>
                <a:lnTo>
                  <a:pt x="101" y="12"/>
                </a:lnTo>
                <a:lnTo>
                  <a:pt x="101" y="14"/>
                </a:lnTo>
                <a:lnTo>
                  <a:pt x="101" y="16"/>
                </a:lnTo>
                <a:lnTo>
                  <a:pt x="100" y="16"/>
                </a:lnTo>
                <a:lnTo>
                  <a:pt x="98" y="16"/>
                </a:lnTo>
                <a:lnTo>
                  <a:pt x="97" y="17"/>
                </a:lnTo>
                <a:lnTo>
                  <a:pt x="94" y="17"/>
                </a:lnTo>
                <a:close/>
              </a:path>
            </a:pathLst>
          </a:custGeom>
          <a:solidFill>
            <a:srgbClr val="99CCC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93" name="Freeform 340"/>
          <p:cNvSpPr>
            <a:spLocks/>
          </p:cNvSpPr>
          <p:nvPr/>
        </p:nvSpPr>
        <p:spPr bwMode="auto">
          <a:xfrm>
            <a:off x="7108825" y="4349751"/>
            <a:ext cx="96838" cy="277813"/>
          </a:xfrm>
          <a:custGeom>
            <a:avLst/>
            <a:gdLst>
              <a:gd name="T0" fmla="*/ 4763 w 61"/>
              <a:gd name="T1" fmla="*/ 212725 h 175"/>
              <a:gd name="T2" fmla="*/ 1588 w 61"/>
              <a:gd name="T3" fmla="*/ 84138 h 175"/>
              <a:gd name="T4" fmla="*/ 0 w 61"/>
              <a:gd name="T5" fmla="*/ 15875 h 175"/>
              <a:gd name="T6" fmla="*/ 0 w 61"/>
              <a:gd name="T7" fmla="*/ 6350 h 175"/>
              <a:gd name="T8" fmla="*/ 1588 w 61"/>
              <a:gd name="T9" fmla="*/ 0 h 175"/>
              <a:gd name="T10" fmla="*/ 3175 w 61"/>
              <a:gd name="T11" fmla="*/ 0 h 175"/>
              <a:gd name="T12" fmla="*/ 4763 w 61"/>
              <a:gd name="T13" fmla="*/ 0 h 175"/>
              <a:gd name="T14" fmla="*/ 6350 w 61"/>
              <a:gd name="T15" fmla="*/ 0 h 175"/>
              <a:gd name="T16" fmla="*/ 6350 w 61"/>
              <a:gd name="T17" fmla="*/ 4763 h 175"/>
              <a:gd name="T18" fmla="*/ 6350 w 61"/>
              <a:gd name="T19" fmla="*/ 9525 h 175"/>
              <a:gd name="T20" fmla="*/ 7938 w 61"/>
              <a:gd name="T21" fmla="*/ 12700 h 175"/>
              <a:gd name="T22" fmla="*/ 11113 w 61"/>
              <a:gd name="T23" fmla="*/ 15875 h 175"/>
              <a:gd name="T24" fmla="*/ 20638 w 61"/>
              <a:gd name="T25" fmla="*/ 15875 h 175"/>
              <a:gd name="T26" fmla="*/ 30163 w 61"/>
              <a:gd name="T27" fmla="*/ 15875 h 175"/>
              <a:gd name="T28" fmla="*/ 39688 w 61"/>
              <a:gd name="T29" fmla="*/ 14288 h 175"/>
              <a:gd name="T30" fmla="*/ 47625 w 61"/>
              <a:gd name="T31" fmla="*/ 14288 h 175"/>
              <a:gd name="T32" fmla="*/ 57150 w 61"/>
              <a:gd name="T33" fmla="*/ 14288 h 175"/>
              <a:gd name="T34" fmla="*/ 66675 w 61"/>
              <a:gd name="T35" fmla="*/ 14288 h 175"/>
              <a:gd name="T36" fmla="*/ 76200 w 61"/>
              <a:gd name="T37" fmla="*/ 15875 h 175"/>
              <a:gd name="T38" fmla="*/ 85725 w 61"/>
              <a:gd name="T39" fmla="*/ 15875 h 175"/>
              <a:gd name="T40" fmla="*/ 87313 w 61"/>
              <a:gd name="T41" fmla="*/ 14288 h 175"/>
              <a:gd name="T42" fmla="*/ 88900 w 61"/>
              <a:gd name="T43" fmla="*/ 12700 h 175"/>
              <a:gd name="T44" fmla="*/ 90488 w 61"/>
              <a:gd name="T45" fmla="*/ 6350 h 175"/>
              <a:gd name="T46" fmla="*/ 92075 w 61"/>
              <a:gd name="T47" fmla="*/ 0 h 175"/>
              <a:gd name="T48" fmla="*/ 95250 w 61"/>
              <a:gd name="T49" fmla="*/ 0 h 175"/>
              <a:gd name="T50" fmla="*/ 96838 w 61"/>
              <a:gd name="T51" fmla="*/ 0 h 175"/>
              <a:gd name="T52" fmla="*/ 95250 w 61"/>
              <a:gd name="T53" fmla="*/ 6350 h 175"/>
              <a:gd name="T54" fmla="*/ 92075 w 61"/>
              <a:gd name="T55" fmla="*/ 39688 h 175"/>
              <a:gd name="T56" fmla="*/ 88900 w 61"/>
              <a:gd name="T57" fmla="*/ 76200 h 175"/>
              <a:gd name="T58" fmla="*/ 87313 w 61"/>
              <a:gd name="T59" fmla="*/ 114300 h 175"/>
              <a:gd name="T60" fmla="*/ 84138 w 61"/>
              <a:gd name="T61" fmla="*/ 150813 h 175"/>
              <a:gd name="T62" fmla="*/ 82550 w 61"/>
              <a:gd name="T63" fmla="*/ 187325 h 175"/>
              <a:gd name="T64" fmla="*/ 80963 w 61"/>
              <a:gd name="T65" fmla="*/ 228600 h 175"/>
              <a:gd name="T66" fmla="*/ 79375 w 61"/>
              <a:gd name="T67" fmla="*/ 268288 h 175"/>
              <a:gd name="T68" fmla="*/ 79375 w 61"/>
              <a:gd name="T69" fmla="*/ 273050 h 175"/>
              <a:gd name="T70" fmla="*/ 77788 w 61"/>
              <a:gd name="T71" fmla="*/ 276225 h 175"/>
              <a:gd name="T72" fmla="*/ 76200 w 61"/>
              <a:gd name="T73" fmla="*/ 276225 h 175"/>
              <a:gd name="T74" fmla="*/ 73025 w 61"/>
              <a:gd name="T75" fmla="*/ 276225 h 175"/>
              <a:gd name="T76" fmla="*/ 65088 w 61"/>
              <a:gd name="T77" fmla="*/ 276225 h 175"/>
              <a:gd name="T78" fmla="*/ 57150 w 61"/>
              <a:gd name="T79" fmla="*/ 276225 h 175"/>
              <a:gd name="T80" fmla="*/ 47625 w 61"/>
              <a:gd name="T81" fmla="*/ 276225 h 175"/>
              <a:gd name="T82" fmla="*/ 39688 w 61"/>
              <a:gd name="T83" fmla="*/ 276225 h 175"/>
              <a:gd name="T84" fmla="*/ 30163 w 61"/>
              <a:gd name="T85" fmla="*/ 276225 h 175"/>
              <a:gd name="T86" fmla="*/ 22225 w 61"/>
              <a:gd name="T87" fmla="*/ 276225 h 175"/>
              <a:gd name="T88" fmla="*/ 14288 w 61"/>
              <a:gd name="T89" fmla="*/ 277813 h 175"/>
              <a:gd name="T90" fmla="*/ 4763 w 61"/>
              <a:gd name="T91" fmla="*/ 277813 h 17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1" h="175">
                <a:moveTo>
                  <a:pt x="3" y="175"/>
                </a:moveTo>
                <a:lnTo>
                  <a:pt x="3" y="134"/>
                </a:lnTo>
                <a:lnTo>
                  <a:pt x="1" y="93"/>
                </a:lnTo>
                <a:lnTo>
                  <a:pt x="1" y="53"/>
                </a:lnTo>
                <a:lnTo>
                  <a:pt x="0" y="13"/>
                </a:lnTo>
                <a:lnTo>
                  <a:pt x="0" y="10"/>
                </a:lnTo>
                <a:lnTo>
                  <a:pt x="0" y="7"/>
                </a:lnTo>
                <a:lnTo>
                  <a:pt x="0" y="4"/>
                </a:lnTo>
                <a:lnTo>
                  <a:pt x="0" y="1"/>
                </a:lnTo>
                <a:lnTo>
                  <a:pt x="1" y="0"/>
                </a:lnTo>
                <a:lnTo>
                  <a:pt x="2" y="0"/>
                </a:lnTo>
                <a:lnTo>
                  <a:pt x="3" y="0"/>
                </a:lnTo>
                <a:lnTo>
                  <a:pt x="4" y="0"/>
                </a:lnTo>
                <a:lnTo>
                  <a:pt x="4" y="1"/>
                </a:lnTo>
                <a:lnTo>
                  <a:pt x="4" y="3"/>
                </a:lnTo>
                <a:lnTo>
                  <a:pt x="4" y="5"/>
                </a:lnTo>
                <a:lnTo>
                  <a:pt x="4" y="6"/>
                </a:lnTo>
                <a:lnTo>
                  <a:pt x="4" y="8"/>
                </a:lnTo>
                <a:lnTo>
                  <a:pt x="5" y="8"/>
                </a:lnTo>
                <a:lnTo>
                  <a:pt x="6" y="10"/>
                </a:lnTo>
                <a:lnTo>
                  <a:pt x="7" y="10"/>
                </a:lnTo>
                <a:lnTo>
                  <a:pt x="10" y="10"/>
                </a:lnTo>
                <a:lnTo>
                  <a:pt x="13" y="10"/>
                </a:lnTo>
                <a:lnTo>
                  <a:pt x="15" y="10"/>
                </a:lnTo>
                <a:lnTo>
                  <a:pt x="19" y="10"/>
                </a:lnTo>
                <a:lnTo>
                  <a:pt x="21" y="9"/>
                </a:lnTo>
                <a:lnTo>
                  <a:pt x="25" y="9"/>
                </a:lnTo>
                <a:lnTo>
                  <a:pt x="27" y="9"/>
                </a:lnTo>
                <a:lnTo>
                  <a:pt x="30" y="9"/>
                </a:lnTo>
                <a:lnTo>
                  <a:pt x="33" y="9"/>
                </a:lnTo>
                <a:lnTo>
                  <a:pt x="36" y="9"/>
                </a:lnTo>
                <a:lnTo>
                  <a:pt x="39" y="9"/>
                </a:lnTo>
                <a:lnTo>
                  <a:pt x="42" y="9"/>
                </a:lnTo>
                <a:lnTo>
                  <a:pt x="45" y="10"/>
                </a:lnTo>
                <a:lnTo>
                  <a:pt x="48" y="10"/>
                </a:lnTo>
                <a:lnTo>
                  <a:pt x="51" y="10"/>
                </a:lnTo>
                <a:lnTo>
                  <a:pt x="54" y="10"/>
                </a:lnTo>
                <a:lnTo>
                  <a:pt x="55" y="9"/>
                </a:lnTo>
                <a:lnTo>
                  <a:pt x="56" y="9"/>
                </a:lnTo>
                <a:lnTo>
                  <a:pt x="56" y="8"/>
                </a:lnTo>
                <a:lnTo>
                  <a:pt x="57" y="6"/>
                </a:lnTo>
                <a:lnTo>
                  <a:pt x="57" y="4"/>
                </a:lnTo>
                <a:lnTo>
                  <a:pt x="57" y="2"/>
                </a:lnTo>
                <a:lnTo>
                  <a:pt x="58" y="0"/>
                </a:lnTo>
                <a:lnTo>
                  <a:pt x="59" y="0"/>
                </a:lnTo>
                <a:lnTo>
                  <a:pt x="60" y="0"/>
                </a:lnTo>
                <a:lnTo>
                  <a:pt x="61" y="0"/>
                </a:lnTo>
                <a:lnTo>
                  <a:pt x="61" y="2"/>
                </a:lnTo>
                <a:lnTo>
                  <a:pt x="60" y="4"/>
                </a:lnTo>
                <a:lnTo>
                  <a:pt x="60" y="11"/>
                </a:lnTo>
                <a:lnTo>
                  <a:pt x="58" y="25"/>
                </a:lnTo>
                <a:lnTo>
                  <a:pt x="57" y="37"/>
                </a:lnTo>
                <a:lnTo>
                  <a:pt x="56" y="48"/>
                </a:lnTo>
                <a:lnTo>
                  <a:pt x="56" y="60"/>
                </a:lnTo>
                <a:lnTo>
                  <a:pt x="55" y="72"/>
                </a:lnTo>
                <a:lnTo>
                  <a:pt x="54" y="83"/>
                </a:lnTo>
                <a:lnTo>
                  <a:pt x="53" y="95"/>
                </a:lnTo>
                <a:lnTo>
                  <a:pt x="53" y="106"/>
                </a:lnTo>
                <a:lnTo>
                  <a:pt x="52" y="118"/>
                </a:lnTo>
                <a:lnTo>
                  <a:pt x="51" y="131"/>
                </a:lnTo>
                <a:lnTo>
                  <a:pt x="51" y="144"/>
                </a:lnTo>
                <a:lnTo>
                  <a:pt x="51" y="156"/>
                </a:lnTo>
                <a:lnTo>
                  <a:pt x="50" y="169"/>
                </a:lnTo>
                <a:lnTo>
                  <a:pt x="50" y="171"/>
                </a:lnTo>
                <a:lnTo>
                  <a:pt x="50" y="172"/>
                </a:lnTo>
                <a:lnTo>
                  <a:pt x="50" y="173"/>
                </a:lnTo>
                <a:lnTo>
                  <a:pt x="49" y="174"/>
                </a:lnTo>
                <a:lnTo>
                  <a:pt x="48" y="174"/>
                </a:lnTo>
                <a:lnTo>
                  <a:pt x="47" y="174"/>
                </a:lnTo>
                <a:lnTo>
                  <a:pt x="46" y="174"/>
                </a:lnTo>
                <a:lnTo>
                  <a:pt x="43" y="174"/>
                </a:lnTo>
                <a:lnTo>
                  <a:pt x="41" y="174"/>
                </a:lnTo>
                <a:lnTo>
                  <a:pt x="38" y="174"/>
                </a:lnTo>
                <a:lnTo>
                  <a:pt x="36" y="174"/>
                </a:lnTo>
                <a:lnTo>
                  <a:pt x="33" y="174"/>
                </a:lnTo>
                <a:lnTo>
                  <a:pt x="30" y="174"/>
                </a:lnTo>
                <a:lnTo>
                  <a:pt x="27" y="174"/>
                </a:lnTo>
                <a:lnTo>
                  <a:pt x="25" y="174"/>
                </a:lnTo>
                <a:lnTo>
                  <a:pt x="22" y="174"/>
                </a:lnTo>
                <a:lnTo>
                  <a:pt x="19" y="174"/>
                </a:lnTo>
                <a:lnTo>
                  <a:pt x="16" y="174"/>
                </a:lnTo>
                <a:lnTo>
                  <a:pt x="14" y="174"/>
                </a:lnTo>
                <a:lnTo>
                  <a:pt x="11" y="174"/>
                </a:lnTo>
                <a:lnTo>
                  <a:pt x="9" y="175"/>
                </a:lnTo>
                <a:lnTo>
                  <a:pt x="6" y="175"/>
                </a:lnTo>
                <a:lnTo>
                  <a:pt x="3" y="175"/>
                </a:lnTo>
                <a:close/>
              </a:path>
            </a:pathLst>
          </a:custGeom>
          <a:solidFill>
            <a:srgbClr val="FFC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94" name="Freeform 341"/>
          <p:cNvSpPr>
            <a:spLocks/>
          </p:cNvSpPr>
          <p:nvPr/>
        </p:nvSpPr>
        <p:spPr bwMode="auto">
          <a:xfrm>
            <a:off x="7215188" y="4471988"/>
            <a:ext cx="165100" cy="152400"/>
          </a:xfrm>
          <a:custGeom>
            <a:avLst/>
            <a:gdLst>
              <a:gd name="T0" fmla="*/ 155575 w 104"/>
              <a:gd name="T1" fmla="*/ 152400 h 96"/>
              <a:gd name="T2" fmla="*/ 153988 w 104"/>
              <a:gd name="T3" fmla="*/ 150813 h 96"/>
              <a:gd name="T4" fmla="*/ 150813 w 104"/>
              <a:gd name="T5" fmla="*/ 150813 h 96"/>
              <a:gd name="T6" fmla="*/ 130175 w 104"/>
              <a:gd name="T7" fmla="*/ 149225 h 96"/>
              <a:gd name="T8" fmla="*/ 109538 w 104"/>
              <a:gd name="T9" fmla="*/ 149225 h 96"/>
              <a:gd name="T10" fmla="*/ 88900 w 104"/>
              <a:gd name="T11" fmla="*/ 147638 h 96"/>
              <a:gd name="T12" fmla="*/ 68263 w 104"/>
              <a:gd name="T13" fmla="*/ 146050 h 96"/>
              <a:gd name="T14" fmla="*/ 47625 w 104"/>
              <a:gd name="T15" fmla="*/ 146050 h 96"/>
              <a:gd name="T16" fmla="*/ 36513 w 104"/>
              <a:gd name="T17" fmla="*/ 146050 h 96"/>
              <a:gd name="T18" fmla="*/ 30163 w 104"/>
              <a:gd name="T19" fmla="*/ 146050 h 96"/>
              <a:gd name="T20" fmla="*/ 23813 w 104"/>
              <a:gd name="T21" fmla="*/ 146050 h 96"/>
              <a:gd name="T22" fmla="*/ 17463 w 104"/>
              <a:gd name="T23" fmla="*/ 147638 h 96"/>
              <a:gd name="T24" fmla="*/ 11113 w 104"/>
              <a:gd name="T25" fmla="*/ 147638 h 96"/>
              <a:gd name="T26" fmla="*/ 6350 w 104"/>
              <a:gd name="T27" fmla="*/ 144463 h 96"/>
              <a:gd name="T28" fmla="*/ 4763 w 104"/>
              <a:gd name="T29" fmla="*/ 136525 h 96"/>
              <a:gd name="T30" fmla="*/ 0 w 104"/>
              <a:gd name="T31" fmla="*/ 101600 h 96"/>
              <a:gd name="T32" fmla="*/ 6350 w 104"/>
              <a:gd name="T33" fmla="*/ 82550 h 96"/>
              <a:gd name="T34" fmla="*/ 15875 w 104"/>
              <a:gd name="T35" fmla="*/ 73025 h 96"/>
              <a:gd name="T36" fmla="*/ 25400 w 104"/>
              <a:gd name="T37" fmla="*/ 61913 h 96"/>
              <a:gd name="T38" fmla="*/ 30163 w 104"/>
              <a:gd name="T39" fmla="*/ 42863 h 96"/>
              <a:gd name="T40" fmla="*/ 34925 w 104"/>
              <a:gd name="T41" fmla="*/ 25400 h 96"/>
              <a:gd name="T42" fmla="*/ 39688 w 104"/>
              <a:gd name="T43" fmla="*/ 11113 h 96"/>
              <a:gd name="T44" fmla="*/ 42863 w 104"/>
              <a:gd name="T45" fmla="*/ 3175 h 96"/>
              <a:gd name="T46" fmla="*/ 50800 w 104"/>
              <a:gd name="T47" fmla="*/ 1588 h 96"/>
              <a:gd name="T48" fmla="*/ 61913 w 104"/>
              <a:gd name="T49" fmla="*/ 0 h 96"/>
              <a:gd name="T50" fmla="*/ 71438 w 104"/>
              <a:gd name="T51" fmla="*/ 0 h 96"/>
              <a:gd name="T52" fmla="*/ 82550 w 104"/>
              <a:gd name="T53" fmla="*/ 1588 h 96"/>
              <a:gd name="T54" fmla="*/ 92075 w 104"/>
              <a:gd name="T55" fmla="*/ 1588 h 96"/>
              <a:gd name="T56" fmla="*/ 98425 w 104"/>
              <a:gd name="T57" fmla="*/ 1588 h 96"/>
              <a:gd name="T58" fmla="*/ 104775 w 104"/>
              <a:gd name="T59" fmla="*/ 3175 h 96"/>
              <a:gd name="T60" fmla="*/ 111125 w 104"/>
              <a:gd name="T61" fmla="*/ 3175 h 96"/>
              <a:gd name="T62" fmla="*/ 115888 w 104"/>
              <a:gd name="T63" fmla="*/ 4763 h 96"/>
              <a:gd name="T64" fmla="*/ 122238 w 104"/>
              <a:gd name="T65" fmla="*/ 4763 h 96"/>
              <a:gd name="T66" fmla="*/ 130175 w 104"/>
              <a:gd name="T67" fmla="*/ 6350 h 96"/>
              <a:gd name="T68" fmla="*/ 134938 w 104"/>
              <a:gd name="T69" fmla="*/ 7938 h 96"/>
              <a:gd name="T70" fmla="*/ 138113 w 104"/>
              <a:gd name="T71" fmla="*/ 9525 h 96"/>
              <a:gd name="T72" fmla="*/ 144463 w 104"/>
              <a:gd name="T73" fmla="*/ 52388 h 96"/>
              <a:gd name="T74" fmla="*/ 147638 w 104"/>
              <a:gd name="T75" fmla="*/ 66675 h 96"/>
              <a:gd name="T76" fmla="*/ 150813 w 104"/>
              <a:gd name="T77" fmla="*/ 73025 h 96"/>
              <a:gd name="T78" fmla="*/ 157163 w 104"/>
              <a:gd name="T79" fmla="*/ 82550 h 96"/>
              <a:gd name="T80" fmla="*/ 165100 w 104"/>
              <a:gd name="T81" fmla="*/ 92075 h 96"/>
              <a:gd name="T82" fmla="*/ 165100 w 104"/>
              <a:gd name="T83" fmla="*/ 107950 h 96"/>
              <a:gd name="T84" fmla="*/ 163513 w 104"/>
              <a:gd name="T85" fmla="*/ 130175 h 96"/>
              <a:gd name="T86" fmla="*/ 158750 w 104"/>
              <a:gd name="T87" fmla="*/ 152400 h 96"/>
              <a:gd name="T88" fmla="*/ 157163 w 104"/>
              <a:gd name="T89" fmla="*/ 152400 h 9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04" h="96">
                <a:moveTo>
                  <a:pt x="99" y="96"/>
                </a:moveTo>
                <a:lnTo>
                  <a:pt x="99" y="96"/>
                </a:lnTo>
                <a:lnTo>
                  <a:pt x="98" y="96"/>
                </a:lnTo>
                <a:lnTo>
                  <a:pt x="97" y="95"/>
                </a:lnTo>
                <a:lnTo>
                  <a:pt x="96" y="95"/>
                </a:lnTo>
                <a:lnTo>
                  <a:pt x="95" y="95"/>
                </a:lnTo>
                <a:lnTo>
                  <a:pt x="91" y="95"/>
                </a:lnTo>
                <a:lnTo>
                  <a:pt x="86" y="94"/>
                </a:lnTo>
                <a:lnTo>
                  <a:pt x="82" y="94"/>
                </a:lnTo>
                <a:lnTo>
                  <a:pt x="77" y="94"/>
                </a:lnTo>
                <a:lnTo>
                  <a:pt x="73" y="94"/>
                </a:lnTo>
                <a:lnTo>
                  <a:pt x="69" y="94"/>
                </a:lnTo>
                <a:lnTo>
                  <a:pt x="65" y="94"/>
                </a:lnTo>
                <a:lnTo>
                  <a:pt x="60" y="93"/>
                </a:lnTo>
                <a:lnTo>
                  <a:pt x="56" y="93"/>
                </a:lnTo>
                <a:lnTo>
                  <a:pt x="51" y="93"/>
                </a:lnTo>
                <a:lnTo>
                  <a:pt x="47" y="92"/>
                </a:lnTo>
                <a:lnTo>
                  <a:pt x="43" y="92"/>
                </a:lnTo>
                <a:lnTo>
                  <a:pt x="38" y="92"/>
                </a:lnTo>
                <a:lnTo>
                  <a:pt x="34" y="92"/>
                </a:lnTo>
                <a:lnTo>
                  <a:pt x="30" y="92"/>
                </a:lnTo>
                <a:lnTo>
                  <a:pt x="26" y="92"/>
                </a:lnTo>
                <a:lnTo>
                  <a:pt x="24" y="92"/>
                </a:lnTo>
                <a:lnTo>
                  <a:pt x="23" y="92"/>
                </a:lnTo>
                <a:lnTo>
                  <a:pt x="21" y="92"/>
                </a:lnTo>
                <a:lnTo>
                  <a:pt x="20" y="92"/>
                </a:lnTo>
                <a:lnTo>
                  <a:pt x="19" y="92"/>
                </a:lnTo>
                <a:lnTo>
                  <a:pt x="18" y="92"/>
                </a:lnTo>
                <a:lnTo>
                  <a:pt x="16" y="92"/>
                </a:lnTo>
                <a:lnTo>
                  <a:pt x="15" y="92"/>
                </a:lnTo>
                <a:lnTo>
                  <a:pt x="14" y="93"/>
                </a:lnTo>
                <a:lnTo>
                  <a:pt x="12" y="93"/>
                </a:lnTo>
                <a:lnTo>
                  <a:pt x="11" y="93"/>
                </a:lnTo>
                <a:lnTo>
                  <a:pt x="10" y="93"/>
                </a:lnTo>
                <a:lnTo>
                  <a:pt x="9" y="93"/>
                </a:lnTo>
                <a:lnTo>
                  <a:pt x="7" y="93"/>
                </a:lnTo>
                <a:lnTo>
                  <a:pt x="6" y="93"/>
                </a:lnTo>
                <a:lnTo>
                  <a:pt x="4" y="93"/>
                </a:lnTo>
                <a:lnTo>
                  <a:pt x="4" y="91"/>
                </a:lnTo>
                <a:lnTo>
                  <a:pt x="3" y="89"/>
                </a:lnTo>
                <a:lnTo>
                  <a:pt x="3" y="88"/>
                </a:lnTo>
                <a:lnTo>
                  <a:pt x="3" y="86"/>
                </a:lnTo>
                <a:lnTo>
                  <a:pt x="2" y="78"/>
                </a:lnTo>
                <a:lnTo>
                  <a:pt x="1" y="72"/>
                </a:lnTo>
                <a:lnTo>
                  <a:pt x="0" y="64"/>
                </a:lnTo>
                <a:lnTo>
                  <a:pt x="0" y="56"/>
                </a:lnTo>
                <a:lnTo>
                  <a:pt x="2" y="54"/>
                </a:lnTo>
                <a:lnTo>
                  <a:pt x="4" y="52"/>
                </a:lnTo>
                <a:lnTo>
                  <a:pt x="6" y="50"/>
                </a:lnTo>
                <a:lnTo>
                  <a:pt x="8" y="48"/>
                </a:lnTo>
                <a:lnTo>
                  <a:pt x="10" y="46"/>
                </a:lnTo>
                <a:lnTo>
                  <a:pt x="12" y="44"/>
                </a:lnTo>
                <a:lnTo>
                  <a:pt x="15" y="41"/>
                </a:lnTo>
                <a:lnTo>
                  <a:pt x="16" y="39"/>
                </a:lnTo>
                <a:lnTo>
                  <a:pt x="17" y="35"/>
                </a:lnTo>
                <a:lnTo>
                  <a:pt x="18" y="32"/>
                </a:lnTo>
                <a:lnTo>
                  <a:pt x="19" y="27"/>
                </a:lnTo>
                <a:lnTo>
                  <a:pt x="20" y="24"/>
                </a:lnTo>
                <a:lnTo>
                  <a:pt x="21" y="20"/>
                </a:lnTo>
                <a:lnTo>
                  <a:pt x="22" y="16"/>
                </a:lnTo>
                <a:lnTo>
                  <a:pt x="23" y="12"/>
                </a:lnTo>
                <a:lnTo>
                  <a:pt x="24" y="9"/>
                </a:lnTo>
                <a:lnTo>
                  <a:pt x="25" y="7"/>
                </a:lnTo>
                <a:lnTo>
                  <a:pt x="26" y="5"/>
                </a:lnTo>
                <a:lnTo>
                  <a:pt x="26" y="4"/>
                </a:lnTo>
                <a:lnTo>
                  <a:pt x="27" y="2"/>
                </a:lnTo>
                <a:lnTo>
                  <a:pt x="29" y="1"/>
                </a:lnTo>
                <a:lnTo>
                  <a:pt x="31" y="1"/>
                </a:lnTo>
                <a:lnTo>
                  <a:pt x="32" y="1"/>
                </a:lnTo>
                <a:lnTo>
                  <a:pt x="34" y="0"/>
                </a:lnTo>
                <a:lnTo>
                  <a:pt x="37" y="0"/>
                </a:lnTo>
                <a:lnTo>
                  <a:pt x="39" y="0"/>
                </a:lnTo>
                <a:lnTo>
                  <a:pt x="41" y="0"/>
                </a:lnTo>
                <a:lnTo>
                  <a:pt x="43" y="0"/>
                </a:lnTo>
                <a:lnTo>
                  <a:pt x="45" y="0"/>
                </a:lnTo>
                <a:lnTo>
                  <a:pt x="48" y="0"/>
                </a:lnTo>
                <a:lnTo>
                  <a:pt x="49" y="0"/>
                </a:lnTo>
                <a:lnTo>
                  <a:pt x="52" y="1"/>
                </a:lnTo>
                <a:lnTo>
                  <a:pt x="54" y="1"/>
                </a:lnTo>
                <a:lnTo>
                  <a:pt x="56" y="1"/>
                </a:lnTo>
                <a:lnTo>
                  <a:pt x="58" y="1"/>
                </a:lnTo>
                <a:lnTo>
                  <a:pt x="60" y="1"/>
                </a:lnTo>
                <a:lnTo>
                  <a:pt x="61" y="1"/>
                </a:lnTo>
                <a:lnTo>
                  <a:pt x="62" y="1"/>
                </a:lnTo>
                <a:lnTo>
                  <a:pt x="64" y="1"/>
                </a:lnTo>
                <a:lnTo>
                  <a:pt x="65" y="1"/>
                </a:lnTo>
                <a:lnTo>
                  <a:pt x="66" y="2"/>
                </a:lnTo>
                <a:lnTo>
                  <a:pt x="67" y="2"/>
                </a:lnTo>
                <a:lnTo>
                  <a:pt x="69" y="2"/>
                </a:lnTo>
                <a:lnTo>
                  <a:pt x="70" y="2"/>
                </a:lnTo>
                <a:lnTo>
                  <a:pt x="71" y="2"/>
                </a:lnTo>
                <a:lnTo>
                  <a:pt x="72" y="3"/>
                </a:lnTo>
                <a:lnTo>
                  <a:pt x="73" y="3"/>
                </a:lnTo>
                <a:lnTo>
                  <a:pt x="75" y="3"/>
                </a:lnTo>
                <a:lnTo>
                  <a:pt x="76" y="3"/>
                </a:lnTo>
                <a:lnTo>
                  <a:pt x="77" y="3"/>
                </a:lnTo>
                <a:lnTo>
                  <a:pt x="78" y="3"/>
                </a:lnTo>
                <a:lnTo>
                  <a:pt x="80" y="4"/>
                </a:lnTo>
                <a:lnTo>
                  <a:pt x="82" y="4"/>
                </a:lnTo>
                <a:lnTo>
                  <a:pt x="83" y="4"/>
                </a:lnTo>
                <a:lnTo>
                  <a:pt x="84" y="5"/>
                </a:lnTo>
                <a:lnTo>
                  <a:pt x="85" y="5"/>
                </a:lnTo>
                <a:lnTo>
                  <a:pt x="86" y="5"/>
                </a:lnTo>
                <a:lnTo>
                  <a:pt x="86" y="6"/>
                </a:lnTo>
                <a:lnTo>
                  <a:pt x="87" y="6"/>
                </a:lnTo>
                <a:lnTo>
                  <a:pt x="88" y="17"/>
                </a:lnTo>
                <a:lnTo>
                  <a:pt x="90" y="26"/>
                </a:lnTo>
                <a:lnTo>
                  <a:pt x="91" y="33"/>
                </a:lnTo>
                <a:lnTo>
                  <a:pt x="92" y="37"/>
                </a:lnTo>
                <a:lnTo>
                  <a:pt x="93" y="40"/>
                </a:lnTo>
                <a:lnTo>
                  <a:pt x="93" y="42"/>
                </a:lnTo>
                <a:lnTo>
                  <a:pt x="93" y="44"/>
                </a:lnTo>
                <a:lnTo>
                  <a:pt x="95" y="46"/>
                </a:lnTo>
                <a:lnTo>
                  <a:pt x="96" y="49"/>
                </a:lnTo>
                <a:lnTo>
                  <a:pt x="98" y="51"/>
                </a:lnTo>
                <a:lnTo>
                  <a:pt x="99" y="52"/>
                </a:lnTo>
                <a:lnTo>
                  <a:pt x="101" y="54"/>
                </a:lnTo>
                <a:lnTo>
                  <a:pt x="102" y="56"/>
                </a:lnTo>
                <a:lnTo>
                  <a:pt x="104" y="58"/>
                </a:lnTo>
                <a:lnTo>
                  <a:pt x="104" y="59"/>
                </a:lnTo>
                <a:lnTo>
                  <a:pt x="104" y="64"/>
                </a:lnTo>
                <a:lnTo>
                  <a:pt x="104" y="68"/>
                </a:lnTo>
                <a:lnTo>
                  <a:pt x="104" y="73"/>
                </a:lnTo>
                <a:lnTo>
                  <a:pt x="104" y="77"/>
                </a:lnTo>
                <a:lnTo>
                  <a:pt x="103" y="82"/>
                </a:lnTo>
                <a:lnTo>
                  <a:pt x="102" y="86"/>
                </a:lnTo>
                <a:lnTo>
                  <a:pt x="101" y="91"/>
                </a:lnTo>
                <a:lnTo>
                  <a:pt x="100" y="96"/>
                </a:lnTo>
                <a:lnTo>
                  <a:pt x="99" y="96"/>
                </a:lnTo>
                <a:close/>
              </a:path>
            </a:pathLst>
          </a:custGeom>
          <a:solidFill>
            <a:srgbClr val="6600C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95" name="Freeform 342"/>
          <p:cNvSpPr>
            <a:spLocks/>
          </p:cNvSpPr>
          <p:nvPr/>
        </p:nvSpPr>
        <p:spPr bwMode="auto">
          <a:xfrm>
            <a:off x="7380289" y="4608514"/>
            <a:ext cx="1587" cy="15875"/>
          </a:xfrm>
          <a:custGeom>
            <a:avLst/>
            <a:gdLst>
              <a:gd name="T0" fmla="*/ 0 w 1"/>
              <a:gd name="T1" fmla="*/ 14288 h 10"/>
              <a:gd name="T2" fmla="*/ 0 w 1"/>
              <a:gd name="T3" fmla="*/ 14288 h 10"/>
              <a:gd name="T4" fmla="*/ 0 w 1"/>
              <a:gd name="T5" fmla="*/ 14288 h 10"/>
              <a:gd name="T6" fmla="*/ 0 w 1"/>
              <a:gd name="T7" fmla="*/ 11113 h 10"/>
              <a:gd name="T8" fmla="*/ 0 w 1"/>
              <a:gd name="T9" fmla="*/ 7938 h 10"/>
              <a:gd name="T10" fmla="*/ 0 w 1"/>
              <a:gd name="T11" fmla="*/ 4763 h 10"/>
              <a:gd name="T12" fmla="*/ 0 w 1"/>
              <a:gd name="T13" fmla="*/ 0 h 10"/>
              <a:gd name="T14" fmla="*/ 1587 w 1"/>
              <a:gd name="T15" fmla="*/ 0 h 10"/>
              <a:gd name="T16" fmla="*/ 1587 w 1"/>
              <a:gd name="T17" fmla="*/ 4763 h 10"/>
              <a:gd name="T18" fmla="*/ 1587 w 1"/>
              <a:gd name="T19" fmla="*/ 7938 h 10"/>
              <a:gd name="T20" fmla="*/ 1587 w 1"/>
              <a:gd name="T21" fmla="*/ 11113 h 10"/>
              <a:gd name="T22" fmla="*/ 0 w 1"/>
              <a:gd name="T23" fmla="*/ 14288 h 10"/>
              <a:gd name="T24" fmla="*/ 0 w 1"/>
              <a:gd name="T25" fmla="*/ 15875 h 10"/>
              <a:gd name="T26" fmla="*/ 0 w 1"/>
              <a:gd name="T27" fmla="*/ 14288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 h="10">
                <a:moveTo>
                  <a:pt x="0" y="9"/>
                </a:moveTo>
                <a:lnTo>
                  <a:pt x="0" y="9"/>
                </a:lnTo>
                <a:lnTo>
                  <a:pt x="0" y="7"/>
                </a:lnTo>
                <a:lnTo>
                  <a:pt x="0" y="5"/>
                </a:lnTo>
                <a:lnTo>
                  <a:pt x="0" y="3"/>
                </a:lnTo>
                <a:lnTo>
                  <a:pt x="0" y="0"/>
                </a:lnTo>
                <a:lnTo>
                  <a:pt x="1" y="0"/>
                </a:lnTo>
                <a:lnTo>
                  <a:pt x="1" y="3"/>
                </a:lnTo>
                <a:lnTo>
                  <a:pt x="1" y="5"/>
                </a:lnTo>
                <a:lnTo>
                  <a:pt x="1" y="7"/>
                </a:lnTo>
                <a:lnTo>
                  <a:pt x="0" y="9"/>
                </a:lnTo>
                <a:lnTo>
                  <a:pt x="0" y="10"/>
                </a:lnTo>
                <a:lnTo>
                  <a:pt x="0" y="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96" name="Freeform 343"/>
          <p:cNvSpPr>
            <a:spLocks/>
          </p:cNvSpPr>
          <p:nvPr/>
        </p:nvSpPr>
        <p:spPr bwMode="auto">
          <a:xfrm>
            <a:off x="7324725" y="4581526"/>
            <a:ext cx="44450" cy="30163"/>
          </a:xfrm>
          <a:custGeom>
            <a:avLst/>
            <a:gdLst>
              <a:gd name="T0" fmla="*/ 39688 w 28"/>
              <a:gd name="T1" fmla="*/ 30163 h 19"/>
              <a:gd name="T2" fmla="*/ 38100 w 28"/>
              <a:gd name="T3" fmla="*/ 30163 h 19"/>
              <a:gd name="T4" fmla="*/ 36513 w 28"/>
              <a:gd name="T5" fmla="*/ 30163 h 19"/>
              <a:gd name="T6" fmla="*/ 33338 w 28"/>
              <a:gd name="T7" fmla="*/ 30163 h 19"/>
              <a:gd name="T8" fmla="*/ 31750 w 28"/>
              <a:gd name="T9" fmla="*/ 28575 h 19"/>
              <a:gd name="T10" fmla="*/ 30163 w 28"/>
              <a:gd name="T11" fmla="*/ 28575 h 19"/>
              <a:gd name="T12" fmla="*/ 26988 w 28"/>
              <a:gd name="T13" fmla="*/ 28575 h 19"/>
              <a:gd name="T14" fmla="*/ 23813 w 28"/>
              <a:gd name="T15" fmla="*/ 28575 h 19"/>
              <a:gd name="T16" fmla="*/ 22225 w 28"/>
              <a:gd name="T17" fmla="*/ 28575 h 19"/>
              <a:gd name="T18" fmla="*/ 20638 w 28"/>
              <a:gd name="T19" fmla="*/ 26988 h 19"/>
              <a:gd name="T20" fmla="*/ 17463 w 28"/>
              <a:gd name="T21" fmla="*/ 26988 h 19"/>
              <a:gd name="T22" fmla="*/ 15875 w 28"/>
              <a:gd name="T23" fmla="*/ 26988 h 19"/>
              <a:gd name="T24" fmla="*/ 12700 w 28"/>
              <a:gd name="T25" fmla="*/ 26988 h 19"/>
              <a:gd name="T26" fmla="*/ 11113 w 28"/>
              <a:gd name="T27" fmla="*/ 26988 h 19"/>
              <a:gd name="T28" fmla="*/ 9525 w 28"/>
              <a:gd name="T29" fmla="*/ 26988 h 19"/>
              <a:gd name="T30" fmla="*/ 6350 w 28"/>
              <a:gd name="T31" fmla="*/ 26988 h 19"/>
              <a:gd name="T32" fmla="*/ 4763 w 28"/>
              <a:gd name="T33" fmla="*/ 26988 h 19"/>
              <a:gd name="T34" fmla="*/ 3175 w 28"/>
              <a:gd name="T35" fmla="*/ 26988 h 19"/>
              <a:gd name="T36" fmla="*/ 3175 w 28"/>
              <a:gd name="T37" fmla="*/ 28575 h 19"/>
              <a:gd name="T38" fmla="*/ 1588 w 28"/>
              <a:gd name="T39" fmla="*/ 28575 h 19"/>
              <a:gd name="T40" fmla="*/ 0 w 28"/>
              <a:gd name="T41" fmla="*/ 26988 h 19"/>
              <a:gd name="T42" fmla="*/ 0 w 28"/>
              <a:gd name="T43" fmla="*/ 22225 h 19"/>
              <a:gd name="T44" fmla="*/ 0 w 28"/>
              <a:gd name="T45" fmla="*/ 14288 h 19"/>
              <a:gd name="T46" fmla="*/ 1588 w 28"/>
              <a:gd name="T47" fmla="*/ 6350 h 19"/>
              <a:gd name="T48" fmla="*/ 3175 w 28"/>
              <a:gd name="T49" fmla="*/ 3175 h 19"/>
              <a:gd name="T50" fmla="*/ 4763 w 28"/>
              <a:gd name="T51" fmla="*/ 1588 h 19"/>
              <a:gd name="T52" fmla="*/ 6350 w 28"/>
              <a:gd name="T53" fmla="*/ 1588 h 19"/>
              <a:gd name="T54" fmla="*/ 9525 w 28"/>
              <a:gd name="T55" fmla="*/ 0 h 19"/>
              <a:gd name="T56" fmla="*/ 11113 w 28"/>
              <a:gd name="T57" fmla="*/ 0 h 19"/>
              <a:gd name="T58" fmla="*/ 14288 w 28"/>
              <a:gd name="T59" fmla="*/ 0 h 19"/>
              <a:gd name="T60" fmla="*/ 17463 w 28"/>
              <a:gd name="T61" fmla="*/ 0 h 19"/>
              <a:gd name="T62" fmla="*/ 20638 w 28"/>
              <a:gd name="T63" fmla="*/ 1588 h 19"/>
              <a:gd name="T64" fmla="*/ 22225 w 28"/>
              <a:gd name="T65" fmla="*/ 1588 h 19"/>
              <a:gd name="T66" fmla="*/ 25400 w 28"/>
              <a:gd name="T67" fmla="*/ 1588 h 19"/>
              <a:gd name="T68" fmla="*/ 28575 w 28"/>
              <a:gd name="T69" fmla="*/ 1588 h 19"/>
              <a:gd name="T70" fmla="*/ 30163 w 28"/>
              <a:gd name="T71" fmla="*/ 3175 h 19"/>
              <a:gd name="T72" fmla="*/ 33338 w 28"/>
              <a:gd name="T73" fmla="*/ 3175 h 19"/>
              <a:gd name="T74" fmla="*/ 36513 w 28"/>
              <a:gd name="T75" fmla="*/ 4763 h 19"/>
              <a:gd name="T76" fmla="*/ 38100 w 28"/>
              <a:gd name="T77" fmla="*/ 4763 h 19"/>
              <a:gd name="T78" fmla="*/ 41275 w 28"/>
              <a:gd name="T79" fmla="*/ 4763 h 19"/>
              <a:gd name="T80" fmla="*/ 44450 w 28"/>
              <a:gd name="T81" fmla="*/ 4763 h 19"/>
              <a:gd name="T82" fmla="*/ 44450 w 28"/>
              <a:gd name="T83" fmla="*/ 9525 h 19"/>
              <a:gd name="T84" fmla="*/ 44450 w 28"/>
              <a:gd name="T85" fmla="*/ 15875 h 19"/>
              <a:gd name="T86" fmla="*/ 44450 w 28"/>
              <a:gd name="T87" fmla="*/ 23813 h 19"/>
              <a:gd name="T88" fmla="*/ 42863 w 28"/>
              <a:gd name="T89" fmla="*/ 30163 h 19"/>
              <a:gd name="T90" fmla="*/ 42863 w 28"/>
              <a:gd name="T91" fmla="*/ 30163 h 19"/>
              <a:gd name="T92" fmla="*/ 41275 w 28"/>
              <a:gd name="T93" fmla="*/ 30163 h 19"/>
              <a:gd name="T94" fmla="*/ 41275 w 28"/>
              <a:gd name="T95" fmla="*/ 30163 h 19"/>
              <a:gd name="T96" fmla="*/ 39688 w 28"/>
              <a:gd name="T97" fmla="*/ 30163 h 1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8" h="19">
                <a:moveTo>
                  <a:pt x="25" y="19"/>
                </a:moveTo>
                <a:lnTo>
                  <a:pt x="24" y="19"/>
                </a:lnTo>
                <a:lnTo>
                  <a:pt x="23" y="19"/>
                </a:lnTo>
                <a:lnTo>
                  <a:pt x="21" y="19"/>
                </a:lnTo>
                <a:lnTo>
                  <a:pt x="20" y="18"/>
                </a:lnTo>
                <a:lnTo>
                  <a:pt x="19" y="18"/>
                </a:lnTo>
                <a:lnTo>
                  <a:pt x="17" y="18"/>
                </a:lnTo>
                <a:lnTo>
                  <a:pt x="15" y="18"/>
                </a:lnTo>
                <a:lnTo>
                  <a:pt x="14" y="18"/>
                </a:lnTo>
                <a:lnTo>
                  <a:pt x="13" y="17"/>
                </a:lnTo>
                <a:lnTo>
                  <a:pt x="11" y="17"/>
                </a:lnTo>
                <a:lnTo>
                  <a:pt x="10" y="17"/>
                </a:lnTo>
                <a:lnTo>
                  <a:pt x="8" y="17"/>
                </a:lnTo>
                <a:lnTo>
                  <a:pt x="7" y="17"/>
                </a:lnTo>
                <a:lnTo>
                  <a:pt x="6" y="17"/>
                </a:lnTo>
                <a:lnTo>
                  <a:pt x="4" y="17"/>
                </a:lnTo>
                <a:lnTo>
                  <a:pt x="3" y="17"/>
                </a:lnTo>
                <a:lnTo>
                  <a:pt x="2" y="17"/>
                </a:lnTo>
                <a:lnTo>
                  <a:pt x="2" y="18"/>
                </a:lnTo>
                <a:lnTo>
                  <a:pt x="1" y="18"/>
                </a:lnTo>
                <a:lnTo>
                  <a:pt x="0" y="17"/>
                </a:lnTo>
                <a:lnTo>
                  <a:pt x="0" y="14"/>
                </a:lnTo>
                <a:lnTo>
                  <a:pt x="0" y="9"/>
                </a:lnTo>
                <a:lnTo>
                  <a:pt x="1" y="4"/>
                </a:lnTo>
                <a:lnTo>
                  <a:pt x="2" y="2"/>
                </a:lnTo>
                <a:lnTo>
                  <a:pt x="3" y="1"/>
                </a:lnTo>
                <a:lnTo>
                  <a:pt x="4" y="1"/>
                </a:lnTo>
                <a:lnTo>
                  <a:pt x="6" y="0"/>
                </a:lnTo>
                <a:lnTo>
                  <a:pt x="7" y="0"/>
                </a:lnTo>
                <a:lnTo>
                  <a:pt x="9" y="0"/>
                </a:lnTo>
                <a:lnTo>
                  <a:pt x="11" y="0"/>
                </a:lnTo>
                <a:lnTo>
                  <a:pt x="13" y="1"/>
                </a:lnTo>
                <a:lnTo>
                  <a:pt x="14" y="1"/>
                </a:lnTo>
                <a:lnTo>
                  <a:pt x="16" y="1"/>
                </a:lnTo>
                <a:lnTo>
                  <a:pt x="18" y="1"/>
                </a:lnTo>
                <a:lnTo>
                  <a:pt x="19" y="2"/>
                </a:lnTo>
                <a:lnTo>
                  <a:pt x="21" y="2"/>
                </a:lnTo>
                <a:lnTo>
                  <a:pt x="23" y="3"/>
                </a:lnTo>
                <a:lnTo>
                  <a:pt x="24" y="3"/>
                </a:lnTo>
                <a:lnTo>
                  <a:pt x="26" y="3"/>
                </a:lnTo>
                <a:lnTo>
                  <a:pt x="28" y="3"/>
                </a:lnTo>
                <a:lnTo>
                  <a:pt x="28" y="6"/>
                </a:lnTo>
                <a:lnTo>
                  <a:pt x="28" y="10"/>
                </a:lnTo>
                <a:lnTo>
                  <a:pt x="28" y="15"/>
                </a:lnTo>
                <a:lnTo>
                  <a:pt x="27" y="19"/>
                </a:lnTo>
                <a:lnTo>
                  <a:pt x="26" y="19"/>
                </a:lnTo>
                <a:lnTo>
                  <a:pt x="25" y="1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97" name="Freeform 344"/>
          <p:cNvSpPr>
            <a:spLocks/>
          </p:cNvSpPr>
          <p:nvPr/>
        </p:nvSpPr>
        <p:spPr bwMode="auto">
          <a:xfrm>
            <a:off x="7340600" y="4586289"/>
            <a:ext cx="26988" cy="22225"/>
          </a:xfrm>
          <a:custGeom>
            <a:avLst/>
            <a:gdLst>
              <a:gd name="T0" fmla="*/ 23813 w 17"/>
              <a:gd name="T1" fmla="*/ 22225 h 14"/>
              <a:gd name="T2" fmla="*/ 20638 w 17"/>
              <a:gd name="T3" fmla="*/ 22225 h 14"/>
              <a:gd name="T4" fmla="*/ 17463 w 17"/>
              <a:gd name="T5" fmla="*/ 20638 h 14"/>
              <a:gd name="T6" fmla="*/ 14288 w 17"/>
              <a:gd name="T7" fmla="*/ 20638 h 14"/>
              <a:gd name="T8" fmla="*/ 12700 w 17"/>
              <a:gd name="T9" fmla="*/ 20638 h 14"/>
              <a:gd name="T10" fmla="*/ 9525 w 17"/>
              <a:gd name="T11" fmla="*/ 20638 h 14"/>
              <a:gd name="T12" fmla="*/ 6350 w 17"/>
              <a:gd name="T13" fmla="*/ 19050 h 14"/>
              <a:gd name="T14" fmla="*/ 3175 w 17"/>
              <a:gd name="T15" fmla="*/ 19050 h 14"/>
              <a:gd name="T16" fmla="*/ 0 w 17"/>
              <a:gd name="T17" fmla="*/ 19050 h 14"/>
              <a:gd name="T18" fmla="*/ 1588 w 17"/>
              <a:gd name="T19" fmla="*/ 15875 h 14"/>
              <a:gd name="T20" fmla="*/ 1588 w 17"/>
              <a:gd name="T21" fmla="*/ 9525 h 14"/>
              <a:gd name="T22" fmla="*/ 1588 w 17"/>
              <a:gd name="T23" fmla="*/ 4763 h 14"/>
              <a:gd name="T24" fmla="*/ 1588 w 17"/>
              <a:gd name="T25" fmla="*/ 0 h 14"/>
              <a:gd name="T26" fmla="*/ 4763 w 17"/>
              <a:gd name="T27" fmla="*/ 0 h 14"/>
              <a:gd name="T28" fmla="*/ 7938 w 17"/>
              <a:gd name="T29" fmla="*/ 0 h 14"/>
              <a:gd name="T30" fmla="*/ 11113 w 17"/>
              <a:gd name="T31" fmla="*/ 0 h 14"/>
              <a:gd name="T32" fmla="*/ 14288 w 17"/>
              <a:gd name="T33" fmla="*/ 0 h 14"/>
              <a:gd name="T34" fmla="*/ 17463 w 17"/>
              <a:gd name="T35" fmla="*/ 1588 h 14"/>
              <a:gd name="T36" fmla="*/ 20638 w 17"/>
              <a:gd name="T37" fmla="*/ 1588 h 14"/>
              <a:gd name="T38" fmla="*/ 23813 w 17"/>
              <a:gd name="T39" fmla="*/ 3175 h 14"/>
              <a:gd name="T40" fmla="*/ 26988 w 17"/>
              <a:gd name="T41" fmla="*/ 3175 h 14"/>
              <a:gd name="T42" fmla="*/ 26988 w 17"/>
              <a:gd name="T43" fmla="*/ 7938 h 14"/>
              <a:gd name="T44" fmla="*/ 26988 w 17"/>
              <a:gd name="T45" fmla="*/ 11113 h 14"/>
              <a:gd name="T46" fmla="*/ 25400 w 17"/>
              <a:gd name="T47" fmla="*/ 17463 h 14"/>
              <a:gd name="T48" fmla="*/ 25400 w 17"/>
              <a:gd name="T49" fmla="*/ 22225 h 14"/>
              <a:gd name="T50" fmla="*/ 25400 w 17"/>
              <a:gd name="T51" fmla="*/ 22225 h 14"/>
              <a:gd name="T52" fmla="*/ 23813 w 17"/>
              <a:gd name="T53" fmla="*/ 22225 h 14"/>
              <a:gd name="T54" fmla="*/ 23813 w 17"/>
              <a:gd name="T55" fmla="*/ 22225 h 1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7" h="14">
                <a:moveTo>
                  <a:pt x="15" y="14"/>
                </a:moveTo>
                <a:lnTo>
                  <a:pt x="13" y="14"/>
                </a:lnTo>
                <a:lnTo>
                  <a:pt x="11" y="13"/>
                </a:lnTo>
                <a:lnTo>
                  <a:pt x="9" y="13"/>
                </a:lnTo>
                <a:lnTo>
                  <a:pt x="8" y="13"/>
                </a:lnTo>
                <a:lnTo>
                  <a:pt x="6" y="13"/>
                </a:lnTo>
                <a:lnTo>
                  <a:pt x="4" y="12"/>
                </a:lnTo>
                <a:lnTo>
                  <a:pt x="2" y="12"/>
                </a:lnTo>
                <a:lnTo>
                  <a:pt x="0" y="12"/>
                </a:lnTo>
                <a:lnTo>
                  <a:pt x="1" y="10"/>
                </a:lnTo>
                <a:lnTo>
                  <a:pt x="1" y="6"/>
                </a:lnTo>
                <a:lnTo>
                  <a:pt x="1" y="3"/>
                </a:lnTo>
                <a:lnTo>
                  <a:pt x="1" y="0"/>
                </a:lnTo>
                <a:lnTo>
                  <a:pt x="3" y="0"/>
                </a:lnTo>
                <a:lnTo>
                  <a:pt x="5" y="0"/>
                </a:lnTo>
                <a:lnTo>
                  <a:pt x="7" y="0"/>
                </a:lnTo>
                <a:lnTo>
                  <a:pt x="9" y="0"/>
                </a:lnTo>
                <a:lnTo>
                  <a:pt x="11" y="1"/>
                </a:lnTo>
                <a:lnTo>
                  <a:pt x="13" y="1"/>
                </a:lnTo>
                <a:lnTo>
                  <a:pt x="15" y="2"/>
                </a:lnTo>
                <a:lnTo>
                  <a:pt x="17" y="2"/>
                </a:lnTo>
                <a:lnTo>
                  <a:pt x="17" y="5"/>
                </a:lnTo>
                <a:lnTo>
                  <a:pt x="17" y="7"/>
                </a:lnTo>
                <a:lnTo>
                  <a:pt x="16" y="11"/>
                </a:lnTo>
                <a:lnTo>
                  <a:pt x="16" y="14"/>
                </a:lnTo>
                <a:lnTo>
                  <a:pt x="15" y="14"/>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98" name="Freeform 345"/>
          <p:cNvSpPr>
            <a:spLocks/>
          </p:cNvSpPr>
          <p:nvPr/>
        </p:nvSpPr>
        <p:spPr bwMode="auto">
          <a:xfrm>
            <a:off x="7223125" y="4578350"/>
            <a:ext cx="46038" cy="26988"/>
          </a:xfrm>
          <a:custGeom>
            <a:avLst/>
            <a:gdLst>
              <a:gd name="T0" fmla="*/ 39688 w 29"/>
              <a:gd name="T1" fmla="*/ 26988 h 17"/>
              <a:gd name="T2" fmla="*/ 38100 w 29"/>
              <a:gd name="T3" fmla="*/ 26988 h 17"/>
              <a:gd name="T4" fmla="*/ 34925 w 29"/>
              <a:gd name="T5" fmla="*/ 26988 h 17"/>
              <a:gd name="T6" fmla="*/ 33338 w 29"/>
              <a:gd name="T7" fmla="*/ 26988 h 17"/>
              <a:gd name="T8" fmla="*/ 31750 w 29"/>
              <a:gd name="T9" fmla="*/ 26988 h 17"/>
              <a:gd name="T10" fmla="*/ 28575 w 29"/>
              <a:gd name="T11" fmla="*/ 26988 h 17"/>
              <a:gd name="T12" fmla="*/ 25400 w 29"/>
              <a:gd name="T13" fmla="*/ 26988 h 17"/>
              <a:gd name="T14" fmla="*/ 23813 w 29"/>
              <a:gd name="T15" fmla="*/ 26988 h 17"/>
              <a:gd name="T16" fmla="*/ 22225 w 29"/>
              <a:gd name="T17" fmla="*/ 26988 h 17"/>
              <a:gd name="T18" fmla="*/ 19050 w 29"/>
              <a:gd name="T19" fmla="*/ 26988 h 17"/>
              <a:gd name="T20" fmla="*/ 17463 w 29"/>
              <a:gd name="T21" fmla="*/ 26988 h 17"/>
              <a:gd name="T22" fmla="*/ 15875 w 29"/>
              <a:gd name="T23" fmla="*/ 26988 h 17"/>
              <a:gd name="T24" fmla="*/ 12700 w 29"/>
              <a:gd name="T25" fmla="*/ 26988 h 17"/>
              <a:gd name="T26" fmla="*/ 9525 w 29"/>
              <a:gd name="T27" fmla="*/ 26988 h 17"/>
              <a:gd name="T28" fmla="*/ 7938 w 29"/>
              <a:gd name="T29" fmla="*/ 26988 h 17"/>
              <a:gd name="T30" fmla="*/ 6350 w 29"/>
              <a:gd name="T31" fmla="*/ 26988 h 17"/>
              <a:gd name="T32" fmla="*/ 3175 w 29"/>
              <a:gd name="T33" fmla="*/ 26988 h 17"/>
              <a:gd name="T34" fmla="*/ 3175 w 29"/>
              <a:gd name="T35" fmla="*/ 23813 h 17"/>
              <a:gd name="T36" fmla="*/ 1588 w 29"/>
              <a:gd name="T37" fmla="*/ 22225 h 17"/>
              <a:gd name="T38" fmla="*/ 1588 w 29"/>
              <a:gd name="T39" fmla="*/ 20638 h 17"/>
              <a:gd name="T40" fmla="*/ 1588 w 29"/>
              <a:gd name="T41" fmla="*/ 19050 h 17"/>
              <a:gd name="T42" fmla="*/ 1588 w 29"/>
              <a:gd name="T43" fmla="*/ 19050 h 17"/>
              <a:gd name="T44" fmla="*/ 1588 w 29"/>
              <a:gd name="T45" fmla="*/ 19050 h 17"/>
              <a:gd name="T46" fmla="*/ 1588 w 29"/>
              <a:gd name="T47" fmla="*/ 19050 h 17"/>
              <a:gd name="T48" fmla="*/ 1588 w 29"/>
              <a:gd name="T49" fmla="*/ 19050 h 17"/>
              <a:gd name="T50" fmla="*/ 1588 w 29"/>
              <a:gd name="T51" fmla="*/ 14288 h 17"/>
              <a:gd name="T52" fmla="*/ 1588 w 29"/>
              <a:gd name="T53" fmla="*/ 9525 h 17"/>
              <a:gd name="T54" fmla="*/ 1588 w 29"/>
              <a:gd name="T55" fmla="*/ 4763 h 17"/>
              <a:gd name="T56" fmla="*/ 1588 w 29"/>
              <a:gd name="T57" fmla="*/ 0 h 17"/>
              <a:gd name="T58" fmla="*/ 1588 w 29"/>
              <a:gd name="T59" fmla="*/ 1588 h 17"/>
              <a:gd name="T60" fmla="*/ 0 w 29"/>
              <a:gd name="T61" fmla="*/ 1588 h 17"/>
              <a:gd name="T62" fmla="*/ 0 w 29"/>
              <a:gd name="T63" fmla="*/ 1588 h 17"/>
              <a:gd name="T64" fmla="*/ 0 w 29"/>
              <a:gd name="T65" fmla="*/ 0 h 17"/>
              <a:gd name="T66" fmla="*/ 3175 w 29"/>
              <a:gd name="T67" fmla="*/ 0 h 17"/>
              <a:gd name="T68" fmla="*/ 6350 w 29"/>
              <a:gd name="T69" fmla="*/ 0 h 17"/>
              <a:gd name="T70" fmla="*/ 7938 w 29"/>
              <a:gd name="T71" fmla="*/ 0 h 17"/>
              <a:gd name="T72" fmla="*/ 11113 w 29"/>
              <a:gd name="T73" fmla="*/ 0 h 17"/>
              <a:gd name="T74" fmla="*/ 14288 w 29"/>
              <a:gd name="T75" fmla="*/ 0 h 17"/>
              <a:gd name="T76" fmla="*/ 15875 w 29"/>
              <a:gd name="T77" fmla="*/ 0 h 17"/>
              <a:gd name="T78" fmla="*/ 19050 w 29"/>
              <a:gd name="T79" fmla="*/ 0 h 17"/>
              <a:gd name="T80" fmla="*/ 22225 w 29"/>
              <a:gd name="T81" fmla="*/ 0 h 17"/>
              <a:gd name="T82" fmla="*/ 25400 w 29"/>
              <a:gd name="T83" fmla="*/ 0 h 17"/>
              <a:gd name="T84" fmla="*/ 28575 w 29"/>
              <a:gd name="T85" fmla="*/ 0 h 17"/>
              <a:gd name="T86" fmla="*/ 30163 w 29"/>
              <a:gd name="T87" fmla="*/ 1588 h 17"/>
              <a:gd name="T88" fmla="*/ 33338 w 29"/>
              <a:gd name="T89" fmla="*/ 1588 h 17"/>
              <a:gd name="T90" fmla="*/ 36513 w 29"/>
              <a:gd name="T91" fmla="*/ 1588 h 17"/>
              <a:gd name="T92" fmla="*/ 39688 w 29"/>
              <a:gd name="T93" fmla="*/ 1588 h 17"/>
              <a:gd name="T94" fmla="*/ 42863 w 29"/>
              <a:gd name="T95" fmla="*/ 3175 h 17"/>
              <a:gd name="T96" fmla="*/ 44450 w 29"/>
              <a:gd name="T97" fmla="*/ 3175 h 17"/>
              <a:gd name="T98" fmla="*/ 46038 w 29"/>
              <a:gd name="T99" fmla="*/ 3175 h 17"/>
              <a:gd name="T100" fmla="*/ 46038 w 29"/>
              <a:gd name="T101" fmla="*/ 3175 h 17"/>
              <a:gd name="T102" fmla="*/ 46038 w 29"/>
              <a:gd name="T103" fmla="*/ 7938 h 17"/>
              <a:gd name="T104" fmla="*/ 44450 w 29"/>
              <a:gd name="T105" fmla="*/ 15875 h 17"/>
              <a:gd name="T106" fmla="*/ 44450 w 29"/>
              <a:gd name="T107" fmla="*/ 22225 h 17"/>
              <a:gd name="T108" fmla="*/ 42863 w 29"/>
              <a:gd name="T109" fmla="*/ 26988 h 17"/>
              <a:gd name="T110" fmla="*/ 42863 w 29"/>
              <a:gd name="T111" fmla="*/ 26988 h 17"/>
              <a:gd name="T112" fmla="*/ 41275 w 29"/>
              <a:gd name="T113" fmla="*/ 26988 h 17"/>
              <a:gd name="T114" fmla="*/ 41275 w 29"/>
              <a:gd name="T115" fmla="*/ 26988 h 17"/>
              <a:gd name="T116" fmla="*/ 39688 w 29"/>
              <a:gd name="T117" fmla="*/ 26988 h 1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9" h="17">
                <a:moveTo>
                  <a:pt x="25" y="17"/>
                </a:moveTo>
                <a:lnTo>
                  <a:pt x="24" y="17"/>
                </a:lnTo>
                <a:lnTo>
                  <a:pt x="22" y="17"/>
                </a:lnTo>
                <a:lnTo>
                  <a:pt x="21" y="17"/>
                </a:lnTo>
                <a:lnTo>
                  <a:pt x="20" y="17"/>
                </a:lnTo>
                <a:lnTo>
                  <a:pt x="18" y="17"/>
                </a:lnTo>
                <a:lnTo>
                  <a:pt x="16" y="17"/>
                </a:lnTo>
                <a:lnTo>
                  <a:pt x="15" y="17"/>
                </a:lnTo>
                <a:lnTo>
                  <a:pt x="14" y="17"/>
                </a:lnTo>
                <a:lnTo>
                  <a:pt x="12" y="17"/>
                </a:lnTo>
                <a:lnTo>
                  <a:pt x="11" y="17"/>
                </a:lnTo>
                <a:lnTo>
                  <a:pt x="10" y="17"/>
                </a:lnTo>
                <a:lnTo>
                  <a:pt x="8" y="17"/>
                </a:lnTo>
                <a:lnTo>
                  <a:pt x="6" y="17"/>
                </a:lnTo>
                <a:lnTo>
                  <a:pt x="5" y="17"/>
                </a:lnTo>
                <a:lnTo>
                  <a:pt x="4" y="17"/>
                </a:lnTo>
                <a:lnTo>
                  <a:pt x="2" y="17"/>
                </a:lnTo>
                <a:lnTo>
                  <a:pt x="2" y="15"/>
                </a:lnTo>
                <a:lnTo>
                  <a:pt x="1" y="14"/>
                </a:lnTo>
                <a:lnTo>
                  <a:pt x="1" y="13"/>
                </a:lnTo>
                <a:lnTo>
                  <a:pt x="1" y="12"/>
                </a:lnTo>
                <a:lnTo>
                  <a:pt x="1" y="9"/>
                </a:lnTo>
                <a:lnTo>
                  <a:pt x="1" y="6"/>
                </a:lnTo>
                <a:lnTo>
                  <a:pt x="1" y="3"/>
                </a:lnTo>
                <a:lnTo>
                  <a:pt x="1" y="0"/>
                </a:lnTo>
                <a:lnTo>
                  <a:pt x="1" y="1"/>
                </a:lnTo>
                <a:lnTo>
                  <a:pt x="0" y="1"/>
                </a:lnTo>
                <a:lnTo>
                  <a:pt x="0" y="0"/>
                </a:lnTo>
                <a:lnTo>
                  <a:pt x="2" y="0"/>
                </a:lnTo>
                <a:lnTo>
                  <a:pt x="4" y="0"/>
                </a:lnTo>
                <a:lnTo>
                  <a:pt x="5" y="0"/>
                </a:lnTo>
                <a:lnTo>
                  <a:pt x="7" y="0"/>
                </a:lnTo>
                <a:lnTo>
                  <a:pt x="9" y="0"/>
                </a:lnTo>
                <a:lnTo>
                  <a:pt x="10" y="0"/>
                </a:lnTo>
                <a:lnTo>
                  <a:pt x="12" y="0"/>
                </a:lnTo>
                <a:lnTo>
                  <a:pt x="14" y="0"/>
                </a:lnTo>
                <a:lnTo>
                  <a:pt x="16" y="0"/>
                </a:lnTo>
                <a:lnTo>
                  <a:pt x="18" y="0"/>
                </a:lnTo>
                <a:lnTo>
                  <a:pt x="19" y="1"/>
                </a:lnTo>
                <a:lnTo>
                  <a:pt x="21" y="1"/>
                </a:lnTo>
                <a:lnTo>
                  <a:pt x="23" y="1"/>
                </a:lnTo>
                <a:lnTo>
                  <a:pt x="25" y="1"/>
                </a:lnTo>
                <a:lnTo>
                  <a:pt x="27" y="2"/>
                </a:lnTo>
                <a:lnTo>
                  <a:pt x="28" y="2"/>
                </a:lnTo>
                <a:lnTo>
                  <a:pt x="29" y="2"/>
                </a:lnTo>
                <a:lnTo>
                  <a:pt x="29" y="5"/>
                </a:lnTo>
                <a:lnTo>
                  <a:pt x="28" y="10"/>
                </a:lnTo>
                <a:lnTo>
                  <a:pt x="28" y="14"/>
                </a:lnTo>
                <a:lnTo>
                  <a:pt x="27" y="17"/>
                </a:lnTo>
                <a:lnTo>
                  <a:pt x="26" y="17"/>
                </a:lnTo>
                <a:lnTo>
                  <a:pt x="25" y="1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599" name="Freeform 346"/>
          <p:cNvSpPr>
            <a:spLocks/>
          </p:cNvSpPr>
          <p:nvPr/>
        </p:nvSpPr>
        <p:spPr bwMode="auto">
          <a:xfrm>
            <a:off x="7326314" y="4586289"/>
            <a:ext cx="14287" cy="20637"/>
          </a:xfrm>
          <a:custGeom>
            <a:avLst/>
            <a:gdLst>
              <a:gd name="T0" fmla="*/ 0 w 9"/>
              <a:gd name="T1" fmla="*/ 20637 h 13"/>
              <a:gd name="T2" fmla="*/ 0 w 9"/>
              <a:gd name="T3" fmla="*/ 12700 h 13"/>
              <a:gd name="T4" fmla="*/ 1587 w 9"/>
              <a:gd name="T5" fmla="*/ 7937 h 13"/>
              <a:gd name="T6" fmla="*/ 1587 w 9"/>
              <a:gd name="T7" fmla="*/ 3175 h 13"/>
              <a:gd name="T8" fmla="*/ 1587 w 9"/>
              <a:gd name="T9" fmla="*/ 1587 h 13"/>
              <a:gd name="T10" fmla="*/ 3175 w 9"/>
              <a:gd name="T11" fmla="*/ 0 h 13"/>
              <a:gd name="T12" fmla="*/ 6350 w 9"/>
              <a:gd name="T13" fmla="*/ 0 h 13"/>
              <a:gd name="T14" fmla="*/ 9525 w 9"/>
              <a:gd name="T15" fmla="*/ 0 h 13"/>
              <a:gd name="T16" fmla="*/ 14287 w 9"/>
              <a:gd name="T17" fmla="*/ 0 h 13"/>
              <a:gd name="T18" fmla="*/ 14287 w 9"/>
              <a:gd name="T19" fmla="*/ 4762 h 13"/>
              <a:gd name="T20" fmla="*/ 12700 w 9"/>
              <a:gd name="T21" fmla="*/ 9525 h 13"/>
              <a:gd name="T22" fmla="*/ 12700 w 9"/>
              <a:gd name="T23" fmla="*/ 14287 h 13"/>
              <a:gd name="T24" fmla="*/ 12700 w 9"/>
              <a:gd name="T25" fmla="*/ 19050 h 13"/>
              <a:gd name="T26" fmla="*/ 11112 w 9"/>
              <a:gd name="T27" fmla="*/ 19050 h 13"/>
              <a:gd name="T28" fmla="*/ 9525 w 9"/>
              <a:gd name="T29" fmla="*/ 19050 h 13"/>
              <a:gd name="T30" fmla="*/ 7937 w 9"/>
              <a:gd name="T31" fmla="*/ 19050 h 13"/>
              <a:gd name="T32" fmla="*/ 6350 w 9"/>
              <a:gd name="T33" fmla="*/ 19050 h 13"/>
              <a:gd name="T34" fmla="*/ 4762 w 9"/>
              <a:gd name="T35" fmla="*/ 19050 h 13"/>
              <a:gd name="T36" fmla="*/ 3175 w 9"/>
              <a:gd name="T37" fmla="*/ 19050 h 13"/>
              <a:gd name="T38" fmla="*/ 1587 w 9"/>
              <a:gd name="T39" fmla="*/ 20637 h 13"/>
              <a:gd name="T40" fmla="*/ 0 w 9"/>
              <a:gd name="T41" fmla="*/ 20637 h 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 h="13">
                <a:moveTo>
                  <a:pt x="0" y="13"/>
                </a:moveTo>
                <a:lnTo>
                  <a:pt x="0" y="8"/>
                </a:lnTo>
                <a:lnTo>
                  <a:pt x="1" y="5"/>
                </a:lnTo>
                <a:lnTo>
                  <a:pt x="1" y="2"/>
                </a:lnTo>
                <a:lnTo>
                  <a:pt x="1" y="1"/>
                </a:lnTo>
                <a:lnTo>
                  <a:pt x="2" y="0"/>
                </a:lnTo>
                <a:lnTo>
                  <a:pt x="4" y="0"/>
                </a:lnTo>
                <a:lnTo>
                  <a:pt x="6" y="0"/>
                </a:lnTo>
                <a:lnTo>
                  <a:pt x="9" y="0"/>
                </a:lnTo>
                <a:lnTo>
                  <a:pt x="9" y="3"/>
                </a:lnTo>
                <a:lnTo>
                  <a:pt x="8" y="6"/>
                </a:lnTo>
                <a:lnTo>
                  <a:pt x="8" y="9"/>
                </a:lnTo>
                <a:lnTo>
                  <a:pt x="8" y="12"/>
                </a:lnTo>
                <a:lnTo>
                  <a:pt x="7" y="12"/>
                </a:lnTo>
                <a:lnTo>
                  <a:pt x="6" y="12"/>
                </a:lnTo>
                <a:lnTo>
                  <a:pt x="5" y="12"/>
                </a:lnTo>
                <a:lnTo>
                  <a:pt x="4" y="12"/>
                </a:lnTo>
                <a:lnTo>
                  <a:pt x="3" y="12"/>
                </a:lnTo>
                <a:lnTo>
                  <a:pt x="2" y="12"/>
                </a:lnTo>
                <a:lnTo>
                  <a:pt x="1" y="13"/>
                </a:lnTo>
                <a:lnTo>
                  <a:pt x="0" y="13"/>
                </a:lnTo>
                <a:close/>
              </a:path>
            </a:pathLst>
          </a:cu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00" name="Freeform 347"/>
          <p:cNvSpPr>
            <a:spLocks/>
          </p:cNvSpPr>
          <p:nvPr/>
        </p:nvSpPr>
        <p:spPr bwMode="auto">
          <a:xfrm>
            <a:off x="7248526" y="4581525"/>
            <a:ext cx="17463" cy="20638"/>
          </a:xfrm>
          <a:custGeom>
            <a:avLst/>
            <a:gdLst>
              <a:gd name="T0" fmla="*/ 15875 w 11"/>
              <a:gd name="T1" fmla="*/ 20638 h 13"/>
              <a:gd name="T2" fmla="*/ 12700 w 11"/>
              <a:gd name="T3" fmla="*/ 20638 h 13"/>
              <a:gd name="T4" fmla="*/ 11113 w 11"/>
              <a:gd name="T5" fmla="*/ 20638 h 13"/>
              <a:gd name="T6" fmla="*/ 9525 w 11"/>
              <a:gd name="T7" fmla="*/ 20638 h 13"/>
              <a:gd name="T8" fmla="*/ 7938 w 11"/>
              <a:gd name="T9" fmla="*/ 20638 h 13"/>
              <a:gd name="T10" fmla="*/ 6350 w 11"/>
              <a:gd name="T11" fmla="*/ 20638 h 13"/>
              <a:gd name="T12" fmla="*/ 3175 w 11"/>
              <a:gd name="T13" fmla="*/ 20638 h 13"/>
              <a:gd name="T14" fmla="*/ 1588 w 11"/>
              <a:gd name="T15" fmla="*/ 20638 h 13"/>
              <a:gd name="T16" fmla="*/ 0 w 11"/>
              <a:gd name="T17" fmla="*/ 20638 h 13"/>
              <a:gd name="T18" fmla="*/ 0 w 11"/>
              <a:gd name="T19" fmla="*/ 15875 h 13"/>
              <a:gd name="T20" fmla="*/ 0 w 11"/>
              <a:gd name="T21" fmla="*/ 11113 h 13"/>
              <a:gd name="T22" fmla="*/ 0 w 11"/>
              <a:gd name="T23" fmla="*/ 4763 h 13"/>
              <a:gd name="T24" fmla="*/ 0 w 11"/>
              <a:gd name="T25" fmla="*/ 0 h 13"/>
              <a:gd name="T26" fmla="*/ 3175 w 11"/>
              <a:gd name="T27" fmla="*/ 1588 h 13"/>
              <a:gd name="T28" fmla="*/ 4763 w 11"/>
              <a:gd name="T29" fmla="*/ 1588 h 13"/>
              <a:gd name="T30" fmla="*/ 7938 w 11"/>
              <a:gd name="T31" fmla="*/ 1588 h 13"/>
              <a:gd name="T32" fmla="*/ 9525 w 11"/>
              <a:gd name="T33" fmla="*/ 1588 h 13"/>
              <a:gd name="T34" fmla="*/ 11113 w 11"/>
              <a:gd name="T35" fmla="*/ 3175 h 13"/>
              <a:gd name="T36" fmla="*/ 14288 w 11"/>
              <a:gd name="T37" fmla="*/ 3175 h 13"/>
              <a:gd name="T38" fmla="*/ 15875 w 11"/>
              <a:gd name="T39" fmla="*/ 3175 h 13"/>
              <a:gd name="T40" fmla="*/ 17463 w 11"/>
              <a:gd name="T41" fmla="*/ 3175 h 13"/>
              <a:gd name="T42" fmla="*/ 17463 w 11"/>
              <a:gd name="T43" fmla="*/ 7938 h 13"/>
              <a:gd name="T44" fmla="*/ 17463 w 11"/>
              <a:gd name="T45" fmla="*/ 12700 h 13"/>
              <a:gd name="T46" fmla="*/ 17463 w 11"/>
              <a:gd name="T47" fmla="*/ 15875 h 13"/>
              <a:gd name="T48" fmla="*/ 17463 w 11"/>
              <a:gd name="T49" fmla="*/ 20638 h 13"/>
              <a:gd name="T50" fmla="*/ 15875 w 11"/>
              <a:gd name="T51" fmla="*/ 20638 h 13"/>
              <a:gd name="T52" fmla="*/ 15875 w 11"/>
              <a:gd name="T53" fmla="*/ 20638 h 1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 h="13">
                <a:moveTo>
                  <a:pt x="10" y="13"/>
                </a:moveTo>
                <a:lnTo>
                  <a:pt x="8" y="13"/>
                </a:lnTo>
                <a:lnTo>
                  <a:pt x="7" y="13"/>
                </a:lnTo>
                <a:lnTo>
                  <a:pt x="6" y="13"/>
                </a:lnTo>
                <a:lnTo>
                  <a:pt x="5" y="13"/>
                </a:lnTo>
                <a:lnTo>
                  <a:pt x="4" y="13"/>
                </a:lnTo>
                <a:lnTo>
                  <a:pt x="2" y="13"/>
                </a:lnTo>
                <a:lnTo>
                  <a:pt x="1" y="13"/>
                </a:lnTo>
                <a:lnTo>
                  <a:pt x="0" y="13"/>
                </a:lnTo>
                <a:lnTo>
                  <a:pt x="0" y="10"/>
                </a:lnTo>
                <a:lnTo>
                  <a:pt x="0" y="7"/>
                </a:lnTo>
                <a:lnTo>
                  <a:pt x="0" y="3"/>
                </a:lnTo>
                <a:lnTo>
                  <a:pt x="0" y="0"/>
                </a:lnTo>
                <a:lnTo>
                  <a:pt x="2" y="1"/>
                </a:lnTo>
                <a:lnTo>
                  <a:pt x="3" y="1"/>
                </a:lnTo>
                <a:lnTo>
                  <a:pt x="5" y="1"/>
                </a:lnTo>
                <a:lnTo>
                  <a:pt x="6" y="1"/>
                </a:lnTo>
                <a:lnTo>
                  <a:pt x="7" y="2"/>
                </a:lnTo>
                <a:lnTo>
                  <a:pt x="9" y="2"/>
                </a:lnTo>
                <a:lnTo>
                  <a:pt x="10" y="2"/>
                </a:lnTo>
                <a:lnTo>
                  <a:pt x="11" y="2"/>
                </a:lnTo>
                <a:lnTo>
                  <a:pt x="11" y="5"/>
                </a:lnTo>
                <a:lnTo>
                  <a:pt x="11" y="8"/>
                </a:lnTo>
                <a:lnTo>
                  <a:pt x="11" y="10"/>
                </a:lnTo>
                <a:lnTo>
                  <a:pt x="11" y="13"/>
                </a:lnTo>
                <a:lnTo>
                  <a:pt x="10" y="13"/>
                </a:lnTo>
                <a:close/>
              </a:path>
            </a:pathLst>
          </a:cu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01" name="Freeform 348"/>
          <p:cNvSpPr>
            <a:spLocks/>
          </p:cNvSpPr>
          <p:nvPr/>
        </p:nvSpPr>
        <p:spPr bwMode="auto">
          <a:xfrm>
            <a:off x="7226300" y="4581525"/>
            <a:ext cx="20638" cy="20638"/>
          </a:xfrm>
          <a:custGeom>
            <a:avLst/>
            <a:gdLst>
              <a:gd name="T0" fmla="*/ 14288 w 13"/>
              <a:gd name="T1" fmla="*/ 20638 h 13"/>
              <a:gd name="T2" fmla="*/ 12700 w 13"/>
              <a:gd name="T3" fmla="*/ 20638 h 13"/>
              <a:gd name="T4" fmla="*/ 11113 w 13"/>
              <a:gd name="T5" fmla="*/ 20638 h 13"/>
              <a:gd name="T6" fmla="*/ 9525 w 13"/>
              <a:gd name="T7" fmla="*/ 20638 h 13"/>
              <a:gd name="T8" fmla="*/ 7938 w 13"/>
              <a:gd name="T9" fmla="*/ 19050 h 13"/>
              <a:gd name="T10" fmla="*/ 6350 w 13"/>
              <a:gd name="T11" fmla="*/ 19050 h 13"/>
              <a:gd name="T12" fmla="*/ 4763 w 13"/>
              <a:gd name="T13" fmla="*/ 19050 h 13"/>
              <a:gd name="T14" fmla="*/ 3175 w 13"/>
              <a:gd name="T15" fmla="*/ 19050 h 13"/>
              <a:gd name="T16" fmla="*/ 1588 w 13"/>
              <a:gd name="T17" fmla="*/ 19050 h 13"/>
              <a:gd name="T18" fmla="*/ 1588 w 13"/>
              <a:gd name="T19" fmla="*/ 14288 h 13"/>
              <a:gd name="T20" fmla="*/ 1588 w 13"/>
              <a:gd name="T21" fmla="*/ 9525 h 13"/>
              <a:gd name="T22" fmla="*/ 0 w 13"/>
              <a:gd name="T23" fmla="*/ 4763 h 13"/>
              <a:gd name="T24" fmla="*/ 0 w 13"/>
              <a:gd name="T25" fmla="*/ 0 h 13"/>
              <a:gd name="T26" fmla="*/ 3175 w 13"/>
              <a:gd name="T27" fmla="*/ 0 h 13"/>
              <a:gd name="T28" fmla="*/ 4763 w 13"/>
              <a:gd name="T29" fmla="*/ 0 h 13"/>
              <a:gd name="T30" fmla="*/ 7938 w 13"/>
              <a:gd name="T31" fmla="*/ 0 h 13"/>
              <a:gd name="T32" fmla="*/ 11113 w 13"/>
              <a:gd name="T33" fmla="*/ 0 h 13"/>
              <a:gd name="T34" fmla="*/ 12700 w 13"/>
              <a:gd name="T35" fmla="*/ 0 h 13"/>
              <a:gd name="T36" fmla="*/ 17463 w 13"/>
              <a:gd name="T37" fmla="*/ 0 h 13"/>
              <a:gd name="T38" fmla="*/ 19050 w 13"/>
              <a:gd name="T39" fmla="*/ 0 h 13"/>
              <a:gd name="T40" fmla="*/ 20638 w 13"/>
              <a:gd name="T41" fmla="*/ 1588 h 13"/>
              <a:gd name="T42" fmla="*/ 20638 w 13"/>
              <a:gd name="T43" fmla="*/ 6350 h 13"/>
              <a:gd name="T44" fmla="*/ 20638 w 13"/>
              <a:gd name="T45" fmla="*/ 9525 h 13"/>
              <a:gd name="T46" fmla="*/ 20638 w 13"/>
              <a:gd name="T47" fmla="*/ 14288 h 13"/>
              <a:gd name="T48" fmla="*/ 20638 w 13"/>
              <a:gd name="T49" fmla="*/ 19050 h 13"/>
              <a:gd name="T50" fmla="*/ 19050 w 13"/>
              <a:gd name="T51" fmla="*/ 20638 h 13"/>
              <a:gd name="T52" fmla="*/ 17463 w 13"/>
              <a:gd name="T53" fmla="*/ 20638 h 13"/>
              <a:gd name="T54" fmla="*/ 15875 w 13"/>
              <a:gd name="T55" fmla="*/ 20638 h 13"/>
              <a:gd name="T56" fmla="*/ 14288 w 13"/>
              <a:gd name="T57" fmla="*/ 20638 h 1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 h="13">
                <a:moveTo>
                  <a:pt x="9" y="13"/>
                </a:moveTo>
                <a:lnTo>
                  <a:pt x="8" y="13"/>
                </a:lnTo>
                <a:lnTo>
                  <a:pt x="7" y="13"/>
                </a:lnTo>
                <a:lnTo>
                  <a:pt x="6" y="13"/>
                </a:lnTo>
                <a:lnTo>
                  <a:pt x="5" y="12"/>
                </a:lnTo>
                <a:lnTo>
                  <a:pt x="4" y="12"/>
                </a:lnTo>
                <a:lnTo>
                  <a:pt x="3" y="12"/>
                </a:lnTo>
                <a:lnTo>
                  <a:pt x="2" y="12"/>
                </a:lnTo>
                <a:lnTo>
                  <a:pt x="1" y="12"/>
                </a:lnTo>
                <a:lnTo>
                  <a:pt x="1" y="9"/>
                </a:lnTo>
                <a:lnTo>
                  <a:pt x="1" y="6"/>
                </a:lnTo>
                <a:lnTo>
                  <a:pt x="0" y="3"/>
                </a:lnTo>
                <a:lnTo>
                  <a:pt x="0" y="0"/>
                </a:lnTo>
                <a:lnTo>
                  <a:pt x="2" y="0"/>
                </a:lnTo>
                <a:lnTo>
                  <a:pt x="3" y="0"/>
                </a:lnTo>
                <a:lnTo>
                  <a:pt x="5" y="0"/>
                </a:lnTo>
                <a:lnTo>
                  <a:pt x="7" y="0"/>
                </a:lnTo>
                <a:lnTo>
                  <a:pt x="8" y="0"/>
                </a:lnTo>
                <a:lnTo>
                  <a:pt x="11" y="0"/>
                </a:lnTo>
                <a:lnTo>
                  <a:pt x="12" y="0"/>
                </a:lnTo>
                <a:lnTo>
                  <a:pt x="13" y="1"/>
                </a:lnTo>
                <a:lnTo>
                  <a:pt x="13" y="4"/>
                </a:lnTo>
                <a:lnTo>
                  <a:pt x="13" y="6"/>
                </a:lnTo>
                <a:lnTo>
                  <a:pt x="13" y="9"/>
                </a:lnTo>
                <a:lnTo>
                  <a:pt x="13" y="12"/>
                </a:lnTo>
                <a:lnTo>
                  <a:pt x="12" y="13"/>
                </a:lnTo>
                <a:lnTo>
                  <a:pt x="11" y="13"/>
                </a:lnTo>
                <a:lnTo>
                  <a:pt x="10" y="13"/>
                </a:lnTo>
                <a:lnTo>
                  <a:pt x="9" y="13"/>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02" name="Freeform 349"/>
          <p:cNvSpPr>
            <a:spLocks/>
          </p:cNvSpPr>
          <p:nvPr/>
        </p:nvSpPr>
        <p:spPr bwMode="auto">
          <a:xfrm>
            <a:off x="7294564" y="4573589"/>
            <a:ext cx="9525" cy="14287"/>
          </a:xfrm>
          <a:custGeom>
            <a:avLst/>
            <a:gdLst>
              <a:gd name="T0" fmla="*/ 3175 w 6"/>
              <a:gd name="T1" fmla="*/ 14287 h 9"/>
              <a:gd name="T2" fmla="*/ 3175 w 6"/>
              <a:gd name="T3" fmla="*/ 12700 h 9"/>
              <a:gd name="T4" fmla="*/ 1588 w 6"/>
              <a:gd name="T5" fmla="*/ 12700 h 9"/>
              <a:gd name="T6" fmla="*/ 1588 w 6"/>
              <a:gd name="T7" fmla="*/ 12700 h 9"/>
              <a:gd name="T8" fmla="*/ 0 w 6"/>
              <a:gd name="T9" fmla="*/ 11112 h 9"/>
              <a:gd name="T10" fmla="*/ 0 w 6"/>
              <a:gd name="T11" fmla="*/ 6350 h 9"/>
              <a:gd name="T12" fmla="*/ 1588 w 6"/>
              <a:gd name="T13" fmla="*/ 3175 h 9"/>
              <a:gd name="T14" fmla="*/ 3175 w 6"/>
              <a:gd name="T15" fmla="*/ 0 h 9"/>
              <a:gd name="T16" fmla="*/ 6350 w 6"/>
              <a:gd name="T17" fmla="*/ 0 h 9"/>
              <a:gd name="T18" fmla="*/ 7938 w 6"/>
              <a:gd name="T19" fmla="*/ 1587 h 9"/>
              <a:gd name="T20" fmla="*/ 9525 w 6"/>
              <a:gd name="T21" fmla="*/ 4762 h 9"/>
              <a:gd name="T22" fmla="*/ 9525 w 6"/>
              <a:gd name="T23" fmla="*/ 6350 h 9"/>
              <a:gd name="T24" fmla="*/ 9525 w 6"/>
              <a:gd name="T25" fmla="*/ 11112 h 9"/>
              <a:gd name="T26" fmla="*/ 9525 w 6"/>
              <a:gd name="T27" fmla="*/ 12700 h 9"/>
              <a:gd name="T28" fmla="*/ 7938 w 6"/>
              <a:gd name="T29" fmla="*/ 12700 h 9"/>
              <a:gd name="T30" fmla="*/ 7938 w 6"/>
              <a:gd name="T31" fmla="*/ 12700 h 9"/>
              <a:gd name="T32" fmla="*/ 6350 w 6"/>
              <a:gd name="T33" fmla="*/ 14287 h 9"/>
              <a:gd name="T34" fmla="*/ 6350 w 6"/>
              <a:gd name="T35" fmla="*/ 14287 h 9"/>
              <a:gd name="T36" fmla="*/ 4763 w 6"/>
              <a:gd name="T37" fmla="*/ 14287 h 9"/>
              <a:gd name="T38" fmla="*/ 4763 w 6"/>
              <a:gd name="T39" fmla="*/ 14287 h 9"/>
              <a:gd name="T40" fmla="*/ 3175 w 6"/>
              <a:gd name="T41" fmla="*/ 14287 h 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 h="9">
                <a:moveTo>
                  <a:pt x="2" y="9"/>
                </a:moveTo>
                <a:lnTo>
                  <a:pt x="2" y="8"/>
                </a:lnTo>
                <a:lnTo>
                  <a:pt x="1" y="8"/>
                </a:lnTo>
                <a:lnTo>
                  <a:pt x="0" y="7"/>
                </a:lnTo>
                <a:lnTo>
                  <a:pt x="0" y="4"/>
                </a:lnTo>
                <a:lnTo>
                  <a:pt x="1" y="2"/>
                </a:lnTo>
                <a:lnTo>
                  <a:pt x="2" y="0"/>
                </a:lnTo>
                <a:lnTo>
                  <a:pt x="4" y="0"/>
                </a:lnTo>
                <a:lnTo>
                  <a:pt x="5" y="1"/>
                </a:lnTo>
                <a:lnTo>
                  <a:pt x="6" y="3"/>
                </a:lnTo>
                <a:lnTo>
                  <a:pt x="6" y="4"/>
                </a:lnTo>
                <a:lnTo>
                  <a:pt x="6" y="7"/>
                </a:lnTo>
                <a:lnTo>
                  <a:pt x="6" y="8"/>
                </a:lnTo>
                <a:lnTo>
                  <a:pt x="5" y="8"/>
                </a:lnTo>
                <a:lnTo>
                  <a:pt x="4" y="9"/>
                </a:lnTo>
                <a:lnTo>
                  <a:pt x="3" y="9"/>
                </a:lnTo>
                <a:lnTo>
                  <a:pt x="2" y="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03" name="Freeform 350"/>
          <p:cNvSpPr>
            <a:spLocks/>
          </p:cNvSpPr>
          <p:nvPr/>
        </p:nvSpPr>
        <p:spPr bwMode="auto">
          <a:xfrm>
            <a:off x="7296150" y="4578350"/>
            <a:ext cx="6350" cy="6350"/>
          </a:xfrm>
          <a:custGeom>
            <a:avLst/>
            <a:gdLst>
              <a:gd name="T0" fmla="*/ 4763 w 4"/>
              <a:gd name="T1" fmla="*/ 6350 h 4"/>
              <a:gd name="T2" fmla="*/ 3175 w 4"/>
              <a:gd name="T3" fmla="*/ 6350 h 4"/>
              <a:gd name="T4" fmla="*/ 1588 w 4"/>
              <a:gd name="T5" fmla="*/ 6350 h 4"/>
              <a:gd name="T6" fmla="*/ 1588 w 4"/>
              <a:gd name="T7" fmla="*/ 4763 h 4"/>
              <a:gd name="T8" fmla="*/ 0 w 4"/>
              <a:gd name="T9" fmla="*/ 4763 h 4"/>
              <a:gd name="T10" fmla="*/ 0 w 4"/>
              <a:gd name="T11" fmla="*/ 3175 h 4"/>
              <a:gd name="T12" fmla="*/ 0 w 4"/>
              <a:gd name="T13" fmla="*/ 3175 h 4"/>
              <a:gd name="T14" fmla="*/ 1588 w 4"/>
              <a:gd name="T15" fmla="*/ 1588 h 4"/>
              <a:gd name="T16" fmla="*/ 1588 w 4"/>
              <a:gd name="T17" fmla="*/ 0 h 4"/>
              <a:gd name="T18" fmla="*/ 3175 w 4"/>
              <a:gd name="T19" fmla="*/ 0 h 4"/>
              <a:gd name="T20" fmla="*/ 4763 w 4"/>
              <a:gd name="T21" fmla="*/ 0 h 4"/>
              <a:gd name="T22" fmla="*/ 4763 w 4"/>
              <a:gd name="T23" fmla="*/ 0 h 4"/>
              <a:gd name="T24" fmla="*/ 4763 w 4"/>
              <a:gd name="T25" fmla="*/ 0 h 4"/>
              <a:gd name="T26" fmla="*/ 6350 w 4"/>
              <a:gd name="T27" fmla="*/ 1588 h 4"/>
              <a:gd name="T28" fmla="*/ 6350 w 4"/>
              <a:gd name="T29" fmla="*/ 3175 h 4"/>
              <a:gd name="T30" fmla="*/ 4763 w 4"/>
              <a:gd name="T31" fmla="*/ 4763 h 4"/>
              <a:gd name="T32" fmla="*/ 4763 w 4"/>
              <a:gd name="T33" fmla="*/ 6350 h 4"/>
              <a:gd name="T34" fmla="*/ 4763 w 4"/>
              <a:gd name="T35" fmla="*/ 6350 h 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 h="4">
                <a:moveTo>
                  <a:pt x="3" y="4"/>
                </a:moveTo>
                <a:lnTo>
                  <a:pt x="2" y="4"/>
                </a:lnTo>
                <a:lnTo>
                  <a:pt x="1" y="4"/>
                </a:lnTo>
                <a:lnTo>
                  <a:pt x="1" y="3"/>
                </a:lnTo>
                <a:lnTo>
                  <a:pt x="0" y="3"/>
                </a:lnTo>
                <a:lnTo>
                  <a:pt x="0" y="2"/>
                </a:lnTo>
                <a:lnTo>
                  <a:pt x="1" y="1"/>
                </a:lnTo>
                <a:lnTo>
                  <a:pt x="1" y="0"/>
                </a:lnTo>
                <a:lnTo>
                  <a:pt x="2" y="0"/>
                </a:lnTo>
                <a:lnTo>
                  <a:pt x="3" y="0"/>
                </a:lnTo>
                <a:lnTo>
                  <a:pt x="4" y="1"/>
                </a:lnTo>
                <a:lnTo>
                  <a:pt x="4" y="2"/>
                </a:lnTo>
                <a:lnTo>
                  <a:pt x="3" y="3"/>
                </a:lnTo>
                <a:lnTo>
                  <a:pt x="3" y="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04" name="Freeform 351"/>
          <p:cNvSpPr>
            <a:spLocks/>
          </p:cNvSpPr>
          <p:nvPr/>
        </p:nvSpPr>
        <p:spPr bwMode="auto">
          <a:xfrm>
            <a:off x="7227889" y="4564064"/>
            <a:ext cx="147637" cy="7937"/>
          </a:xfrm>
          <a:custGeom>
            <a:avLst/>
            <a:gdLst>
              <a:gd name="T0" fmla="*/ 142875 w 93"/>
              <a:gd name="T1" fmla="*/ 7937 h 5"/>
              <a:gd name="T2" fmla="*/ 133350 w 93"/>
              <a:gd name="T3" fmla="*/ 7937 h 5"/>
              <a:gd name="T4" fmla="*/ 123825 w 93"/>
              <a:gd name="T5" fmla="*/ 6350 h 5"/>
              <a:gd name="T6" fmla="*/ 114300 w 93"/>
              <a:gd name="T7" fmla="*/ 6350 h 5"/>
              <a:gd name="T8" fmla="*/ 104775 w 93"/>
              <a:gd name="T9" fmla="*/ 6350 h 5"/>
              <a:gd name="T10" fmla="*/ 96837 w 93"/>
              <a:gd name="T11" fmla="*/ 6350 h 5"/>
              <a:gd name="T12" fmla="*/ 87312 w 93"/>
              <a:gd name="T13" fmla="*/ 6350 h 5"/>
              <a:gd name="T14" fmla="*/ 77787 w 93"/>
              <a:gd name="T15" fmla="*/ 6350 h 5"/>
              <a:gd name="T16" fmla="*/ 68262 w 93"/>
              <a:gd name="T17" fmla="*/ 6350 h 5"/>
              <a:gd name="T18" fmla="*/ 58737 w 93"/>
              <a:gd name="T19" fmla="*/ 4762 h 5"/>
              <a:gd name="T20" fmla="*/ 50800 w 93"/>
              <a:gd name="T21" fmla="*/ 4762 h 5"/>
              <a:gd name="T22" fmla="*/ 41275 w 93"/>
              <a:gd name="T23" fmla="*/ 4762 h 5"/>
              <a:gd name="T24" fmla="*/ 31750 w 93"/>
              <a:gd name="T25" fmla="*/ 4762 h 5"/>
              <a:gd name="T26" fmla="*/ 22225 w 93"/>
              <a:gd name="T27" fmla="*/ 3175 h 5"/>
              <a:gd name="T28" fmla="*/ 14287 w 93"/>
              <a:gd name="T29" fmla="*/ 3175 h 5"/>
              <a:gd name="T30" fmla="*/ 4762 w 93"/>
              <a:gd name="T31" fmla="*/ 1587 h 5"/>
              <a:gd name="T32" fmla="*/ 0 w 93"/>
              <a:gd name="T33" fmla="*/ 1587 h 5"/>
              <a:gd name="T34" fmla="*/ 1587 w 93"/>
              <a:gd name="T35" fmla="*/ 0 h 5"/>
              <a:gd name="T36" fmla="*/ 4762 w 93"/>
              <a:gd name="T37" fmla="*/ 0 h 5"/>
              <a:gd name="T38" fmla="*/ 11112 w 93"/>
              <a:gd name="T39" fmla="*/ 0 h 5"/>
              <a:gd name="T40" fmla="*/ 19050 w 93"/>
              <a:gd name="T41" fmla="*/ 0 h 5"/>
              <a:gd name="T42" fmla="*/ 28575 w 93"/>
              <a:gd name="T43" fmla="*/ 1587 h 5"/>
              <a:gd name="T44" fmla="*/ 36512 w 93"/>
              <a:gd name="T45" fmla="*/ 1587 h 5"/>
              <a:gd name="T46" fmla="*/ 44450 w 93"/>
              <a:gd name="T47" fmla="*/ 1587 h 5"/>
              <a:gd name="T48" fmla="*/ 50800 w 93"/>
              <a:gd name="T49" fmla="*/ 1587 h 5"/>
              <a:gd name="T50" fmla="*/ 57150 w 93"/>
              <a:gd name="T51" fmla="*/ 1587 h 5"/>
              <a:gd name="T52" fmla="*/ 65087 w 93"/>
              <a:gd name="T53" fmla="*/ 1587 h 5"/>
              <a:gd name="T54" fmla="*/ 73025 w 93"/>
              <a:gd name="T55" fmla="*/ 1587 h 5"/>
              <a:gd name="T56" fmla="*/ 79375 w 93"/>
              <a:gd name="T57" fmla="*/ 1587 h 5"/>
              <a:gd name="T58" fmla="*/ 87312 w 93"/>
              <a:gd name="T59" fmla="*/ 1587 h 5"/>
              <a:gd name="T60" fmla="*/ 93662 w 93"/>
              <a:gd name="T61" fmla="*/ 1587 h 5"/>
              <a:gd name="T62" fmla="*/ 101600 w 93"/>
              <a:gd name="T63" fmla="*/ 1587 h 5"/>
              <a:gd name="T64" fmla="*/ 107950 w 93"/>
              <a:gd name="T65" fmla="*/ 3175 h 5"/>
              <a:gd name="T66" fmla="*/ 115887 w 93"/>
              <a:gd name="T67" fmla="*/ 3175 h 5"/>
              <a:gd name="T68" fmla="*/ 123825 w 93"/>
              <a:gd name="T69" fmla="*/ 3175 h 5"/>
              <a:gd name="T70" fmla="*/ 130175 w 93"/>
              <a:gd name="T71" fmla="*/ 3175 h 5"/>
              <a:gd name="T72" fmla="*/ 138112 w 93"/>
              <a:gd name="T73" fmla="*/ 4762 h 5"/>
              <a:gd name="T74" fmla="*/ 144462 w 93"/>
              <a:gd name="T75" fmla="*/ 4762 h 5"/>
              <a:gd name="T76" fmla="*/ 146050 w 93"/>
              <a:gd name="T77" fmla="*/ 4762 h 5"/>
              <a:gd name="T78" fmla="*/ 147637 w 93"/>
              <a:gd name="T79" fmla="*/ 6350 h 5"/>
              <a:gd name="T80" fmla="*/ 147637 w 93"/>
              <a:gd name="T81" fmla="*/ 6350 h 5"/>
              <a:gd name="T82" fmla="*/ 147637 w 93"/>
              <a:gd name="T83" fmla="*/ 7937 h 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93" h="5">
                <a:moveTo>
                  <a:pt x="92" y="5"/>
                </a:moveTo>
                <a:lnTo>
                  <a:pt x="90" y="5"/>
                </a:lnTo>
                <a:lnTo>
                  <a:pt x="87" y="5"/>
                </a:lnTo>
                <a:lnTo>
                  <a:pt x="84" y="5"/>
                </a:lnTo>
                <a:lnTo>
                  <a:pt x="81" y="4"/>
                </a:lnTo>
                <a:lnTo>
                  <a:pt x="78" y="4"/>
                </a:lnTo>
                <a:lnTo>
                  <a:pt x="75" y="4"/>
                </a:lnTo>
                <a:lnTo>
                  <a:pt x="72" y="4"/>
                </a:lnTo>
                <a:lnTo>
                  <a:pt x="69" y="4"/>
                </a:lnTo>
                <a:lnTo>
                  <a:pt x="66" y="4"/>
                </a:lnTo>
                <a:lnTo>
                  <a:pt x="63" y="4"/>
                </a:lnTo>
                <a:lnTo>
                  <a:pt x="61" y="4"/>
                </a:lnTo>
                <a:lnTo>
                  <a:pt x="57" y="4"/>
                </a:lnTo>
                <a:lnTo>
                  <a:pt x="55" y="4"/>
                </a:lnTo>
                <a:lnTo>
                  <a:pt x="52" y="4"/>
                </a:lnTo>
                <a:lnTo>
                  <a:pt x="49" y="4"/>
                </a:lnTo>
                <a:lnTo>
                  <a:pt x="46" y="4"/>
                </a:lnTo>
                <a:lnTo>
                  <a:pt x="43" y="4"/>
                </a:lnTo>
                <a:lnTo>
                  <a:pt x="41" y="4"/>
                </a:lnTo>
                <a:lnTo>
                  <a:pt x="37" y="3"/>
                </a:lnTo>
                <a:lnTo>
                  <a:pt x="35" y="3"/>
                </a:lnTo>
                <a:lnTo>
                  <a:pt x="32" y="3"/>
                </a:lnTo>
                <a:lnTo>
                  <a:pt x="29" y="3"/>
                </a:lnTo>
                <a:lnTo>
                  <a:pt x="26" y="3"/>
                </a:lnTo>
                <a:lnTo>
                  <a:pt x="23" y="3"/>
                </a:lnTo>
                <a:lnTo>
                  <a:pt x="20" y="3"/>
                </a:lnTo>
                <a:lnTo>
                  <a:pt x="18" y="2"/>
                </a:lnTo>
                <a:lnTo>
                  <a:pt x="14" y="2"/>
                </a:lnTo>
                <a:lnTo>
                  <a:pt x="12" y="2"/>
                </a:lnTo>
                <a:lnTo>
                  <a:pt x="9" y="2"/>
                </a:lnTo>
                <a:lnTo>
                  <a:pt x="6" y="1"/>
                </a:lnTo>
                <a:lnTo>
                  <a:pt x="3" y="1"/>
                </a:lnTo>
                <a:lnTo>
                  <a:pt x="0" y="1"/>
                </a:lnTo>
                <a:lnTo>
                  <a:pt x="0" y="0"/>
                </a:lnTo>
                <a:lnTo>
                  <a:pt x="1" y="0"/>
                </a:lnTo>
                <a:lnTo>
                  <a:pt x="2" y="0"/>
                </a:lnTo>
                <a:lnTo>
                  <a:pt x="3" y="0"/>
                </a:lnTo>
                <a:lnTo>
                  <a:pt x="5" y="0"/>
                </a:lnTo>
                <a:lnTo>
                  <a:pt x="7" y="0"/>
                </a:lnTo>
                <a:lnTo>
                  <a:pt x="9" y="0"/>
                </a:lnTo>
                <a:lnTo>
                  <a:pt x="12" y="0"/>
                </a:lnTo>
                <a:lnTo>
                  <a:pt x="16" y="1"/>
                </a:lnTo>
                <a:lnTo>
                  <a:pt x="18" y="1"/>
                </a:lnTo>
                <a:lnTo>
                  <a:pt x="21" y="1"/>
                </a:lnTo>
                <a:lnTo>
                  <a:pt x="23" y="1"/>
                </a:lnTo>
                <a:lnTo>
                  <a:pt x="25" y="1"/>
                </a:lnTo>
                <a:lnTo>
                  <a:pt x="28" y="1"/>
                </a:lnTo>
                <a:lnTo>
                  <a:pt x="29" y="1"/>
                </a:lnTo>
                <a:lnTo>
                  <a:pt x="32" y="1"/>
                </a:lnTo>
                <a:lnTo>
                  <a:pt x="34" y="1"/>
                </a:lnTo>
                <a:lnTo>
                  <a:pt x="36" y="1"/>
                </a:lnTo>
                <a:lnTo>
                  <a:pt x="39" y="1"/>
                </a:lnTo>
                <a:lnTo>
                  <a:pt x="41" y="1"/>
                </a:lnTo>
                <a:lnTo>
                  <a:pt x="43" y="1"/>
                </a:lnTo>
                <a:lnTo>
                  <a:pt x="46" y="1"/>
                </a:lnTo>
                <a:lnTo>
                  <a:pt x="48" y="1"/>
                </a:lnTo>
                <a:lnTo>
                  <a:pt x="50" y="1"/>
                </a:lnTo>
                <a:lnTo>
                  <a:pt x="52" y="1"/>
                </a:lnTo>
                <a:lnTo>
                  <a:pt x="55" y="1"/>
                </a:lnTo>
                <a:lnTo>
                  <a:pt x="57" y="1"/>
                </a:lnTo>
                <a:lnTo>
                  <a:pt x="59" y="1"/>
                </a:lnTo>
                <a:lnTo>
                  <a:pt x="62" y="1"/>
                </a:lnTo>
                <a:lnTo>
                  <a:pt x="64" y="1"/>
                </a:lnTo>
                <a:lnTo>
                  <a:pt x="66" y="1"/>
                </a:lnTo>
                <a:lnTo>
                  <a:pt x="68" y="2"/>
                </a:lnTo>
                <a:lnTo>
                  <a:pt x="71" y="2"/>
                </a:lnTo>
                <a:lnTo>
                  <a:pt x="73" y="2"/>
                </a:lnTo>
                <a:lnTo>
                  <a:pt x="75" y="2"/>
                </a:lnTo>
                <a:lnTo>
                  <a:pt x="78" y="2"/>
                </a:lnTo>
                <a:lnTo>
                  <a:pt x="80" y="2"/>
                </a:lnTo>
                <a:lnTo>
                  <a:pt x="82" y="2"/>
                </a:lnTo>
                <a:lnTo>
                  <a:pt x="85" y="2"/>
                </a:lnTo>
                <a:lnTo>
                  <a:pt x="87" y="3"/>
                </a:lnTo>
                <a:lnTo>
                  <a:pt x="89" y="3"/>
                </a:lnTo>
                <a:lnTo>
                  <a:pt x="91" y="3"/>
                </a:lnTo>
                <a:lnTo>
                  <a:pt x="92" y="3"/>
                </a:lnTo>
                <a:lnTo>
                  <a:pt x="92" y="4"/>
                </a:lnTo>
                <a:lnTo>
                  <a:pt x="93" y="4"/>
                </a:lnTo>
                <a:lnTo>
                  <a:pt x="93" y="5"/>
                </a:lnTo>
                <a:lnTo>
                  <a:pt x="92"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05" name="Freeform 352"/>
          <p:cNvSpPr>
            <a:spLocks/>
          </p:cNvSpPr>
          <p:nvPr/>
        </p:nvSpPr>
        <p:spPr bwMode="auto">
          <a:xfrm>
            <a:off x="7373939" y="4540250"/>
            <a:ext cx="3175" cy="12700"/>
          </a:xfrm>
          <a:custGeom>
            <a:avLst/>
            <a:gdLst>
              <a:gd name="T0" fmla="*/ 3175 w 2"/>
              <a:gd name="T1" fmla="*/ 12700 h 8"/>
              <a:gd name="T2" fmla="*/ 1588 w 2"/>
              <a:gd name="T3" fmla="*/ 9525 h 8"/>
              <a:gd name="T4" fmla="*/ 0 w 2"/>
              <a:gd name="T5" fmla="*/ 6350 h 8"/>
              <a:gd name="T6" fmla="*/ 0 w 2"/>
              <a:gd name="T7" fmla="*/ 3175 h 8"/>
              <a:gd name="T8" fmla="*/ 0 w 2"/>
              <a:gd name="T9" fmla="*/ 0 h 8"/>
              <a:gd name="T10" fmla="*/ 0 w 2"/>
              <a:gd name="T11" fmla="*/ 1588 h 8"/>
              <a:gd name="T12" fmla="*/ 0 w 2"/>
              <a:gd name="T13" fmla="*/ 1588 h 8"/>
              <a:gd name="T14" fmla="*/ 1588 w 2"/>
              <a:gd name="T15" fmla="*/ 1588 h 8"/>
              <a:gd name="T16" fmla="*/ 1588 w 2"/>
              <a:gd name="T17" fmla="*/ 4763 h 8"/>
              <a:gd name="T18" fmla="*/ 3175 w 2"/>
              <a:gd name="T19" fmla="*/ 7938 h 8"/>
              <a:gd name="T20" fmla="*/ 3175 w 2"/>
              <a:gd name="T21" fmla="*/ 9525 h 8"/>
              <a:gd name="T22" fmla="*/ 3175 w 2"/>
              <a:gd name="T23" fmla="*/ 12700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 h="8">
                <a:moveTo>
                  <a:pt x="2" y="8"/>
                </a:moveTo>
                <a:lnTo>
                  <a:pt x="1" y="6"/>
                </a:lnTo>
                <a:lnTo>
                  <a:pt x="0" y="4"/>
                </a:lnTo>
                <a:lnTo>
                  <a:pt x="0" y="2"/>
                </a:lnTo>
                <a:lnTo>
                  <a:pt x="0" y="0"/>
                </a:lnTo>
                <a:lnTo>
                  <a:pt x="0" y="1"/>
                </a:lnTo>
                <a:lnTo>
                  <a:pt x="1" y="1"/>
                </a:lnTo>
                <a:lnTo>
                  <a:pt x="1" y="3"/>
                </a:lnTo>
                <a:lnTo>
                  <a:pt x="2" y="5"/>
                </a:lnTo>
                <a:lnTo>
                  <a:pt x="2" y="6"/>
                </a:lnTo>
                <a:lnTo>
                  <a:pt x="2" y="8"/>
                </a:lnTo>
                <a:close/>
              </a:path>
            </a:pathLst>
          </a:custGeom>
          <a:solidFill>
            <a:srgbClr val="7F7F7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06" name="Freeform 353"/>
          <p:cNvSpPr>
            <a:spLocks/>
          </p:cNvSpPr>
          <p:nvPr/>
        </p:nvSpPr>
        <p:spPr bwMode="auto">
          <a:xfrm>
            <a:off x="7362826" y="4511675"/>
            <a:ext cx="9525" cy="33338"/>
          </a:xfrm>
          <a:custGeom>
            <a:avLst/>
            <a:gdLst>
              <a:gd name="T0" fmla="*/ 7938 w 6"/>
              <a:gd name="T1" fmla="*/ 33338 h 21"/>
              <a:gd name="T2" fmla="*/ 6350 w 6"/>
              <a:gd name="T3" fmla="*/ 30163 h 21"/>
              <a:gd name="T4" fmla="*/ 3175 w 6"/>
              <a:gd name="T5" fmla="*/ 25400 h 21"/>
              <a:gd name="T6" fmla="*/ 3175 w 6"/>
              <a:gd name="T7" fmla="*/ 22225 h 21"/>
              <a:gd name="T8" fmla="*/ 1588 w 6"/>
              <a:gd name="T9" fmla="*/ 17463 h 21"/>
              <a:gd name="T10" fmla="*/ 0 w 6"/>
              <a:gd name="T11" fmla="*/ 14288 h 21"/>
              <a:gd name="T12" fmla="*/ 0 w 6"/>
              <a:gd name="T13" fmla="*/ 9525 h 21"/>
              <a:gd name="T14" fmla="*/ 0 w 6"/>
              <a:gd name="T15" fmla="*/ 4763 h 21"/>
              <a:gd name="T16" fmla="*/ 0 w 6"/>
              <a:gd name="T17" fmla="*/ 0 h 21"/>
              <a:gd name="T18" fmla="*/ 0 w 6"/>
              <a:gd name="T19" fmla="*/ 0 h 21"/>
              <a:gd name="T20" fmla="*/ 0 w 6"/>
              <a:gd name="T21" fmla="*/ 0 h 21"/>
              <a:gd name="T22" fmla="*/ 1588 w 6"/>
              <a:gd name="T23" fmla="*/ 0 h 21"/>
              <a:gd name="T24" fmla="*/ 1588 w 6"/>
              <a:gd name="T25" fmla="*/ 0 h 21"/>
              <a:gd name="T26" fmla="*/ 3175 w 6"/>
              <a:gd name="T27" fmla="*/ 0 h 21"/>
              <a:gd name="T28" fmla="*/ 3175 w 6"/>
              <a:gd name="T29" fmla="*/ 0 h 21"/>
              <a:gd name="T30" fmla="*/ 4763 w 6"/>
              <a:gd name="T31" fmla="*/ 0 h 21"/>
              <a:gd name="T32" fmla="*/ 4763 w 6"/>
              <a:gd name="T33" fmla="*/ 1588 h 21"/>
              <a:gd name="T34" fmla="*/ 4763 w 6"/>
              <a:gd name="T35" fmla="*/ 3175 h 21"/>
              <a:gd name="T36" fmla="*/ 4763 w 6"/>
              <a:gd name="T37" fmla="*/ 6350 h 21"/>
              <a:gd name="T38" fmla="*/ 4763 w 6"/>
              <a:gd name="T39" fmla="*/ 7938 h 21"/>
              <a:gd name="T40" fmla="*/ 4763 w 6"/>
              <a:gd name="T41" fmla="*/ 7938 h 21"/>
              <a:gd name="T42" fmla="*/ 3175 w 6"/>
              <a:gd name="T43" fmla="*/ 7938 h 21"/>
              <a:gd name="T44" fmla="*/ 3175 w 6"/>
              <a:gd name="T45" fmla="*/ 9525 h 21"/>
              <a:gd name="T46" fmla="*/ 3175 w 6"/>
              <a:gd name="T47" fmla="*/ 11113 h 21"/>
              <a:gd name="T48" fmla="*/ 3175 w 6"/>
              <a:gd name="T49" fmla="*/ 11113 h 21"/>
              <a:gd name="T50" fmla="*/ 4763 w 6"/>
              <a:gd name="T51" fmla="*/ 11113 h 21"/>
              <a:gd name="T52" fmla="*/ 4763 w 6"/>
              <a:gd name="T53" fmla="*/ 11113 h 21"/>
              <a:gd name="T54" fmla="*/ 6350 w 6"/>
              <a:gd name="T55" fmla="*/ 11113 h 21"/>
              <a:gd name="T56" fmla="*/ 6350 w 6"/>
              <a:gd name="T57" fmla="*/ 12700 h 21"/>
              <a:gd name="T58" fmla="*/ 6350 w 6"/>
              <a:gd name="T59" fmla="*/ 14288 h 21"/>
              <a:gd name="T60" fmla="*/ 6350 w 6"/>
              <a:gd name="T61" fmla="*/ 14288 h 21"/>
              <a:gd name="T62" fmla="*/ 6350 w 6"/>
              <a:gd name="T63" fmla="*/ 17463 h 21"/>
              <a:gd name="T64" fmla="*/ 6350 w 6"/>
              <a:gd name="T65" fmla="*/ 17463 h 21"/>
              <a:gd name="T66" fmla="*/ 4763 w 6"/>
              <a:gd name="T67" fmla="*/ 17463 h 21"/>
              <a:gd name="T68" fmla="*/ 4763 w 6"/>
              <a:gd name="T69" fmla="*/ 19050 h 21"/>
              <a:gd name="T70" fmla="*/ 3175 w 6"/>
              <a:gd name="T71" fmla="*/ 19050 h 21"/>
              <a:gd name="T72" fmla="*/ 4763 w 6"/>
              <a:gd name="T73" fmla="*/ 19050 h 21"/>
              <a:gd name="T74" fmla="*/ 4763 w 6"/>
              <a:gd name="T75" fmla="*/ 19050 h 21"/>
              <a:gd name="T76" fmla="*/ 6350 w 6"/>
              <a:gd name="T77" fmla="*/ 20638 h 21"/>
              <a:gd name="T78" fmla="*/ 6350 w 6"/>
              <a:gd name="T79" fmla="*/ 20638 h 21"/>
              <a:gd name="T80" fmla="*/ 7938 w 6"/>
              <a:gd name="T81" fmla="*/ 20638 h 21"/>
              <a:gd name="T82" fmla="*/ 7938 w 6"/>
              <a:gd name="T83" fmla="*/ 22225 h 21"/>
              <a:gd name="T84" fmla="*/ 7938 w 6"/>
              <a:gd name="T85" fmla="*/ 25400 h 21"/>
              <a:gd name="T86" fmla="*/ 7938 w 6"/>
              <a:gd name="T87" fmla="*/ 30163 h 21"/>
              <a:gd name="T88" fmla="*/ 9525 w 6"/>
              <a:gd name="T89" fmla="*/ 33338 h 21"/>
              <a:gd name="T90" fmla="*/ 7938 w 6"/>
              <a:gd name="T91" fmla="*/ 33338 h 2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 h="21">
                <a:moveTo>
                  <a:pt x="5" y="21"/>
                </a:moveTo>
                <a:lnTo>
                  <a:pt x="4" y="19"/>
                </a:lnTo>
                <a:lnTo>
                  <a:pt x="2" y="16"/>
                </a:lnTo>
                <a:lnTo>
                  <a:pt x="2" y="14"/>
                </a:lnTo>
                <a:lnTo>
                  <a:pt x="1" y="11"/>
                </a:lnTo>
                <a:lnTo>
                  <a:pt x="0" y="9"/>
                </a:lnTo>
                <a:lnTo>
                  <a:pt x="0" y="6"/>
                </a:lnTo>
                <a:lnTo>
                  <a:pt x="0" y="3"/>
                </a:lnTo>
                <a:lnTo>
                  <a:pt x="0" y="0"/>
                </a:lnTo>
                <a:lnTo>
                  <a:pt x="1" y="0"/>
                </a:lnTo>
                <a:lnTo>
                  <a:pt x="2" y="0"/>
                </a:lnTo>
                <a:lnTo>
                  <a:pt x="3" y="0"/>
                </a:lnTo>
                <a:lnTo>
                  <a:pt x="3" y="1"/>
                </a:lnTo>
                <a:lnTo>
                  <a:pt x="3" y="2"/>
                </a:lnTo>
                <a:lnTo>
                  <a:pt x="3" y="4"/>
                </a:lnTo>
                <a:lnTo>
                  <a:pt x="3" y="5"/>
                </a:lnTo>
                <a:lnTo>
                  <a:pt x="2" y="5"/>
                </a:lnTo>
                <a:lnTo>
                  <a:pt x="2" y="6"/>
                </a:lnTo>
                <a:lnTo>
                  <a:pt x="2" y="7"/>
                </a:lnTo>
                <a:lnTo>
                  <a:pt x="3" y="7"/>
                </a:lnTo>
                <a:lnTo>
                  <a:pt x="4" y="7"/>
                </a:lnTo>
                <a:lnTo>
                  <a:pt x="4" y="8"/>
                </a:lnTo>
                <a:lnTo>
                  <a:pt x="4" y="9"/>
                </a:lnTo>
                <a:lnTo>
                  <a:pt x="4" y="11"/>
                </a:lnTo>
                <a:lnTo>
                  <a:pt x="3" y="11"/>
                </a:lnTo>
                <a:lnTo>
                  <a:pt x="3" y="12"/>
                </a:lnTo>
                <a:lnTo>
                  <a:pt x="2" y="12"/>
                </a:lnTo>
                <a:lnTo>
                  <a:pt x="3" y="12"/>
                </a:lnTo>
                <a:lnTo>
                  <a:pt x="4" y="13"/>
                </a:lnTo>
                <a:lnTo>
                  <a:pt x="5" y="13"/>
                </a:lnTo>
                <a:lnTo>
                  <a:pt x="5" y="14"/>
                </a:lnTo>
                <a:lnTo>
                  <a:pt x="5" y="16"/>
                </a:lnTo>
                <a:lnTo>
                  <a:pt x="5" y="19"/>
                </a:lnTo>
                <a:lnTo>
                  <a:pt x="6" y="21"/>
                </a:lnTo>
                <a:lnTo>
                  <a:pt x="5" y="21"/>
                </a:lnTo>
                <a:close/>
              </a:path>
            </a:pathLst>
          </a:custGeom>
          <a:solidFill>
            <a:srgbClr val="66666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07" name="Freeform 354"/>
          <p:cNvSpPr>
            <a:spLocks/>
          </p:cNvSpPr>
          <p:nvPr/>
        </p:nvSpPr>
        <p:spPr bwMode="auto">
          <a:xfrm>
            <a:off x="7250113" y="4481513"/>
            <a:ext cx="106362" cy="57150"/>
          </a:xfrm>
          <a:custGeom>
            <a:avLst/>
            <a:gdLst>
              <a:gd name="T0" fmla="*/ 103187 w 67"/>
              <a:gd name="T1" fmla="*/ 55563 h 36"/>
              <a:gd name="T2" fmla="*/ 98425 w 67"/>
              <a:gd name="T3" fmla="*/ 55563 h 36"/>
              <a:gd name="T4" fmla="*/ 95250 w 67"/>
              <a:gd name="T5" fmla="*/ 53975 h 36"/>
              <a:gd name="T6" fmla="*/ 90487 w 67"/>
              <a:gd name="T7" fmla="*/ 53975 h 36"/>
              <a:gd name="T8" fmla="*/ 85725 w 67"/>
              <a:gd name="T9" fmla="*/ 52388 h 36"/>
              <a:gd name="T10" fmla="*/ 80962 w 67"/>
              <a:gd name="T11" fmla="*/ 52388 h 36"/>
              <a:gd name="T12" fmla="*/ 77787 w 67"/>
              <a:gd name="T13" fmla="*/ 52388 h 36"/>
              <a:gd name="T14" fmla="*/ 74612 w 67"/>
              <a:gd name="T15" fmla="*/ 52388 h 36"/>
              <a:gd name="T16" fmla="*/ 69850 w 67"/>
              <a:gd name="T17" fmla="*/ 52388 h 36"/>
              <a:gd name="T18" fmla="*/ 66675 w 67"/>
              <a:gd name="T19" fmla="*/ 52388 h 36"/>
              <a:gd name="T20" fmla="*/ 61912 w 67"/>
              <a:gd name="T21" fmla="*/ 52388 h 36"/>
              <a:gd name="T22" fmla="*/ 58737 w 67"/>
              <a:gd name="T23" fmla="*/ 52388 h 36"/>
              <a:gd name="T24" fmla="*/ 55562 w 67"/>
              <a:gd name="T25" fmla="*/ 52388 h 36"/>
              <a:gd name="T26" fmla="*/ 50800 w 67"/>
              <a:gd name="T27" fmla="*/ 52388 h 36"/>
              <a:gd name="T28" fmla="*/ 46037 w 67"/>
              <a:gd name="T29" fmla="*/ 52388 h 36"/>
              <a:gd name="T30" fmla="*/ 39687 w 67"/>
              <a:gd name="T31" fmla="*/ 52388 h 36"/>
              <a:gd name="T32" fmla="*/ 33337 w 67"/>
              <a:gd name="T33" fmla="*/ 52388 h 36"/>
              <a:gd name="T34" fmla="*/ 28575 w 67"/>
              <a:gd name="T35" fmla="*/ 52388 h 36"/>
              <a:gd name="T36" fmla="*/ 23812 w 67"/>
              <a:gd name="T37" fmla="*/ 52388 h 36"/>
              <a:gd name="T38" fmla="*/ 19050 w 67"/>
              <a:gd name="T39" fmla="*/ 52388 h 36"/>
              <a:gd name="T40" fmla="*/ 15875 w 67"/>
              <a:gd name="T41" fmla="*/ 52388 h 36"/>
              <a:gd name="T42" fmla="*/ 11112 w 67"/>
              <a:gd name="T43" fmla="*/ 52388 h 36"/>
              <a:gd name="T44" fmla="*/ 6350 w 67"/>
              <a:gd name="T45" fmla="*/ 52388 h 36"/>
              <a:gd name="T46" fmla="*/ 3175 w 67"/>
              <a:gd name="T47" fmla="*/ 52388 h 36"/>
              <a:gd name="T48" fmla="*/ 0 w 67"/>
              <a:gd name="T49" fmla="*/ 49213 h 36"/>
              <a:gd name="T50" fmla="*/ 1587 w 67"/>
              <a:gd name="T51" fmla="*/ 39688 h 36"/>
              <a:gd name="T52" fmla="*/ 6350 w 67"/>
              <a:gd name="T53" fmla="*/ 25400 h 36"/>
              <a:gd name="T54" fmla="*/ 7937 w 67"/>
              <a:gd name="T55" fmla="*/ 14288 h 36"/>
              <a:gd name="T56" fmla="*/ 9525 w 67"/>
              <a:gd name="T57" fmla="*/ 7938 h 36"/>
              <a:gd name="T58" fmla="*/ 9525 w 67"/>
              <a:gd name="T59" fmla="*/ 4763 h 36"/>
              <a:gd name="T60" fmla="*/ 11112 w 67"/>
              <a:gd name="T61" fmla="*/ 1588 h 36"/>
              <a:gd name="T62" fmla="*/ 14287 w 67"/>
              <a:gd name="T63" fmla="*/ 1588 h 36"/>
              <a:gd name="T64" fmla="*/ 20637 w 67"/>
              <a:gd name="T65" fmla="*/ 0 h 36"/>
              <a:gd name="T66" fmla="*/ 30162 w 67"/>
              <a:gd name="T67" fmla="*/ 0 h 36"/>
              <a:gd name="T68" fmla="*/ 41275 w 67"/>
              <a:gd name="T69" fmla="*/ 0 h 36"/>
              <a:gd name="T70" fmla="*/ 50800 w 67"/>
              <a:gd name="T71" fmla="*/ 0 h 36"/>
              <a:gd name="T72" fmla="*/ 61912 w 67"/>
              <a:gd name="T73" fmla="*/ 1588 h 36"/>
              <a:gd name="T74" fmla="*/ 71437 w 67"/>
              <a:gd name="T75" fmla="*/ 1588 h 36"/>
              <a:gd name="T76" fmla="*/ 82550 w 67"/>
              <a:gd name="T77" fmla="*/ 3175 h 36"/>
              <a:gd name="T78" fmla="*/ 93662 w 67"/>
              <a:gd name="T79" fmla="*/ 4763 h 36"/>
              <a:gd name="T80" fmla="*/ 98425 w 67"/>
              <a:gd name="T81" fmla="*/ 9525 h 36"/>
              <a:gd name="T82" fmla="*/ 101600 w 67"/>
              <a:gd name="T83" fmla="*/ 20638 h 36"/>
              <a:gd name="T84" fmla="*/ 104775 w 67"/>
              <a:gd name="T85" fmla="*/ 36513 h 36"/>
              <a:gd name="T86" fmla="*/ 106362 w 67"/>
              <a:gd name="T87" fmla="*/ 49213 h 36"/>
              <a:gd name="T88" fmla="*/ 106362 w 67"/>
              <a:gd name="T89" fmla="*/ 55563 h 36"/>
              <a:gd name="T90" fmla="*/ 104775 w 67"/>
              <a:gd name="T91" fmla="*/ 57150 h 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7" h="36">
                <a:moveTo>
                  <a:pt x="65" y="36"/>
                </a:moveTo>
                <a:lnTo>
                  <a:pt x="65" y="35"/>
                </a:lnTo>
                <a:lnTo>
                  <a:pt x="63" y="35"/>
                </a:lnTo>
                <a:lnTo>
                  <a:pt x="62" y="35"/>
                </a:lnTo>
                <a:lnTo>
                  <a:pt x="61" y="35"/>
                </a:lnTo>
                <a:lnTo>
                  <a:pt x="60" y="34"/>
                </a:lnTo>
                <a:lnTo>
                  <a:pt x="58" y="34"/>
                </a:lnTo>
                <a:lnTo>
                  <a:pt x="57" y="34"/>
                </a:lnTo>
                <a:lnTo>
                  <a:pt x="55" y="33"/>
                </a:lnTo>
                <a:lnTo>
                  <a:pt x="54" y="33"/>
                </a:lnTo>
                <a:lnTo>
                  <a:pt x="53" y="33"/>
                </a:lnTo>
                <a:lnTo>
                  <a:pt x="51" y="33"/>
                </a:lnTo>
                <a:lnTo>
                  <a:pt x="50" y="33"/>
                </a:lnTo>
                <a:lnTo>
                  <a:pt x="49" y="33"/>
                </a:lnTo>
                <a:lnTo>
                  <a:pt x="48" y="33"/>
                </a:lnTo>
                <a:lnTo>
                  <a:pt x="47" y="33"/>
                </a:lnTo>
                <a:lnTo>
                  <a:pt x="46" y="33"/>
                </a:lnTo>
                <a:lnTo>
                  <a:pt x="44" y="33"/>
                </a:lnTo>
                <a:lnTo>
                  <a:pt x="43" y="33"/>
                </a:lnTo>
                <a:lnTo>
                  <a:pt x="42" y="33"/>
                </a:lnTo>
                <a:lnTo>
                  <a:pt x="40" y="33"/>
                </a:lnTo>
                <a:lnTo>
                  <a:pt x="39" y="33"/>
                </a:lnTo>
                <a:lnTo>
                  <a:pt x="38" y="33"/>
                </a:lnTo>
                <a:lnTo>
                  <a:pt x="37" y="33"/>
                </a:lnTo>
                <a:lnTo>
                  <a:pt x="36" y="33"/>
                </a:lnTo>
                <a:lnTo>
                  <a:pt x="35" y="33"/>
                </a:lnTo>
                <a:lnTo>
                  <a:pt x="34" y="33"/>
                </a:lnTo>
                <a:lnTo>
                  <a:pt x="32" y="33"/>
                </a:lnTo>
                <a:lnTo>
                  <a:pt x="31" y="33"/>
                </a:lnTo>
                <a:lnTo>
                  <a:pt x="29" y="33"/>
                </a:lnTo>
                <a:lnTo>
                  <a:pt x="27" y="33"/>
                </a:lnTo>
                <a:lnTo>
                  <a:pt x="25" y="33"/>
                </a:lnTo>
                <a:lnTo>
                  <a:pt x="22" y="33"/>
                </a:lnTo>
                <a:lnTo>
                  <a:pt x="21" y="33"/>
                </a:lnTo>
                <a:lnTo>
                  <a:pt x="19" y="33"/>
                </a:lnTo>
                <a:lnTo>
                  <a:pt x="18" y="33"/>
                </a:lnTo>
                <a:lnTo>
                  <a:pt x="16" y="33"/>
                </a:lnTo>
                <a:lnTo>
                  <a:pt x="15" y="33"/>
                </a:lnTo>
                <a:lnTo>
                  <a:pt x="14" y="33"/>
                </a:lnTo>
                <a:lnTo>
                  <a:pt x="12" y="33"/>
                </a:lnTo>
                <a:lnTo>
                  <a:pt x="11" y="33"/>
                </a:lnTo>
                <a:lnTo>
                  <a:pt x="10" y="33"/>
                </a:lnTo>
                <a:lnTo>
                  <a:pt x="8" y="33"/>
                </a:lnTo>
                <a:lnTo>
                  <a:pt x="7" y="33"/>
                </a:lnTo>
                <a:lnTo>
                  <a:pt x="5" y="33"/>
                </a:lnTo>
                <a:lnTo>
                  <a:pt x="4" y="33"/>
                </a:lnTo>
                <a:lnTo>
                  <a:pt x="3" y="33"/>
                </a:lnTo>
                <a:lnTo>
                  <a:pt x="2" y="33"/>
                </a:lnTo>
                <a:lnTo>
                  <a:pt x="0" y="33"/>
                </a:lnTo>
                <a:lnTo>
                  <a:pt x="0" y="31"/>
                </a:lnTo>
                <a:lnTo>
                  <a:pt x="0" y="28"/>
                </a:lnTo>
                <a:lnTo>
                  <a:pt x="1" y="25"/>
                </a:lnTo>
                <a:lnTo>
                  <a:pt x="2" y="20"/>
                </a:lnTo>
                <a:lnTo>
                  <a:pt x="4" y="16"/>
                </a:lnTo>
                <a:lnTo>
                  <a:pt x="4" y="13"/>
                </a:lnTo>
                <a:lnTo>
                  <a:pt x="5" y="9"/>
                </a:lnTo>
                <a:lnTo>
                  <a:pt x="6" y="7"/>
                </a:lnTo>
                <a:lnTo>
                  <a:pt x="6" y="5"/>
                </a:lnTo>
                <a:lnTo>
                  <a:pt x="6" y="3"/>
                </a:lnTo>
                <a:lnTo>
                  <a:pt x="7" y="2"/>
                </a:lnTo>
                <a:lnTo>
                  <a:pt x="7" y="1"/>
                </a:lnTo>
                <a:lnTo>
                  <a:pt x="8" y="1"/>
                </a:lnTo>
                <a:lnTo>
                  <a:pt x="9" y="1"/>
                </a:lnTo>
                <a:lnTo>
                  <a:pt x="10" y="0"/>
                </a:lnTo>
                <a:lnTo>
                  <a:pt x="13" y="0"/>
                </a:lnTo>
                <a:lnTo>
                  <a:pt x="16" y="0"/>
                </a:lnTo>
                <a:lnTo>
                  <a:pt x="19" y="0"/>
                </a:lnTo>
                <a:lnTo>
                  <a:pt x="23" y="0"/>
                </a:lnTo>
                <a:lnTo>
                  <a:pt x="26" y="0"/>
                </a:lnTo>
                <a:lnTo>
                  <a:pt x="29" y="0"/>
                </a:lnTo>
                <a:lnTo>
                  <a:pt x="32" y="0"/>
                </a:lnTo>
                <a:lnTo>
                  <a:pt x="36" y="1"/>
                </a:lnTo>
                <a:lnTo>
                  <a:pt x="39" y="1"/>
                </a:lnTo>
                <a:lnTo>
                  <a:pt x="42" y="1"/>
                </a:lnTo>
                <a:lnTo>
                  <a:pt x="45" y="1"/>
                </a:lnTo>
                <a:lnTo>
                  <a:pt x="49" y="2"/>
                </a:lnTo>
                <a:lnTo>
                  <a:pt x="52" y="2"/>
                </a:lnTo>
                <a:lnTo>
                  <a:pt x="55" y="3"/>
                </a:lnTo>
                <a:lnTo>
                  <a:pt x="59" y="3"/>
                </a:lnTo>
                <a:lnTo>
                  <a:pt x="62" y="3"/>
                </a:lnTo>
                <a:lnTo>
                  <a:pt x="62" y="6"/>
                </a:lnTo>
                <a:lnTo>
                  <a:pt x="63" y="9"/>
                </a:lnTo>
                <a:lnTo>
                  <a:pt x="64" y="13"/>
                </a:lnTo>
                <a:lnTo>
                  <a:pt x="65" y="18"/>
                </a:lnTo>
                <a:lnTo>
                  <a:pt x="66" y="23"/>
                </a:lnTo>
                <a:lnTo>
                  <a:pt x="66" y="27"/>
                </a:lnTo>
                <a:lnTo>
                  <a:pt x="67" y="31"/>
                </a:lnTo>
                <a:lnTo>
                  <a:pt x="67" y="35"/>
                </a:lnTo>
                <a:lnTo>
                  <a:pt x="66" y="35"/>
                </a:lnTo>
                <a:lnTo>
                  <a:pt x="66" y="36"/>
                </a:lnTo>
                <a:lnTo>
                  <a:pt x="65" y="3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08" name="Freeform 355"/>
          <p:cNvSpPr>
            <a:spLocks/>
          </p:cNvSpPr>
          <p:nvPr/>
        </p:nvSpPr>
        <p:spPr bwMode="auto">
          <a:xfrm>
            <a:off x="7372350" y="4530725"/>
            <a:ext cx="1588" cy="6350"/>
          </a:xfrm>
          <a:custGeom>
            <a:avLst/>
            <a:gdLst>
              <a:gd name="T0" fmla="*/ 1588 w 1"/>
              <a:gd name="T1" fmla="*/ 6350 h 4"/>
              <a:gd name="T2" fmla="*/ 0 w 1"/>
              <a:gd name="T3" fmla="*/ 3175 h 4"/>
              <a:gd name="T4" fmla="*/ 0 w 1"/>
              <a:gd name="T5" fmla="*/ 3175 h 4"/>
              <a:gd name="T6" fmla="*/ 0 w 1"/>
              <a:gd name="T7" fmla="*/ 1588 h 4"/>
              <a:gd name="T8" fmla="*/ 0 w 1"/>
              <a:gd name="T9" fmla="*/ 0 h 4"/>
              <a:gd name="T10" fmla="*/ 0 w 1"/>
              <a:gd name="T11" fmla="*/ 0 h 4"/>
              <a:gd name="T12" fmla="*/ 0 w 1"/>
              <a:gd name="T13" fmla="*/ 1588 h 4"/>
              <a:gd name="T14" fmla="*/ 1588 w 1"/>
              <a:gd name="T15" fmla="*/ 1588 h 4"/>
              <a:gd name="T16" fmla="*/ 1588 w 1"/>
              <a:gd name="T17" fmla="*/ 3175 h 4"/>
              <a:gd name="T18" fmla="*/ 1588 w 1"/>
              <a:gd name="T19" fmla="*/ 3175 h 4"/>
              <a:gd name="T20" fmla="*/ 1588 w 1"/>
              <a:gd name="T21" fmla="*/ 4763 h 4"/>
              <a:gd name="T22" fmla="*/ 1588 w 1"/>
              <a:gd name="T23" fmla="*/ 6350 h 4"/>
              <a:gd name="T24" fmla="*/ 1588 w 1"/>
              <a:gd name="T25" fmla="*/ 6350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 h="4">
                <a:moveTo>
                  <a:pt x="1" y="4"/>
                </a:moveTo>
                <a:lnTo>
                  <a:pt x="0" y="2"/>
                </a:lnTo>
                <a:lnTo>
                  <a:pt x="0" y="1"/>
                </a:lnTo>
                <a:lnTo>
                  <a:pt x="0" y="0"/>
                </a:lnTo>
                <a:lnTo>
                  <a:pt x="0" y="1"/>
                </a:lnTo>
                <a:lnTo>
                  <a:pt x="1" y="1"/>
                </a:lnTo>
                <a:lnTo>
                  <a:pt x="1" y="2"/>
                </a:lnTo>
                <a:lnTo>
                  <a:pt x="1" y="3"/>
                </a:lnTo>
                <a:lnTo>
                  <a:pt x="1" y="4"/>
                </a:lnTo>
                <a:close/>
              </a:path>
            </a:pathLst>
          </a:custGeom>
          <a:solidFill>
            <a:srgbClr val="66666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09" name="Freeform 357"/>
          <p:cNvSpPr>
            <a:spLocks/>
          </p:cNvSpPr>
          <p:nvPr/>
        </p:nvSpPr>
        <p:spPr bwMode="auto">
          <a:xfrm>
            <a:off x="7370764" y="4522789"/>
            <a:ext cx="1587" cy="3175"/>
          </a:xfrm>
          <a:custGeom>
            <a:avLst/>
            <a:gdLst>
              <a:gd name="T0" fmla="*/ 1587 w 1"/>
              <a:gd name="T1" fmla="*/ 3175 h 2"/>
              <a:gd name="T2" fmla="*/ 1587 w 1"/>
              <a:gd name="T3" fmla="*/ 3175 h 2"/>
              <a:gd name="T4" fmla="*/ 1587 w 1"/>
              <a:gd name="T5" fmla="*/ 1588 h 2"/>
              <a:gd name="T6" fmla="*/ 0 w 1"/>
              <a:gd name="T7" fmla="*/ 0 h 2"/>
              <a:gd name="T8" fmla="*/ 1587 w 1"/>
              <a:gd name="T9" fmla="*/ 0 h 2"/>
              <a:gd name="T10" fmla="*/ 1587 w 1"/>
              <a:gd name="T11" fmla="*/ 0 h 2"/>
              <a:gd name="T12" fmla="*/ 1587 w 1"/>
              <a:gd name="T13" fmla="*/ 1588 h 2"/>
              <a:gd name="T14" fmla="*/ 1587 w 1"/>
              <a:gd name="T15" fmla="*/ 3175 h 2"/>
              <a:gd name="T16" fmla="*/ 1587 w 1"/>
              <a:gd name="T17" fmla="*/ 3175 h 2"/>
              <a:gd name="T18" fmla="*/ 1587 w 1"/>
              <a:gd name="T19" fmla="*/ 3175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 h="2">
                <a:moveTo>
                  <a:pt x="1" y="2"/>
                </a:moveTo>
                <a:lnTo>
                  <a:pt x="1" y="2"/>
                </a:lnTo>
                <a:lnTo>
                  <a:pt x="1" y="1"/>
                </a:lnTo>
                <a:lnTo>
                  <a:pt x="0" y="0"/>
                </a:lnTo>
                <a:lnTo>
                  <a:pt x="1" y="0"/>
                </a:lnTo>
                <a:lnTo>
                  <a:pt x="1" y="1"/>
                </a:lnTo>
                <a:lnTo>
                  <a:pt x="1"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10" name="Freeform 358"/>
          <p:cNvSpPr>
            <a:spLocks/>
          </p:cNvSpPr>
          <p:nvPr/>
        </p:nvSpPr>
        <p:spPr bwMode="auto">
          <a:xfrm>
            <a:off x="7196138" y="4492625"/>
            <a:ext cx="19050" cy="33338"/>
          </a:xfrm>
          <a:custGeom>
            <a:avLst/>
            <a:gdLst>
              <a:gd name="T0" fmla="*/ 4763 w 12"/>
              <a:gd name="T1" fmla="*/ 33338 h 21"/>
              <a:gd name="T2" fmla="*/ 3175 w 12"/>
              <a:gd name="T3" fmla="*/ 30163 h 21"/>
              <a:gd name="T4" fmla="*/ 3175 w 12"/>
              <a:gd name="T5" fmla="*/ 26988 h 21"/>
              <a:gd name="T6" fmla="*/ 1588 w 12"/>
              <a:gd name="T7" fmla="*/ 25400 h 21"/>
              <a:gd name="T8" fmla="*/ 0 w 12"/>
              <a:gd name="T9" fmla="*/ 22225 h 21"/>
              <a:gd name="T10" fmla="*/ 0 w 12"/>
              <a:gd name="T11" fmla="*/ 17463 h 21"/>
              <a:gd name="T12" fmla="*/ 0 w 12"/>
              <a:gd name="T13" fmla="*/ 12700 h 21"/>
              <a:gd name="T14" fmla="*/ 1588 w 12"/>
              <a:gd name="T15" fmla="*/ 9525 h 21"/>
              <a:gd name="T16" fmla="*/ 1588 w 12"/>
              <a:gd name="T17" fmla="*/ 4763 h 21"/>
              <a:gd name="T18" fmla="*/ 3175 w 12"/>
              <a:gd name="T19" fmla="*/ 4763 h 21"/>
              <a:gd name="T20" fmla="*/ 4763 w 12"/>
              <a:gd name="T21" fmla="*/ 3175 h 21"/>
              <a:gd name="T22" fmla="*/ 6350 w 12"/>
              <a:gd name="T23" fmla="*/ 3175 h 21"/>
              <a:gd name="T24" fmla="*/ 7938 w 12"/>
              <a:gd name="T25" fmla="*/ 1588 h 21"/>
              <a:gd name="T26" fmla="*/ 7938 w 12"/>
              <a:gd name="T27" fmla="*/ 0 h 21"/>
              <a:gd name="T28" fmla="*/ 9525 w 12"/>
              <a:gd name="T29" fmla="*/ 0 h 21"/>
              <a:gd name="T30" fmla="*/ 11113 w 12"/>
              <a:gd name="T31" fmla="*/ 0 h 21"/>
              <a:gd name="T32" fmla="*/ 12700 w 12"/>
              <a:gd name="T33" fmla="*/ 0 h 21"/>
              <a:gd name="T34" fmla="*/ 12700 w 12"/>
              <a:gd name="T35" fmla="*/ 1588 h 21"/>
              <a:gd name="T36" fmla="*/ 11113 w 12"/>
              <a:gd name="T37" fmla="*/ 3175 h 21"/>
              <a:gd name="T38" fmla="*/ 9525 w 12"/>
              <a:gd name="T39" fmla="*/ 4763 h 21"/>
              <a:gd name="T40" fmla="*/ 9525 w 12"/>
              <a:gd name="T41" fmla="*/ 7938 h 21"/>
              <a:gd name="T42" fmla="*/ 9525 w 12"/>
              <a:gd name="T43" fmla="*/ 9525 h 21"/>
              <a:gd name="T44" fmla="*/ 11113 w 12"/>
              <a:gd name="T45" fmla="*/ 9525 h 21"/>
              <a:gd name="T46" fmla="*/ 12700 w 12"/>
              <a:gd name="T47" fmla="*/ 9525 h 21"/>
              <a:gd name="T48" fmla="*/ 14288 w 12"/>
              <a:gd name="T49" fmla="*/ 11113 h 21"/>
              <a:gd name="T50" fmla="*/ 14288 w 12"/>
              <a:gd name="T51" fmla="*/ 12700 h 21"/>
              <a:gd name="T52" fmla="*/ 15875 w 12"/>
              <a:gd name="T53" fmla="*/ 12700 h 21"/>
              <a:gd name="T54" fmla="*/ 17463 w 12"/>
              <a:gd name="T55" fmla="*/ 14288 h 21"/>
              <a:gd name="T56" fmla="*/ 19050 w 12"/>
              <a:gd name="T57" fmla="*/ 17463 h 21"/>
              <a:gd name="T58" fmla="*/ 19050 w 12"/>
              <a:gd name="T59" fmla="*/ 17463 h 21"/>
              <a:gd name="T60" fmla="*/ 17463 w 12"/>
              <a:gd name="T61" fmla="*/ 17463 h 21"/>
              <a:gd name="T62" fmla="*/ 15875 w 12"/>
              <a:gd name="T63" fmla="*/ 17463 h 21"/>
              <a:gd name="T64" fmla="*/ 15875 w 12"/>
              <a:gd name="T65" fmla="*/ 15875 h 21"/>
              <a:gd name="T66" fmla="*/ 14288 w 12"/>
              <a:gd name="T67" fmla="*/ 15875 h 21"/>
              <a:gd name="T68" fmla="*/ 14288 w 12"/>
              <a:gd name="T69" fmla="*/ 15875 h 21"/>
              <a:gd name="T70" fmla="*/ 12700 w 12"/>
              <a:gd name="T71" fmla="*/ 15875 h 21"/>
              <a:gd name="T72" fmla="*/ 12700 w 12"/>
              <a:gd name="T73" fmla="*/ 15875 h 21"/>
              <a:gd name="T74" fmla="*/ 12700 w 12"/>
              <a:gd name="T75" fmla="*/ 17463 h 21"/>
              <a:gd name="T76" fmla="*/ 14288 w 12"/>
              <a:gd name="T77" fmla="*/ 20638 h 21"/>
              <a:gd name="T78" fmla="*/ 14288 w 12"/>
              <a:gd name="T79" fmla="*/ 23813 h 21"/>
              <a:gd name="T80" fmla="*/ 14288 w 12"/>
              <a:gd name="T81" fmla="*/ 25400 h 21"/>
              <a:gd name="T82" fmla="*/ 12700 w 12"/>
              <a:gd name="T83" fmla="*/ 22225 h 21"/>
              <a:gd name="T84" fmla="*/ 11113 w 12"/>
              <a:gd name="T85" fmla="*/ 20638 h 21"/>
              <a:gd name="T86" fmla="*/ 9525 w 12"/>
              <a:gd name="T87" fmla="*/ 20638 h 21"/>
              <a:gd name="T88" fmla="*/ 9525 w 12"/>
              <a:gd name="T89" fmla="*/ 20638 h 21"/>
              <a:gd name="T90" fmla="*/ 9525 w 12"/>
              <a:gd name="T91" fmla="*/ 23813 h 21"/>
              <a:gd name="T92" fmla="*/ 11113 w 12"/>
              <a:gd name="T93" fmla="*/ 25400 h 21"/>
              <a:gd name="T94" fmla="*/ 11113 w 12"/>
              <a:gd name="T95" fmla="*/ 30163 h 21"/>
              <a:gd name="T96" fmla="*/ 11113 w 12"/>
              <a:gd name="T97" fmla="*/ 33338 h 21"/>
              <a:gd name="T98" fmla="*/ 11113 w 12"/>
              <a:gd name="T99" fmla="*/ 33338 h 21"/>
              <a:gd name="T100" fmla="*/ 9525 w 12"/>
              <a:gd name="T101" fmla="*/ 31750 h 21"/>
              <a:gd name="T102" fmla="*/ 9525 w 12"/>
              <a:gd name="T103" fmla="*/ 30163 h 21"/>
              <a:gd name="T104" fmla="*/ 7938 w 12"/>
              <a:gd name="T105" fmla="*/ 28575 h 21"/>
              <a:gd name="T106" fmla="*/ 7938 w 12"/>
              <a:gd name="T107" fmla="*/ 25400 h 21"/>
              <a:gd name="T108" fmla="*/ 7938 w 12"/>
              <a:gd name="T109" fmla="*/ 25400 h 21"/>
              <a:gd name="T110" fmla="*/ 6350 w 12"/>
              <a:gd name="T111" fmla="*/ 23813 h 21"/>
              <a:gd name="T112" fmla="*/ 6350 w 12"/>
              <a:gd name="T113" fmla="*/ 23813 h 21"/>
              <a:gd name="T114" fmla="*/ 6350 w 12"/>
              <a:gd name="T115" fmla="*/ 25400 h 21"/>
              <a:gd name="T116" fmla="*/ 6350 w 12"/>
              <a:gd name="T117" fmla="*/ 28575 h 21"/>
              <a:gd name="T118" fmla="*/ 6350 w 12"/>
              <a:gd name="T119" fmla="*/ 30163 h 21"/>
              <a:gd name="T120" fmla="*/ 6350 w 12"/>
              <a:gd name="T121" fmla="*/ 33338 h 21"/>
              <a:gd name="T122" fmla="*/ 4763 w 12"/>
              <a:gd name="T123" fmla="*/ 33338 h 2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2" h="21">
                <a:moveTo>
                  <a:pt x="3" y="21"/>
                </a:moveTo>
                <a:lnTo>
                  <a:pt x="2" y="19"/>
                </a:lnTo>
                <a:lnTo>
                  <a:pt x="2" y="17"/>
                </a:lnTo>
                <a:lnTo>
                  <a:pt x="1" y="16"/>
                </a:lnTo>
                <a:lnTo>
                  <a:pt x="0" y="14"/>
                </a:lnTo>
                <a:lnTo>
                  <a:pt x="0" y="11"/>
                </a:lnTo>
                <a:lnTo>
                  <a:pt x="0" y="8"/>
                </a:lnTo>
                <a:lnTo>
                  <a:pt x="1" y="6"/>
                </a:lnTo>
                <a:lnTo>
                  <a:pt x="1" y="3"/>
                </a:lnTo>
                <a:lnTo>
                  <a:pt x="2" y="3"/>
                </a:lnTo>
                <a:lnTo>
                  <a:pt x="3" y="2"/>
                </a:lnTo>
                <a:lnTo>
                  <a:pt x="4" y="2"/>
                </a:lnTo>
                <a:lnTo>
                  <a:pt x="5" y="1"/>
                </a:lnTo>
                <a:lnTo>
                  <a:pt x="5" y="0"/>
                </a:lnTo>
                <a:lnTo>
                  <a:pt x="6" y="0"/>
                </a:lnTo>
                <a:lnTo>
                  <a:pt x="7" y="0"/>
                </a:lnTo>
                <a:lnTo>
                  <a:pt x="8" y="0"/>
                </a:lnTo>
                <a:lnTo>
                  <a:pt x="8" y="1"/>
                </a:lnTo>
                <a:lnTo>
                  <a:pt x="7" y="2"/>
                </a:lnTo>
                <a:lnTo>
                  <a:pt x="6" y="3"/>
                </a:lnTo>
                <a:lnTo>
                  <a:pt x="6" y="5"/>
                </a:lnTo>
                <a:lnTo>
                  <a:pt x="6" y="6"/>
                </a:lnTo>
                <a:lnTo>
                  <a:pt x="7" y="6"/>
                </a:lnTo>
                <a:lnTo>
                  <a:pt x="8" y="6"/>
                </a:lnTo>
                <a:lnTo>
                  <a:pt x="9" y="7"/>
                </a:lnTo>
                <a:lnTo>
                  <a:pt x="9" y="8"/>
                </a:lnTo>
                <a:lnTo>
                  <a:pt x="10" y="8"/>
                </a:lnTo>
                <a:lnTo>
                  <a:pt x="11" y="9"/>
                </a:lnTo>
                <a:lnTo>
                  <a:pt x="12" y="11"/>
                </a:lnTo>
                <a:lnTo>
                  <a:pt x="11" y="11"/>
                </a:lnTo>
                <a:lnTo>
                  <a:pt x="10" y="11"/>
                </a:lnTo>
                <a:lnTo>
                  <a:pt x="10" y="10"/>
                </a:lnTo>
                <a:lnTo>
                  <a:pt x="9" y="10"/>
                </a:lnTo>
                <a:lnTo>
                  <a:pt x="8" y="10"/>
                </a:lnTo>
                <a:lnTo>
                  <a:pt x="8" y="11"/>
                </a:lnTo>
                <a:lnTo>
                  <a:pt x="9" y="13"/>
                </a:lnTo>
                <a:lnTo>
                  <a:pt x="9" y="15"/>
                </a:lnTo>
                <a:lnTo>
                  <a:pt x="9" y="16"/>
                </a:lnTo>
                <a:lnTo>
                  <a:pt x="8" y="14"/>
                </a:lnTo>
                <a:lnTo>
                  <a:pt x="7" y="13"/>
                </a:lnTo>
                <a:lnTo>
                  <a:pt x="6" y="13"/>
                </a:lnTo>
                <a:lnTo>
                  <a:pt x="6" y="15"/>
                </a:lnTo>
                <a:lnTo>
                  <a:pt x="7" y="16"/>
                </a:lnTo>
                <a:lnTo>
                  <a:pt x="7" y="19"/>
                </a:lnTo>
                <a:lnTo>
                  <a:pt x="7" y="21"/>
                </a:lnTo>
                <a:lnTo>
                  <a:pt x="6" y="20"/>
                </a:lnTo>
                <a:lnTo>
                  <a:pt x="6" y="19"/>
                </a:lnTo>
                <a:lnTo>
                  <a:pt x="5" y="18"/>
                </a:lnTo>
                <a:lnTo>
                  <a:pt x="5" y="16"/>
                </a:lnTo>
                <a:lnTo>
                  <a:pt x="4" y="15"/>
                </a:lnTo>
                <a:lnTo>
                  <a:pt x="4" y="16"/>
                </a:lnTo>
                <a:lnTo>
                  <a:pt x="4" y="18"/>
                </a:lnTo>
                <a:lnTo>
                  <a:pt x="4" y="19"/>
                </a:lnTo>
                <a:lnTo>
                  <a:pt x="4" y="21"/>
                </a:lnTo>
                <a:lnTo>
                  <a:pt x="3" y="21"/>
                </a:lnTo>
                <a:close/>
              </a:path>
            </a:pathLst>
          </a:custGeom>
          <a:solidFill>
            <a:srgbClr val="F2D8C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11" name="Freeform 359"/>
          <p:cNvSpPr>
            <a:spLocks/>
          </p:cNvSpPr>
          <p:nvPr/>
        </p:nvSpPr>
        <p:spPr bwMode="auto">
          <a:xfrm>
            <a:off x="7324726" y="4519614"/>
            <a:ext cx="4763" cy="3175"/>
          </a:xfrm>
          <a:custGeom>
            <a:avLst/>
            <a:gdLst>
              <a:gd name="T0" fmla="*/ 1588 w 3"/>
              <a:gd name="T1" fmla="*/ 3175 h 2"/>
              <a:gd name="T2" fmla="*/ 1588 w 3"/>
              <a:gd name="T3" fmla="*/ 1588 h 2"/>
              <a:gd name="T4" fmla="*/ 0 w 3"/>
              <a:gd name="T5" fmla="*/ 1588 h 2"/>
              <a:gd name="T6" fmla="*/ 1588 w 3"/>
              <a:gd name="T7" fmla="*/ 0 h 2"/>
              <a:gd name="T8" fmla="*/ 3175 w 3"/>
              <a:gd name="T9" fmla="*/ 0 h 2"/>
              <a:gd name="T10" fmla="*/ 3175 w 3"/>
              <a:gd name="T11" fmla="*/ 0 h 2"/>
              <a:gd name="T12" fmla="*/ 3175 w 3"/>
              <a:gd name="T13" fmla="*/ 0 h 2"/>
              <a:gd name="T14" fmla="*/ 3175 w 3"/>
              <a:gd name="T15" fmla="*/ 1588 h 2"/>
              <a:gd name="T16" fmla="*/ 4763 w 3"/>
              <a:gd name="T17" fmla="*/ 1588 h 2"/>
              <a:gd name="T18" fmla="*/ 3175 w 3"/>
              <a:gd name="T19" fmla="*/ 1588 h 2"/>
              <a:gd name="T20" fmla="*/ 3175 w 3"/>
              <a:gd name="T21" fmla="*/ 3175 h 2"/>
              <a:gd name="T22" fmla="*/ 3175 w 3"/>
              <a:gd name="T23" fmla="*/ 3175 h 2"/>
              <a:gd name="T24" fmla="*/ 3175 w 3"/>
              <a:gd name="T25" fmla="*/ 3175 h 2"/>
              <a:gd name="T26" fmla="*/ 1588 w 3"/>
              <a:gd name="T27" fmla="*/ 3175 h 2"/>
              <a:gd name="T28" fmla="*/ 1588 w 3"/>
              <a:gd name="T29" fmla="*/ 3175 h 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 h="2">
                <a:moveTo>
                  <a:pt x="1" y="2"/>
                </a:moveTo>
                <a:lnTo>
                  <a:pt x="1" y="1"/>
                </a:lnTo>
                <a:lnTo>
                  <a:pt x="0" y="1"/>
                </a:lnTo>
                <a:lnTo>
                  <a:pt x="1" y="0"/>
                </a:lnTo>
                <a:lnTo>
                  <a:pt x="2" y="0"/>
                </a:lnTo>
                <a:lnTo>
                  <a:pt x="2" y="1"/>
                </a:lnTo>
                <a:lnTo>
                  <a:pt x="3" y="1"/>
                </a:lnTo>
                <a:lnTo>
                  <a:pt x="2" y="1"/>
                </a:lnTo>
                <a:lnTo>
                  <a:pt x="2" y="2"/>
                </a:lnTo>
                <a:lnTo>
                  <a:pt x="1"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12" name="Freeform 360"/>
          <p:cNvSpPr>
            <a:spLocks/>
          </p:cNvSpPr>
          <p:nvPr/>
        </p:nvSpPr>
        <p:spPr bwMode="auto">
          <a:xfrm>
            <a:off x="7280276" y="4518025"/>
            <a:ext cx="11113" cy="1588"/>
          </a:xfrm>
          <a:custGeom>
            <a:avLst/>
            <a:gdLst>
              <a:gd name="T0" fmla="*/ 0 w 7"/>
              <a:gd name="T1" fmla="*/ 1588 h 1"/>
              <a:gd name="T2" fmla="*/ 0 w 7"/>
              <a:gd name="T3" fmla="*/ 0 h 1"/>
              <a:gd name="T4" fmla="*/ 0 w 7"/>
              <a:gd name="T5" fmla="*/ 0 h 1"/>
              <a:gd name="T6" fmla="*/ 0 w 7"/>
              <a:gd name="T7" fmla="*/ 0 h 1"/>
              <a:gd name="T8" fmla="*/ 1588 w 7"/>
              <a:gd name="T9" fmla="*/ 0 h 1"/>
              <a:gd name="T10" fmla="*/ 3175 w 7"/>
              <a:gd name="T11" fmla="*/ 0 h 1"/>
              <a:gd name="T12" fmla="*/ 3175 w 7"/>
              <a:gd name="T13" fmla="*/ 0 h 1"/>
              <a:gd name="T14" fmla="*/ 4763 w 7"/>
              <a:gd name="T15" fmla="*/ 0 h 1"/>
              <a:gd name="T16" fmla="*/ 6350 w 7"/>
              <a:gd name="T17" fmla="*/ 0 h 1"/>
              <a:gd name="T18" fmla="*/ 7938 w 7"/>
              <a:gd name="T19" fmla="*/ 0 h 1"/>
              <a:gd name="T20" fmla="*/ 9525 w 7"/>
              <a:gd name="T21" fmla="*/ 0 h 1"/>
              <a:gd name="T22" fmla="*/ 11113 w 7"/>
              <a:gd name="T23" fmla="*/ 0 h 1"/>
              <a:gd name="T24" fmla="*/ 11113 w 7"/>
              <a:gd name="T25" fmla="*/ 0 h 1"/>
              <a:gd name="T26" fmla="*/ 9525 w 7"/>
              <a:gd name="T27" fmla="*/ 0 h 1"/>
              <a:gd name="T28" fmla="*/ 9525 w 7"/>
              <a:gd name="T29" fmla="*/ 0 h 1"/>
              <a:gd name="T30" fmla="*/ 7938 w 7"/>
              <a:gd name="T31" fmla="*/ 0 h 1"/>
              <a:gd name="T32" fmla="*/ 6350 w 7"/>
              <a:gd name="T33" fmla="*/ 0 h 1"/>
              <a:gd name="T34" fmla="*/ 4763 w 7"/>
              <a:gd name="T35" fmla="*/ 1588 h 1"/>
              <a:gd name="T36" fmla="*/ 3175 w 7"/>
              <a:gd name="T37" fmla="*/ 1588 h 1"/>
              <a:gd name="T38" fmla="*/ 3175 w 7"/>
              <a:gd name="T39" fmla="*/ 1588 h 1"/>
              <a:gd name="T40" fmla="*/ 1588 w 7"/>
              <a:gd name="T41" fmla="*/ 1588 h 1"/>
              <a:gd name="T42" fmla="*/ 0 w 7"/>
              <a:gd name="T43" fmla="*/ 1588 h 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 h="1">
                <a:moveTo>
                  <a:pt x="0" y="1"/>
                </a:moveTo>
                <a:lnTo>
                  <a:pt x="0" y="0"/>
                </a:lnTo>
                <a:lnTo>
                  <a:pt x="1" y="0"/>
                </a:lnTo>
                <a:lnTo>
                  <a:pt x="2" y="0"/>
                </a:lnTo>
                <a:lnTo>
                  <a:pt x="3" y="0"/>
                </a:lnTo>
                <a:lnTo>
                  <a:pt x="4" y="0"/>
                </a:lnTo>
                <a:lnTo>
                  <a:pt x="5" y="0"/>
                </a:lnTo>
                <a:lnTo>
                  <a:pt x="6" y="0"/>
                </a:lnTo>
                <a:lnTo>
                  <a:pt x="7" y="0"/>
                </a:lnTo>
                <a:lnTo>
                  <a:pt x="6" y="0"/>
                </a:lnTo>
                <a:lnTo>
                  <a:pt x="5" y="0"/>
                </a:lnTo>
                <a:lnTo>
                  <a:pt x="4" y="0"/>
                </a:lnTo>
                <a:lnTo>
                  <a:pt x="3" y="1"/>
                </a:lnTo>
                <a:lnTo>
                  <a:pt x="2" y="1"/>
                </a:lnTo>
                <a:lnTo>
                  <a:pt x="1" y="1"/>
                </a:lnTo>
                <a:lnTo>
                  <a:pt x="0" y="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13" name="Freeform 361"/>
          <p:cNvSpPr>
            <a:spLocks/>
          </p:cNvSpPr>
          <p:nvPr/>
        </p:nvSpPr>
        <p:spPr bwMode="auto">
          <a:xfrm>
            <a:off x="7231064" y="4500563"/>
            <a:ext cx="14287" cy="17462"/>
          </a:xfrm>
          <a:custGeom>
            <a:avLst/>
            <a:gdLst>
              <a:gd name="T0" fmla="*/ 7937 w 9"/>
              <a:gd name="T1" fmla="*/ 17462 h 11"/>
              <a:gd name="T2" fmla="*/ 7937 w 9"/>
              <a:gd name="T3" fmla="*/ 17462 h 11"/>
              <a:gd name="T4" fmla="*/ 6350 w 9"/>
              <a:gd name="T5" fmla="*/ 17462 h 11"/>
              <a:gd name="T6" fmla="*/ 6350 w 9"/>
              <a:gd name="T7" fmla="*/ 17462 h 11"/>
              <a:gd name="T8" fmla="*/ 4762 w 9"/>
              <a:gd name="T9" fmla="*/ 17462 h 11"/>
              <a:gd name="T10" fmla="*/ 3175 w 9"/>
              <a:gd name="T11" fmla="*/ 17462 h 11"/>
              <a:gd name="T12" fmla="*/ 3175 w 9"/>
              <a:gd name="T13" fmla="*/ 17462 h 11"/>
              <a:gd name="T14" fmla="*/ 1587 w 9"/>
              <a:gd name="T15" fmla="*/ 15875 h 11"/>
              <a:gd name="T16" fmla="*/ 0 w 9"/>
              <a:gd name="T17" fmla="*/ 15875 h 11"/>
              <a:gd name="T18" fmla="*/ 0 w 9"/>
              <a:gd name="T19" fmla="*/ 9525 h 11"/>
              <a:gd name="T20" fmla="*/ 0 w 9"/>
              <a:gd name="T21" fmla="*/ 6350 h 11"/>
              <a:gd name="T22" fmla="*/ 0 w 9"/>
              <a:gd name="T23" fmla="*/ 4762 h 11"/>
              <a:gd name="T24" fmla="*/ 3175 w 9"/>
              <a:gd name="T25" fmla="*/ 0 h 11"/>
              <a:gd name="T26" fmla="*/ 3175 w 9"/>
              <a:gd name="T27" fmla="*/ 0 h 11"/>
              <a:gd name="T28" fmla="*/ 4762 w 9"/>
              <a:gd name="T29" fmla="*/ 0 h 11"/>
              <a:gd name="T30" fmla="*/ 6350 w 9"/>
              <a:gd name="T31" fmla="*/ 0 h 11"/>
              <a:gd name="T32" fmla="*/ 7937 w 9"/>
              <a:gd name="T33" fmla="*/ 0 h 11"/>
              <a:gd name="T34" fmla="*/ 9525 w 9"/>
              <a:gd name="T35" fmla="*/ 1587 h 11"/>
              <a:gd name="T36" fmla="*/ 11112 w 9"/>
              <a:gd name="T37" fmla="*/ 1587 h 11"/>
              <a:gd name="T38" fmla="*/ 12700 w 9"/>
              <a:gd name="T39" fmla="*/ 1587 h 11"/>
              <a:gd name="T40" fmla="*/ 14287 w 9"/>
              <a:gd name="T41" fmla="*/ 3175 h 11"/>
              <a:gd name="T42" fmla="*/ 12700 w 9"/>
              <a:gd name="T43" fmla="*/ 6350 h 11"/>
              <a:gd name="T44" fmla="*/ 11112 w 9"/>
              <a:gd name="T45" fmla="*/ 9525 h 11"/>
              <a:gd name="T46" fmla="*/ 11112 w 9"/>
              <a:gd name="T47" fmla="*/ 12700 h 11"/>
              <a:gd name="T48" fmla="*/ 9525 w 9"/>
              <a:gd name="T49" fmla="*/ 17462 h 11"/>
              <a:gd name="T50" fmla="*/ 7937 w 9"/>
              <a:gd name="T51" fmla="*/ 17462 h 1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9" h="11">
                <a:moveTo>
                  <a:pt x="5" y="11"/>
                </a:moveTo>
                <a:lnTo>
                  <a:pt x="5" y="11"/>
                </a:lnTo>
                <a:lnTo>
                  <a:pt x="4" y="11"/>
                </a:lnTo>
                <a:lnTo>
                  <a:pt x="3" y="11"/>
                </a:lnTo>
                <a:lnTo>
                  <a:pt x="2" y="11"/>
                </a:lnTo>
                <a:lnTo>
                  <a:pt x="1" y="10"/>
                </a:lnTo>
                <a:lnTo>
                  <a:pt x="0" y="10"/>
                </a:lnTo>
                <a:lnTo>
                  <a:pt x="0" y="6"/>
                </a:lnTo>
                <a:lnTo>
                  <a:pt x="0" y="4"/>
                </a:lnTo>
                <a:lnTo>
                  <a:pt x="0" y="3"/>
                </a:lnTo>
                <a:lnTo>
                  <a:pt x="2" y="0"/>
                </a:lnTo>
                <a:lnTo>
                  <a:pt x="3" y="0"/>
                </a:lnTo>
                <a:lnTo>
                  <a:pt x="4" y="0"/>
                </a:lnTo>
                <a:lnTo>
                  <a:pt x="5" y="0"/>
                </a:lnTo>
                <a:lnTo>
                  <a:pt x="6" y="1"/>
                </a:lnTo>
                <a:lnTo>
                  <a:pt x="7" y="1"/>
                </a:lnTo>
                <a:lnTo>
                  <a:pt x="8" y="1"/>
                </a:lnTo>
                <a:lnTo>
                  <a:pt x="9" y="2"/>
                </a:lnTo>
                <a:lnTo>
                  <a:pt x="8" y="4"/>
                </a:lnTo>
                <a:lnTo>
                  <a:pt x="7" y="6"/>
                </a:lnTo>
                <a:lnTo>
                  <a:pt x="7" y="8"/>
                </a:lnTo>
                <a:lnTo>
                  <a:pt x="6" y="11"/>
                </a:lnTo>
                <a:lnTo>
                  <a:pt x="5" y="11"/>
                </a:lnTo>
                <a:close/>
              </a:path>
            </a:pathLst>
          </a:custGeom>
          <a:solidFill>
            <a:srgbClr val="00993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14" name="Freeform 362"/>
          <p:cNvSpPr>
            <a:spLocks/>
          </p:cNvSpPr>
          <p:nvPr/>
        </p:nvSpPr>
        <p:spPr bwMode="auto">
          <a:xfrm>
            <a:off x="7216775" y="4489451"/>
            <a:ext cx="14288" cy="23813"/>
          </a:xfrm>
          <a:custGeom>
            <a:avLst/>
            <a:gdLst>
              <a:gd name="T0" fmla="*/ 6350 w 9"/>
              <a:gd name="T1" fmla="*/ 23813 h 15"/>
              <a:gd name="T2" fmla="*/ 4763 w 9"/>
              <a:gd name="T3" fmla="*/ 22225 h 15"/>
              <a:gd name="T4" fmla="*/ 4763 w 9"/>
              <a:gd name="T5" fmla="*/ 20638 h 15"/>
              <a:gd name="T6" fmla="*/ 3175 w 9"/>
              <a:gd name="T7" fmla="*/ 20638 h 15"/>
              <a:gd name="T8" fmla="*/ 1588 w 9"/>
              <a:gd name="T9" fmla="*/ 17463 h 15"/>
              <a:gd name="T10" fmla="*/ 1588 w 9"/>
              <a:gd name="T11" fmla="*/ 15875 h 15"/>
              <a:gd name="T12" fmla="*/ 0 w 9"/>
              <a:gd name="T13" fmla="*/ 14288 h 15"/>
              <a:gd name="T14" fmla="*/ 0 w 9"/>
              <a:gd name="T15" fmla="*/ 12700 h 15"/>
              <a:gd name="T16" fmla="*/ 0 w 9"/>
              <a:gd name="T17" fmla="*/ 11113 h 15"/>
              <a:gd name="T18" fmla="*/ 0 w 9"/>
              <a:gd name="T19" fmla="*/ 7938 h 15"/>
              <a:gd name="T20" fmla="*/ 0 w 9"/>
              <a:gd name="T21" fmla="*/ 7938 h 15"/>
              <a:gd name="T22" fmla="*/ 1588 w 9"/>
              <a:gd name="T23" fmla="*/ 7938 h 15"/>
              <a:gd name="T24" fmla="*/ 1588 w 9"/>
              <a:gd name="T25" fmla="*/ 6350 h 15"/>
              <a:gd name="T26" fmla="*/ 1588 w 9"/>
              <a:gd name="T27" fmla="*/ 4763 h 15"/>
              <a:gd name="T28" fmla="*/ 1588 w 9"/>
              <a:gd name="T29" fmla="*/ 3175 h 15"/>
              <a:gd name="T30" fmla="*/ 1588 w 9"/>
              <a:gd name="T31" fmla="*/ 1588 h 15"/>
              <a:gd name="T32" fmla="*/ 1588 w 9"/>
              <a:gd name="T33" fmla="*/ 0 h 15"/>
              <a:gd name="T34" fmla="*/ 4763 w 9"/>
              <a:gd name="T35" fmla="*/ 1588 h 15"/>
              <a:gd name="T36" fmla="*/ 6350 w 9"/>
              <a:gd name="T37" fmla="*/ 1588 h 15"/>
              <a:gd name="T38" fmla="*/ 9525 w 9"/>
              <a:gd name="T39" fmla="*/ 1588 h 15"/>
              <a:gd name="T40" fmla="*/ 12700 w 9"/>
              <a:gd name="T41" fmla="*/ 1588 h 15"/>
              <a:gd name="T42" fmla="*/ 14288 w 9"/>
              <a:gd name="T43" fmla="*/ 3175 h 15"/>
              <a:gd name="T44" fmla="*/ 14288 w 9"/>
              <a:gd name="T45" fmla="*/ 6350 h 15"/>
              <a:gd name="T46" fmla="*/ 14288 w 9"/>
              <a:gd name="T47" fmla="*/ 7938 h 15"/>
              <a:gd name="T48" fmla="*/ 12700 w 9"/>
              <a:gd name="T49" fmla="*/ 14288 h 15"/>
              <a:gd name="T50" fmla="*/ 12700 w 9"/>
              <a:gd name="T51" fmla="*/ 19050 h 15"/>
              <a:gd name="T52" fmla="*/ 12700 w 9"/>
              <a:gd name="T53" fmla="*/ 20638 h 15"/>
              <a:gd name="T54" fmla="*/ 11113 w 9"/>
              <a:gd name="T55" fmla="*/ 22225 h 15"/>
              <a:gd name="T56" fmla="*/ 11113 w 9"/>
              <a:gd name="T57" fmla="*/ 23813 h 15"/>
              <a:gd name="T58" fmla="*/ 9525 w 9"/>
              <a:gd name="T59" fmla="*/ 23813 h 15"/>
              <a:gd name="T60" fmla="*/ 7938 w 9"/>
              <a:gd name="T61" fmla="*/ 23813 h 15"/>
              <a:gd name="T62" fmla="*/ 7938 w 9"/>
              <a:gd name="T63" fmla="*/ 23813 h 15"/>
              <a:gd name="T64" fmla="*/ 6350 w 9"/>
              <a:gd name="T65" fmla="*/ 23813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 h="15">
                <a:moveTo>
                  <a:pt x="4" y="15"/>
                </a:moveTo>
                <a:lnTo>
                  <a:pt x="3" y="14"/>
                </a:lnTo>
                <a:lnTo>
                  <a:pt x="3" y="13"/>
                </a:lnTo>
                <a:lnTo>
                  <a:pt x="2" y="13"/>
                </a:lnTo>
                <a:lnTo>
                  <a:pt x="1" y="11"/>
                </a:lnTo>
                <a:lnTo>
                  <a:pt x="1" y="10"/>
                </a:lnTo>
                <a:lnTo>
                  <a:pt x="0" y="9"/>
                </a:lnTo>
                <a:lnTo>
                  <a:pt x="0" y="8"/>
                </a:lnTo>
                <a:lnTo>
                  <a:pt x="0" y="7"/>
                </a:lnTo>
                <a:lnTo>
                  <a:pt x="0" y="5"/>
                </a:lnTo>
                <a:lnTo>
                  <a:pt x="1" y="5"/>
                </a:lnTo>
                <a:lnTo>
                  <a:pt x="1" y="4"/>
                </a:lnTo>
                <a:lnTo>
                  <a:pt x="1" y="3"/>
                </a:lnTo>
                <a:lnTo>
                  <a:pt x="1" y="2"/>
                </a:lnTo>
                <a:lnTo>
                  <a:pt x="1" y="1"/>
                </a:lnTo>
                <a:lnTo>
                  <a:pt x="1" y="0"/>
                </a:lnTo>
                <a:lnTo>
                  <a:pt x="3" y="1"/>
                </a:lnTo>
                <a:lnTo>
                  <a:pt x="4" y="1"/>
                </a:lnTo>
                <a:lnTo>
                  <a:pt x="6" y="1"/>
                </a:lnTo>
                <a:lnTo>
                  <a:pt x="8" y="1"/>
                </a:lnTo>
                <a:lnTo>
                  <a:pt x="9" y="2"/>
                </a:lnTo>
                <a:lnTo>
                  <a:pt x="9" y="4"/>
                </a:lnTo>
                <a:lnTo>
                  <a:pt x="9" y="5"/>
                </a:lnTo>
                <a:lnTo>
                  <a:pt x="8" y="9"/>
                </a:lnTo>
                <a:lnTo>
                  <a:pt x="8" y="12"/>
                </a:lnTo>
                <a:lnTo>
                  <a:pt x="8" y="13"/>
                </a:lnTo>
                <a:lnTo>
                  <a:pt x="7" y="14"/>
                </a:lnTo>
                <a:lnTo>
                  <a:pt x="7" y="15"/>
                </a:lnTo>
                <a:lnTo>
                  <a:pt x="6" y="15"/>
                </a:lnTo>
                <a:lnTo>
                  <a:pt x="5" y="15"/>
                </a:lnTo>
                <a:lnTo>
                  <a:pt x="4" y="15"/>
                </a:lnTo>
                <a:close/>
              </a:path>
            </a:pathLst>
          </a:custGeom>
          <a:solidFill>
            <a:srgbClr val="994C2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15" name="Freeform 363"/>
          <p:cNvSpPr>
            <a:spLocks/>
          </p:cNvSpPr>
          <p:nvPr/>
        </p:nvSpPr>
        <p:spPr bwMode="auto">
          <a:xfrm>
            <a:off x="7312025" y="4510089"/>
            <a:ext cx="6350" cy="3175"/>
          </a:xfrm>
          <a:custGeom>
            <a:avLst/>
            <a:gdLst>
              <a:gd name="T0" fmla="*/ 0 w 4"/>
              <a:gd name="T1" fmla="*/ 3175 h 2"/>
              <a:gd name="T2" fmla="*/ 0 w 4"/>
              <a:gd name="T3" fmla="*/ 3175 h 2"/>
              <a:gd name="T4" fmla="*/ 0 w 4"/>
              <a:gd name="T5" fmla="*/ 1588 h 2"/>
              <a:gd name="T6" fmla="*/ 0 w 4"/>
              <a:gd name="T7" fmla="*/ 0 h 2"/>
              <a:gd name="T8" fmla="*/ 1588 w 4"/>
              <a:gd name="T9" fmla="*/ 0 h 2"/>
              <a:gd name="T10" fmla="*/ 1588 w 4"/>
              <a:gd name="T11" fmla="*/ 0 h 2"/>
              <a:gd name="T12" fmla="*/ 3175 w 4"/>
              <a:gd name="T13" fmla="*/ 0 h 2"/>
              <a:gd name="T14" fmla="*/ 3175 w 4"/>
              <a:gd name="T15" fmla="*/ 0 h 2"/>
              <a:gd name="T16" fmla="*/ 4763 w 4"/>
              <a:gd name="T17" fmla="*/ 0 h 2"/>
              <a:gd name="T18" fmla="*/ 6350 w 4"/>
              <a:gd name="T19" fmla="*/ 1588 h 2"/>
              <a:gd name="T20" fmla="*/ 6350 w 4"/>
              <a:gd name="T21" fmla="*/ 1588 h 2"/>
              <a:gd name="T22" fmla="*/ 6350 w 4"/>
              <a:gd name="T23" fmla="*/ 3175 h 2"/>
              <a:gd name="T24" fmla="*/ 6350 w 4"/>
              <a:gd name="T25" fmla="*/ 3175 h 2"/>
              <a:gd name="T26" fmla="*/ 6350 w 4"/>
              <a:gd name="T27" fmla="*/ 3175 h 2"/>
              <a:gd name="T28" fmla="*/ 4763 w 4"/>
              <a:gd name="T29" fmla="*/ 3175 h 2"/>
              <a:gd name="T30" fmla="*/ 4763 w 4"/>
              <a:gd name="T31" fmla="*/ 3175 h 2"/>
              <a:gd name="T32" fmla="*/ 3175 w 4"/>
              <a:gd name="T33" fmla="*/ 3175 h 2"/>
              <a:gd name="T34" fmla="*/ 3175 w 4"/>
              <a:gd name="T35" fmla="*/ 3175 h 2"/>
              <a:gd name="T36" fmla="*/ 1588 w 4"/>
              <a:gd name="T37" fmla="*/ 3175 h 2"/>
              <a:gd name="T38" fmla="*/ 0 w 4"/>
              <a:gd name="T39" fmla="*/ 3175 h 2"/>
              <a:gd name="T40" fmla="*/ 0 w 4"/>
              <a:gd name="T41" fmla="*/ 3175 h 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 h="2">
                <a:moveTo>
                  <a:pt x="0" y="2"/>
                </a:moveTo>
                <a:lnTo>
                  <a:pt x="0" y="2"/>
                </a:lnTo>
                <a:lnTo>
                  <a:pt x="0" y="1"/>
                </a:lnTo>
                <a:lnTo>
                  <a:pt x="0" y="0"/>
                </a:lnTo>
                <a:lnTo>
                  <a:pt x="1" y="0"/>
                </a:lnTo>
                <a:lnTo>
                  <a:pt x="2" y="0"/>
                </a:lnTo>
                <a:lnTo>
                  <a:pt x="3" y="0"/>
                </a:lnTo>
                <a:lnTo>
                  <a:pt x="4" y="1"/>
                </a:lnTo>
                <a:lnTo>
                  <a:pt x="4" y="2"/>
                </a:lnTo>
                <a:lnTo>
                  <a:pt x="3" y="2"/>
                </a:lnTo>
                <a:lnTo>
                  <a:pt x="2" y="2"/>
                </a:lnTo>
                <a:lnTo>
                  <a:pt x="1" y="2"/>
                </a:lnTo>
                <a:lnTo>
                  <a:pt x="0"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16" name="Freeform 364"/>
          <p:cNvSpPr>
            <a:spLocks/>
          </p:cNvSpPr>
          <p:nvPr/>
        </p:nvSpPr>
        <p:spPr bwMode="auto">
          <a:xfrm>
            <a:off x="7278689" y="4510089"/>
            <a:ext cx="3175" cy="3175"/>
          </a:xfrm>
          <a:custGeom>
            <a:avLst/>
            <a:gdLst>
              <a:gd name="T0" fmla="*/ 0 w 2"/>
              <a:gd name="T1" fmla="*/ 1588 h 2"/>
              <a:gd name="T2" fmla="*/ 0 w 2"/>
              <a:gd name="T3" fmla="*/ 1588 h 2"/>
              <a:gd name="T4" fmla="*/ 0 w 2"/>
              <a:gd name="T5" fmla="*/ 0 h 2"/>
              <a:gd name="T6" fmla="*/ 0 w 2"/>
              <a:gd name="T7" fmla="*/ 0 h 2"/>
              <a:gd name="T8" fmla="*/ 1588 w 2"/>
              <a:gd name="T9" fmla="*/ 0 h 2"/>
              <a:gd name="T10" fmla="*/ 1588 w 2"/>
              <a:gd name="T11" fmla="*/ 0 h 2"/>
              <a:gd name="T12" fmla="*/ 3175 w 2"/>
              <a:gd name="T13" fmla="*/ 0 h 2"/>
              <a:gd name="T14" fmla="*/ 3175 w 2"/>
              <a:gd name="T15" fmla="*/ 0 h 2"/>
              <a:gd name="T16" fmla="*/ 3175 w 2"/>
              <a:gd name="T17" fmla="*/ 1588 h 2"/>
              <a:gd name="T18" fmla="*/ 3175 w 2"/>
              <a:gd name="T19" fmla="*/ 3175 h 2"/>
              <a:gd name="T20" fmla="*/ 3175 w 2"/>
              <a:gd name="T21" fmla="*/ 1588 h 2"/>
              <a:gd name="T22" fmla="*/ 1588 w 2"/>
              <a:gd name="T23" fmla="*/ 1588 h 2"/>
              <a:gd name="T24" fmla="*/ 1588 w 2"/>
              <a:gd name="T25" fmla="*/ 1588 h 2"/>
              <a:gd name="T26" fmla="*/ 0 w 2"/>
              <a:gd name="T27" fmla="*/ 1588 h 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 h="2">
                <a:moveTo>
                  <a:pt x="0" y="1"/>
                </a:moveTo>
                <a:lnTo>
                  <a:pt x="0" y="1"/>
                </a:lnTo>
                <a:lnTo>
                  <a:pt x="0" y="0"/>
                </a:lnTo>
                <a:lnTo>
                  <a:pt x="1" y="0"/>
                </a:lnTo>
                <a:lnTo>
                  <a:pt x="2" y="0"/>
                </a:lnTo>
                <a:lnTo>
                  <a:pt x="2" y="1"/>
                </a:lnTo>
                <a:lnTo>
                  <a:pt x="2" y="2"/>
                </a:lnTo>
                <a:lnTo>
                  <a:pt x="2" y="1"/>
                </a:lnTo>
                <a:lnTo>
                  <a:pt x="1" y="1"/>
                </a:lnTo>
                <a:lnTo>
                  <a:pt x="0" y="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17" name="Freeform 365"/>
          <p:cNvSpPr>
            <a:spLocks/>
          </p:cNvSpPr>
          <p:nvPr/>
        </p:nvSpPr>
        <p:spPr bwMode="auto">
          <a:xfrm>
            <a:off x="7199314" y="4338639"/>
            <a:ext cx="179387" cy="173037"/>
          </a:xfrm>
          <a:custGeom>
            <a:avLst/>
            <a:gdLst>
              <a:gd name="T0" fmla="*/ 157162 w 113"/>
              <a:gd name="T1" fmla="*/ 139700 h 109"/>
              <a:gd name="T2" fmla="*/ 123825 w 113"/>
              <a:gd name="T3" fmla="*/ 133350 h 109"/>
              <a:gd name="T4" fmla="*/ 77787 w 113"/>
              <a:gd name="T5" fmla="*/ 131762 h 109"/>
              <a:gd name="T6" fmla="*/ 52387 w 113"/>
              <a:gd name="T7" fmla="*/ 139700 h 109"/>
              <a:gd name="T8" fmla="*/ 41275 w 113"/>
              <a:gd name="T9" fmla="*/ 161925 h 109"/>
              <a:gd name="T10" fmla="*/ 19050 w 113"/>
              <a:gd name="T11" fmla="*/ 150812 h 109"/>
              <a:gd name="T12" fmla="*/ 1587 w 113"/>
              <a:gd name="T13" fmla="*/ 157162 h 109"/>
              <a:gd name="T14" fmla="*/ 4762 w 113"/>
              <a:gd name="T15" fmla="*/ 150812 h 109"/>
              <a:gd name="T16" fmla="*/ 1587 w 113"/>
              <a:gd name="T17" fmla="*/ 147637 h 109"/>
              <a:gd name="T18" fmla="*/ 7937 w 113"/>
              <a:gd name="T19" fmla="*/ 142875 h 109"/>
              <a:gd name="T20" fmla="*/ 3175 w 113"/>
              <a:gd name="T21" fmla="*/ 138112 h 109"/>
              <a:gd name="T22" fmla="*/ 7937 w 113"/>
              <a:gd name="T23" fmla="*/ 134937 h 109"/>
              <a:gd name="T24" fmla="*/ 11112 w 113"/>
              <a:gd name="T25" fmla="*/ 130175 h 109"/>
              <a:gd name="T26" fmla="*/ 4762 w 113"/>
              <a:gd name="T27" fmla="*/ 127000 h 109"/>
              <a:gd name="T28" fmla="*/ 20637 w 113"/>
              <a:gd name="T29" fmla="*/ 123825 h 109"/>
              <a:gd name="T30" fmla="*/ 23812 w 113"/>
              <a:gd name="T31" fmla="*/ 115887 h 109"/>
              <a:gd name="T32" fmla="*/ 15875 w 113"/>
              <a:gd name="T33" fmla="*/ 111125 h 109"/>
              <a:gd name="T34" fmla="*/ 22225 w 113"/>
              <a:gd name="T35" fmla="*/ 109537 h 109"/>
              <a:gd name="T36" fmla="*/ 33337 w 113"/>
              <a:gd name="T37" fmla="*/ 103187 h 109"/>
              <a:gd name="T38" fmla="*/ 25400 w 113"/>
              <a:gd name="T39" fmla="*/ 100012 h 109"/>
              <a:gd name="T40" fmla="*/ 30162 w 113"/>
              <a:gd name="T41" fmla="*/ 96837 h 109"/>
              <a:gd name="T42" fmla="*/ 38100 w 113"/>
              <a:gd name="T43" fmla="*/ 92075 h 109"/>
              <a:gd name="T44" fmla="*/ 39687 w 113"/>
              <a:gd name="T45" fmla="*/ 87312 h 109"/>
              <a:gd name="T46" fmla="*/ 39687 w 113"/>
              <a:gd name="T47" fmla="*/ 82550 h 109"/>
              <a:gd name="T48" fmla="*/ 44450 w 113"/>
              <a:gd name="T49" fmla="*/ 79375 h 109"/>
              <a:gd name="T50" fmla="*/ 60325 w 113"/>
              <a:gd name="T51" fmla="*/ 74612 h 109"/>
              <a:gd name="T52" fmla="*/ 50800 w 113"/>
              <a:gd name="T53" fmla="*/ 71437 h 109"/>
              <a:gd name="T54" fmla="*/ 60325 w 113"/>
              <a:gd name="T55" fmla="*/ 66675 h 109"/>
              <a:gd name="T56" fmla="*/ 74612 w 113"/>
              <a:gd name="T57" fmla="*/ 58737 h 109"/>
              <a:gd name="T58" fmla="*/ 76200 w 113"/>
              <a:gd name="T59" fmla="*/ 55562 h 109"/>
              <a:gd name="T60" fmla="*/ 69850 w 113"/>
              <a:gd name="T61" fmla="*/ 53975 h 109"/>
              <a:gd name="T62" fmla="*/ 85725 w 113"/>
              <a:gd name="T63" fmla="*/ 46037 h 109"/>
              <a:gd name="T64" fmla="*/ 101600 w 113"/>
              <a:gd name="T65" fmla="*/ 38100 h 109"/>
              <a:gd name="T66" fmla="*/ 95250 w 113"/>
              <a:gd name="T67" fmla="*/ 34925 h 109"/>
              <a:gd name="T68" fmla="*/ 101600 w 113"/>
              <a:gd name="T69" fmla="*/ 33337 h 109"/>
              <a:gd name="T70" fmla="*/ 119062 w 113"/>
              <a:gd name="T71" fmla="*/ 26987 h 109"/>
              <a:gd name="T72" fmla="*/ 117475 w 113"/>
              <a:gd name="T73" fmla="*/ 22225 h 109"/>
              <a:gd name="T74" fmla="*/ 115887 w 113"/>
              <a:gd name="T75" fmla="*/ 20637 h 109"/>
              <a:gd name="T76" fmla="*/ 136525 w 113"/>
              <a:gd name="T77" fmla="*/ 15875 h 109"/>
              <a:gd name="T78" fmla="*/ 146050 w 113"/>
              <a:gd name="T79" fmla="*/ 12700 h 109"/>
              <a:gd name="T80" fmla="*/ 134937 w 113"/>
              <a:gd name="T81" fmla="*/ 11112 h 109"/>
              <a:gd name="T82" fmla="*/ 155575 w 113"/>
              <a:gd name="T83" fmla="*/ 7937 h 109"/>
              <a:gd name="T84" fmla="*/ 158750 w 113"/>
              <a:gd name="T85" fmla="*/ 3175 h 109"/>
              <a:gd name="T86" fmla="*/ 179387 w 113"/>
              <a:gd name="T87" fmla="*/ 28575 h 109"/>
              <a:gd name="T88" fmla="*/ 168275 w 113"/>
              <a:gd name="T89" fmla="*/ 55562 h 109"/>
              <a:gd name="T90" fmla="*/ 165100 w 113"/>
              <a:gd name="T91" fmla="*/ 60325 h 109"/>
              <a:gd name="T92" fmla="*/ 168275 w 113"/>
              <a:gd name="T93" fmla="*/ 68262 h 109"/>
              <a:gd name="T94" fmla="*/ 168275 w 113"/>
              <a:gd name="T95" fmla="*/ 74612 h 109"/>
              <a:gd name="T96" fmla="*/ 160337 w 113"/>
              <a:gd name="T97" fmla="*/ 77787 h 109"/>
              <a:gd name="T98" fmla="*/ 163512 w 113"/>
              <a:gd name="T99" fmla="*/ 87312 h 109"/>
              <a:gd name="T100" fmla="*/ 165100 w 113"/>
              <a:gd name="T101" fmla="*/ 90487 h 109"/>
              <a:gd name="T102" fmla="*/ 158750 w 113"/>
              <a:gd name="T103" fmla="*/ 98425 h 109"/>
              <a:gd name="T104" fmla="*/ 163512 w 113"/>
              <a:gd name="T105" fmla="*/ 106362 h 109"/>
              <a:gd name="T106" fmla="*/ 160337 w 113"/>
              <a:gd name="T107" fmla="*/ 107950 h 109"/>
              <a:gd name="T108" fmla="*/ 157162 w 113"/>
              <a:gd name="T109" fmla="*/ 115887 h 109"/>
              <a:gd name="T110" fmla="*/ 165100 w 113"/>
              <a:gd name="T111" fmla="*/ 120650 h 109"/>
              <a:gd name="T112" fmla="*/ 149225 w 113"/>
              <a:gd name="T113" fmla="*/ 123825 h 109"/>
              <a:gd name="T114" fmla="*/ 165100 w 113"/>
              <a:gd name="T115" fmla="*/ 142875 h 109"/>
              <a:gd name="T116" fmla="*/ 163512 w 113"/>
              <a:gd name="T117" fmla="*/ 144462 h 109"/>
              <a:gd name="T118" fmla="*/ 163512 w 113"/>
              <a:gd name="T119" fmla="*/ 152400 h 109"/>
              <a:gd name="T120" fmla="*/ 165100 w 113"/>
              <a:gd name="T121" fmla="*/ 161925 h 10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13" h="109">
                <a:moveTo>
                  <a:pt x="105" y="109"/>
                </a:moveTo>
                <a:lnTo>
                  <a:pt x="103" y="109"/>
                </a:lnTo>
                <a:lnTo>
                  <a:pt x="103" y="108"/>
                </a:lnTo>
                <a:lnTo>
                  <a:pt x="102" y="105"/>
                </a:lnTo>
                <a:lnTo>
                  <a:pt x="102" y="103"/>
                </a:lnTo>
                <a:lnTo>
                  <a:pt x="101" y="100"/>
                </a:lnTo>
                <a:lnTo>
                  <a:pt x="101" y="98"/>
                </a:lnTo>
                <a:lnTo>
                  <a:pt x="100" y="96"/>
                </a:lnTo>
                <a:lnTo>
                  <a:pt x="100" y="93"/>
                </a:lnTo>
                <a:lnTo>
                  <a:pt x="99" y="91"/>
                </a:lnTo>
                <a:lnTo>
                  <a:pt x="99" y="88"/>
                </a:lnTo>
                <a:lnTo>
                  <a:pt x="98" y="88"/>
                </a:lnTo>
                <a:lnTo>
                  <a:pt x="97" y="87"/>
                </a:lnTo>
                <a:lnTo>
                  <a:pt x="95" y="86"/>
                </a:lnTo>
                <a:lnTo>
                  <a:pt x="93" y="86"/>
                </a:lnTo>
                <a:lnTo>
                  <a:pt x="92" y="85"/>
                </a:lnTo>
                <a:lnTo>
                  <a:pt x="91" y="85"/>
                </a:lnTo>
                <a:lnTo>
                  <a:pt x="89" y="85"/>
                </a:lnTo>
                <a:lnTo>
                  <a:pt x="88" y="85"/>
                </a:lnTo>
                <a:lnTo>
                  <a:pt x="86" y="85"/>
                </a:lnTo>
                <a:lnTo>
                  <a:pt x="83" y="85"/>
                </a:lnTo>
                <a:lnTo>
                  <a:pt x="81" y="84"/>
                </a:lnTo>
                <a:lnTo>
                  <a:pt x="78" y="84"/>
                </a:lnTo>
                <a:lnTo>
                  <a:pt x="76" y="83"/>
                </a:lnTo>
                <a:lnTo>
                  <a:pt x="74" y="83"/>
                </a:lnTo>
                <a:lnTo>
                  <a:pt x="71" y="83"/>
                </a:lnTo>
                <a:lnTo>
                  <a:pt x="69" y="83"/>
                </a:lnTo>
                <a:lnTo>
                  <a:pt x="66" y="83"/>
                </a:lnTo>
                <a:lnTo>
                  <a:pt x="64" y="83"/>
                </a:lnTo>
                <a:lnTo>
                  <a:pt x="61" y="83"/>
                </a:lnTo>
                <a:lnTo>
                  <a:pt x="59" y="83"/>
                </a:lnTo>
                <a:lnTo>
                  <a:pt x="57" y="83"/>
                </a:lnTo>
                <a:lnTo>
                  <a:pt x="54" y="83"/>
                </a:lnTo>
                <a:lnTo>
                  <a:pt x="52" y="83"/>
                </a:lnTo>
                <a:lnTo>
                  <a:pt x="49" y="83"/>
                </a:lnTo>
                <a:lnTo>
                  <a:pt x="47" y="83"/>
                </a:lnTo>
                <a:lnTo>
                  <a:pt x="46" y="83"/>
                </a:lnTo>
                <a:lnTo>
                  <a:pt x="44" y="83"/>
                </a:lnTo>
                <a:lnTo>
                  <a:pt x="42" y="83"/>
                </a:lnTo>
                <a:lnTo>
                  <a:pt x="40" y="83"/>
                </a:lnTo>
                <a:lnTo>
                  <a:pt x="38" y="83"/>
                </a:lnTo>
                <a:lnTo>
                  <a:pt x="36" y="84"/>
                </a:lnTo>
                <a:lnTo>
                  <a:pt x="35" y="85"/>
                </a:lnTo>
                <a:lnTo>
                  <a:pt x="35" y="87"/>
                </a:lnTo>
                <a:lnTo>
                  <a:pt x="34" y="88"/>
                </a:lnTo>
                <a:lnTo>
                  <a:pt x="33" y="88"/>
                </a:lnTo>
                <a:lnTo>
                  <a:pt x="33" y="90"/>
                </a:lnTo>
                <a:lnTo>
                  <a:pt x="32" y="92"/>
                </a:lnTo>
                <a:lnTo>
                  <a:pt x="32" y="93"/>
                </a:lnTo>
                <a:lnTo>
                  <a:pt x="31" y="95"/>
                </a:lnTo>
                <a:lnTo>
                  <a:pt x="31" y="97"/>
                </a:lnTo>
                <a:lnTo>
                  <a:pt x="31" y="99"/>
                </a:lnTo>
                <a:lnTo>
                  <a:pt x="30" y="100"/>
                </a:lnTo>
                <a:lnTo>
                  <a:pt x="30" y="103"/>
                </a:lnTo>
                <a:lnTo>
                  <a:pt x="29" y="103"/>
                </a:lnTo>
                <a:lnTo>
                  <a:pt x="28" y="102"/>
                </a:lnTo>
                <a:lnTo>
                  <a:pt x="27" y="102"/>
                </a:lnTo>
                <a:lnTo>
                  <a:pt x="26" y="102"/>
                </a:lnTo>
                <a:lnTo>
                  <a:pt x="25" y="101"/>
                </a:lnTo>
                <a:lnTo>
                  <a:pt x="24" y="101"/>
                </a:lnTo>
                <a:lnTo>
                  <a:pt x="23" y="100"/>
                </a:lnTo>
                <a:lnTo>
                  <a:pt x="21" y="98"/>
                </a:lnTo>
                <a:lnTo>
                  <a:pt x="20" y="97"/>
                </a:lnTo>
                <a:lnTo>
                  <a:pt x="19" y="95"/>
                </a:lnTo>
                <a:lnTo>
                  <a:pt x="18" y="95"/>
                </a:lnTo>
                <a:lnTo>
                  <a:pt x="16" y="95"/>
                </a:lnTo>
                <a:lnTo>
                  <a:pt x="15" y="95"/>
                </a:lnTo>
                <a:lnTo>
                  <a:pt x="13" y="95"/>
                </a:lnTo>
                <a:lnTo>
                  <a:pt x="12" y="95"/>
                </a:lnTo>
                <a:lnTo>
                  <a:pt x="10" y="93"/>
                </a:lnTo>
                <a:lnTo>
                  <a:pt x="9" y="93"/>
                </a:lnTo>
                <a:lnTo>
                  <a:pt x="8" y="91"/>
                </a:lnTo>
                <a:lnTo>
                  <a:pt x="7" y="91"/>
                </a:lnTo>
                <a:lnTo>
                  <a:pt x="6" y="92"/>
                </a:lnTo>
                <a:lnTo>
                  <a:pt x="6" y="93"/>
                </a:lnTo>
                <a:lnTo>
                  <a:pt x="6" y="95"/>
                </a:lnTo>
                <a:lnTo>
                  <a:pt x="4" y="97"/>
                </a:lnTo>
                <a:lnTo>
                  <a:pt x="3" y="97"/>
                </a:lnTo>
                <a:lnTo>
                  <a:pt x="2" y="98"/>
                </a:lnTo>
                <a:lnTo>
                  <a:pt x="1" y="99"/>
                </a:lnTo>
                <a:lnTo>
                  <a:pt x="0" y="99"/>
                </a:lnTo>
                <a:lnTo>
                  <a:pt x="0" y="100"/>
                </a:lnTo>
                <a:lnTo>
                  <a:pt x="0" y="98"/>
                </a:lnTo>
                <a:lnTo>
                  <a:pt x="0" y="97"/>
                </a:lnTo>
                <a:lnTo>
                  <a:pt x="0" y="96"/>
                </a:lnTo>
                <a:lnTo>
                  <a:pt x="0" y="95"/>
                </a:lnTo>
                <a:lnTo>
                  <a:pt x="1" y="95"/>
                </a:lnTo>
                <a:lnTo>
                  <a:pt x="2" y="95"/>
                </a:lnTo>
                <a:lnTo>
                  <a:pt x="3" y="95"/>
                </a:lnTo>
                <a:lnTo>
                  <a:pt x="4" y="95"/>
                </a:lnTo>
                <a:lnTo>
                  <a:pt x="4" y="94"/>
                </a:lnTo>
                <a:lnTo>
                  <a:pt x="4" y="93"/>
                </a:lnTo>
                <a:lnTo>
                  <a:pt x="3" y="93"/>
                </a:lnTo>
                <a:lnTo>
                  <a:pt x="2" y="93"/>
                </a:lnTo>
                <a:lnTo>
                  <a:pt x="1" y="93"/>
                </a:lnTo>
                <a:lnTo>
                  <a:pt x="0" y="93"/>
                </a:lnTo>
                <a:lnTo>
                  <a:pt x="0" y="92"/>
                </a:lnTo>
                <a:lnTo>
                  <a:pt x="0" y="91"/>
                </a:lnTo>
                <a:lnTo>
                  <a:pt x="2" y="91"/>
                </a:lnTo>
                <a:lnTo>
                  <a:pt x="3" y="90"/>
                </a:lnTo>
                <a:lnTo>
                  <a:pt x="4" y="90"/>
                </a:lnTo>
                <a:lnTo>
                  <a:pt x="5" y="90"/>
                </a:lnTo>
                <a:lnTo>
                  <a:pt x="6" y="90"/>
                </a:lnTo>
                <a:lnTo>
                  <a:pt x="5" y="90"/>
                </a:lnTo>
                <a:lnTo>
                  <a:pt x="4" y="90"/>
                </a:lnTo>
                <a:lnTo>
                  <a:pt x="3" y="90"/>
                </a:lnTo>
                <a:lnTo>
                  <a:pt x="2" y="90"/>
                </a:lnTo>
                <a:lnTo>
                  <a:pt x="1" y="90"/>
                </a:lnTo>
                <a:lnTo>
                  <a:pt x="0" y="90"/>
                </a:lnTo>
                <a:lnTo>
                  <a:pt x="0" y="89"/>
                </a:lnTo>
                <a:lnTo>
                  <a:pt x="0" y="88"/>
                </a:lnTo>
                <a:lnTo>
                  <a:pt x="0" y="87"/>
                </a:lnTo>
                <a:lnTo>
                  <a:pt x="2" y="87"/>
                </a:lnTo>
                <a:lnTo>
                  <a:pt x="3" y="87"/>
                </a:lnTo>
                <a:lnTo>
                  <a:pt x="5" y="87"/>
                </a:lnTo>
                <a:lnTo>
                  <a:pt x="6" y="87"/>
                </a:lnTo>
                <a:lnTo>
                  <a:pt x="8" y="87"/>
                </a:lnTo>
                <a:lnTo>
                  <a:pt x="9" y="87"/>
                </a:lnTo>
                <a:lnTo>
                  <a:pt x="11" y="86"/>
                </a:lnTo>
                <a:lnTo>
                  <a:pt x="13" y="86"/>
                </a:lnTo>
                <a:lnTo>
                  <a:pt x="11" y="86"/>
                </a:lnTo>
                <a:lnTo>
                  <a:pt x="9" y="86"/>
                </a:lnTo>
                <a:lnTo>
                  <a:pt x="8" y="86"/>
                </a:lnTo>
                <a:lnTo>
                  <a:pt x="6" y="85"/>
                </a:lnTo>
                <a:lnTo>
                  <a:pt x="5" y="85"/>
                </a:lnTo>
                <a:lnTo>
                  <a:pt x="3" y="85"/>
                </a:lnTo>
                <a:lnTo>
                  <a:pt x="2" y="85"/>
                </a:lnTo>
                <a:lnTo>
                  <a:pt x="0" y="85"/>
                </a:lnTo>
                <a:lnTo>
                  <a:pt x="0" y="84"/>
                </a:lnTo>
                <a:lnTo>
                  <a:pt x="0" y="83"/>
                </a:lnTo>
                <a:lnTo>
                  <a:pt x="2" y="83"/>
                </a:lnTo>
                <a:lnTo>
                  <a:pt x="3" y="83"/>
                </a:lnTo>
                <a:lnTo>
                  <a:pt x="4" y="83"/>
                </a:lnTo>
                <a:lnTo>
                  <a:pt x="6" y="82"/>
                </a:lnTo>
                <a:lnTo>
                  <a:pt x="7" y="82"/>
                </a:lnTo>
                <a:lnTo>
                  <a:pt x="8" y="82"/>
                </a:lnTo>
                <a:lnTo>
                  <a:pt x="10" y="82"/>
                </a:lnTo>
                <a:lnTo>
                  <a:pt x="11" y="81"/>
                </a:lnTo>
                <a:lnTo>
                  <a:pt x="10" y="81"/>
                </a:lnTo>
                <a:lnTo>
                  <a:pt x="8" y="81"/>
                </a:lnTo>
                <a:lnTo>
                  <a:pt x="7" y="81"/>
                </a:lnTo>
                <a:lnTo>
                  <a:pt x="6" y="81"/>
                </a:lnTo>
                <a:lnTo>
                  <a:pt x="5" y="81"/>
                </a:lnTo>
                <a:lnTo>
                  <a:pt x="4" y="81"/>
                </a:lnTo>
                <a:lnTo>
                  <a:pt x="3" y="81"/>
                </a:lnTo>
                <a:lnTo>
                  <a:pt x="2" y="81"/>
                </a:lnTo>
                <a:lnTo>
                  <a:pt x="3" y="80"/>
                </a:lnTo>
                <a:lnTo>
                  <a:pt x="4" y="79"/>
                </a:lnTo>
                <a:lnTo>
                  <a:pt x="6" y="78"/>
                </a:lnTo>
                <a:lnTo>
                  <a:pt x="8" y="78"/>
                </a:lnTo>
                <a:lnTo>
                  <a:pt x="11" y="78"/>
                </a:lnTo>
                <a:lnTo>
                  <a:pt x="13" y="78"/>
                </a:lnTo>
                <a:lnTo>
                  <a:pt x="15" y="78"/>
                </a:lnTo>
                <a:lnTo>
                  <a:pt x="17" y="78"/>
                </a:lnTo>
                <a:lnTo>
                  <a:pt x="16" y="78"/>
                </a:lnTo>
                <a:lnTo>
                  <a:pt x="15" y="78"/>
                </a:lnTo>
                <a:lnTo>
                  <a:pt x="14" y="78"/>
                </a:lnTo>
                <a:lnTo>
                  <a:pt x="13" y="78"/>
                </a:lnTo>
                <a:lnTo>
                  <a:pt x="11" y="78"/>
                </a:lnTo>
                <a:lnTo>
                  <a:pt x="8" y="78"/>
                </a:lnTo>
                <a:lnTo>
                  <a:pt x="5" y="78"/>
                </a:lnTo>
                <a:lnTo>
                  <a:pt x="5" y="77"/>
                </a:lnTo>
                <a:lnTo>
                  <a:pt x="5" y="76"/>
                </a:lnTo>
                <a:lnTo>
                  <a:pt x="6" y="75"/>
                </a:lnTo>
                <a:lnTo>
                  <a:pt x="7" y="74"/>
                </a:lnTo>
                <a:lnTo>
                  <a:pt x="8" y="73"/>
                </a:lnTo>
                <a:lnTo>
                  <a:pt x="10" y="73"/>
                </a:lnTo>
                <a:lnTo>
                  <a:pt x="12" y="73"/>
                </a:lnTo>
                <a:lnTo>
                  <a:pt x="13" y="73"/>
                </a:lnTo>
                <a:lnTo>
                  <a:pt x="15" y="73"/>
                </a:lnTo>
                <a:lnTo>
                  <a:pt x="16" y="73"/>
                </a:lnTo>
                <a:lnTo>
                  <a:pt x="15" y="73"/>
                </a:lnTo>
                <a:lnTo>
                  <a:pt x="14" y="73"/>
                </a:lnTo>
                <a:lnTo>
                  <a:pt x="13" y="73"/>
                </a:lnTo>
                <a:lnTo>
                  <a:pt x="12" y="73"/>
                </a:lnTo>
                <a:lnTo>
                  <a:pt x="11" y="73"/>
                </a:lnTo>
                <a:lnTo>
                  <a:pt x="10" y="73"/>
                </a:lnTo>
                <a:lnTo>
                  <a:pt x="9" y="73"/>
                </a:lnTo>
                <a:lnTo>
                  <a:pt x="8" y="73"/>
                </a:lnTo>
                <a:lnTo>
                  <a:pt x="8" y="72"/>
                </a:lnTo>
                <a:lnTo>
                  <a:pt x="8" y="71"/>
                </a:lnTo>
                <a:lnTo>
                  <a:pt x="10" y="70"/>
                </a:lnTo>
                <a:lnTo>
                  <a:pt x="12" y="70"/>
                </a:lnTo>
                <a:lnTo>
                  <a:pt x="14" y="70"/>
                </a:lnTo>
                <a:lnTo>
                  <a:pt x="16" y="70"/>
                </a:lnTo>
                <a:lnTo>
                  <a:pt x="17" y="70"/>
                </a:lnTo>
                <a:lnTo>
                  <a:pt x="19" y="69"/>
                </a:lnTo>
                <a:lnTo>
                  <a:pt x="21" y="69"/>
                </a:lnTo>
                <a:lnTo>
                  <a:pt x="20" y="69"/>
                </a:lnTo>
                <a:lnTo>
                  <a:pt x="19" y="69"/>
                </a:lnTo>
                <a:lnTo>
                  <a:pt x="17" y="69"/>
                </a:lnTo>
                <a:lnTo>
                  <a:pt x="16" y="69"/>
                </a:lnTo>
                <a:lnTo>
                  <a:pt x="14" y="69"/>
                </a:lnTo>
                <a:lnTo>
                  <a:pt x="13" y="69"/>
                </a:lnTo>
                <a:lnTo>
                  <a:pt x="12" y="69"/>
                </a:lnTo>
                <a:lnTo>
                  <a:pt x="10" y="69"/>
                </a:lnTo>
                <a:lnTo>
                  <a:pt x="11" y="67"/>
                </a:lnTo>
                <a:lnTo>
                  <a:pt x="12" y="67"/>
                </a:lnTo>
                <a:lnTo>
                  <a:pt x="14" y="66"/>
                </a:lnTo>
                <a:lnTo>
                  <a:pt x="15" y="66"/>
                </a:lnTo>
                <a:lnTo>
                  <a:pt x="17" y="66"/>
                </a:lnTo>
                <a:lnTo>
                  <a:pt x="19" y="65"/>
                </a:lnTo>
                <a:lnTo>
                  <a:pt x="20" y="65"/>
                </a:lnTo>
                <a:lnTo>
                  <a:pt x="22" y="65"/>
                </a:lnTo>
                <a:lnTo>
                  <a:pt x="21" y="65"/>
                </a:lnTo>
                <a:lnTo>
                  <a:pt x="20" y="65"/>
                </a:lnTo>
                <a:lnTo>
                  <a:pt x="19" y="65"/>
                </a:lnTo>
                <a:lnTo>
                  <a:pt x="18" y="65"/>
                </a:lnTo>
                <a:lnTo>
                  <a:pt x="17" y="65"/>
                </a:lnTo>
                <a:lnTo>
                  <a:pt x="16" y="65"/>
                </a:lnTo>
                <a:lnTo>
                  <a:pt x="15" y="65"/>
                </a:lnTo>
                <a:lnTo>
                  <a:pt x="14" y="65"/>
                </a:lnTo>
                <a:lnTo>
                  <a:pt x="14" y="64"/>
                </a:lnTo>
                <a:lnTo>
                  <a:pt x="15" y="63"/>
                </a:lnTo>
                <a:lnTo>
                  <a:pt x="16" y="63"/>
                </a:lnTo>
                <a:lnTo>
                  <a:pt x="17" y="63"/>
                </a:lnTo>
                <a:lnTo>
                  <a:pt x="18" y="62"/>
                </a:lnTo>
                <a:lnTo>
                  <a:pt x="20" y="62"/>
                </a:lnTo>
                <a:lnTo>
                  <a:pt x="23" y="62"/>
                </a:lnTo>
                <a:lnTo>
                  <a:pt x="26" y="62"/>
                </a:lnTo>
                <a:lnTo>
                  <a:pt x="26" y="61"/>
                </a:lnTo>
                <a:lnTo>
                  <a:pt x="25" y="61"/>
                </a:lnTo>
                <a:lnTo>
                  <a:pt x="24" y="61"/>
                </a:lnTo>
                <a:lnTo>
                  <a:pt x="22" y="61"/>
                </a:lnTo>
                <a:lnTo>
                  <a:pt x="21" y="61"/>
                </a:lnTo>
                <a:lnTo>
                  <a:pt x="20" y="61"/>
                </a:lnTo>
                <a:lnTo>
                  <a:pt x="19" y="61"/>
                </a:lnTo>
                <a:lnTo>
                  <a:pt x="18" y="61"/>
                </a:lnTo>
                <a:lnTo>
                  <a:pt x="17" y="61"/>
                </a:lnTo>
                <a:lnTo>
                  <a:pt x="18" y="60"/>
                </a:lnTo>
                <a:lnTo>
                  <a:pt x="19" y="60"/>
                </a:lnTo>
                <a:lnTo>
                  <a:pt x="20" y="59"/>
                </a:lnTo>
                <a:lnTo>
                  <a:pt x="21" y="59"/>
                </a:lnTo>
                <a:lnTo>
                  <a:pt x="22" y="59"/>
                </a:lnTo>
                <a:lnTo>
                  <a:pt x="23" y="59"/>
                </a:lnTo>
                <a:lnTo>
                  <a:pt x="24" y="59"/>
                </a:lnTo>
                <a:lnTo>
                  <a:pt x="25" y="59"/>
                </a:lnTo>
                <a:lnTo>
                  <a:pt x="24" y="58"/>
                </a:lnTo>
                <a:lnTo>
                  <a:pt x="23" y="58"/>
                </a:lnTo>
                <a:lnTo>
                  <a:pt x="22" y="58"/>
                </a:lnTo>
                <a:lnTo>
                  <a:pt x="21" y="58"/>
                </a:lnTo>
                <a:lnTo>
                  <a:pt x="20" y="58"/>
                </a:lnTo>
                <a:lnTo>
                  <a:pt x="20" y="57"/>
                </a:lnTo>
                <a:lnTo>
                  <a:pt x="21" y="56"/>
                </a:lnTo>
                <a:lnTo>
                  <a:pt x="22" y="56"/>
                </a:lnTo>
                <a:lnTo>
                  <a:pt x="23" y="55"/>
                </a:lnTo>
                <a:lnTo>
                  <a:pt x="24" y="55"/>
                </a:lnTo>
                <a:lnTo>
                  <a:pt x="25" y="55"/>
                </a:lnTo>
                <a:lnTo>
                  <a:pt x="27" y="55"/>
                </a:lnTo>
                <a:lnTo>
                  <a:pt x="28" y="55"/>
                </a:lnTo>
                <a:lnTo>
                  <a:pt x="29" y="55"/>
                </a:lnTo>
                <a:lnTo>
                  <a:pt x="28" y="55"/>
                </a:lnTo>
                <a:lnTo>
                  <a:pt x="27" y="55"/>
                </a:lnTo>
                <a:lnTo>
                  <a:pt x="26" y="55"/>
                </a:lnTo>
                <a:lnTo>
                  <a:pt x="25" y="55"/>
                </a:lnTo>
                <a:lnTo>
                  <a:pt x="24" y="54"/>
                </a:lnTo>
                <a:lnTo>
                  <a:pt x="24" y="53"/>
                </a:lnTo>
                <a:lnTo>
                  <a:pt x="25" y="52"/>
                </a:lnTo>
                <a:lnTo>
                  <a:pt x="26" y="52"/>
                </a:lnTo>
                <a:lnTo>
                  <a:pt x="28" y="52"/>
                </a:lnTo>
                <a:lnTo>
                  <a:pt x="29" y="51"/>
                </a:lnTo>
                <a:lnTo>
                  <a:pt x="31" y="51"/>
                </a:lnTo>
                <a:lnTo>
                  <a:pt x="32" y="51"/>
                </a:lnTo>
                <a:lnTo>
                  <a:pt x="34" y="51"/>
                </a:lnTo>
                <a:lnTo>
                  <a:pt x="35" y="51"/>
                </a:lnTo>
                <a:lnTo>
                  <a:pt x="33" y="51"/>
                </a:lnTo>
                <a:lnTo>
                  <a:pt x="31" y="50"/>
                </a:lnTo>
                <a:lnTo>
                  <a:pt x="30" y="50"/>
                </a:lnTo>
                <a:lnTo>
                  <a:pt x="29" y="50"/>
                </a:lnTo>
                <a:lnTo>
                  <a:pt x="28" y="50"/>
                </a:lnTo>
                <a:lnTo>
                  <a:pt x="27" y="50"/>
                </a:lnTo>
                <a:lnTo>
                  <a:pt x="26" y="50"/>
                </a:lnTo>
                <a:lnTo>
                  <a:pt x="27" y="50"/>
                </a:lnTo>
                <a:lnTo>
                  <a:pt x="28" y="49"/>
                </a:lnTo>
                <a:lnTo>
                  <a:pt x="30" y="48"/>
                </a:lnTo>
                <a:lnTo>
                  <a:pt x="31" y="48"/>
                </a:lnTo>
                <a:lnTo>
                  <a:pt x="33" y="48"/>
                </a:lnTo>
                <a:lnTo>
                  <a:pt x="35" y="47"/>
                </a:lnTo>
                <a:lnTo>
                  <a:pt x="36" y="47"/>
                </a:lnTo>
                <a:lnTo>
                  <a:pt x="38" y="47"/>
                </a:lnTo>
                <a:lnTo>
                  <a:pt x="40" y="46"/>
                </a:lnTo>
                <a:lnTo>
                  <a:pt x="39" y="46"/>
                </a:lnTo>
                <a:lnTo>
                  <a:pt x="38" y="46"/>
                </a:lnTo>
                <a:lnTo>
                  <a:pt x="37" y="46"/>
                </a:lnTo>
                <a:lnTo>
                  <a:pt x="36" y="46"/>
                </a:lnTo>
                <a:lnTo>
                  <a:pt x="34" y="46"/>
                </a:lnTo>
                <a:lnTo>
                  <a:pt x="33" y="47"/>
                </a:lnTo>
                <a:lnTo>
                  <a:pt x="31" y="47"/>
                </a:lnTo>
                <a:lnTo>
                  <a:pt x="31" y="46"/>
                </a:lnTo>
                <a:lnTo>
                  <a:pt x="31" y="45"/>
                </a:lnTo>
                <a:lnTo>
                  <a:pt x="32" y="45"/>
                </a:lnTo>
                <a:lnTo>
                  <a:pt x="34" y="44"/>
                </a:lnTo>
                <a:lnTo>
                  <a:pt x="35" y="43"/>
                </a:lnTo>
                <a:lnTo>
                  <a:pt x="36" y="43"/>
                </a:lnTo>
                <a:lnTo>
                  <a:pt x="38" y="43"/>
                </a:lnTo>
                <a:lnTo>
                  <a:pt x="40" y="43"/>
                </a:lnTo>
                <a:lnTo>
                  <a:pt x="42" y="42"/>
                </a:lnTo>
                <a:lnTo>
                  <a:pt x="43" y="42"/>
                </a:lnTo>
                <a:lnTo>
                  <a:pt x="42" y="42"/>
                </a:lnTo>
                <a:lnTo>
                  <a:pt x="41" y="42"/>
                </a:lnTo>
                <a:lnTo>
                  <a:pt x="39" y="42"/>
                </a:lnTo>
                <a:lnTo>
                  <a:pt x="38" y="42"/>
                </a:lnTo>
                <a:lnTo>
                  <a:pt x="37" y="42"/>
                </a:lnTo>
                <a:lnTo>
                  <a:pt x="36" y="42"/>
                </a:lnTo>
                <a:lnTo>
                  <a:pt x="36" y="43"/>
                </a:lnTo>
                <a:lnTo>
                  <a:pt x="36" y="41"/>
                </a:lnTo>
                <a:lnTo>
                  <a:pt x="37" y="40"/>
                </a:lnTo>
                <a:lnTo>
                  <a:pt x="39" y="39"/>
                </a:lnTo>
                <a:lnTo>
                  <a:pt x="41" y="39"/>
                </a:lnTo>
                <a:lnTo>
                  <a:pt x="43" y="38"/>
                </a:lnTo>
                <a:lnTo>
                  <a:pt x="45" y="38"/>
                </a:lnTo>
                <a:lnTo>
                  <a:pt x="47" y="38"/>
                </a:lnTo>
                <a:lnTo>
                  <a:pt x="48" y="37"/>
                </a:lnTo>
                <a:lnTo>
                  <a:pt x="47" y="37"/>
                </a:lnTo>
                <a:lnTo>
                  <a:pt x="45" y="37"/>
                </a:lnTo>
                <a:lnTo>
                  <a:pt x="44" y="37"/>
                </a:lnTo>
                <a:lnTo>
                  <a:pt x="43" y="37"/>
                </a:lnTo>
                <a:lnTo>
                  <a:pt x="42" y="37"/>
                </a:lnTo>
                <a:lnTo>
                  <a:pt x="41" y="37"/>
                </a:lnTo>
                <a:lnTo>
                  <a:pt x="42" y="36"/>
                </a:lnTo>
                <a:lnTo>
                  <a:pt x="44" y="35"/>
                </a:lnTo>
                <a:lnTo>
                  <a:pt x="46" y="35"/>
                </a:lnTo>
                <a:lnTo>
                  <a:pt x="48" y="35"/>
                </a:lnTo>
                <a:lnTo>
                  <a:pt x="50" y="34"/>
                </a:lnTo>
                <a:lnTo>
                  <a:pt x="52" y="33"/>
                </a:lnTo>
                <a:lnTo>
                  <a:pt x="53" y="32"/>
                </a:lnTo>
                <a:lnTo>
                  <a:pt x="55" y="32"/>
                </a:lnTo>
                <a:lnTo>
                  <a:pt x="54" y="32"/>
                </a:lnTo>
                <a:lnTo>
                  <a:pt x="53" y="32"/>
                </a:lnTo>
                <a:lnTo>
                  <a:pt x="51" y="32"/>
                </a:lnTo>
                <a:lnTo>
                  <a:pt x="50" y="33"/>
                </a:lnTo>
                <a:lnTo>
                  <a:pt x="48" y="33"/>
                </a:lnTo>
                <a:lnTo>
                  <a:pt x="47" y="33"/>
                </a:lnTo>
                <a:lnTo>
                  <a:pt x="46" y="34"/>
                </a:lnTo>
                <a:lnTo>
                  <a:pt x="44" y="34"/>
                </a:lnTo>
                <a:lnTo>
                  <a:pt x="45" y="32"/>
                </a:lnTo>
                <a:lnTo>
                  <a:pt x="46" y="32"/>
                </a:lnTo>
                <a:lnTo>
                  <a:pt x="48" y="31"/>
                </a:lnTo>
                <a:lnTo>
                  <a:pt x="50" y="30"/>
                </a:lnTo>
                <a:lnTo>
                  <a:pt x="53" y="30"/>
                </a:lnTo>
                <a:lnTo>
                  <a:pt x="55" y="30"/>
                </a:lnTo>
                <a:lnTo>
                  <a:pt x="57" y="30"/>
                </a:lnTo>
                <a:lnTo>
                  <a:pt x="58" y="29"/>
                </a:lnTo>
                <a:lnTo>
                  <a:pt x="57" y="29"/>
                </a:lnTo>
                <a:lnTo>
                  <a:pt x="56" y="29"/>
                </a:lnTo>
                <a:lnTo>
                  <a:pt x="55" y="29"/>
                </a:lnTo>
                <a:lnTo>
                  <a:pt x="54" y="29"/>
                </a:lnTo>
                <a:lnTo>
                  <a:pt x="53" y="29"/>
                </a:lnTo>
                <a:lnTo>
                  <a:pt x="52" y="30"/>
                </a:lnTo>
                <a:lnTo>
                  <a:pt x="51" y="30"/>
                </a:lnTo>
                <a:lnTo>
                  <a:pt x="50" y="30"/>
                </a:lnTo>
                <a:lnTo>
                  <a:pt x="50" y="28"/>
                </a:lnTo>
                <a:lnTo>
                  <a:pt x="52" y="27"/>
                </a:lnTo>
                <a:lnTo>
                  <a:pt x="54" y="27"/>
                </a:lnTo>
                <a:lnTo>
                  <a:pt x="56" y="26"/>
                </a:lnTo>
                <a:lnTo>
                  <a:pt x="59" y="26"/>
                </a:lnTo>
                <a:lnTo>
                  <a:pt x="61" y="26"/>
                </a:lnTo>
                <a:lnTo>
                  <a:pt x="63" y="25"/>
                </a:lnTo>
                <a:lnTo>
                  <a:pt x="64" y="24"/>
                </a:lnTo>
                <a:lnTo>
                  <a:pt x="62" y="24"/>
                </a:lnTo>
                <a:lnTo>
                  <a:pt x="60" y="24"/>
                </a:lnTo>
                <a:lnTo>
                  <a:pt x="59" y="24"/>
                </a:lnTo>
                <a:lnTo>
                  <a:pt x="58" y="24"/>
                </a:lnTo>
                <a:lnTo>
                  <a:pt x="57" y="24"/>
                </a:lnTo>
                <a:lnTo>
                  <a:pt x="56" y="24"/>
                </a:lnTo>
                <a:lnTo>
                  <a:pt x="56" y="23"/>
                </a:lnTo>
                <a:lnTo>
                  <a:pt x="58" y="23"/>
                </a:lnTo>
                <a:lnTo>
                  <a:pt x="60" y="22"/>
                </a:lnTo>
                <a:lnTo>
                  <a:pt x="62" y="22"/>
                </a:lnTo>
                <a:lnTo>
                  <a:pt x="64" y="22"/>
                </a:lnTo>
                <a:lnTo>
                  <a:pt x="65" y="22"/>
                </a:lnTo>
                <a:lnTo>
                  <a:pt x="67" y="22"/>
                </a:lnTo>
                <a:lnTo>
                  <a:pt x="69" y="21"/>
                </a:lnTo>
                <a:lnTo>
                  <a:pt x="71" y="21"/>
                </a:lnTo>
                <a:lnTo>
                  <a:pt x="70" y="21"/>
                </a:lnTo>
                <a:lnTo>
                  <a:pt x="69" y="21"/>
                </a:lnTo>
                <a:lnTo>
                  <a:pt x="67" y="21"/>
                </a:lnTo>
                <a:lnTo>
                  <a:pt x="66" y="21"/>
                </a:lnTo>
                <a:lnTo>
                  <a:pt x="65" y="21"/>
                </a:lnTo>
                <a:lnTo>
                  <a:pt x="64" y="21"/>
                </a:lnTo>
                <a:lnTo>
                  <a:pt x="63" y="20"/>
                </a:lnTo>
                <a:lnTo>
                  <a:pt x="62" y="20"/>
                </a:lnTo>
                <a:lnTo>
                  <a:pt x="63" y="19"/>
                </a:lnTo>
                <a:lnTo>
                  <a:pt x="64" y="18"/>
                </a:lnTo>
                <a:lnTo>
                  <a:pt x="66" y="18"/>
                </a:lnTo>
                <a:lnTo>
                  <a:pt x="68" y="18"/>
                </a:lnTo>
                <a:lnTo>
                  <a:pt x="70" y="18"/>
                </a:lnTo>
                <a:lnTo>
                  <a:pt x="72" y="18"/>
                </a:lnTo>
                <a:lnTo>
                  <a:pt x="74" y="18"/>
                </a:lnTo>
                <a:lnTo>
                  <a:pt x="76" y="18"/>
                </a:lnTo>
                <a:lnTo>
                  <a:pt x="75" y="17"/>
                </a:lnTo>
                <a:lnTo>
                  <a:pt x="74" y="17"/>
                </a:lnTo>
                <a:lnTo>
                  <a:pt x="72" y="17"/>
                </a:lnTo>
                <a:lnTo>
                  <a:pt x="71" y="17"/>
                </a:lnTo>
                <a:lnTo>
                  <a:pt x="70" y="17"/>
                </a:lnTo>
                <a:lnTo>
                  <a:pt x="69" y="17"/>
                </a:lnTo>
                <a:lnTo>
                  <a:pt x="68" y="17"/>
                </a:lnTo>
                <a:lnTo>
                  <a:pt x="67" y="17"/>
                </a:lnTo>
                <a:lnTo>
                  <a:pt x="68" y="15"/>
                </a:lnTo>
                <a:lnTo>
                  <a:pt x="70" y="15"/>
                </a:lnTo>
                <a:lnTo>
                  <a:pt x="72" y="15"/>
                </a:lnTo>
                <a:lnTo>
                  <a:pt x="74" y="14"/>
                </a:lnTo>
                <a:lnTo>
                  <a:pt x="77" y="14"/>
                </a:lnTo>
                <a:lnTo>
                  <a:pt x="79" y="14"/>
                </a:lnTo>
                <a:lnTo>
                  <a:pt x="81" y="14"/>
                </a:lnTo>
                <a:lnTo>
                  <a:pt x="82" y="14"/>
                </a:lnTo>
                <a:lnTo>
                  <a:pt x="81" y="14"/>
                </a:lnTo>
                <a:lnTo>
                  <a:pt x="80" y="14"/>
                </a:lnTo>
                <a:lnTo>
                  <a:pt x="79" y="14"/>
                </a:lnTo>
                <a:lnTo>
                  <a:pt x="78" y="13"/>
                </a:lnTo>
                <a:lnTo>
                  <a:pt x="77" y="13"/>
                </a:lnTo>
                <a:lnTo>
                  <a:pt x="75" y="13"/>
                </a:lnTo>
                <a:lnTo>
                  <a:pt x="73" y="13"/>
                </a:lnTo>
                <a:lnTo>
                  <a:pt x="74" y="12"/>
                </a:lnTo>
                <a:lnTo>
                  <a:pt x="75" y="12"/>
                </a:lnTo>
                <a:lnTo>
                  <a:pt x="77" y="12"/>
                </a:lnTo>
                <a:lnTo>
                  <a:pt x="80" y="11"/>
                </a:lnTo>
                <a:lnTo>
                  <a:pt x="83" y="11"/>
                </a:lnTo>
                <a:lnTo>
                  <a:pt x="85" y="11"/>
                </a:lnTo>
                <a:lnTo>
                  <a:pt x="87" y="11"/>
                </a:lnTo>
                <a:lnTo>
                  <a:pt x="88" y="11"/>
                </a:lnTo>
                <a:lnTo>
                  <a:pt x="87" y="10"/>
                </a:lnTo>
                <a:lnTo>
                  <a:pt x="86" y="10"/>
                </a:lnTo>
                <a:lnTo>
                  <a:pt x="85" y="10"/>
                </a:lnTo>
                <a:lnTo>
                  <a:pt x="83" y="10"/>
                </a:lnTo>
                <a:lnTo>
                  <a:pt x="82" y="10"/>
                </a:lnTo>
                <a:lnTo>
                  <a:pt x="80" y="10"/>
                </a:lnTo>
                <a:lnTo>
                  <a:pt x="80" y="9"/>
                </a:lnTo>
                <a:lnTo>
                  <a:pt x="81" y="8"/>
                </a:lnTo>
                <a:lnTo>
                  <a:pt x="83" y="8"/>
                </a:lnTo>
                <a:lnTo>
                  <a:pt x="85" y="8"/>
                </a:lnTo>
                <a:lnTo>
                  <a:pt x="87" y="8"/>
                </a:lnTo>
                <a:lnTo>
                  <a:pt x="90" y="8"/>
                </a:lnTo>
                <a:lnTo>
                  <a:pt x="92" y="8"/>
                </a:lnTo>
                <a:lnTo>
                  <a:pt x="93" y="8"/>
                </a:lnTo>
                <a:lnTo>
                  <a:pt x="95" y="8"/>
                </a:lnTo>
                <a:lnTo>
                  <a:pt x="95" y="7"/>
                </a:lnTo>
                <a:lnTo>
                  <a:pt x="94" y="7"/>
                </a:lnTo>
                <a:lnTo>
                  <a:pt x="92" y="7"/>
                </a:lnTo>
                <a:lnTo>
                  <a:pt x="90" y="7"/>
                </a:lnTo>
                <a:lnTo>
                  <a:pt x="89" y="7"/>
                </a:lnTo>
                <a:lnTo>
                  <a:pt x="88" y="7"/>
                </a:lnTo>
                <a:lnTo>
                  <a:pt x="86" y="7"/>
                </a:lnTo>
                <a:lnTo>
                  <a:pt x="85" y="7"/>
                </a:lnTo>
                <a:lnTo>
                  <a:pt x="87" y="6"/>
                </a:lnTo>
                <a:lnTo>
                  <a:pt x="89" y="5"/>
                </a:lnTo>
                <a:lnTo>
                  <a:pt x="91" y="5"/>
                </a:lnTo>
                <a:lnTo>
                  <a:pt x="92" y="5"/>
                </a:lnTo>
                <a:lnTo>
                  <a:pt x="94" y="5"/>
                </a:lnTo>
                <a:lnTo>
                  <a:pt x="97" y="5"/>
                </a:lnTo>
                <a:lnTo>
                  <a:pt x="98" y="5"/>
                </a:lnTo>
                <a:lnTo>
                  <a:pt x="100" y="5"/>
                </a:lnTo>
                <a:lnTo>
                  <a:pt x="99" y="5"/>
                </a:lnTo>
                <a:lnTo>
                  <a:pt x="98" y="5"/>
                </a:lnTo>
                <a:lnTo>
                  <a:pt x="97" y="5"/>
                </a:lnTo>
                <a:lnTo>
                  <a:pt x="96" y="5"/>
                </a:lnTo>
                <a:lnTo>
                  <a:pt x="94" y="5"/>
                </a:lnTo>
                <a:lnTo>
                  <a:pt x="94" y="4"/>
                </a:lnTo>
                <a:lnTo>
                  <a:pt x="92" y="4"/>
                </a:lnTo>
                <a:lnTo>
                  <a:pt x="92" y="3"/>
                </a:lnTo>
                <a:lnTo>
                  <a:pt x="94" y="3"/>
                </a:lnTo>
                <a:lnTo>
                  <a:pt x="95" y="2"/>
                </a:lnTo>
                <a:lnTo>
                  <a:pt x="97" y="2"/>
                </a:lnTo>
                <a:lnTo>
                  <a:pt x="98" y="2"/>
                </a:lnTo>
                <a:lnTo>
                  <a:pt x="100" y="2"/>
                </a:lnTo>
                <a:lnTo>
                  <a:pt x="101" y="2"/>
                </a:lnTo>
                <a:lnTo>
                  <a:pt x="103" y="2"/>
                </a:lnTo>
                <a:lnTo>
                  <a:pt x="104" y="1"/>
                </a:lnTo>
                <a:lnTo>
                  <a:pt x="105" y="0"/>
                </a:lnTo>
                <a:lnTo>
                  <a:pt x="107" y="1"/>
                </a:lnTo>
                <a:lnTo>
                  <a:pt x="108" y="2"/>
                </a:lnTo>
                <a:lnTo>
                  <a:pt x="109" y="5"/>
                </a:lnTo>
                <a:lnTo>
                  <a:pt x="110" y="8"/>
                </a:lnTo>
                <a:lnTo>
                  <a:pt x="111" y="12"/>
                </a:lnTo>
                <a:lnTo>
                  <a:pt x="112" y="15"/>
                </a:lnTo>
                <a:lnTo>
                  <a:pt x="113" y="17"/>
                </a:lnTo>
                <a:lnTo>
                  <a:pt x="113" y="18"/>
                </a:lnTo>
                <a:lnTo>
                  <a:pt x="112" y="20"/>
                </a:lnTo>
                <a:lnTo>
                  <a:pt x="112" y="22"/>
                </a:lnTo>
                <a:lnTo>
                  <a:pt x="111" y="25"/>
                </a:lnTo>
                <a:lnTo>
                  <a:pt x="110" y="27"/>
                </a:lnTo>
                <a:lnTo>
                  <a:pt x="109" y="30"/>
                </a:lnTo>
                <a:lnTo>
                  <a:pt x="109" y="32"/>
                </a:lnTo>
                <a:lnTo>
                  <a:pt x="109" y="34"/>
                </a:lnTo>
                <a:lnTo>
                  <a:pt x="108" y="34"/>
                </a:lnTo>
                <a:lnTo>
                  <a:pt x="107" y="34"/>
                </a:lnTo>
                <a:lnTo>
                  <a:pt x="106" y="34"/>
                </a:lnTo>
                <a:lnTo>
                  <a:pt x="106" y="35"/>
                </a:lnTo>
                <a:lnTo>
                  <a:pt x="107" y="35"/>
                </a:lnTo>
                <a:lnTo>
                  <a:pt x="108" y="36"/>
                </a:lnTo>
                <a:lnTo>
                  <a:pt x="108" y="37"/>
                </a:lnTo>
                <a:lnTo>
                  <a:pt x="107" y="37"/>
                </a:lnTo>
                <a:lnTo>
                  <a:pt x="107" y="38"/>
                </a:lnTo>
                <a:lnTo>
                  <a:pt x="106" y="38"/>
                </a:lnTo>
                <a:lnTo>
                  <a:pt x="105" y="37"/>
                </a:lnTo>
                <a:lnTo>
                  <a:pt x="104" y="37"/>
                </a:lnTo>
                <a:lnTo>
                  <a:pt x="104" y="38"/>
                </a:lnTo>
                <a:lnTo>
                  <a:pt x="104" y="39"/>
                </a:lnTo>
                <a:lnTo>
                  <a:pt x="105" y="39"/>
                </a:lnTo>
                <a:lnTo>
                  <a:pt x="106" y="40"/>
                </a:lnTo>
                <a:lnTo>
                  <a:pt x="107" y="40"/>
                </a:lnTo>
                <a:lnTo>
                  <a:pt x="107" y="41"/>
                </a:lnTo>
                <a:lnTo>
                  <a:pt x="107" y="42"/>
                </a:lnTo>
                <a:lnTo>
                  <a:pt x="107" y="43"/>
                </a:lnTo>
                <a:lnTo>
                  <a:pt x="106" y="43"/>
                </a:lnTo>
                <a:lnTo>
                  <a:pt x="105" y="43"/>
                </a:lnTo>
                <a:lnTo>
                  <a:pt x="104" y="43"/>
                </a:lnTo>
                <a:lnTo>
                  <a:pt x="103" y="43"/>
                </a:lnTo>
                <a:lnTo>
                  <a:pt x="103" y="44"/>
                </a:lnTo>
                <a:lnTo>
                  <a:pt x="104" y="44"/>
                </a:lnTo>
                <a:lnTo>
                  <a:pt x="104" y="45"/>
                </a:lnTo>
                <a:lnTo>
                  <a:pt x="105" y="45"/>
                </a:lnTo>
                <a:lnTo>
                  <a:pt x="106" y="45"/>
                </a:lnTo>
                <a:lnTo>
                  <a:pt x="106" y="46"/>
                </a:lnTo>
                <a:lnTo>
                  <a:pt x="106" y="47"/>
                </a:lnTo>
                <a:lnTo>
                  <a:pt x="106" y="48"/>
                </a:lnTo>
                <a:lnTo>
                  <a:pt x="106" y="49"/>
                </a:lnTo>
                <a:lnTo>
                  <a:pt x="105" y="49"/>
                </a:lnTo>
                <a:lnTo>
                  <a:pt x="104" y="49"/>
                </a:lnTo>
                <a:lnTo>
                  <a:pt x="103" y="49"/>
                </a:lnTo>
                <a:lnTo>
                  <a:pt x="103" y="48"/>
                </a:lnTo>
                <a:lnTo>
                  <a:pt x="102" y="48"/>
                </a:lnTo>
                <a:lnTo>
                  <a:pt x="100" y="48"/>
                </a:lnTo>
                <a:lnTo>
                  <a:pt x="100" y="49"/>
                </a:lnTo>
                <a:lnTo>
                  <a:pt x="101" y="49"/>
                </a:lnTo>
                <a:lnTo>
                  <a:pt x="102" y="50"/>
                </a:lnTo>
                <a:lnTo>
                  <a:pt x="103" y="50"/>
                </a:lnTo>
                <a:lnTo>
                  <a:pt x="104" y="50"/>
                </a:lnTo>
                <a:lnTo>
                  <a:pt x="105" y="50"/>
                </a:lnTo>
                <a:lnTo>
                  <a:pt x="105" y="52"/>
                </a:lnTo>
                <a:lnTo>
                  <a:pt x="105" y="53"/>
                </a:lnTo>
                <a:lnTo>
                  <a:pt x="105" y="55"/>
                </a:lnTo>
                <a:lnTo>
                  <a:pt x="104" y="55"/>
                </a:lnTo>
                <a:lnTo>
                  <a:pt x="103" y="55"/>
                </a:lnTo>
                <a:lnTo>
                  <a:pt x="102" y="55"/>
                </a:lnTo>
                <a:lnTo>
                  <a:pt x="101" y="55"/>
                </a:lnTo>
                <a:lnTo>
                  <a:pt x="100" y="55"/>
                </a:lnTo>
                <a:lnTo>
                  <a:pt x="99" y="55"/>
                </a:lnTo>
                <a:lnTo>
                  <a:pt x="98" y="55"/>
                </a:lnTo>
                <a:lnTo>
                  <a:pt x="97" y="55"/>
                </a:lnTo>
                <a:lnTo>
                  <a:pt x="99" y="55"/>
                </a:lnTo>
                <a:lnTo>
                  <a:pt x="101" y="55"/>
                </a:lnTo>
                <a:lnTo>
                  <a:pt x="103" y="56"/>
                </a:lnTo>
                <a:lnTo>
                  <a:pt x="104" y="57"/>
                </a:lnTo>
                <a:lnTo>
                  <a:pt x="105" y="57"/>
                </a:lnTo>
                <a:lnTo>
                  <a:pt x="105" y="58"/>
                </a:lnTo>
                <a:lnTo>
                  <a:pt x="105" y="59"/>
                </a:lnTo>
                <a:lnTo>
                  <a:pt x="105" y="60"/>
                </a:lnTo>
                <a:lnTo>
                  <a:pt x="105" y="61"/>
                </a:lnTo>
                <a:lnTo>
                  <a:pt x="104" y="61"/>
                </a:lnTo>
                <a:lnTo>
                  <a:pt x="104" y="62"/>
                </a:lnTo>
                <a:lnTo>
                  <a:pt x="103" y="62"/>
                </a:lnTo>
                <a:lnTo>
                  <a:pt x="102" y="62"/>
                </a:lnTo>
                <a:lnTo>
                  <a:pt x="101" y="62"/>
                </a:lnTo>
                <a:lnTo>
                  <a:pt x="100" y="62"/>
                </a:lnTo>
                <a:lnTo>
                  <a:pt x="99" y="62"/>
                </a:lnTo>
                <a:lnTo>
                  <a:pt x="100" y="62"/>
                </a:lnTo>
                <a:lnTo>
                  <a:pt x="101" y="62"/>
                </a:lnTo>
                <a:lnTo>
                  <a:pt x="102" y="62"/>
                </a:lnTo>
                <a:lnTo>
                  <a:pt x="103" y="63"/>
                </a:lnTo>
                <a:lnTo>
                  <a:pt x="105" y="63"/>
                </a:lnTo>
                <a:lnTo>
                  <a:pt x="105" y="64"/>
                </a:lnTo>
                <a:lnTo>
                  <a:pt x="105" y="65"/>
                </a:lnTo>
                <a:lnTo>
                  <a:pt x="104" y="66"/>
                </a:lnTo>
                <a:lnTo>
                  <a:pt x="104" y="67"/>
                </a:lnTo>
                <a:lnTo>
                  <a:pt x="103" y="67"/>
                </a:lnTo>
                <a:lnTo>
                  <a:pt x="102" y="67"/>
                </a:lnTo>
                <a:lnTo>
                  <a:pt x="101" y="67"/>
                </a:lnTo>
                <a:lnTo>
                  <a:pt x="99" y="67"/>
                </a:lnTo>
                <a:lnTo>
                  <a:pt x="98" y="67"/>
                </a:lnTo>
                <a:lnTo>
                  <a:pt x="97" y="67"/>
                </a:lnTo>
                <a:lnTo>
                  <a:pt x="96" y="67"/>
                </a:lnTo>
                <a:lnTo>
                  <a:pt x="97" y="67"/>
                </a:lnTo>
                <a:lnTo>
                  <a:pt x="98" y="67"/>
                </a:lnTo>
                <a:lnTo>
                  <a:pt x="99" y="67"/>
                </a:lnTo>
                <a:lnTo>
                  <a:pt x="100" y="68"/>
                </a:lnTo>
                <a:lnTo>
                  <a:pt x="101" y="68"/>
                </a:lnTo>
                <a:lnTo>
                  <a:pt x="103" y="68"/>
                </a:lnTo>
                <a:lnTo>
                  <a:pt x="103" y="69"/>
                </a:lnTo>
                <a:lnTo>
                  <a:pt x="104" y="69"/>
                </a:lnTo>
                <a:lnTo>
                  <a:pt x="104" y="70"/>
                </a:lnTo>
                <a:lnTo>
                  <a:pt x="104" y="71"/>
                </a:lnTo>
                <a:lnTo>
                  <a:pt x="104" y="72"/>
                </a:lnTo>
                <a:lnTo>
                  <a:pt x="104" y="73"/>
                </a:lnTo>
                <a:lnTo>
                  <a:pt x="103" y="73"/>
                </a:lnTo>
                <a:lnTo>
                  <a:pt x="102" y="73"/>
                </a:lnTo>
                <a:lnTo>
                  <a:pt x="101" y="73"/>
                </a:lnTo>
                <a:lnTo>
                  <a:pt x="100" y="73"/>
                </a:lnTo>
                <a:lnTo>
                  <a:pt x="99" y="73"/>
                </a:lnTo>
                <a:lnTo>
                  <a:pt x="98" y="73"/>
                </a:lnTo>
                <a:lnTo>
                  <a:pt x="97" y="73"/>
                </a:lnTo>
                <a:lnTo>
                  <a:pt x="96" y="72"/>
                </a:lnTo>
                <a:lnTo>
                  <a:pt x="96" y="73"/>
                </a:lnTo>
                <a:lnTo>
                  <a:pt x="97" y="73"/>
                </a:lnTo>
                <a:lnTo>
                  <a:pt x="98" y="73"/>
                </a:lnTo>
                <a:lnTo>
                  <a:pt x="100" y="74"/>
                </a:lnTo>
                <a:lnTo>
                  <a:pt x="102" y="75"/>
                </a:lnTo>
                <a:lnTo>
                  <a:pt x="104" y="75"/>
                </a:lnTo>
                <a:lnTo>
                  <a:pt x="104" y="76"/>
                </a:lnTo>
                <a:lnTo>
                  <a:pt x="104" y="78"/>
                </a:lnTo>
                <a:lnTo>
                  <a:pt x="104" y="79"/>
                </a:lnTo>
                <a:lnTo>
                  <a:pt x="103" y="79"/>
                </a:lnTo>
                <a:lnTo>
                  <a:pt x="102" y="79"/>
                </a:lnTo>
                <a:lnTo>
                  <a:pt x="101" y="79"/>
                </a:lnTo>
                <a:lnTo>
                  <a:pt x="99" y="79"/>
                </a:lnTo>
                <a:lnTo>
                  <a:pt x="97" y="78"/>
                </a:lnTo>
                <a:lnTo>
                  <a:pt x="95" y="78"/>
                </a:lnTo>
                <a:lnTo>
                  <a:pt x="94" y="78"/>
                </a:lnTo>
                <a:lnTo>
                  <a:pt x="95" y="79"/>
                </a:lnTo>
                <a:lnTo>
                  <a:pt x="97" y="80"/>
                </a:lnTo>
                <a:lnTo>
                  <a:pt x="98" y="80"/>
                </a:lnTo>
                <a:lnTo>
                  <a:pt x="100" y="80"/>
                </a:lnTo>
                <a:lnTo>
                  <a:pt x="102" y="81"/>
                </a:lnTo>
                <a:lnTo>
                  <a:pt x="103" y="81"/>
                </a:lnTo>
                <a:lnTo>
                  <a:pt x="105" y="82"/>
                </a:lnTo>
                <a:lnTo>
                  <a:pt x="105" y="83"/>
                </a:lnTo>
                <a:lnTo>
                  <a:pt x="105" y="85"/>
                </a:lnTo>
                <a:lnTo>
                  <a:pt x="105" y="88"/>
                </a:lnTo>
                <a:lnTo>
                  <a:pt x="105" y="90"/>
                </a:lnTo>
                <a:lnTo>
                  <a:pt x="104" y="90"/>
                </a:lnTo>
                <a:lnTo>
                  <a:pt x="103" y="90"/>
                </a:lnTo>
                <a:lnTo>
                  <a:pt x="102" y="90"/>
                </a:lnTo>
                <a:lnTo>
                  <a:pt x="101" y="90"/>
                </a:lnTo>
                <a:lnTo>
                  <a:pt x="101" y="91"/>
                </a:lnTo>
                <a:lnTo>
                  <a:pt x="102" y="91"/>
                </a:lnTo>
                <a:lnTo>
                  <a:pt x="103" y="91"/>
                </a:lnTo>
                <a:lnTo>
                  <a:pt x="103" y="92"/>
                </a:lnTo>
                <a:lnTo>
                  <a:pt x="104" y="92"/>
                </a:lnTo>
                <a:lnTo>
                  <a:pt x="105" y="92"/>
                </a:lnTo>
                <a:lnTo>
                  <a:pt x="105" y="93"/>
                </a:lnTo>
                <a:lnTo>
                  <a:pt x="105" y="95"/>
                </a:lnTo>
                <a:lnTo>
                  <a:pt x="104" y="95"/>
                </a:lnTo>
                <a:lnTo>
                  <a:pt x="104" y="96"/>
                </a:lnTo>
                <a:lnTo>
                  <a:pt x="103" y="96"/>
                </a:lnTo>
                <a:lnTo>
                  <a:pt x="103" y="97"/>
                </a:lnTo>
                <a:lnTo>
                  <a:pt x="104" y="97"/>
                </a:lnTo>
                <a:lnTo>
                  <a:pt x="105" y="97"/>
                </a:lnTo>
                <a:lnTo>
                  <a:pt x="105" y="99"/>
                </a:lnTo>
                <a:lnTo>
                  <a:pt x="105" y="100"/>
                </a:lnTo>
                <a:lnTo>
                  <a:pt x="105" y="102"/>
                </a:lnTo>
                <a:lnTo>
                  <a:pt x="104" y="102"/>
                </a:lnTo>
                <a:lnTo>
                  <a:pt x="103" y="103"/>
                </a:lnTo>
                <a:lnTo>
                  <a:pt x="104" y="103"/>
                </a:lnTo>
                <a:lnTo>
                  <a:pt x="104" y="104"/>
                </a:lnTo>
                <a:lnTo>
                  <a:pt x="105" y="104"/>
                </a:lnTo>
                <a:lnTo>
                  <a:pt x="106" y="104"/>
                </a:lnTo>
                <a:lnTo>
                  <a:pt x="106" y="105"/>
                </a:lnTo>
                <a:lnTo>
                  <a:pt x="106" y="106"/>
                </a:lnTo>
                <a:lnTo>
                  <a:pt x="106" y="108"/>
                </a:lnTo>
                <a:lnTo>
                  <a:pt x="105" y="109"/>
                </a:lnTo>
                <a:close/>
              </a:path>
            </a:pathLst>
          </a:custGeom>
          <a:solidFill>
            <a:srgbClr val="66666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18" name="Freeform 366"/>
          <p:cNvSpPr>
            <a:spLocks/>
          </p:cNvSpPr>
          <p:nvPr/>
        </p:nvSpPr>
        <p:spPr bwMode="auto">
          <a:xfrm>
            <a:off x="7116763" y="4400551"/>
            <a:ext cx="76200" cy="104775"/>
          </a:xfrm>
          <a:custGeom>
            <a:avLst/>
            <a:gdLst>
              <a:gd name="T0" fmla="*/ 61913 w 48"/>
              <a:gd name="T1" fmla="*/ 104775 h 66"/>
              <a:gd name="T2" fmla="*/ 53975 w 48"/>
              <a:gd name="T3" fmla="*/ 104775 h 66"/>
              <a:gd name="T4" fmla="*/ 46038 w 48"/>
              <a:gd name="T5" fmla="*/ 103188 h 66"/>
              <a:gd name="T6" fmla="*/ 38100 w 48"/>
              <a:gd name="T7" fmla="*/ 103188 h 66"/>
              <a:gd name="T8" fmla="*/ 30163 w 48"/>
              <a:gd name="T9" fmla="*/ 103188 h 66"/>
              <a:gd name="T10" fmla="*/ 22225 w 48"/>
              <a:gd name="T11" fmla="*/ 103188 h 66"/>
              <a:gd name="T12" fmla="*/ 14288 w 48"/>
              <a:gd name="T13" fmla="*/ 103188 h 66"/>
              <a:gd name="T14" fmla="*/ 6350 w 48"/>
              <a:gd name="T15" fmla="*/ 103188 h 66"/>
              <a:gd name="T16" fmla="*/ 0 w 48"/>
              <a:gd name="T17" fmla="*/ 88900 h 66"/>
              <a:gd name="T18" fmla="*/ 0 w 48"/>
              <a:gd name="T19" fmla="*/ 25400 h 66"/>
              <a:gd name="T20" fmla="*/ 1588 w 48"/>
              <a:gd name="T21" fmla="*/ 9525 h 66"/>
              <a:gd name="T22" fmla="*/ 1588 w 48"/>
              <a:gd name="T23" fmla="*/ 7938 h 66"/>
              <a:gd name="T24" fmla="*/ 3175 w 48"/>
              <a:gd name="T25" fmla="*/ 6350 h 66"/>
              <a:gd name="T26" fmla="*/ 6350 w 48"/>
              <a:gd name="T27" fmla="*/ 6350 h 66"/>
              <a:gd name="T28" fmla="*/ 7938 w 48"/>
              <a:gd name="T29" fmla="*/ 4763 h 66"/>
              <a:gd name="T30" fmla="*/ 12700 w 48"/>
              <a:gd name="T31" fmla="*/ 3175 h 66"/>
              <a:gd name="T32" fmla="*/ 15875 w 48"/>
              <a:gd name="T33" fmla="*/ 3175 h 66"/>
              <a:gd name="T34" fmla="*/ 20638 w 48"/>
              <a:gd name="T35" fmla="*/ 1588 h 66"/>
              <a:gd name="T36" fmla="*/ 25400 w 48"/>
              <a:gd name="T37" fmla="*/ 1588 h 66"/>
              <a:gd name="T38" fmla="*/ 28575 w 48"/>
              <a:gd name="T39" fmla="*/ 1588 h 66"/>
              <a:gd name="T40" fmla="*/ 33338 w 48"/>
              <a:gd name="T41" fmla="*/ 0 h 66"/>
              <a:gd name="T42" fmla="*/ 38100 w 48"/>
              <a:gd name="T43" fmla="*/ 0 h 66"/>
              <a:gd name="T44" fmla="*/ 41275 w 48"/>
              <a:gd name="T45" fmla="*/ 0 h 66"/>
              <a:gd name="T46" fmla="*/ 44450 w 48"/>
              <a:gd name="T47" fmla="*/ 0 h 66"/>
              <a:gd name="T48" fmla="*/ 50800 w 48"/>
              <a:gd name="T49" fmla="*/ 0 h 66"/>
              <a:gd name="T50" fmla="*/ 55563 w 48"/>
              <a:gd name="T51" fmla="*/ 0 h 66"/>
              <a:gd name="T52" fmla="*/ 60325 w 48"/>
              <a:gd name="T53" fmla="*/ 1588 h 66"/>
              <a:gd name="T54" fmla="*/ 66675 w 48"/>
              <a:gd name="T55" fmla="*/ 1588 h 66"/>
              <a:gd name="T56" fmla="*/ 71438 w 48"/>
              <a:gd name="T57" fmla="*/ 3175 h 66"/>
              <a:gd name="T58" fmla="*/ 74613 w 48"/>
              <a:gd name="T59" fmla="*/ 6350 h 66"/>
              <a:gd name="T60" fmla="*/ 74613 w 48"/>
              <a:gd name="T61" fmla="*/ 15875 h 66"/>
              <a:gd name="T62" fmla="*/ 74613 w 48"/>
              <a:gd name="T63" fmla="*/ 36513 h 66"/>
              <a:gd name="T64" fmla="*/ 73025 w 48"/>
              <a:gd name="T65" fmla="*/ 69850 h 66"/>
              <a:gd name="T66" fmla="*/ 71438 w 48"/>
              <a:gd name="T67" fmla="*/ 100013 h 66"/>
              <a:gd name="T68" fmla="*/ 69850 w 48"/>
              <a:gd name="T69" fmla="*/ 104775 h 66"/>
              <a:gd name="T70" fmla="*/ 68263 w 48"/>
              <a:gd name="T71" fmla="*/ 104775 h 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8" h="66">
                <a:moveTo>
                  <a:pt x="42" y="66"/>
                </a:moveTo>
                <a:lnTo>
                  <a:pt x="39" y="66"/>
                </a:lnTo>
                <a:lnTo>
                  <a:pt x="37" y="66"/>
                </a:lnTo>
                <a:lnTo>
                  <a:pt x="34" y="66"/>
                </a:lnTo>
                <a:lnTo>
                  <a:pt x="32" y="66"/>
                </a:lnTo>
                <a:lnTo>
                  <a:pt x="29" y="65"/>
                </a:lnTo>
                <a:lnTo>
                  <a:pt x="26" y="65"/>
                </a:lnTo>
                <a:lnTo>
                  <a:pt x="24" y="65"/>
                </a:lnTo>
                <a:lnTo>
                  <a:pt x="21" y="65"/>
                </a:lnTo>
                <a:lnTo>
                  <a:pt x="19" y="65"/>
                </a:lnTo>
                <a:lnTo>
                  <a:pt x="16" y="65"/>
                </a:lnTo>
                <a:lnTo>
                  <a:pt x="14" y="65"/>
                </a:lnTo>
                <a:lnTo>
                  <a:pt x="11" y="65"/>
                </a:lnTo>
                <a:lnTo>
                  <a:pt x="9" y="65"/>
                </a:lnTo>
                <a:lnTo>
                  <a:pt x="6" y="65"/>
                </a:lnTo>
                <a:lnTo>
                  <a:pt x="4" y="65"/>
                </a:lnTo>
                <a:lnTo>
                  <a:pt x="1" y="65"/>
                </a:lnTo>
                <a:lnTo>
                  <a:pt x="0" y="56"/>
                </a:lnTo>
                <a:lnTo>
                  <a:pt x="0" y="36"/>
                </a:lnTo>
                <a:lnTo>
                  <a:pt x="0" y="16"/>
                </a:lnTo>
                <a:lnTo>
                  <a:pt x="0" y="6"/>
                </a:lnTo>
                <a:lnTo>
                  <a:pt x="1" y="6"/>
                </a:lnTo>
                <a:lnTo>
                  <a:pt x="1" y="5"/>
                </a:lnTo>
                <a:lnTo>
                  <a:pt x="2" y="5"/>
                </a:lnTo>
                <a:lnTo>
                  <a:pt x="2" y="4"/>
                </a:lnTo>
                <a:lnTo>
                  <a:pt x="3" y="4"/>
                </a:lnTo>
                <a:lnTo>
                  <a:pt x="4" y="4"/>
                </a:lnTo>
                <a:lnTo>
                  <a:pt x="5" y="3"/>
                </a:lnTo>
                <a:lnTo>
                  <a:pt x="7" y="3"/>
                </a:lnTo>
                <a:lnTo>
                  <a:pt x="8" y="2"/>
                </a:lnTo>
                <a:lnTo>
                  <a:pt x="9" y="2"/>
                </a:lnTo>
                <a:lnTo>
                  <a:pt x="10" y="2"/>
                </a:lnTo>
                <a:lnTo>
                  <a:pt x="12" y="1"/>
                </a:lnTo>
                <a:lnTo>
                  <a:pt x="13" y="1"/>
                </a:lnTo>
                <a:lnTo>
                  <a:pt x="15" y="1"/>
                </a:lnTo>
                <a:lnTo>
                  <a:pt x="16" y="1"/>
                </a:lnTo>
                <a:lnTo>
                  <a:pt x="17" y="1"/>
                </a:lnTo>
                <a:lnTo>
                  <a:pt x="18" y="1"/>
                </a:lnTo>
                <a:lnTo>
                  <a:pt x="20" y="1"/>
                </a:lnTo>
                <a:lnTo>
                  <a:pt x="21" y="0"/>
                </a:lnTo>
                <a:lnTo>
                  <a:pt x="22" y="0"/>
                </a:lnTo>
                <a:lnTo>
                  <a:pt x="24" y="0"/>
                </a:lnTo>
                <a:lnTo>
                  <a:pt x="25" y="0"/>
                </a:lnTo>
                <a:lnTo>
                  <a:pt x="26" y="0"/>
                </a:lnTo>
                <a:lnTo>
                  <a:pt x="27" y="0"/>
                </a:lnTo>
                <a:lnTo>
                  <a:pt x="28" y="0"/>
                </a:lnTo>
                <a:lnTo>
                  <a:pt x="30" y="0"/>
                </a:lnTo>
                <a:lnTo>
                  <a:pt x="32" y="0"/>
                </a:lnTo>
                <a:lnTo>
                  <a:pt x="33" y="0"/>
                </a:lnTo>
                <a:lnTo>
                  <a:pt x="35" y="0"/>
                </a:lnTo>
                <a:lnTo>
                  <a:pt x="37" y="1"/>
                </a:lnTo>
                <a:lnTo>
                  <a:pt x="38" y="1"/>
                </a:lnTo>
                <a:lnTo>
                  <a:pt x="40" y="1"/>
                </a:lnTo>
                <a:lnTo>
                  <a:pt x="42" y="1"/>
                </a:lnTo>
                <a:lnTo>
                  <a:pt x="44" y="2"/>
                </a:lnTo>
                <a:lnTo>
                  <a:pt x="45" y="2"/>
                </a:lnTo>
                <a:lnTo>
                  <a:pt x="46" y="3"/>
                </a:lnTo>
                <a:lnTo>
                  <a:pt x="47" y="4"/>
                </a:lnTo>
                <a:lnTo>
                  <a:pt x="48" y="4"/>
                </a:lnTo>
                <a:lnTo>
                  <a:pt x="47" y="10"/>
                </a:lnTo>
                <a:lnTo>
                  <a:pt x="47" y="16"/>
                </a:lnTo>
                <a:lnTo>
                  <a:pt x="47" y="23"/>
                </a:lnTo>
                <a:lnTo>
                  <a:pt x="47" y="29"/>
                </a:lnTo>
                <a:lnTo>
                  <a:pt x="46" y="44"/>
                </a:lnTo>
                <a:lnTo>
                  <a:pt x="45" y="55"/>
                </a:lnTo>
                <a:lnTo>
                  <a:pt x="45" y="63"/>
                </a:lnTo>
                <a:lnTo>
                  <a:pt x="45" y="66"/>
                </a:lnTo>
                <a:lnTo>
                  <a:pt x="44" y="66"/>
                </a:lnTo>
                <a:lnTo>
                  <a:pt x="43" y="66"/>
                </a:lnTo>
                <a:lnTo>
                  <a:pt x="42" y="6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19" name="Freeform 367"/>
          <p:cNvSpPr>
            <a:spLocks/>
          </p:cNvSpPr>
          <p:nvPr/>
        </p:nvSpPr>
        <p:spPr bwMode="auto">
          <a:xfrm>
            <a:off x="7321551" y="4503739"/>
            <a:ext cx="3175" cy="1587"/>
          </a:xfrm>
          <a:custGeom>
            <a:avLst/>
            <a:gdLst>
              <a:gd name="T0" fmla="*/ 1588 w 2"/>
              <a:gd name="T1" fmla="*/ 1587 h 1"/>
              <a:gd name="T2" fmla="*/ 1588 w 2"/>
              <a:gd name="T3" fmla="*/ 1587 h 1"/>
              <a:gd name="T4" fmla="*/ 0 w 2"/>
              <a:gd name="T5" fmla="*/ 1587 h 1"/>
              <a:gd name="T6" fmla="*/ 0 w 2"/>
              <a:gd name="T7" fmla="*/ 1587 h 1"/>
              <a:gd name="T8" fmla="*/ 1588 w 2"/>
              <a:gd name="T9" fmla="*/ 1587 h 1"/>
              <a:gd name="T10" fmla="*/ 1588 w 2"/>
              <a:gd name="T11" fmla="*/ 0 h 1"/>
              <a:gd name="T12" fmla="*/ 1588 w 2"/>
              <a:gd name="T13" fmla="*/ 0 h 1"/>
              <a:gd name="T14" fmla="*/ 3175 w 2"/>
              <a:gd name="T15" fmla="*/ 1587 h 1"/>
              <a:gd name="T16" fmla="*/ 3175 w 2"/>
              <a:gd name="T17" fmla="*/ 1587 h 1"/>
              <a:gd name="T18" fmla="*/ 1588 w 2"/>
              <a:gd name="T19" fmla="*/ 1587 h 1"/>
              <a:gd name="T20" fmla="*/ 1588 w 2"/>
              <a:gd name="T21" fmla="*/ 1587 h 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 h="1">
                <a:moveTo>
                  <a:pt x="1" y="1"/>
                </a:moveTo>
                <a:lnTo>
                  <a:pt x="1" y="1"/>
                </a:lnTo>
                <a:lnTo>
                  <a:pt x="0" y="1"/>
                </a:lnTo>
                <a:lnTo>
                  <a:pt x="1" y="1"/>
                </a:lnTo>
                <a:lnTo>
                  <a:pt x="1" y="0"/>
                </a:lnTo>
                <a:lnTo>
                  <a:pt x="2" y="1"/>
                </a:lnTo>
                <a:lnTo>
                  <a:pt x="1" y="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20" name="Freeform 368"/>
          <p:cNvSpPr>
            <a:spLocks/>
          </p:cNvSpPr>
          <p:nvPr/>
        </p:nvSpPr>
        <p:spPr bwMode="auto">
          <a:xfrm>
            <a:off x="7208838" y="4492626"/>
            <a:ext cx="6350" cy="11113"/>
          </a:xfrm>
          <a:custGeom>
            <a:avLst/>
            <a:gdLst>
              <a:gd name="T0" fmla="*/ 4763 w 4"/>
              <a:gd name="T1" fmla="*/ 11113 h 7"/>
              <a:gd name="T2" fmla="*/ 3175 w 4"/>
              <a:gd name="T3" fmla="*/ 9525 h 7"/>
              <a:gd name="T4" fmla="*/ 1588 w 4"/>
              <a:gd name="T5" fmla="*/ 9525 h 7"/>
              <a:gd name="T6" fmla="*/ 1588 w 4"/>
              <a:gd name="T7" fmla="*/ 7938 h 7"/>
              <a:gd name="T8" fmla="*/ 0 w 4"/>
              <a:gd name="T9" fmla="*/ 6350 h 7"/>
              <a:gd name="T10" fmla="*/ 0 w 4"/>
              <a:gd name="T11" fmla="*/ 4763 h 7"/>
              <a:gd name="T12" fmla="*/ 1588 w 4"/>
              <a:gd name="T13" fmla="*/ 4763 h 7"/>
              <a:gd name="T14" fmla="*/ 1588 w 4"/>
              <a:gd name="T15" fmla="*/ 3175 h 7"/>
              <a:gd name="T16" fmla="*/ 1588 w 4"/>
              <a:gd name="T17" fmla="*/ 1588 h 7"/>
              <a:gd name="T18" fmla="*/ 3175 w 4"/>
              <a:gd name="T19" fmla="*/ 0 h 7"/>
              <a:gd name="T20" fmla="*/ 4763 w 4"/>
              <a:gd name="T21" fmla="*/ 3175 h 7"/>
              <a:gd name="T22" fmla="*/ 4763 w 4"/>
              <a:gd name="T23" fmla="*/ 4763 h 7"/>
              <a:gd name="T24" fmla="*/ 4763 w 4"/>
              <a:gd name="T25" fmla="*/ 7938 h 7"/>
              <a:gd name="T26" fmla="*/ 6350 w 4"/>
              <a:gd name="T27" fmla="*/ 11113 h 7"/>
              <a:gd name="T28" fmla="*/ 4763 w 4"/>
              <a:gd name="T29" fmla="*/ 11113 h 7"/>
              <a:gd name="T30" fmla="*/ 4763 w 4"/>
              <a:gd name="T31" fmla="*/ 11113 h 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 h="7">
                <a:moveTo>
                  <a:pt x="3" y="7"/>
                </a:moveTo>
                <a:lnTo>
                  <a:pt x="2" y="6"/>
                </a:lnTo>
                <a:lnTo>
                  <a:pt x="1" y="6"/>
                </a:lnTo>
                <a:lnTo>
                  <a:pt x="1" y="5"/>
                </a:lnTo>
                <a:lnTo>
                  <a:pt x="0" y="4"/>
                </a:lnTo>
                <a:lnTo>
                  <a:pt x="0" y="3"/>
                </a:lnTo>
                <a:lnTo>
                  <a:pt x="1" y="3"/>
                </a:lnTo>
                <a:lnTo>
                  <a:pt x="1" y="2"/>
                </a:lnTo>
                <a:lnTo>
                  <a:pt x="1" y="1"/>
                </a:lnTo>
                <a:lnTo>
                  <a:pt x="2" y="0"/>
                </a:lnTo>
                <a:lnTo>
                  <a:pt x="3" y="2"/>
                </a:lnTo>
                <a:lnTo>
                  <a:pt x="3" y="3"/>
                </a:lnTo>
                <a:lnTo>
                  <a:pt x="3" y="5"/>
                </a:lnTo>
                <a:lnTo>
                  <a:pt x="4" y="7"/>
                </a:lnTo>
                <a:lnTo>
                  <a:pt x="3" y="7"/>
                </a:lnTo>
                <a:close/>
              </a:path>
            </a:pathLst>
          </a:custGeom>
          <a:solidFill>
            <a:srgbClr val="7F7F7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21" name="Freeform 369"/>
          <p:cNvSpPr>
            <a:spLocks/>
          </p:cNvSpPr>
          <p:nvPr/>
        </p:nvSpPr>
        <p:spPr bwMode="auto">
          <a:xfrm>
            <a:off x="7134225" y="4465638"/>
            <a:ext cx="52388" cy="36512"/>
          </a:xfrm>
          <a:custGeom>
            <a:avLst/>
            <a:gdLst>
              <a:gd name="T0" fmla="*/ 44450 w 33"/>
              <a:gd name="T1" fmla="*/ 36512 h 23"/>
              <a:gd name="T2" fmla="*/ 39688 w 33"/>
              <a:gd name="T3" fmla="*/ 36512 h 23"/>
              <a:gd name="T4" fmla="*/ 33338 w 33"/>
              <a:gd name="T5" fmla="*/ 36512 h 23"/>
              <a:gd name="T6" fmla="*/ 26988 w 33"/>
              <a:gd name="T7" fmla="*/ 36512 h 23"/>
              <a:gd name="T8" fmla="*/ 20638 w 33"/>
              <a:gd name="T9" fmla="*/ 36512 h 23"/>
              <a:gd name="T10" fmla="*/ 14288 w 33"/>
              <a:gd name="T11" fmla="*/ 36512 h 23"/>
              <a:gd name="T12" fmla="*/ 9525 w 33"/>
              <a:gd name="T13" fmla="*/ 36512 h 23"/>
              <a:gd name="T14" fmla="*/ 3175 w 33"/>
              <a:gd name="T15" fmla="*/ 34925 h 23"/>
              <a:gd name="T16" fmla="*/ 1588 w 33"/>
              <a:gd name="T17" fmla="*/ 31750 h 23"/>
              <a:gd name="T18" fmla="*/ 3175 w 33"/>
              <a:gd name="T19" fmla="*/ 25400 h 23"/>
              <a:gd name="T20" fmla="*/ 6350 w 33"/>
              <a:gd name="T21" fmla="*/ 19050 h 23"/>
              <a:gd name="T22" fmla="*/ 9525 w 33"/>
              <a:gd name="T23" fmla="*/ 14287 h 23"/>
              <a:gd name="T24" fmla="*/ 11113 w 33"/>
              <a:gd name="T25" fmla="*/ 9525 h 23"/>
              <a:gd name="T26" fmla="*/ 12700 w 33"/>
              <a:gd name="T27" fmla="*/ 7937 h 23"/>
              <a:gd name="T28" fmla="*/ 14288 w 33"/>
              <a:gd name="T29" fmla="*/ 4762 h 23"/>
              <a:gd name="T30" fmla="*/ 15875 w 33"/>
              <a:gd name="T31" fmla="*/ 1587 h 23"/>
              <a:gd name="T32" fmla="*/ 19050 w 33"/>
              <a:gd name="T33" fmla="*/ 0 h 23"/>
              <a:gd name="T34" fmla="*/ 22225 w 33"/>
              <a:gd name="T35" fmla="*/ 1587 h 23"/>
              <a:gd name="T36" fmla="*/ 25400 w 33"/>
              <a:gd name="T37" fmla="*/ 4762 h 23"/>
              <a:gd name="T38" fmla="*/ 30163 w 33"/>
              <a:gd name="T39" fmla="*/ 4762 h 23"/>
              <a:gd name="T40" fmla="*/ 33338 w 33"/>
              <a:gd name="T41" fmla="*/ 7937 h 23"/>
              <a:gd name="T42" fmla="*/ 34925 w 33"/>
              <a:gd name="T43" fmla="*/ 12700 h 23"/>
              <a:gd name="T44" fmla="*/ 34925 w 33"/>
              <a:gd name="T45" fmla="*/ 15875 h 23"/>
              <a:gd name="T46" fmla="*/ 36513 w 33"/>
              <a:gd name="T47" fmla="*/ 20637 h 23"/>
              <a:gd name="T48" fmla="*/ 41275 w 33"/>
              <a:gd name="T49" fmla="*/ 23812 h 23"/>
              <a:gd name="T50" fmla="*/ 42863 w 33"/>
              <a:gd name="T51" fmla="*/ 23812 h 23"/>
              <a:gd name="T52" fmla="*/ 44450 w 33"/>
              <a:gd name="T53" fmla="*/ 25400 h 23"/>
              <a:gd name="T54" fmla="*/ 44450 w 33"/>
              <a:gd name="T55" fmla="*/ 26987 h 23"/>
              <a:gd name="T56" fmla="*/ 42863 w 33"/>
              <a:gd name="T57" fmla="*/ 26987 h 23"/>
              <a:gd name="T58" fmla="*/ 44450 w 33"/>
              <a:gd name="T59" fmla="*/ 28575 h 23"/>
              <a:gd name="T60" fmla="*/ 46038 w 33"/>
              <a:gd name="T61" fmla="*/ 28575 h 23"/>
              <a:gd name="T62" fmla="*/ 52388 w 33"/>
              <a:gd name="T63" fmla="*/ 31750 h 23"/>
              <a:gd name="T64" fmla="*/ 52388 w 33"/>
              <a:gd name="T65" fmla="*/ 33337 h 23"/>
              <a:gd name="T66" fmla="*/ 49213 w 33"/>
              <a:gd name="T67" fmla="*/ 33337 h 23"/>
              <a:gd name="T68" fmla="*/ 47625 w 33"/>
              <a:gd name="T69" fmla="*/ 33337 h 23"/>
              <a:gd name="T70" fmla="*/ 44450 w 33"/>
              <a:gd name="T71" fmla="*/ 33337 h 23"/>
              <a:gd name="T72" fmla="*/ 42863 w 33"/>
              <a:gd name="T73" fmla="*/ 33337 h 23"/>
              <a:gd name="T74" fmla="*/ 46038 w 33"/>
              <a:gd name="T75" fmla="*/ 34925 h 23"/>
              <a:gd name="T76" fmla="*/ 47625 w 33"/>
              <a:gd name="T77" fmla="*/ 36512 h 23"/>
              <a:gd name="T78" fmla="*/ 50800 w 33"/>
              <a:gd name="T79" fmla="*/ 36512 h 23"/>
              <a:gd name="T80" fmla="*/ 50800 w 33"/>
              <a:gd name="T81" fmla="*/ 36512 h 23"/>
              <a:gd name="T82" fmla="*/ 49213 w 33"/>
              <a:gd name="T83" fmla="*/ 36512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3" h="23">
                <a:moveTo>
                  <a:pt x="30" y="23"/>
                </a:moveTo>
                <a:lnTo>
                  <a:pt x="28" y="23"/>
                </a:lnTo>
                <a:lnTo>
                  <a:pt x="26" y="23"/>
                </a:lnTo>
                <a:lnTo>
                  <a:pt x="25" y="23"/>
                </a:lnTo>
                <a:lnTo>
                  <a:pt x="23" y="23"/>
                </a:lnTo>
                <a:lnTo>
                  <a:pt x="21" y="23"/>
                </a:lnTo>
                <a:lnTo>
                  <a:pt x="19" y="23"/>
                </a:lnTo>
                <a:lnTo>
                  <a:pt x="17" y="23"/>
                </a:lnTo>
                <a:lnTo>
                  <a:pt x="15" y="23"/>
                </a:lnTo>
                <a:lnTo>
                  <a:pt x="13" y="23"/>
                </a:lnTo>
                <a:lnTo>
                  <a:pt x="11" y="23"/>
                </a:lnTo>
                <a:lnTo>
                  <a:pt x="9" y="23"/>
                </a:lnTo>
                <a:lnTo>
                  <a:pt x="8" y="23"/>
                </a:lnTo>
                <a:lnTo>
                  <a:pt x="6" y="23"/>
                </a:lnTo>
                <a:lnTo>
                  <a:pt x="4" y="23"/>
                </a:lnTo>
                <a:lnTo>
                  <a:pt x="2" y="22"/>
                </a:lnTo>
                <a:lnTo>
                  <a:pt x="0" y="22"/>
                </a:lnTo>
                <a:lnTo>
                  <a:pt x="1" y="20"/>
                </a:lnTo>
                <a:lnTo>
                  <a:pt x="2" y="18"/>
                </a:lnTo>
                <a:lnTo>
                  <a:pt x="2" y="16"/>
                </a:lnTo>
                <a:lnTo>
                  <a:pt x="3" y="14"/>
                </a:lnTo>
                <a:lnTo>
                  <a:pt x="4" y="12"/>
                </a:lnTo>
                <a:lnTo>
                  <a:pt x="5" y="10"/>
                </a:lnTo>
                <a:lnTo>
                  <a:pt x="6" y="9"/>
                </a:lnTo>
                <a:lnTo>
                  <a:pt x="7" y="8"/>
                </a:lnTo>
                <a:lnTo>
                  <a:pt x="7" y="6"/>
                </a:lnTo>
                <a:lnTo>
                  <a:pt x="8" y="5"/>
                </a:lnTo>
                <a:lnTo>
                  <a:pt x="9" y="3"/>
                </a:lnTo>
                <a:lnTo>
                  <a:pt x="10" y="2"/>
                </a:lnTo>
                <a:lnTo>
                  <a:pt x="10" y="1"/>
                </a:lnTo>
                <a:lnTo>
                  <a:pt x="11" y="0"/>
                </a:lnTo>
                <a:lnTo>
                  <a:pt x="12" y="0"/>
                </a:lnTo>
                <a:lnTo>
                  <a:pt x="13" y="0"/>
                </a:lnTo>
                <a:lnTo>
                  <a:pt x="14" y="1"/>
                </a:lnTo>
                <a:lnTo>
                  <a:pt x="15" y="2"/>
                </a:lnTo>
                <a:lnTo>
                  <a:pt x="16" y="3"/>
                </a:lnTo>
                <a:lnTo>
                  <a:pt x="18" y="3"/>
                </a:lnTo>
                <a:lnTo>
                  <a:pt x="19" y="3"/>
                </a:lnTo>
                <a:lnTo>
                  <a:pt x="20" y="4"/>
                </a:lnTo>
                <a:lnTo>
                  <a:pt x="21" y="5"/>
                </a:lnTo>
                <a:lnTo>
                  <a:pt x="21" y="7"/>
                </a:lnTo>
                <a:lnTo>
                  <a:pt x="22" y="8"/>
                </a:lnTo>
                <a:lnTo>
                  <a:pt x="22" y="9"/>
                </a:lnTo>
                <a:lnTo>
                  <a:pt x="22" y="10"/>
                </a:lnTo>
                <a:lnTo>
                  <a:pt x="22" y="12"/>
                </a:lnTo>
                <a:lnTo>
                  <a:pt x="23" y="13"/>
                </a:lnTo>
                <a:lnTo>
                  <a:pt x="24" y="14"/>
                </a:lnTo>
                <a:lnTo>
                  <a:pt x="26" y="15"/>
                </a:lnTo>
                <a:lnTo>
                  <a:pt x="27" y="15"/>
                </a:lnTo>
                <a:lnTo>
                  <a:pt x="28" y="16"/>
                </a:lnTo>
                <a:lnTo>
                  <a:pt x="29" y="16"/>
                </a:lnTo>
                <a:lnTo>
                  <a:pt x="28" y="17"/>
                </a:lnTo>
                <a:lnTo>
                  <a:pt x="27" y="17"/>
                </a:lnTo>
                <a:lnTo>
                  <a:pt x="28" y="18"/>
                </a:lnTo>
                <a:lnTo>
                  <a:pt x="29" y="18"/>
                </a:lnTo>
                <a:lnTo>
                  <a:pt x="31" y="19"/>
                </a:lnTo>
                <a:lnTo>
                  <a:pt x="33" y="20"/>
                </a:lnTo>
                <a:lnTo>
                  <a:pt x="33" y="21"/>
                </a:lnTo>
                <a:lnTo>
                  <a:pt x="32" y="21"/>
                </a:lnTo>
                <a:lnTo>
                  <a:pt x="31" y="21"/>
                </a:lnTo>
                <a:lnTo>
                  <a:pt x="30" y="21"/>
                </a:lnTo>
                <a:lnTo>
                  <a:pt x="29" y="21"/>
                </a:lnTo>
                <a:lnTo>
                  <a:pt x="28" y="21"/>
                </a:lnTo>
                <a:lnTo>
                  <a:pt x="27" y="21"/>
                </a:lnTo>
                <a:lnTo>
                  <a:pt x="28" y="22"/>
                </a:lnTo>
                <a:lnTo>
                  <a:pt x="29" y="22"/>
                </a:lnTo>
                <a:lnTo>
                  <a:pt x="30" y="22"/>
                </a:lnTo>
                <a:lnTo>
                  <a:pt x="30" y="23"/>
                </a:lnTo>
                <a:lnTo>
                  <a:pt x="31" y="23"/>
                </a:lnTo>
                <a:lnTo>
                  <a:pt x="32" y="23"/>
                </a:lnTo>
                <a:lnTo>
                  <a:pt x="31" y="23"/>
                </a:lnTo>
                <a:lnTo>
                  <a:pt x="30" y="23"/>
                </a:lnTo>
                <a:close/>
              </a:path>
            </a:pathLst>
          </a:cu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22" name="Freeform 370"/>
          <p:cNvSpPr>
            <a:spLocks/>
          </p:cNvSpPr>
          <p:nvPr/>
        </p:nvSpPr>
        <p:spPr bwMode="auto">
          <a:xfrm>
            <a:off x="7285039" y="4502150"/>
            <a:ext cx="3175" cy="0"/>
          </a:xfrm>
          <a:custGeom>
            <a:avLst/>
            <a:gdLst>
              <a:gd name="T0" fmla="*/ 0 w 2"/>
              <a:gd name="T1" fmla="*/ 0 w 2"/>
              <a:gd name="T2" fmla="*/ 0 w 2"/>
              <a:gd name="T3" fmla="*/ 0 w 2"/>
              <a:gd name="T4" fmla="*/ 0 w 2"/>
              <a:gd name="T5" fmla="*/ 1588 w 2"/>
              <a:gd name="T6" fmla="*/ 1588 w 2"/>
              <a:gd name="T7" fmla="*/ 3175 w 2"/>
              <a:gd name="T8" fmla="*/ 3175 w 2"/>
              <a:gd name="T9" fmla="*/ 1588 w 2"/>
              <a:gd name="T10" fmla="*/ 1588 w 2"/>
              <a:gd name="T11" fmla="*/ 0 w 2"/>
              <a:gd name="T12" fmla="*/ 0 60000 65536"/>
              <a:gd name="T13" fmla="*/ 0 60000 65536"/>
              <a:gd name="T14" fmla="*/ 0 60000 65536"/>
              <a:gd name="T15" fmla="*/ 0 60000 655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2">
                <a:pos x="T0" y="0"/>
              </a:cxn>
              <a:cxn ang="T13">
                <a:pos x="T1" y="0"/>
              </a:cxn>
              <a:cxn ang="T14">
                <a:pos x="T2" y="0"/>
              </a:cxn>
              <a:cxn ang="T15">
                <a:pos x="T3" y="0"/>
              </a:cxn>
              <a:cxn ang="T16">
                <a:pos x="T4" y="0"/>
              </a:cxn>
              <a:cxn ang="T17">
                <a:pos x="T5" y="0"/>
              </a:cxn>
              <a:cxn ang="T18">
                <a:pos x="T6" y="0"/>
              </a:cxn>
              <a:cxn ang="T19">
                <a:pos x="T7" y="0"/>
              </a:cxn>
              <a:cxn ang="T20">
                <a:pos x="T8" y="0"/>
              </a:cxn>
              <a:cxn ang="T21">
                <a:pos x="T9" y="0"/>
              </a:cxn>
              <a:cxn ang="T22">
                <a:pos x="T10" y="0"/>
              </a:cxn>
              <a:cxn ang="T23">
                <a:pos x="T11" y="0"/>
              </a:cxn>
            </a:cxnLst>
            <a:rect l="0" t="0" r="r" b="b"/>
            <a:pathLst>
              <a:path w="2">
                <a:moveTo>
                  <a:pt x="0" y="0"/>
                </a:moveTo>
                <a:lnTo>
                  <a:pt x="0" y="0"/>
                </a:lnTo>
                <a:lnTo>
                  <a:pt x="1" y="0"/>
                </a:lnTo>
                <a:lnTo>
                  <a:pt x="2" y="0"/>
                </a:lnTo>
                <a:lnTo>
                  <a:pt x="1"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23" name="Freeform 371"/>
          <p:cNvSpPr>
            <a:spLocks/>
          </p:cNvSpPr>
          <p:nvPr/>
        </p:nvSpPr>
        <p:spPr bwMode="auto">
          <a:xfrm>
            <a:off x="7119938" y="4403725"/>
            <a:ext cx="69850" cy="96838"/>
          </a:xfrm>
          <a:custGeom>
            <a:avLst/>
            <a:gdLst>
              <a:gd name="T0" fmla="*/ 3175 w 44"/>
              <a:gd name="T1" fmla="*/ 93663 h 61"/>
              <a:gd name="T2" fmla="*/ 0 w 44"/>
              <a:gd name="T3" fmla="*/ 88900 h 61"/>
              <a:gd name="T4" fmla="*/ 9525 w 44"/>
              <a:gd name="T5" fmla="*/ 85725 h 61"/>
              <a:gd name="T6" fmla="*/ 0 w 44"/>
              <a:gd name="T7" fmla="*/ 84138 h 61"/>
              <a:gd name="T8" fmla="*/ 3175 w 44"/>
              <a:gd name="T9" fmla="*/ 80963 h 61"/>
              <a:gd name="T10" fmla="*/ 3175 w 44"/>
              <a:gd name="T11" fmla="*/ 77788 h 61"/>
              <a:gd name="T12" fmla="*/ 0 w 44"/>
              <a:gd name="T13" fmla="*/ 74613 h 61"/>
              <a:gd name="T14" fmla="*/ 9525 w 44"/>
              <a:gd name="T15" fmla="*/ 74613 h 61"/>
              <a:gd name="T16" fmla="*/ 3175 w 44"/>
              <a:gd name="T17" fmla="*/ 73025 h 61"/>
              <a:gd name="T18" fmla="*/ 6350 w 44"/>
              <a:gd name="T19" fmla="*/ 68263 h 61"/>
              <a:gd name="T20" fmla="*/ 4763 w 44"/>
              <a:gd name="T21" fmla="*/ 66675 h 61"/>
              <a:gd name="T22" fmla="*/ 0 w 44"/>
              <a:gd name="T23" fmla="*/ 61913 h 61"/>
              <a:gd name="T24" fmla="*/ 9525 w 44"/>
              <a:gd name="T25" fmla="*/ 58738 h 61"/>
              <a:gd name="T26" fmla="*/ 0 w 44"/>
              <a:gd name="T27" fmla="*/ 58738 h 61"/>
              <a:gd name="T28" fmla="*/ 9525 w 44"/>
              <a:gd name="T29" fmla="*/ 53975 h 61"/>
              <a:gd name="T30" fmla="*/ 6350 w 44"/>
              <a:gd name="T31" fmla="*/ 52388 h 61"/>
              <a:gd name="T32" fmla="*/ 3175 w 44"/>
              <a:gd name="T33" fmla="*/ 47625 h 61"/>
              <a:gd name="T34" fmla="*/ 12700 w 44"/>
              <a:gd name="T35" fmla="*/ 46038 h 61"/>
              <a:gd name="T36" fmla="*/ 0 w 44"/>
              <a:gd name="T37" fmla="*/ 44450 h 61"/>
              <a:gd name="T38" fmla="*/ 11113 w 44"/>
              <a:gd name="T39" fmla="*/ 39688 h 61"/>
              <a:gd name="T40" fmla="*/ 7938 w 44"/>
              <a:gd name="T41" fmla="*/ 38100 h 61"/>
              <a:gd name="T42" fmla="*/ 1588 w 44"/>
              <a:gd name="T43" fmla="*/ 34925 h 61"/>
              <a:gd name="T44" fmla="*/ 14288 w 44"/>
              <a:gd name="T45" fmla="*/ 31750 h 61"/>
              <a:gd name="T46" fmla="*/ 0 w 44"/>
              <a:gd name="T47" fmla="*/ 31750 h 61"/>
              <a:gd name="T48" fmla="*/ 19050 w 44"/>
              <a:gd name="T49" fmla="*/ 26988 h 61"/>
              <a:gd name="T50" fmla="*/ 1588 w 44"/>
              <a:gd name="T51" fmla="*/ 25400 h 61"/>
              <a:gd name="T52" fmla="*/ 11113 w 44"/>
              <a:gd name="T53" fmla="*/ 22225 h 61"/>
              <a:gd name="T54" fmla="*/ 7938 w 44"/>
              <a:gd name="T55" fmla="*/ 17463 h 61"/>
              <a:gd name="T56" fmla="*/ 0 w 44"/>
              <a:gd name="T57" fmla="*/ 14288 h 61"/>
              <a:gd name="T58" fmla="*/ 23813 w 44"/>
              <a:gd name="T59" fmla="*/ 11113 h 61"/>
              <a:gd name="T60" fmla="*/ 0 w 44"/>
              <a:gd name="T61" fmla="*/ 11113 h 61"/>
              <a:gd name="T62" fmla="*/ 14288 w 44"/>
              <a:gd name="T63" fmla="*/ 6350 h 61"/>
              <a:gd name="T64" fmla="*/ 15875 w 44"/>
              <a:gd name="T65" fmla="*/ 3175 h 61"/>
              <a:gd name="T66" fmla="*/ 44450 w 44"/>
              <a:gd name="T67" fmla="*/ 0 h 61"/>
              <a:gd name="T68" fmla="*/ 69850 w 44"/>
              <a:gd name="T69" fmla="*/ 6350 h 61"/>
              <a:gd name="T70" fmla="*/ 61913 w 44"/>
              <a:gd name="T71" fmla="*/ 7938 h 61"/>
              <a:gd name="T72" fmla="*/ 68263 w 44"/>
              <a:gd name="T73" fmla="*/ 11113 h 61"/>
              <a:gd name="T74" fmla="*/ 63500 w 44"/>
              <a:gd name="T75" fmla="*/ 14288 h 61"/>
              <a:gd name="T76" fmla="*/ 66675 w 44"/>
              <a:gd name="T77" fmla="*/ 17463 h 61"/>
              <a:gd name="T78" fmla="*/ 66675 w 44"/>
              <a:gd name="T79" fmla="*/ 22225 h 61"/>
              <a:gd name="T80" fmla="*/ 66675 w 44"/>
              <a:gd name="T81" fmla="*/ 23813 h 61"/>
              <a:gd name="T82" fmla="*/ 66675 w 44"/>
              <a:gd name="T83" fmla="*/ 30163 h 61"/>
              <a:gd name="T84" fmla="*/ 68263 w 44"/>
              <a:gd name="T85" fmla="*/ 47625 h 61"/>
              <a:gd name="T86" fmla="*/ 66675 w 44"/>
              <a:gd name="T87" fmla="*/ 53975 h 61"/>
              <a:gd name="T88" fmla="*/ 63500 w 44"/>
              <a:gd name="T89" fmla="*/ 61913 h 61"/>
              <a:gd name="T90" fmla="*/ 66675 w 44"/>
              <a:gd name="T91" fmla="*/ 65088 h 61"/>
              <a:gd name="T92" fmla="*/ 60325 w 44"/>
              <a:gd name="T93" fmla="*/ 68263 h 61"/>
              <a:gd name="T94" fmla="*/ 60325 w 44"/>
              <a:gd name="T95" fmla="*/ 69850 h 61"/>
              <a:gd name="T96" fmla="*/ 66675 w 44"/>
              <a:gd name="T97" fmla="*/ 76200 h 61"/>
              <a:gd name="T98" fmla="*/ 58738 w 44"/>
              <a:gd name="T99" fmla="*/ 77788 h 61"/>
              <a:gd name="T100" fmla="*/ 65088 w 44"/>
              <a:gd name="T101" fmla="*/ 79375 h 61"/>
              <a:gd name="T102" fmla="*/ 63500 w 44"/>
              <a:gd name="T103" fmla="*/ 87313 h 61"/>
              <a:gd name="T104" fmla="*/ 50800 w 44"/>
              <a:gd name="T105" fmla="*/ 77788 h 61"/>
              <a:gd name="T106" fmla="*/ 55563 w 44"/>
              <a:gd name="T107" fmla="*/ 58738 h 61"/>
              <a:gd name="T108" fmla="*/ 61913 w 44"/>
              <a:gd name="T109" fmla="*/ 55563 h 61"/>
              <a:gd name="T110" fmla="*/ 65088 w 44"/>
              <a:gd name="T111" fmla="*/ 44450 h 61"/>
              <a:gd name="T112" fmla="*/ 63500 w 44"/>
              <a:gd name="T113" fmla="*/ 36513 h 61"/>
              <a:gd name="T114" fmla="*/ 55563 w 44"/>
              <a:gd name="T115" fmla="*/ 14288 h 61"/>
              <a:gd name="T116" fmla="*/ 41275 w 44"/>
              <a:gd name="T117" fmla="*/ 25400 h 61"/>
              <a:gd name="T118" fmla="*/ 36513 w 44"/>
              <a:gd name="T119" fmla="*/ 58738 h 61"/>
              <a:gd name="T120" fmla="*/ 25400 w 44"/>
              <a:gd name="T121" fmla="*/ 68263 h 61"/>
              <a:gd name="T122" fmla="*/ 12700 w 44"/>
              <a:gd name="T123" fmla="*/ 93663 h 61"/>
              <a:gd name="T124" fmla="*/ 1588 w 44"/>
              <a:gd name="T125" fmla="*/ 96838 h 6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4" h="61">
                <a:moveTo>
                  <a:pt x="0" y="61"/>
                </a:moveTo>
                <a:lnTo>
                  <a:pt x="0" y="60"/>
                </a:lnTo>
                <a:lnTo>
                  <a:pt x="0" y="59"/>
                </a:lnTo>
                <a:lnTo>
                  <a:pt x="1" y="59"/>
                </a:lnTo>
                <a:lnTo>
                  <a:pt x="2" y="59"/>
                </a:lnTo>
                <a:lnTo>
                  <a:pt x="2" y="57"/>
                </a:lnTo>
                <a:lnTo>
                  <a:pt x="1" y="57"/>
                </a:lnTo>
                <a:lnTo>
                  <a:pt x="0" y="57"/>
                </a:lnTo>
                <a:lnTo>
                  <a:pt x="0" y="56"/>
                </a:lnTo>
                <a:lnTo>
                  <a:pt x="1" y="55"/>
                </a:lnTo>
                <a:lnTo>
                  <a:pt x="2" y="55"/>
                </a:lnTo>
                <a:lnTo>
                  <a:pt x="3" y="55"/>
                </a:lnTo>
                <a:lnTo>
                  <a:pt x="4" y="55"/>
                </a:lnTo>
                <a:lnTo>
                  <a:pt x="5" y="55"/>
                </a:lnTo>
                <a:lnTo>
                  <a:pt x="6" y="55"/>
                </a:lnTo>
                <a:lnTo>
                  <a:pt x="7" y="54"/>
                </a:lnTo>
                <a:lnTo>
                  <a:pt x="6" y="54"/>
                </a:lnTo>
                <a:lnTo>
                  <a:pt x="5" y="54"/>
                </a:lnTo>
                <a:lnTo>
                  <a:pt x="4" y="54"/>
                </a:lnTo>
                <a:lnTo>
                  <a:pt x="3" y="54"/>
                </a:lnTo>
                <a:lnTo>
                  <a:pt x="2" y="54"/>
                </a:lnTo>
                <a:lnTo>
                  <a:pt x="0" y="54"/>
                </a:lnTo>
                <a:lnTo>
                  <a:pt x="0" y="53"/>
                </a:lnTo>
                <a:lnTo>
                  <a:pt x="0" y="52"/>
                </a:lnTo>
                <a:lnTo>
                  <a:pt x="0" y="51"/>
                </a:lnTo>
                <a:lnTo>
                  <a:pt x="1" y="51"/>
                </a:lnTo>
                <a:lnTo>
                  <a:pt x="2" y="51"/>
                </a:lnTo>
                <a:lnTo>
                  <a:pt x="3" y="51"/>
                </a:lnTo>
                <a:lnTo>
                  <a:pt x="4" y="51"/>
                </a:lnTo>
                <a:lnTo>
                  <a:pt x="3" y="50"/>
                </a:lnTo>
                <a:lnTo>
                  <a:pt x="3" y="49"/>
                </a:lnTo>
                <a:lnTo>
                  <a:pt x="2" y="49"/>
                </a:lnTo>
                <a:lnTo>
                  <a:pt x="1" y="49"/>
                </a:lnTo>
                <a:lnTo>
                  <a:pt x="0" y="49"/>
                </a:lnTo>
                <a:lnTo>
                  <a:pt x="0" y="48"/>
                </a:lnTo>
                <a:lnTo>
                  <a:pt x="0" y="47"/>
                </a:lnTo>
                <a:lnTo>
                  <a:pt x="1" y="47"/>
                </a:lnTo>
                <a:lnTo>
                  <a:pt x="2" y="47"/>
                </a:lnTo>
                <a:lnTo>
                  <a:pt x="3" y="47"/>
                </a:lnTo>
                <a:lnTo>
                  <a:pt x="4" y="47"/>
                </a:lnTo>
                <a:lnTo>
                  <a:pt x="5" y="47"/>
                </a:lnTo>
                <a:lnTo>
                  <a:pt x="6" y="47"/>
                </a:lnTo>
                <a:lnTo>
                  <a:pt x="7" y="47"/>
                </a:lnTo>
                <a:lnTo>
                  <a:pt x="7" y="46"/>
                </a:lnTo>
                <a:lnTo>
                  <a:pt x="6" y="46"/>
                </a:lnTo>
                <a:lnTo>
                  <a:pt x="5" y="46"/>
                </a:lnTo>
                <a:lnTo>
                  <a:pt x="4" y="46"/>
                </a:lnTo>
                <a:lnTo>
                  <a:pt x="3" y="46"/>
                </a:lnTo>
                <a:lnTo>
                  <a:pt x="2" y="46"/>
                </a:lnTo>
                <a:lnTo>
                  <a:pt x="0" y="45"/>
                </a:lnTo>
                <a:lnTo>
                  <a:pt x="0" y="44"/>
                </a:lnTo>
                <a:lnTo>
                  <a:pt x="1" y="44"/>
                </a:lnTo>
                <a:lnTo>
                  <a:pt x="2" y="44"/>
                </a:lnTo>
                <a:lnTo>
                  <a:pt x="3" y="44"/>
                </a:lnTo>
                <a:lnTo>
                  <a:pt x="4" y="43"/>
                </a:lnTo>
                <a:lnTo>
                  <a:pt x="5" y="43"/>
                </a:lnTo>
                <a:lnTo>
                  <a:pt x="6" y="43"/>
                </a:lnTo>
                <a:lnTo>
                  <a:pt x="6" y="42"/>
                </a:lnTo>
                <a:lnTo>
                  <a:pt x="5" y="42"/>
                </a:lnTo>
                <a:lnTo>
                  <a:pt x="4" y="42"/>
                </a:lnTo>
                <a:lnTo>
                  <a:pt x="3" y="42"/>
                </a:lnTo>
                <a:lnTo>
                  <a:pt x="2" y="42"/>
                </a:lnTo>
                <a:lnTo>
                  <a:pt x="1" y="42"/>
                </a:lnTo>
                <a:lnTo>
                  <a:pt x="0" y="42"/>
                </a:lnTo>
                <a:lnTo>
                  <a:pt x="0" y="41"/>
                </a:lnTo>
                <a:lnTo>
                  <a:pt x="0" y="40"/>
                </a:lnTo>
                <a:lnTo>
                  <a:pt x="0" y="39"/>
                </a:lnTo>
                <a:lnTo>
                  <a:pt x="1" y="39"/>
                </a:lnTo>
                <a:lnTo>
                  <a:pt x="2" y="39"/>
                </a:lnTo>
                <a:lnTo>
                  <a:pt x="3" y="39"/>
                </a:lnTo>
                <a:lnTo>
                  <a:pt x="4" y="39"/>
                </a:lnTo>
                <a:lnTo>
                  <a:pt x="5" y="39"/>
                </a:lnTo>
                <a:lnTo>
                  <a:pt x="6" y="39"/>
                </a:lnTo>
                <a:lnTo>
                  <a:pt x="7" y="38"/>
                </a:lnTo>
                <a:lnTo>
                  <a:pt x="6" y="37"/>
                </a:lnTo>
                <a:lnTo>
                  <a:pt x="5" y="37"/>
                </a:lnTo>
                <a:lnTo>
                  <a:pt x="4" y="37"/>
                </a:lnTo>
                <a:lnTo>
                  <a:pt x="3" y="37"/>
                </a:lnTo>
                <a:lnTo>
                  <a:pt x="2" y="37"/>
                </a:lnTo>
                <a:lnTo>
                  <a:pt x="1" y="37"/>
                </a:lnTo>
                <a:lnTo>
                  <a:pt x="0" y="37"/>
                </a:lnTo>
                <a:lnTo>
                  <a:pt x="0" y="36"/>
                </a:lnTo>
                <a:lnTo>
                  <a:pt x="0" y="35"/>
                </a:lnTo>
                <a:lnTo>
                  <a:pt x="1" y="35"/>
                </a:lnTo>
                <a:lnTo>
                  <a:pt x="2" y="35"/>
                </a:lnTo>
                <a:lnTo>
                  <a:pt x="3" y="35"/>
                </a:lnTo>
                <a:lnTo>
                  <a:pt x="4" y="35"/>
                </a:lnTo>
                <a:lnTo>
                  <a:pt x="5" y="34"/>
                </a:lnTo>
                <a:lnTo>
                  <a:pt x="6" y="34"/>
                </a:lnTo>
                <a:lnTo>
                  <a:pt x="7" y="34"/>
                </a:lnTo>
                <a:lnTo>
                  <a:pt x="8" y="33"/>
                </a:lnTo>
                <a:lnTo>
                  <a:pt x="7" y="33"/>
                </a:lnTo>
                <a:lnTo>
                  <a:pt x="6" y="33"/>
                </a:lnTo>
                <a:lnTo>
                  <a:pt x="5" y="33"/>
                </a:lnTo>
                <a:lnTo>
                  <a:pt x="4" y="33"/>
                </a:lnTo>
                <a:lnTo>
                  <a:pt x="2" y="33"/>
                </a:lnTo>
                <a:lnTo>
                  <a:pt x="0" y="34"/>
                </a:lnTo>
                <a:lnTo>
                  <a:pt x="0" y="33"/>
                </a:lnTo>
                <a:lnTo>
                  <a:pt x="0" y="32"/>
                </a:lnTo>
                <a:lnTo>
                  <a:pt x="0" y="31"/>
                </a:lnTo>
                <a:lnTo>
                  <a:pt x="1" y="31"/>
                </a:lnTo>
                <a:lnTo>
                  <a:pt x="2" y="30"/>
                </a:lnTo>
                <a:lnTo>
                  <a:pt x="3" y="30"/>
                </a:lnTo>
                <a:lnTo>
                  <a:pt x="4" y="30"/>
                </a:lnTo>
                <a:lnTo>
                  <a:pt x="5" y="29"/>
                </a:lnTo>
                <a:lnTo>
                  <a:pt x="7" y="29"/>
                </a:lnTo>
                <a:lnTo>
                  <a:pt x="9" y="29"/>
                </a:lnTo>
                <a:lnTo>
                  <a:pt x="8" y="29"/>
                </a:lnTo>
                <a:lnTo>
                  <a:pt x="7" y="29"/>
                </a:lnTo>
                <a:lnTo>
                  <a:pt x="6" y="29"/>
                </a:lnTo>
                <a:lnTo>
                  <a:pt x="4" y="29"/>
                </a:lnTo>
                <a:lnTo>
                  <a:pt x="3" y="29"/>
                </a:lnTo>
                <a:lnTo>
                  <a:pt x="2" y="29"/>
                </a:lnTo>
                <a:lnTo>
                  <a:pt x="1" y="29"/>
                </a:lnTo>
                <a:lnTo>
                  <a:pt x="0" y="29"/>
                </a:lnTo>
                <a:lnTo>
                  <a:pt x="0" y="28"/>
                </a:lnTo>
                <a:lnTo>
                  <a:pt x="0" y="27"/>
                </a:lnTo>
                <a:lnTo>
                  <a:pt x="0" y="26"/>
                </a:lnTo>
                <a:lnTo>
                  <a:pt x="1" y="26"/>
                </a:lnTo>
                <a:lnTo>
                  <a:pt x="2" y="26"/>
                </a:lnTo>
                <a:lnTo>
                  <a:pt x="3" y="26"/>
                </a:lnTo>
                <a:lnTo>
                  <a:pt x="4" y="26"/>
                </a:lnTo>
                <a:lnTo>
                  <a:pt x="6" y="25"/>
                </a:lnTo>
                <a:lnTo>
                  <a:pt x="7" y="25"/>
                </a:lnTo>
                <a:lnTo>
                  <a:pt x="8" y="25"/>
                </a:lnTo>
                <a:lnTo>
                  <a:pt x="9" y="25"/>
                </a:lnTo>
                <a:lnTo>
                  <a:pt x="10" y="25"/>
                </a:lnTo>
                <a:lnTo>
                  <a:pt x="10" y="24"/>
                </a:lnTo>
                <a:lnTo>
                  <a:pt x="8" y="24"/>
                </a:lnTo>
                <a:lnTo>
                  <a:pt x="7" y="24"/>
                </a:lnTo>
                <a:lnTo>
                  <a:pt x="6" y="24"/>
                </a:lnTo>
                <a:lnTo>
                  <a:pt x="5" y="24"/>
                </a:lnTo>
                <a:lnTo>
                  <a:pt x="3" y="24"/>
                </a:lnTo>
                <a:lnTo>
                  <a:pt x="2" y="24"/>
                </a:lnTo>
                <a:lnTo>
                  <a:pt x="1" y="24"/>
                </a:lnTo>
                <a:lnTo>
                  <a:pt x="0" y="24"/>
                </a:lnTo>
                <a:lnTo>
                  <a:pt x="0" y="23"/>
                </a:lnTo>
                <a:lnTo>
                  <a:pt x="0" y="22"/>
                </a:lnTo>
                <a:lnTo>
                  <a:pt x="1" y="22"/>
                </a:lnTo>
                <a:lnTo>
                  <a:pt x="2" y="22"/>
                </a:lnTo>
                <a:lnTo>
                  <a:pt x="4" y="21"/>
                </a:lnTo>
                <a:lnTo>
                  <a:pt x="6" y="21"/>
                </a:lnTo>
                <a:lnTo>
                  <a:pt x="9" y="21"/>
                </a:lnTo>
                <a:lnTo>
                  <a:pt x="9" y="20"/>
                </a:lnTo>
                <a:lnTo>
                  <a:pt x="8" y="20"/>
                </a:lnTo>
                <a:lnTo>
                  <a:pt x="7" y="20"/>
                </a:lnTo>
                <a:lnTo>
                  <a:pt x="5" y="20"/>
                </a:lnTo>
                <a:lnTo>
                  <a:pt x="4" y="20"/>
                </a:lnTo>
                <a:lnTo>
                  <a:pt x="3" y="20"/>
                </a:lnTo>
                <a:lnTo>
                  <a:pt x="2" y="20"/>
                </a:lnTo>
                <a:lnTo>
                  <a:pt x="1" y="20"/>
                </a:lnTo>
                <a:lnTo>
                  <a:pt x="0" y="20"/>
                </a:lnTo>
                <a:lnTo>
                  <a:pt x="0" y="19"/>
                </a:lnTo>
                <a:lnTo>
                  <a:pt x="1" y="18"/>
                </a:lnTo>
                <a:lnTo>
                  <a:pt x="2" y="18"/>
                </a:lnTo>
                <a:lnTo>
                  <a:pt x="5" y="18"/>
                </a:lnTo>
                <a:lnTo>
                  <a:pt x="7" y="17"/>
                </a:lnTo>
                <a:lnTo>
                  <a:pt x="9" y="17"/>
                </a:lnTo>
                <a:lnTo>
                  <a:pt x="12" y="17"/>
                </a:lnTo>
                <a:lnTo>
                  <a:pt x="13" y="17"/>
                </a:lnTo>
                <a:lnTo>
                  <a:pt x="14" y="16"/>
                </a:lnTo>
                <a:lnTo>
                  <a:pt x="10" y="16"/>
                </a:lnTo>
                <a:lnTo>
                  <a:pt x="7" y="16"/>
                </a:lnTo>
                <a:lnTo>
                  <a:pt x="4" y="16"/>
                </a:lnTo>
                <a:lnTo>
                  <a:pt x="2" y="16"/>
                </a:lnTo>
                <a:lnTo>
                  <a:pt x="1" y="16"/>
                </a:lnTo>
                <a:lnTo>
                  <a:pt x="0" y="16"/>
                </a:lnTo>
                <a:lnTo>
                  <a:pt x="0" y="15"/>
                </a:lnTo>
                <a:lnTo>
                  <a:pt x="0" y="14"/>
                </a:lnTo>
                <a:lnTo>
                  <a:pt x="3" y="14"/>
                </a:lnTo>
                <a:lnTo>
                  <a:pt x="5" y="14"/>
                </a:lnTo>
                <a:lnTo>
                  <a:pt x="7" y="14"/>
                </a:lnTo>
                <a:lnTo>
                  <a:pt x="8" y="13"/>
                </a:lnTo>
                <a:lnTo>
                  <a:pt x="9" y="13"/>
                </a:lnTo>
                <a:lnTo>
                  <a:pt x="10" y="13"/>
                </a:lnTo>
                <a:lnTo>
                  <a:pt x="11" y="13"/>
                </a:lnTo>
                <a:lnTo>
                  <a:pt x="10" y="12"/>
                </a:lnTo>
                <a:lnTo>
                  <a:pt x="8" y="12"/>
                </a:lnTo>
                <a:lnTo>
                  <a:pt x="7" y="11"/>
                </a:lnTo>
                <a:lnTo>
                  <a:pt x="5" y="11"/>
                </a:lnTo>
                <a:lnTo>
                  <a:pt x="4" y="12"/>
                </a:lnTo>
                <a:lnTo>
                  <a:pt x="2" y="12"/>
                </a:lnTo>
                <a:lnTo>
                  <a:pt x="1" y="12"/>
                </a:lnTo>
                <a:lnTo>
                  <a:pt x="0" y="12"/>
                </a:lnTo>
                <a:lnTo>
                  <a:pt x="0" y="11"/>
                </a:lnTo>
                <a:lnTo>
                  <a:pt x="0" y="10"/>
                </a:lnTo>
                <a:lnTo>
                  <a:pt x="0" y="9"/>
                </a:lnTo>
                <a:lnTo>
                  <a:pt x="5" y="9"/>
                </a:lnTo>
                <a:lnTo>
                  <a:pt x="8" y="9"/>
                </a:lnTo>
                <a:lnTo>
                  <a:pt x="11" y="8"/>
                </a:lnTo>
                <a:lnTo>
                  <a:pt x="13" y="8"/>
                </a:lnTo>
                <a:lnTo>
                  <a:pt x="14" y="8"/>
                </a:lnTo>
                <a:lnTo>
                  <a:pt x="15" y="8"/>
                </a:lnTo>
                <a:lnTo>
                  <a:pt x="15" y="7"/>
                </a:lnTo>
                <a:lnTo>
                  <a:pt x="14" y="7"/>
                </a:lnTo>
                <a:lnTo>
                  <a:pt x="13" y="7"/>
                </a:lnTo>
                <a:lnTo>
                  <a:pt x="12" y="7"/>
                </a:lnTo>
                <a:lnTo>
                  <a:pt x="10" y="7"/>
                </a:lnTo>
                <a:lnTo>
                  <a:pt x="8" y="7"/>
                </a:lnTo>
                <a:lnTo>
                  <a:pt x="4" y="7"/>
                </a:lnTo>
                <a:lnTo>
                  <a:pt x="0" y="8"/>
                </a:lnTo>
                <a:lnTo>
                  <a:pt x="0" y="7"/>
                </a:lnTo>
                <a:lnTo>
                  <a:pt x="1" y="6"/>
                </a:lnTo>
                <a:lnTo>
                  <a:pt x="2" y="5"/>
                </a:lnTo>
                <a:lnTo>
                  <a:pt x="3" y="4"/>
                </a:lnTo>
                <a:lnTo>
                  <a:pt x="5" y="4"/>
                </a:lnTo>
                <a:lnTo>
                  <a:pt x="6" y="4"/>
                </a:lnTo>
                <a:lnTo>
                  <a:pt x="7" y="4"/>
                </a:lnTo>
                <a:lnTo>
                  <a:pt x="9" y="4"/>
                </a:lnTo>
                <a:lnTo>
                  <a:pt x="11" y="3"/>
                </a:lnTo>
                <a:lnTo>
                  <a:pt x="10" y="3"/>
                </a:lnTo>
                <a:lnTo>
                  <a:pt x="9" y="2"/>
                </a:lnTo>
                <a:lnTo>
                  <a:pt x="8" y="3"/>
                </a:lnTo>
                <a:lnTo>
                  <a:pt x="8" y="2"/>
                </a:lnTo>
                <a:lnTo>
                  <a:pt x="10" y="2"/>
                </a:lnTo>
                <a:lnTo>
                  <a:pt x="12" y="1"/>
                </a:lnTo>
                <a:lnTo>
                  <a:pt x="14" y="1"/>
                </a:lnTo>
                <a:lnTo>
                  <a:pt x="17" y="1"/>
                </a:lnTo>
                <a:lnTo>
                  <a:pt x="19" y="0"/>
                </a:lnTo>
                <a:lnTo>
                  <a:pt x="21" y="0"/>
                </a:lnTo>
                <a:lnTo>
                  <a:pt x="24" y="0"/>
                </a:lnTo>
                <a:lnTo>
                  <a:pt x="26" y="0"/>
                </a:lnTo>
                <a:lnTo>
                  <a:pt x="28" y="0"/>
                </a:lnTo>
                <a:lnTo>
                  <a:pt x="31" y="0"/>
                </a:lnTo>
                <a:lnTo>
                  <a:pt x="33" y="0"/>
                </a:lnTo>
                <a:lnTo>
                  <a:pt x="35" y="0"/>
                </a:lnTo>
                <a:lnTo>
                  <a:pt x="37" y="1"/>
                </a:lnTo>
                <a:lnTo>
                  <a:pt x="39" y="2"/>
                </a:lnTo>
                <a:lnTo>
                  <a:pt x="42" y="2"/>
                </a:lnTo>
                <a:lnTo>
                  <a:pt x="44" y="3"/>
                </a:lnTo>
                <a:lnTo>
                  <a:pt x="44" y="4"/>
                </a:lnTo>
                <a:lnTo>
                  <a:pt x="44" y="5"/>
                </a:lnTo>
                <a:lnTo>
                  <a:pt x="43" y="5"/>
                </a:lnTo>
                <a:lnTo>
                  <a:pt x="42" y="5"/>
                </a:lnTo>
                <a:lnTo>
                  <a:pt x="41" y="5"/>
                </a:lnTo>
                <a:lnTo>
                  <a:pt x="40" y="5"/>
                </a:lnTo>
                <a:lnTo>
                  <a:pt x="39" y="5"/>
                </a:lnTo>
                <a:lnTo>
                  <a:pt x="38" y="5"/>
                </a:lnTo>
                <a:lnTo>
                  <a:pt x="39" y="5"/>
                </a:lnTo>
                <a:lnTo>
                  <a:pt x="40" y="6"/>
                </a:lnTo>
                <a:lnTo>
                  <a:pt x="41" y="6"/>
                </a:lnTo>
                <a:lnTo>
                  <a:pt x="42" y="7"/>
                </a:lnTo>
                <a:lnTo>
                  <a:pt x="43" y="7"/>
                </a:lnTo>
                <a:lnTo>
                  <a:pt x="44" y="8"/>
                </a:lnTo>
                <a:lnTo>
                  <a:pt x="44" y="9"/>
                </a:lnTo>
                <a:lnTo>
                  <a:pt x="43" y="9"/>
                </a:lnTo>
                <a:lnTo>
                  <a:pt x="42" y="9"/>
                </a:lnTo>
                <a:lnTo>
                  <a:pt x="41" y="9"/>
                </a:lnTo>
                <a:lnTo>
                  <a:pt x="40" y="9"/>
                </a:lnTo>
                <a:lnTo>
                  <a:pt x="39" y="9"/>
                </a:lnTo>
                <a:lnTo>
                  <a:pt x="40" y="9"/>
                </a:lnTo>
                <a:lnTo>
                  <a:pt x="40" y="10"/>
                </a:lnTo>
                <a:lnTo>
                  <a:pt x="41" y="10"/>
                </a:lnTo>
                <a:lnTo>
                  <a:pt x="42" y="11"/>
                </a:lnTo>
                <a:lnTo>
                  <a:pt x="43" y="11"/>
                </a:lnTo>
                <a:lnTo>
                  <a:pt x="43" y="12"/>
                </a:lnTo>
                <a:lnTo>
                  <a:pt x="43" y="13"/>
                </a:lnTo>
                <a:lnTo>
                  <a:pt x="43" y="14"/>
                </a:lnTo>
                <a:lnTo>
                  <a:pt x="42" y="14"/>
                </a:lnTo>
                <a:lnTo>
                  <a:pt x="41" y="14"/>
                </a:lnTo>
                <a:lnTo>
                  <a:pt x="40" y="14"/>
                </a:lnTo>
                <a:lnTo>
                  <a:pt x="40" y="15"/>
                </a:lnTo>
                <a:lnTo>
                  <a:pt x="41" y="15"/>
                </a:lnTo>
                <a:lnTo>
                  <a:pt x="42" y="15"/>
                </a:lnTo>
                <a:lnTo>
                  <a:pt x="42" y="16"/>
                </a:lnTo>
                <a:lnTo>
                  <a:pt x="43" y="16"/>
                </a:lnTo>
                <a:lnTo>
                  <a:pt x="43" y="18"/>
                </a:lnTo>
                <a:lnTo>
                  <a:pt x="43" y="19"/>
                </a:lnTo>
                <a:lnTo>
                  <a:pt x="42" y="19"/>
                </a:lnTo>
                <a:lnTo>
                  <a:pt x="42" y="20"/>
                </a:lnTo>
                <a:lnTo>
                  <a:pt x="42" y="21"/>
                </a:lnTo>
                <a:lnTo>
                  <a:pt x="43" y="21"/>
                </a:lnTo>
                <a:lnTo>
                  <a:pt x="43" y="26"/>
                </a:lnTo>
                <a:lnTo>
                  <a:pt x="43" y="29"/>
                </a:lnTo>
                <a:lnTo>
                  <a:pt x="43" y="30"/>
                </a:lnTo>
                <a:lnTo>
                  <a:pt x="43" y="32"/>
                </a:lnTo>
                <a:lnTo>
                  <a:pt x="42" y="32"/>
                </a:lnTo>
                <a:lnTo>
                  <a:pt x="42" y="33"/>
                </a:lnTo>
                <a:lnTo>
                  <a:pt x="42" y="34"/>
                </a:lnTo>
                <a:lnTo>
                  <a:pt x="43" y="34"/>
                </a:lnTo>
                <a:lnTo>
                  <a:pt x="43" y="36"/>
                </a:lnTo>
                <a:lnTo>
                  <a:pt x="42" y="37"/>
                </a:lnTo>
                <a:lnTo>
                  <a:pt x="42" y="38"/>
                </a:lnTo>
                <a:lnTo>
                  <a:pt x="42" y="39"/>
                </a:lnTo>
                <a:lnTo>
                  <a:pt x="41" y="39"/>
                </a:lnTo>
                <a:lnTo>
                  <a:pt x="40" y="39"/>
                </a:lnTo>
                <a:lnTo>
                  <a:pt x="38" y="39"/>
                </a:lnTo>
                <a:lnTo>
                  <a:pt x="39" y="39"/>
                </a:lnTo>
                <a:lnTo>
                  <a:pt x="40" y="40"/>
                </a:lnTo>
                <a:lnTo>
                  <a:pt x="41" y="40"/>
                </a:lnTo>
                <a:lnTo>
                  <a:pt x="42" y="41"/>
                </a:lnTo>
                <a:lnTo>
                  <a:pt x="42" y="42"/>
                </a:lnTo>
                <a:lnTo>
                  <a:pt x="42" y="43"/>
                </a:lnTo>
                <a:lnTo>
                  <a:pt x="42" y="44"/>
                </a:lnTo>
                <a:lnTo>
                  <a:pt x="41" y="44"/>
                </a:lnTo>
                <a:lnTo>
                  <a:pt x="40" y="44"/>
                </a:lnTo>
                <a:lnTo>
                  <a:pt x="39" y="44"/>
                </a:lnTo>
                <a:lnTo>
                  <a:pt x="38" y="43"/>
                </a:lnTo>
                <a:lnTo>
                  <a:pt x="37" y="43"/>
                </a:lnTo>
                <a:lnTo>
                  <a:pt x="36" y="43"/>
                </a:lnTo>
                <a:lnTo>
                  <a:pt x="36" y="44"/>
                </a:lnTo>
                <a:lnTo>
                  <a:pt x="37" y="44"/>
                </a:lnTo>
                <a:lnTo>
                  <a:pt x="38" y="44"/>
                </a:lnTo>
                <a:lnTo>
                  <a:pt x="39" y="44"/>
                </a:lnTo>
                <a:lnTo>
                  <a:pt x="40" y="45"/>
                </a:lnTo>
                <a:lnTo>
                  <a:pt x="41" y="45"/>
                </a:lnTo>
                <a:lnTo>
                  <a:pt x="42" y="45"/>
                </a:lnTo>
                <a:lnTo>
                  <a:pt x="42" y="46"/>
                </a:lnTo>
                <a:lnTo>
                  <a:pt x="42" y="47"/>
                </a:lnTo>
                <a:lnTo>
                  <a:pt x="42" y="48"/>
                </a:lnTo>
                <a:lnTo>
                  <a:pt x="42" y="49"/>
                </a:lnTo>
                <a:lnTo>
                  <a:pt x="41" y="49"/>
                </a:lnTo>
                <a:lnTo>
                  <a:pt x="40" y="49"/>
                </a:lnTo>
                <a:lnTo>
                  <a:pt x="39" y="49"/>
                </a:lnTo>
                <a:lnTo>
                  <a:pt x="38" y="49"/>
                </a:lnTo>
                <a:lnTo>
                  <a:pt x="37" y="49"/>
                </a:lnTo>
                <a:lnTo>
                  <a:pt x="36" y="49"/>
                </a:lnTo>
                <a:lnTo>
                  <a:pt x="37" y="49"/>
                </a:lnTo>
                <a:lnTo>
                  <a:pt x="38" y="50"/>
                </a:lnTo>
                <a:lnTo>
                  <a:pt x="39" y="50"/>
                </a:lnTo>
                <a:lnTo>
                  <a:pt x="40" y="50"/>
                </a:lnTo>
                <a:lnTo>
                  <a:pt x="41" y="50"/>
                </a:lnTo>
                <a:lnTo>
                  <a:pt x="42" y="51"/>
                </a:lnTo>
                <a:lnTo>
                  <a:pt x="42" y="52"/>
                </a:lnTo>
                <a:lnTo>
                  <a:pt x="42" y="53"/>
                </a:lnTo>
                <a:lnTo>
                  <a:pt x="42" y="54"/>
                </a:lnTo>
                <a:lnTo>
                  <a:pt x="42" y="55"/>
                </a:lnTo>
                <a:lnTo>
                  <a:pt x="42" y="56"/>
                </a:lnTo>
                <a:lnTo>
                  <a:pt x="40" y="55"/>
                </a:lnTo>
                <a:lnTo>
                  <a:pt x="39" y="54"/>
                </a:lnTo>
                <a:lnTo>
                  <a:pt x="38" y="54"/>
                </a:lnTo>
                <a:lnTo>
                  <a:pt x="38" y="53"/>
                </a:lnTo>
                <a:lnTo>
                  <a:pt x="36" y="52"/>
                </a:lnTo>
                <a:lnTo>
                  <a:pt x="35" y="52"/>
                </a:lnTo>
                <a:lnTo>
                  <a:pt x="34" y="51"/>
                </a:lnTo>
                <a:lnTo>
                  <a:pt x="32" y="50"/>
                </a:lnTo>
                <a:lnTo>
                  <a:pt x="32" y="49"/>
                </a:lnTo>
                <a:lnTo>
                  <a:pt x="32" y="47"/>
                </a:lnTo>
                <a:lnTo>
                  <a:pt x="31" y="46"/>
                </a:lnTo>
                <a:lnTo>
                  <a:pt x="31" y="44"/>
                </a:lnTo>
                <a:lnTo>
                  <a:pt x="33" y="42"/>
                </a:lnTo>
                <a:lnTo>
                  <a:pt x="33" y="41"/>
                </a:lnTo>
                <a:lnTo>
                  <a:pt x="34" y="39"/>
                </a:lnTo>
                <a:lnTo>
                  <a:pt x="35" y="37"/>
                </a:lnTo>
                <a:lnTo>
                  <a:pt x="36" y="37"/>
                </a:lnTo>
                <a:lnTo>
                  <a:pt x="37" y="37"/>
                </a:lnTo>
                <a:lnTo>
                  <a:pt x="38" y="36"/>
                </a:lnTo>
                <a:lnTo>
                  <a:pt x="39" y="35"/>
                </a:lnTo>
                <a:lnTo>
                  <a:pt x="38" y="34"/>
                </a:lnTo>
                <a:lnTo>
                  <a:pt x="38" y="32"/>
                </a:lnTo>
                <a:lnTo>
                  <a:pt x="38" y="28"/>
                </a:lnTo>
                <a:lnTo>
                  <a:pt x="39" y="28"/>
                </a:lnTo>
                <a:lnTo>
                  <a:pt x="40" y="28"/>
                </a:lnTo>
                <a:lnTo>
                  <a:pt x="41" y="28"/>
                </a:lnTo>
                <a:lnTo>
                  <a:pt x="42" y="27"/>
                </a:lnTo>
                <a:lnTo>
                  <a:pt x="42" y="26"/>
                </a:lnTo>
                <a:lnTo>
                  <a:pt x="42" y="25"/>
                </a:lnTo>
                <a:lnTo>
                  <a:pt x="41" y="24"/>
                </a:lnTo>
                <a:lnTo>
                  <a:pt x="40" y="23"/>
                </a:lnTo>
                <a:lnTo>
                  <a:pt x="39" y="22"/>
                </a:lnTo>
                <a:lnTo>
                  <a:pt x="39" y="21"/>
                </a:lnTo>
                <a:lnTo>
                  <a:pt x="38" y="19"/>
                </a:lnTo>
                <a:lnTo>
                  <a:pt x="38" y="15"/>
                </a:lnTo>
                <a:lnTo>
                  <a:pt x="37" y="12"/>
                </a:lnTo>
                <a:lnTo>
                  <a:pt x="36" y="10"/>
                </a:lnTo>
                <a:lnTo>
                  <a:pt x="35" y="9"/>
                </a:lnTo>
                <a:lnTo>
                  <a:pt x="34" y="7"/>
                </a:lnTo>
                <a:lnTo>
                  <a:pt x="32" y="7"/>
                </a:lnTo>
                <a:lnTo>
                  <a:pt x="30" y="9"/>
                </a:lnTo>
                <a:lnTo>
                  <a:pt x="29" y="10"/>
                </a:lnTo>
                <a:lnTo>
                  <a:pt x="28" y="11"/>
                </a:lnTo>
                <a:lnTo>
                  <a:pt x="27" y="13"/>
                </a:lnTo>
                <a:lnTo>
                  <a:pt x="26" y="14"/>
                </a:lnTo>
                <a:lnTo>
                  <a:pt x="26" y="16"/>
                </a:lnTo>
                <a:lnTo>
                  <a:pt x="26" y="19"/>
                </a:lnTo>
                <a:lnTo>
                  <a:pt x="25" y="21"/>
                </a:lnTo>
                <a:lnTo>
                  <a:pt x="25" y="23"/>
                </a:lnTo>
                <a:lnTo>
                  <a:pt x="26" y="26"/>
                </a:lnTo>
                <a:lnTo>
                  <a:pt x="25" y="30"/>
                </a:lnTo>
                <a:lnTo>
                  <a:pt x="24" y="35"/>
                </a:lnTo>
                <a:lnTo>
                  <a:pt x="23" y="37"/>
                </a:lnTo>
                <a:lnTo>
                  <a:pt x="22" y="37"/>
                </a:lnTo>
                <a:lnTo>
                  <a:pt x="21" y="37"/>
                </a:lnTo>
                <a:lnTo>
                  <a:pt x="20" y="37"/>
                </a:lnTo>
                <a:lnTo>
                  <a:pt x="18" y="39"/>
                </a:lnTo>
                <a:lnTo>
                  <a:pt x="17" y="41"/>
                </a:lnTo>
                <a:lnTo>
                  <a:pt x="16" y="43"/>
                </a:lnTo>
                <a:lnTo>
                  <a:pt x="15" y="45"/>
                </a:lnTo>
                <a:lnTo>
                  <a:pt x="13" y="47"/>
                </a:lnTo>
                <a:lnTo>
                  <a:pt x="12" y="50"/>
                </a:lnTo>
                <a:lnTo>
                  <a:pt x="11" y="52"/>
                </a:lnTo>
                <a:lnTo>
                  <a:pt x="10" y="54"/>
                </a:lnTo>
                <a:lnTo>
                  <a:pt x="9" y="56"/>
                </a:lnTo>
                <a:lnTo>
                  <a:pt x="8" y="58"/>
                </a:lnTo>
                <a:lnTo>
                  <a:pt x="8" y="59"/>
                </a:lnTo>
                <a:lnTo>
                  <a:pt x="7" y="61"/>
                </a:lnTo>
                <a:lnTo>
                  <a:pt x="6" y="61"/>
                </a:lnTo>
                <a:lnTo>
                  <a:pt x="5" y="61"/>
                </a:lnTo>
                <a:lnTo>
                  <a:pt x="4" y="61"/>
                </a:lnTo>
                <a:lnTo>
                  <a:pt x="3" y="61"/>
                </a:lnTo>
                <a:lnTo>
                  <a:pt x="2" y="61"/>
                </a:lnTo>
                <a:lnTo>
                  <a:pt x="1" y="61"/>
                </a:lnTo>
                <a:lnTo>
                  <a:pt x="0" y="61"/>
                </a:lnTo>
                <a:close/>
              </a:path>
            </a:pathLst>
          </a:custGeom>
          <a:solidFill>
            <a:srgbClr val="99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24" name="Freeform 372"/>
          <p:cNvSpPr>
            <a:spLocks/>
          </p:cNvSpPr>
          <p:nvPr/>
        </p:nvSpPr>
        <p:spPr bwMode="auto">
          <a:xfrm>
            <a:off x="7318376" y="4497389"/>
            <a:ext cx="3175" cy="3175"/>
          </a:xfrm>
          <a:custGeom>
            <a:avLst/>
            <a:gdLst>
              <a:gd name="T0" fmla="*/ 1588 w 2"/>
              <a:gd name="T1" fmla="*/ 3175 h 2"/>
              <a:gd name="T2" fmla="*/ 1588 w 2"/>
              <a:gd name="T3" fmla="*/ 1588 h 2"/>
              <a:gd name="T4" fmla="*/ 1588 w 2"/>
              <a:gd name="T5" fmla="*/ 0 h 2"/>
              <a:gd name="T6" fmla="*/ 0 w 2"/>
              <a:gd name="T7" fmla="*/ 0 h 2"/>
              <a:gd name="T8" fmla="*/ 1588 w 2"/>
              <a:gd name="T9" fmla="*/ 0 h 2"/>
              <a:gd name="T10" fmla="*/ 1588 w 2"/>
              <a:gd name="T11" fmla="*/ 0 h 2"/>
              <a:gd name="T12" fmla="*/ 3175 w 2"/>
              <a:gd name="T13" fmla="*/ 0 h 2"/>
              <a:gd name="T14" fmla="*/ 3175 w 2"/>
              <a:gd name="T15" fmla="*/ 0 h 2"/>
              <a:gd name="T16" fmla="*/ 3175 w 2"/>
              <a:gd name="T17" fmla="*/ 1588 h 2"/>
              <a:gd name="T18" fmla="*/ 3175 w 2"/>
              <a:gd name="T19" fmla="*/ 3175 h 2"/>
              <a:gd name="T20" fmla="*/ 3175 w 2"/>
              <a:gd name="T21" fmla="*/ 3175 h 2"/>
              <a:gd name="T22" fmla="*/ 1588 w 2"/>
              <a:gd name="T23" fmla="*/ 3175 h 2"/>
              <a:gd name="T24" fmla="*/ 1588 w 2"/>
              <a:gd name="T25" fmla="*/ 3175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2">
                <a:moveTo>
                  <a:pt x="1" y="2"/>
                </a:moveTo>
                <a:lnTo>
                  <a:pt x="1" y="1"/>
                </a:lnTo>
                <a:lnTo>
                  <a:pt x="1" y="0"/>
                </a:lnTo>
                <a:lnTo>
                  <a:pt x="0" y="0"/>
                </a:lnTo>
                <a:lnTo>
                  <a:pt x="1" y="0"/>
                </a:lnTo>
                <a:lnTo>
                  <a:pt x="2" y="0"/>
                </a:lnTo>
                <a:lnTo>
                  <a:pt x="2" y="1"/>
                </a:lnTo>
                <a:lnTo>
                  <a:pt x="2" y="2"/>
                </a:lnTo>
                <a:lnTo>
                  <a:pt x="1"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25" name="Freeform 373"/>
          <p:cNvSpPr>
            <a:spLocks/>
          </p:cNvSpPr>
          <p:nvPr/>
        </p:nvSpPr>
        <p:spPr bwMode="auto">
          <a:xfrm>
            <a:off x="7285038" y="4491039"/>
            <a:ext cx="6350" cy="1587"/>
          </a:xfrm>
          <a:custGeom>
            <a:avLst/>
            <a:gdLst>
              <a:gd name="T0" fmla="*/ 0 w 4"/>
              <a:gd name="T1" fmla="*/ 1587 h 1"/>
              <a:gd name="T2" fmla="*/ 0 w 4"/>
              <a:gd name="T3" fmla="*/ 1587 h 1"/>
              <a:gd name="T4" fmla="*/ 0 w 4"/>
              <a:gd name="T5" fmla="*/ 1587 h 1"/>
              <a:gd name="T6" fmla="*/ 1588 w 4"/>
              <a:gd name="T7" fmla="*/ 1587 h 1"/>
              <a:gd name="T8" fmla="*/ 1588 w 4"/>
              <a:gd name="T9" fmla="*/ 0 h 1"/>
              <a:gd name="T10" fmla="*/ 3175 w 4"/>
              <a:gd name="T11" fmla="*/ 0 h 1"/>
              <a:gd name="T12" fmla="*/ 3175 w 4"/>
              <a:gd name="T13" fmla="*/ 0 h 1"/>
              <a:gd name="T14" fmla="*/ 4763 w 4"/>
              <a:gd name="T15" fmla="*/ 0 h 1"/>
              <a:gd name="T16" fmla="*/ 4763 w 4"/>
              <a:gd name="T17" fmla="*/ 0 h 1"/>
              <a:gd name="T18" fmla="*/ 6350 w 4"/>
              <a:gd name="T19" fmla="*/ 1587 h 1"/>
              <a:gd name="T20" fmla="*/ 6350 w 4"/>
              <a:gd name="T21" fmla="*/ 1587 h 1"/>
              <a:gd name="T22" fmla="*/ 4763 w 4"/>
              <a:gd name="T23" fmla="*/ 1587 h 1"/>
              <a:gd name="T24" fmla="*/ 4763 w 4"/>
              <a:gd name="T25" fmla="*/ 1587 h 1"/>
              <a:gd name="T26" fmla="*/ 3175 w 4"/>
              <a:gd name="T27" fmla="*/ 1587 h 1"/>
              <a:gd name="T28" fmla="*/ 3175 w 4"/>
              <a:gd name="T29" fmla="*/ 1587 h 1"/>
              <a:gd name="T30" fmla="*/ 1588 w 4"/>
              <a:gd name="T31" fmla="*/ 1587 h 1"/>
              <a:gd name="T32" fmla="*/ 1588 w 4"/>
              <a:gd name="T33" fmla="*/ 1587 h 1"/>
              <a:gd name="T34" fmla="*/ 0 w 4"/>
              <a:gd name="T35" fmla="*/ 1587 h 1"/>
              <a:gd name="T36" fmla="*/ 0 w 4"/>
              <a:gd name="T37" fmla="*/ 1587 h 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 h="1">
                <a:moveTo>
                  <a:pt x="0" y="1"/>
                </a:moveTo>
                <a:lnTo>
                  <a:pt x="0" y="1"/>
                </a:lnTo>
                <a:lnTo>
                  <a:pt x="1" y="1"/>
                </a:lnTo>
                <a:lnTo>
                  <a:pt x="1" y="0"/>
                </a:lnTo>
                <a:lnTo>
                  <a:pt x="2" y="0"/>
                </a:lnTo>
                <a:lnTo>
                  <a:pt x="3" y="0"/>
                </a:lnTo>
                <a:lnTo>
                  <a:pt x="4" y="1"/>
                </a:lnTo>
                <a:lnTo>
                  <a:pt x="3" y="1"/>
                </a:lnTo>
                <a:lnTo>
                  <a:pt x="2" y="1"/>
                </a:lnTo>
                <a:lnTo>
                  <a:pt x="1" y="1"/>
                </a:lnTo>
                <a:lnTo>
                  <a:pt x="0" y="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26" name="Freeform 374"/>
          <p:cNvSpPr>
            <a:spLocks/>
          </p:cNvSpPr>
          <p:nvPr/>
        </p:nvSpPr>
        <p:spPr bwMode="auto">
          <a:xfrm>
            <a:off x="7142163" y="4491039"/>
            <a:ext cx="6350" cy="1587"/>
          </a:xfrm>
          <a:custGeom>
            <a:avLst/>
            <a:gdLst>
              <a:gd name="T0" fmla="*/ 0 w 4"/>
              <a:gd name="T1" fmla="*/ 1587 h 1"/>
              <a:gd name="T2" fmla="*/ 0 w 4"/>
              <a:gd name="T3" fmla="*/ 1587 h 1"/>
              <a:gd name="T4" fmla="*/ 0 w 4"/>
              <a:gd name="T5" fmla="*/ 1587 h 1"/>
              <a:gd name="T6" fmla="*/ 0 w 4"/>
              <a:gd name="T7" fmla="*/ 0 h 1"/>
              <a:gd name="T8" fmla="*/ 1588 w 4"/>
              <a:gd name="T9" fmla="*/ 0 h 1"/>
              <a:gd name="T10" fmla="*/ 1588 w 4"/>
              <a:gd name="T11" fmla="*/ 0 h 1"/>
              <a:gd name="T12" fmla="*/ 3175 w 4"/>
              <a:gd name="T13" fmla="*/ 0 h 1"/>
              <a:gd name="T14" fmla="*/ 4763 w 4"/>
              <a:gd name="T15" fmla="*/ 0 h 1"/>
              <a:gd name="T16" fmla="*/ 6350 w 4"/>
              <a:gd name="T17" fmla="*/ 1587 h 1"/>
              <a:gd name="T18" fmla="*/ 6350 w 4"/>
              <a:gd name="T19" fmla="*/ 1587 h 1"/>
              <a:gd name="T20" fmla="*/ 4763 w 4"/>
              <a:gd name="T21" fmla="*/ 1587 h 1"/>
              <a:gd name="T22" fmla="*/ 4763 w 4"/>
              <a:gd name="T23" fmla="*/ 1587 h 1"/>
              <a:gd name="T24" fmla="*/ 3175 w 4"/>
              <a:gd name="T25" fmla="*/ 1587 h 1"/>
              <a:gd name="T26" fmla="*/ 3175 w 4"/>
              <a:gd name="T27" fmla="*/ 1587 h 1"/>
              <a:gd name="T28" fmla="*/ 1588 w 4"/>
              <a:gd name="T29" fmla="*/ 1587 h 1"/>
              <a:gd name="T30" fmla="*/ 1588 w 4"/>
              <a:gd name="T31" fmla="*/ 1587 h 1"/>
              <a:gd name="T32" fmla="*/ 0 w 4"/>
              <a:gd name="T33" fmla="*/ 1587 h 1"/>
              <a:gd name="T34" fmla="*/ 0 w 4"/>
              <a:gd name="T35" fmla="*/ 1587 h 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 h="1">
                <a:moveTo>
                  <a:pt x="0" y="1"/>
                </a:moveTo>
                <a:lnTo>
                  <a:pt x="0" y="1"/>
                </a:lnTo>
                <a:lnTo>
                  <a:pt x="0" y="0"/>
                </a:lnTo>
                <a:lnTo>
                  <a:pt x="1" y="0"/>
                </a:lnTo>
                <a:lnTo>
                  <a:pt x="2" y="0"/>
                </a:lnTo>
                <a:lnTo>
                  <a:pt x="3" y="0"/>
                </a:lnTo>
                <a:lnTo>
                  <a:pt x="4" y="1"/>
                </a:lnTo>
                <a:lnTo>
                  <a:pt x="3" y="1"/>
                </a:lnTo>
                <a:lnTo>
                  <a:pt x="2" y="1"/>
                </a:lnTo>
                <a:lnTo>
                  <a:pt x="1" y="1"/>
                </a:lnTo>
                <a:lnTo>
                  <a:pt x="0" y="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27" name="Freeform 375"/>
          <p:cNvSpPr>
            <a:spLocks/>
          </p:cNvSpPr>
          <p:nvPr/>
        </p:nvSpPr>
        <p:spPr bwMode="auto">
          <a:xfrm>
            <a:off x="7210425" y="4486275"/>
            <a:ext cx="6350" cy="6350"/>
          </a:xfrm>
          <a:custGeom>
            <a:avLst/>
            <a:gdLst>
              <a:gd name="T0" fmla="*/ 6350 w 4"/>
              <a:gd name="T1" fmla="*/ 6350 h 4"/>
              <a:gd name="T2" fmla="*/ 3175 w 4"/>
              <a:gd name="T3" fmla="*/ 4763 h 4"/>
              <a:gd name="T4" fmla="*/ 1588 w 4"/>
              <a:gd name="T5" fmla="*/ 3175 h 4"/>
              <a:gd name="T6" fmla="*/ 1588 w 4"/>
              <a:gd name="T7" fmla="*/ 1588 h 4"/>
              <a:gd name="T8" fmla="*/ 0 w 4"/>
              <a:gd name="T9" fmla="*/ 0 h 4"/>
              <a:gd name="T10" fmla="*/ 1588 w 4"/>
              <a:gd name="T11" fmla="*/ 0 h 4"/>
              <a:gd name="T12" fmla="*/ 3175 w 4"/>
              <a:gd name="T13" fmla="*/ 0 h 4"/>
              <a:gd name="T14" fmla="*/ 4763 w 4"/>
              <a:gd name="T15" fmla="*/ 3175 h 4"/>
              <a:gd name="T16" fmla="*/ 4763 w 4"/>
              <a:gd name="T17" fmla="*/ 4763 h 4"/>
              <a:gd name="T18" fmla="*/ 6350 w 4"/>
              <a:gd name="T19" fmla="*/ 635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 h="4">
                <a:moveTo>
                  <a:pt x="4" y="4"/>
                </a:moveTo>
                <a:lnTo>
                  <a:pt x="2" y="3"/>
                </a:lnTo>
                <a:lnTo>
                  <a:pt x="1" y="2"/>
                </a:lnTo>
                <a:lnTo>
                  <a:pt x="1" y="1"/>
                </a:lnTo>
                <a:lnTo>
                  <a:pt x="0" y="0"/>
                </a:lnTo>
                <a:lnTo>
                  <a:pt x="1" y="0"/>
                </a:lnTo>
                <a:lnTo>
                  <a:pt x="2" y="0"/>
                </a:lnTo>
                <a:lnTo>
                  <a:pt x="3" y="2"/>
                </a:lnTo>
                <a:lnTo>
                  <a:pt x="3" y="3"/>
                </a:lnTo>
                <a:lnTo>
                  <a:pt x="4" y="4"/>
                </a:lnTo>
                <a:close/>
              </a:path>
            </a:pathLst>
          </a:custGeom>
          <a:solidFill>
            <a:srgbClr val="66996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28" name="Freeform 376"/>
          <p:cNvSpPr>
            <a:spLocks/>
          </p:cNvSpPr>
          <p:nvPr/>
        </p:nvSpPr>
        <p:spPr bwMode="auto">
          <a:xfrm>
            <a:off x="7321550" y="4491039"/>
            <a:ext cx="6350" cy="1587"/>
          </a:xfrm>
          <a:custGeom>
            <a:avLst/>
            <a:gdLst>
              <a:gd name="T0" fmla="*/ 0 w 4"/>
              <a:gd name="T1" fmla="*/ 1587 h 1"/>
              <a:gd name="T2" fmla="*/ 0 w 4"/>
              <a:gd name="T3" fmla="*/ 1587 h 1"/>
              <a:gd name="T4" fmla="*/ 0 w 4"/>
              <a:gd name="T5" fmla="*/ 0 h 1"/>
              <a:gd name="T6" fmla="*/ 1588 w 4"/>
              <a:gd name="T7" fmla="*/ 0 h 1"/>
              <a:gd name="T8" fmla="*/ 1588 w 4"/>
              <a:gd name="T9" fmla="*/ 0 h 1"/>
              <a:gd name="T10" fmla="*/ 3175 w 4"/>
              <a:gd name="T11" fmla="*/ 0 h 1"/>
              <a:gd name="T12" fmla="*/ 4763 w 4"/>
              <a:gd name="T13" fmla="*/ 0 h 1"/>
              <a:gd name="T14" fmla="*/ 4763 w 4"/>
              <a:gd name="T15" fmla="*/ 0 h 1"/>
              <a:gd name="T16" fmla="*/ 6350 w 4"/>
              <a:gd name="T17" fmla="*/ 0 h 1"/>
              <a:gd name="T18" fmla="*/ 6350 w 4"/>
              <a:gd name="T19" fmla="*/ 1587 h 1"/>
              <a:gd name="T20" fmla="*/ 6350 w 4"/>
              <a:gd name="T21" fmla="*/ 1587 h 1"/>
              <a:gd name="T22" fmla="*/ 4763 w 4"/>
              <a:gd name="T23" fmla="*/ 1587 h 1"/>
              <a:gd name="T24" fmla="*/ 3175 w 4"/>
              <a:gd name="T25" fmla="*/ 1587 h 1"/>
              <a:gd name="T26" fmla="*/ 1588 w 4"/>
              <a:gd name="T27" fmla="*/ 1587 h 1"/>
              <a:gd name="T28" fmla="*/ 0 w 4"/>
              <a:gd name="T29" fmla="*/ 1587 h 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 h="1">
                <a:moveTo>
                  <a:pt x="0" y="1"/>
                </a:moveTo>
                <a:lnTo>
                  <a:pt x="0" y="1"/>
                </a:lnTo>
                <a:lnTo>
                  <a:pt x="0" y="0"/>
                </a:lnTo>
                <a:lnTo>
                  <a:pt x="1" y="0"/>
                </a:lnTo>
                <a:lnTo>
                  <a:pt x="2" y="0"/>
                </a:lnTo>
                <a:lnTo>
                  <a:pt x="3" y="0"/>
                </a:lnTo>
                <a:lnTo>
                  <a:pt x="4" y="0"/>
                </a:lnTo>
                <a:lnTo>
                  <a:pt x="4" y="1"/>
                </a:lnTo>
                <a:lnTo>
                  <a:pt x="3" y="1"/>
                </a:lnTo>
                <a:lnTo>
                  <a:pt x="2" y="1"/>
                </a:lnTo>
                <a:lnTo>
                  <a:pt x="1" y="1"/>
                </a:lnTo>
                <a:lnTo>
                  <a:pt x="0" y="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29" name="Freeform 377"/>
          <p:cNvSpPr>
            <a:spLocks/>
          </p:cNvSpPr>
          <p:nvPr/>
        </p:nvSpPr>
        <p:spPr bwMode="auto">
          <a:xfrm>
            <a:off x="7164388" y="4489451"/>
            <a:ext cx="4762" cy="3175"/>
          </a:xfrm>
          <a:custGeom>
            <a:avLst/>
            <a:gdLst>
              <a:gd name="T0" fmla="*/ 1587 w 3"/>
              <a:gd name="T1" fmla="*/ 3175 h 2"/>
              <a:gd name="T2" fmla="*/ 1587 w 3"/>
              <a:gd name="T3" fmla="*/ 3175 h 2"/>
              <a:gd name="T4" fmla="*/ 0 w 3"/>
              <a:gd name="T5" fmla="*/ 1588 h 2"/>
              <a:gd name="T6" fmla="*/ 1587 w 3"/>
              <a:gd name="T7" fmla="*/ 0 h 2"/>
              <a:gd name="T8" fmla="*/ 3175 w 3"/>
              <a:gd name="T9" fmla="*/ 0 h 2"/>
              <a:gd name="T10" fmla="*/ 4762 w 3"/>
              <a:gd name="T11" fmla="*/ 1588 h 2"/>
              <a:gd name="T12" fmla="*/ 4762 w 3"/>
              <a:gd name="T13" fmla="*/ 1588 h 2"/>
              <a:gd name="T14" fmla="*/ 4762 w 3"/>
              <a:gd name="T15" fmla="*/ 3175 h 2"/>
              <a:gd name="T16" fmla="*/ 3175 w 3"/>
              <a:gd name="T17" fmla="*/ 3175 h 2"/>
              <a:gd name="T18" fmla="*/ 3175 w 3"/>
              <a:gd name="T19" fmla="*/ 3175 h 2"/>
              <a:gd name="T20" fmla="*/ 1587 w 3"/>
              <a:gd name="T21" fmla="*/ 3175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 h="2">
                <a:moveTo>
                  <a:pt x="1" y="2"/>
                </a:moveTo>
                <a:lnTo>
                  <a:pt x="1" y="2"/>
                </a:lnTo>
                <a:lnTo>
                  <a:pt x="0" y="1"/>
                </a:lnTo>
                <a:lnTo>
                  <a:pt x="1" y="0"/>
                </a:lnTo>
                <a:lnTo>
                  <a:pt x="2" y="0"/>
                </a:lnTo>
                <a:lnTo>
                  <a:pt x="3" y="1"/>
                </a:lnTo>
                <a:lnTo>
                  <a:pt x="3" y="2"/>
                </a:lnTo>
                <a:lnTo>
                  <a:pt x="2" y="2"/>
                </a:lnTo>
                <a:lnTo>
                  <a:pt x="1"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30" name="Freeform 378"/>
          <p:cNvSpPr>
            <a:spLocks/>
          </p:cNvSpPr>
          <p:nvPr/>
        </p:nvSpPr>
        <p:spPr bwMode="auto">
          <a:xfrm>
            <a:off x="7146925" y="4484689"/>
            <a:ext cx="1588" cy="1587"/>
          </a:xfrm>
          <a:custGeom>
            <a:avLst/>
            <a:gdLst>
              <a:gd name="T0" fmla="*/ 0 w 1"/>
              <a:gd name="T1" fmla="*/ 1587 h 1"/>
              <a:gd name="T2" fmla="*/ 0 w 1"/>
              <a:gd name="T3" fmla="*/ 1587 h 1"/>
              <a:gd name="T4" fmla="*/ 0 w 1"/>
              <a:gd name="T5" fmla="*/ 0 h 1"/>
              <a:gd name="T6" fmla="*/ 1588 w 1"/>
              <a:gd name="T7" fmla="*/ 0 h 1"/>
              <a:gd name="T8" fmla="*/ 1588 w 1"/>
              <a:gd name="T9" fmla="*/ 0 h 1"/>
              <a:gd name="T10" fmla="*/ 1588 w 1"/>
              <a:gd name="T11" fmla="*/ 1587 h 1"/>
              <a:gd name="T12" fmla="*/ 1588 w 1"/>
              <a:gd name="T13" fmla="*/ 1587 h 1"/>
              <a:gd name="T14" fmla="*/ 1588 w 1"/>
              <a:gd name="T15" fmla="*/ 1587 h 1"/>
              <a:gd name="T16" fmla="*/ 0 w 1"/>
              <a:gd name="T17" fmla="*/ 1587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1">
                <a:moveTo>
                  <a:pt x="0" y="1"/>
                </a:moveTo>
                <a:lnTo>
                  <a:pt x="0" y="1"/>
                </a:lnTo>
                <a:lnTo>
                  <a:pt x="0" y="0"/>
                </a:lnTo>
                <a:lnTo>
                  <a:pt x="1" y="0"/>
                </a:lnTo>
                <a:lnTo>
                  <a:pt x="1" y="1"/>
                </a:lnTo>
                <a:lnTo>
                  <a:pt x="0" y="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31" name="Freeform 379"/>
          <p:cNvSpPr>
            <a:spLocks/>
          </p:cNvSpPr>
          <p:nvPr/>
        </p:nvSpPr>
        <p:spPr bwMode="auto">
          <a:xfrm>
            <a:off x="7354889" y="4470401"/>
            <a:ext cx="9525" cy="3175"/>
          </a:xfrm>
          <a:custGeom>
            <a:avLst/>
            <a:gdLst>
              <a:gd name="T0" fmla="*/ 6350 w 6"/>
              <a:gd name="T1" fmla="*/ 3175 h 2"/>
              <a:gd name="T2" fmla="*/ 4763 w 6"/>
              <a:gd name="T3" fmla="*/ 3175 h 2"/>
              <a:gd name="T4" fmla="*/ 3175 w 6"/>
              <a:gd name="T5" fmla="*/ 1588 h 2"/>
              <a:gd name="T6" fmla="*/ 1588 w 6"/>
              <a:gd name="T7" fmla="*/ 1588 h 2"/>
              <a:gd name="T8" fmla="*/ 1588 w 6"/>
              <a:gd name="T9" fmla="*/ 1588 h 2"/>
              <a:gd name="T10" fmla="*/ 0 w 6"/>
              <a:gd name="T11" fmla="*/ 0 h 2"/>
              <a:gd name="T12" fmla="*/ 0 w 6"/>
              <a:gd name="T13" fmla="*/ 0 h 2"/>
              <a:gd name="T14" fmla="*/ 0 w 6"/>
              <a:gd name="T15" fmla="*/ 0 h 2"/>
              <a:gd name="T16" fmla="*/ 0 w 6"/>
              <a:gd name="T17" fmla="*/ 0 h 2"/>
              <a:gd name="T18" fmla="*/ 1588 w 6"/>
              <a:gd name="T19" fmla="*/ 0 h 2"/>
              <a:gd name="T20" fmla="*/ 3175 w 6"/>
              <a:gd name="T21" fmla="*/ 0 h 2"/>
              <a:gd name="T22" fmla="*/ 3175 w 6"/>
              <a:gd name="T23" fmla="*/ 0 h 2"/>
              <a:gd name="T24" fmla="*/ 4763 w 6"/>
              <a:gd name="T25" fmla="*/ 0 h 2"/>
              <a:gd name="T26" fmla="*/ 6350 w 6"/>
              <a:gd name="T27" fmla="*/ 0 h 2"/>
              <a:gd name="T28" fmla="*/ 7938 w 6"/>
              <a:gd name="T29" fmla="*/ 1588 h 2"/>
              <a:gd name="T30" fmla="*/ 9525 w 6"/>
              <a:gd name="T31" fmla="*/ 1588 h 2"/>
              <a:gd name="T32" fmla="*/ 9525 w 6"/>
              <a:gd name="T33" fmla="*/ 3175 h 2"/>
              <a:gd name="T34" fmla="*/ 9525 w 6"/>
              <a:gd name="T35" fmla="*/ 3175 h 2"/>
              <a:gd name="T36" fmla="*/ 7938 w 6"/>
              <a:gd name="T37" fmla="*/ 3175 h 2"/>
              <a:gd name="T38" fmla="*/ 7938 w 6"/>
              <a:gd name="T39" fmla="*/ 3175 h 2"/>
              <a:gd name="T40" fmla="*/ 7938 w 6"/>
              <a:gd name="T41" fmla="*/ 3175 h 2"/>
              <a:gd name="T42" fmla="*/ 6350 w 6"/>
              <a:gd name="T43" fmla="*/ 3175 h 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6" h="2">
                <a:moveTo>
                  <a:pt x="4" y="2"/>
                </a:moveTo>
                <a:lnTo>
                  <a:pt x="3" y="2"/>
                </a:lnTo>
                <a:lnTo>
                  <a:pt x="2" y="1"/>
                </a:lnTo>
                <a:lnTo>
                  <a:pt x="1" y="1"/>
                </a:lnTo>
                <a:lnTo>
                  <a:pt x="0" y="0"/>
                </a:lnTo>
                <a:lnTo>
                  <a:pt x="1" y="0"/>
                </a:lnTo>
                <a:lnTo>
                  <a:pt x="2" y="0"/>
                </a:lnTo>
                <a:lnTo>
                  <a:pt x="3" y="0"/>
                </a:lnTo>
                <a:lnTo>
                  <a:pt x="4" y="0"/>
                </a:lnTo>
                <a:lnTo>
                  <a:pt x="5" y="1"/>
                </a:lnTo>
                <a:lnTo>
                  <a:pt x="6" y="1"/>
                </a:lnTo>
                <a:lnTo>
                  <a:pt x="6" y="2"/>
                </a:lnTo>
                <a:lnTo>
                  <a:pt x="5" y="2"/>
                </a:lnTo>
                <a:lnTo>
                  <a:pt x="4"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32" name="Freeform 380"/>
          <p:cNvSpPr>
            <a:spLocks/>
          </p:cNvSpPr>
          <p:nvPr/>
        </p:nvSpPr>
        <p:spPr bwMode="auto">
          <a:xfrm>
            <a:off x="7134225" y="4470401"/>
            <a:ext cx="1588" cy="3175"/>
          </a:xfrm>
          <a:custGeom>
            <a:avLst/>
            <a:gdLst>
              <a:gd name="T0" fmla="*/ 0 w 1"/>
              <a:gd name="T1" fmla="*/ 3175 h 2"/>
              <a:gd name="T2" fmla="*/ 0 w 1"/>
              <a:gd name="T3" fmla="*/ 1588 h 2"/>
              <a:gd name="T4" fmla="*/ 0 w 1"/>
              <a:gd name="T5" fmla="*/ 0 h 2"/>
              <a:gd name="T6" fmla="*/ 0 w 1"/>
              <a:gd name="T7" fmla="*/ 0 h 2"/>
              <a:gd name="T8" fmla="*/ 1588 w 1"/>
              <a:gd name="T9" fmla="*/ 0 h 2"/>
              <a:gd name="T10" fmla="*/ 1588 w 1"/>
              <a:gd name="T11" fmla="*/ 1588 h 2"/>
              <a:gd name="T12" fmla="*/ 1588 w 1"/>
              <a:gd name="T13" fmla="*/ 3175 h 2"/>
              <a:gd name="T14" fmla="*/ 0 w 1"/>
              <a:gd name="T15" fmla="*/ 3175 h 2"/>
              <a:gd name="T16" fmla="*/ 0 w 1"/>
              <a:gd name="T17" fmla="*/ 3175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2">
                <a:moveTo>
                  <a:pt x="0" y="2"/>
                </a:moveTo>
                <a:lnTo>
                  <a:pt x="0" y="1"/>
                </a:lnTo>
                <a:lnTo>
                  <a:pt x="0" y="0"/>
                </a:lnTo>
                <a:lnTo>
                  <a:pt x="1" y="0"/>
                </a:lnTo>
                <a:lnTo>
                  <a:pt x="1" y="1"/>
                </a:lnTo>
                <a:lnTo>
                  <a:pt x="1" y="2"/>
                </a:lnTo>
                <a:lnTo>
                  <a:pt x="0"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33" name="Freeform 381"/>
          <p:cNvSpPr>
            <a:spLocks/>
          </p:cNvSpPr>
          <p:nvPr/>
        </p:nvSpPr>
        <p:spPr bwMode="auto">
          <a:xfrm>
            <a:off x="7159625" y="4441826"/>
            <a:ext cx="19050" cy="28575"/>
          </a:xfrm>
          <a:custGeom>
            <a:avLst/>
            <a:gdLst>
              <a:gd name="T0" fmla="*/ 7938 w 12"/>
              <a:gd name="T1" fmla="*/ 28575 h 18"/>
              <a:gd name="T2" fmla="*/ 7938 w 12"/>
              <a:gd name="T3" fmla="*/ 26988 h 18"/>
              <a:gd name="T4" fmla="*/ 6350 w 12"/>
              <a:gd name="T5" fmla="*/ 26988 h 18"/>
              <a:gd name="T6" fmla="*/ 4763 w 12"/>
              <a:gd name="T7" fmla="*/ 26988 h 18"/>
              <a:gd name="T8" fmla="*/ 3175 w 12"/>
              <a:gd name="T9" fmla="*/ 25400 h 18"/>
              <a:gd name="T10" fmla="*/ 3175 w 12"/>
              <a:gd name="T11" fmla="*/ 25400 h 18"/>
              <a:gd name="T12" fmla="*/ 1588 w 12"/>
              <a:gd name="T13" fmla="*/ 25400 h 18"/>
              <a:gd name="T14" fmla="*/ 1588 w 12"/>
              <a:gd name="T15" fmla="*/ 25400 h 18"/>
              <a:gd name="T16" fmla="*/ 0 w 12"/>
              <a:gd name="T17" fmla="*/ 25400 h 18"/>
              <a:gd name="T18" fmla="*/ 0 w 12"/>
              <a:gd name="T19" fmla="*/ 19050 h 18"/>
              <a:gd name="T20" fmla="*/ 1588 w 12"/>
              <a:gd name="T21" fmla="*/ 12700 h 18"/>
              <a:gd name="T22" fmla="*/ 3175 w 12"/>
              <a:gd name="T23" fmla="*/ 6350 h 18"/>
              <a:gd name="T24" fmla="*/ 4763 w 12"/>
              <a:gd name="T25" fmla="*/ 0 h 18"/>
              <a:gd name="T26" fmla="*/ 6350 w 12"/>
              <a:gd name="T27" fmla="*/ 0 h 18"/>
              <a:gd name="T28" fmla="*/ 7938 w 12"/>
              <a:gd name="T29" fmla="*/ 1588 h 18"/>
              <a:gd name="T30" fmla="*/ 9525 w 12"/>
              <a:gd name="T31" fmla="*/ 1588 h 18"/>
              <a:gd name="T32" fmla="*/ 11113 w 12"/>
              <a:gd name="T33" fmla="*/ 3175 h 18"/>
              <a:gd name="T34" fmla="*/ 12700 w 12"/>
              <a:gd name="T35" fmla="*/ 3175 h 18"/>
              <a:gd name="T36" fmla="*/ 15875 w 12"/>
              <a:gd name="T37" fmla="*/ 3175 h 18"/>
              <a:gd name="T38" fmla="*/ 15875 w 12"/>
              <a:gd name="T39" fmla="*/ 4763 h 18"/>
              <a:gd name="T40" fmla="*/ 17463 w 12"/>
              <a:gd name="T41" fmla="*/ 4763 h 18"/>
              <a:gd name="T42" fmla="*/ 17463 w 12"/>
              <a:gd name="T43" fmla="*/ 7938 h 18"/>
              <a:gd name="T44" fmla="*/ 17463 w 12"/>
              <a:gd name="T45" fmla="*/ 11113 h 18"/>
              <a:gd name="T46" fmla="*/ 19050 w 12"/>
              <a:gd name="T47" fmla="*/ 12700 h 18"/>
              <a:gd name="T48" fmla="*/ 19050 w 12"/>
              <a:gd name="T49" fmla="*/ 15875 h 18"/>
              <a:gd name="T50" fmla="*/ 15875 w 12"/>
              <a:gd name="T51" fmla="*/ 15875 h 18"/>
              <a:gd name="T52" fmla="*/ 14288 w 12"/>
              <a:gd name="T53" fmla="*/ 17463 h 18"/>
              <a:gd name="T54" fmla="*/ 12700 w 12"/>
              <a:gd name="T55" fmla="*/ 17463 h 18"/>
              <a:gd name="T56" fmla="*/ 12700 w 12"/>
              <a:gd name="T57" fmla="*/ 19050 h 18"/>
              <a:gd name="T58" fmla="*/ 12700 w 12"/>
              <a:gd name="T59" fmla="*/ 20638 h 18"/>
              <a:gd name="T60" fmla="*/ 11113 w 12"/>
              <a:gd name="T61" fmla="*/ 22225 h 18"/>
              <a:gd name="T62" fmla="*/ 11113 w 12"/>
              <a:gd name="T63" fmla="*/ 23813 h 18"/>
              <a:gd name="T64" fmla="*/ 9525 w 12"/>
              <a:gd name="T65" fmla="*/ 28575 h 18"/>
              <a:gd name="T66" fmla="*/ 9525 w 12"/>
              <a:gd name="T67" fmla="*/ 28575 h 18"/>
              <a:gd name="T68" fmla="*/ 7938 w 12"/>
              <a:gd name="T69" fmla="*/ 28575 h 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2" h="18">
                <a:moveTo>
                  <a:pt x="5" y="18"/>
                </a:moveTo>
                <a:lnTo>
                  <a:pt x="5" y="17"/>
                </a:lnTo>
                <a:lnTo>
                  <a:pt x="4" y="17"/>
                </a:lnTo>
                <a:lnTo>
                  <a:pt x="3" y="17"/>
                </a:lnTo>
                <a:lnTo>
                  <a:pt x="2" y="16"/>
                </a:lnTo>
                <a:lnTo>
                  <a:pt x="1" y="16"/>
                </a:lnTo>
                <a:lnTo>
                  <a:pt x="0" y="16"/>
                </a:lnTo>
                <a:lnTo>
                  <a:pt x="0" y="12"/>
                </a:lnTo>
                <a:lnTo>
                  <a:pt x="1" y="8"/>
                </a:lnTo>
                <a:lnTo>
                  <a:pt x="2" y="4"/>
                </a:lnTo>
                <a:lnTo>
                  <a:pt x="3" y="0"/>
                </a:lnTo>
                <a:lnTo>
                  <a:pt x="4" y="0"/>
                </a:lnTo>
                <a:lnTo>
                  <a:pt x="5" y="1"/>
                </a:lnTo>
                <a:lnTo>
                  <a:pt x="6" y="1"/>
                </a:lnTo>
                <a:lnTo>
                  <a:pt x="7" y="2"/>
                </a:lnTo>
                <a:lnTo>
                  <a:pt x="8" y="2"/>
                </a:lnTo>
                <a:lnTo>
                  <a:pt x="10" y="2"/>
                </a:lnTo>
                <a:lnTo>
                  <a:pt x="10" y="3"/>
                </a:lnTo>
                <a:lnTo>
                  <a:pt x="11" y="3"/>
                </a:lnTo>
                <a:lnTo>
                  <a:pt x="11" y="5"/>
                </a:lnTo>
                <a:lnTo>
                  <a:pt x="11" y="7"/>
                </a:lnTo>
                <a:lnTo>
                  <a:pt x="12" y="8"/>
                </a:lnTo>
                <a:lnTo>
                  <a:pt x="12" y="10"/>
                </a:lnTo>
                <a:lnTo>
                  <a:pt x="10" y="10"/>
                </a:lnTo>
                <a:lnTo>
                  <a:pt x="9" y="11"/>
                </a:lnTo>
                <a:lnTo>
                  <a:pt x="8" y="11"/>
                </a:lnTo>
                <a:lnTo>
                  <a:pt x="8" y="12"/>
                </a:lnTo>
                <a:lnTo>
                  <a:pt x="8" y="13"/>
                </a:lnTo>
                <a:lnTo>
                  <a:pt x="7" y="14"/>
                </a:lnTo>
                <a:lnTo>
                  <a:pt x="7" y="15"/>
                </a:lnTo>
                <a:lnTo>
                  <a:pt x="6" y="18"/>
                </a:lnTo>
                <a:lnTo>
                  <a:pt x="5" y="18"/>
                </a:lnTo>
                <a:close/>
              </a:path>
            </a:pathLst>
          </a:custGeom>
          <a:solidFill>
            <a:srgbClr val="F2D8C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34" name="Freeform 382"/>
          <p:cNvSpPr>
            <a:spLocks/>
          </p:cNvSpPr>
          <p:nvPr/>
        </p:nvSpPr>
        <p:spPr bwMode="auto">
          <a:xfrm>
            <a:off x="7137401" y="4454526"/>
            <a:ext cx="9525" cy="3175"/>
          </a:xfrm>
          <a:custGeom>
            <a:avLst/>
            <a:gdLst>
              <a:gd name="T0" fmla="*/ 0 w 6"/>
              <a:gd name="T1" fmla="*/ 3175 h 2"/>
              <a:gd name="T2" fmla="*/ 0 w 6"/>
              <a:gd name="T3" fmla="*/ 1588 h 2"/>
              <a:gd name="T4" fmla="*/ 0 w 6"/>
              <a:gd name="T5" fmla="*/ 0 h 2"/>
              <a:gd name="T6" fmla="*/ 1588 w 6"/>
              <a:gd name="T7" fmla="*/ 0 h 2"/>
              <a:gd name="T8" fmla="*/ 3175 w 6"/>
              <a:gd name="T9" fmla="*/ 0 h 2"/>
              <a:gd name="T10" fmla="*/ 3175 w 6"/>
              <a:gd name="T11" fmla="*/ 0 h 2"/>
              <a:gd name="T12" fmla="*/ 4763 w 6"/>
              <a:gd name="T13" fmla="*/ 0 h 2"/>
              <a:gd name="T14" fmla="*/ 6350 w 6"/>
              <a:gd name="T15" fmla="*/ 0 h 2"/>
              <a:gd name="T16" fmla="*/ 7938 w 6"/>
              <a:gd name="T17" fmla="*/ 1588 h 2"/>
              <a:gd name="T18" fmla="*/ 9525 w 6"/>
              <a:gd name="T19" fmla="*/ 1588 h 2"/>
              <a:gd name="T20" fmla="*/ 7938 w 6"/>
              <a:gd name="T21" fmla="*/ 1588 h 2"/>
              <a:gd name="T22" fmla="*/ 6350 w 6"/>
              <a:gd name="T23" fmla="*/ 1588 h 2"/>
              <a:gd name="T24" fmla="*/ 4763 w 6"/>
              <a:gd name="T25" fmla="*/ 1588 h 2"/>
              <a:gd name="T26" fmla="*/ 3175 w 6"/>
              <a:gd name="T27" fmla="*/ 1588 h 2"/>
              <a:gd name="T28" fmla="*/ 3175 w 6"/>
              <a:gd name="T29" fmla="*/ 3175 h 2"/>
              <a:gd name="T30" fmla="*/ 1588 w 6"/>
              <a:gd name="T31" fmla="*/ 3175 h 2"/>
              <a:gd name="T32" fmla="*/ 1588 w 6"/>
              <a:gd name="T33" fmla="*/ 3175 h 2"/>
              <a:gd name="T34" fmla="*/ 0 w 6"/>
              <a:gd name="T35" fmla="*/ 3175 h 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2">
                <a:moveTo>
                  <a:pt x="0" y="2"/>
                </a:moveTo>
                <a:lnTo>
                  <a:pt x="0" y="1"/>
                </a:lnTo>
                <a:lnTo>
                  <a:pt x="0" y="0"/>
                </a:lnTo>
                <a:lnTo>
                  <a:pt x="1" y="0"/>
                </a:lnTo>
                <a:lnTo>
                  <a:pt x="2" y="0"/>
                </a:lnTo>
                <a:lnTo>
                  <a:pt x="3" y="0"/>
                </a:lnTo>
                <a:lnTo>
                  <a:pt x="4" y="0"/>
                </a:lnTo>
                <a:lnTo>
                  <a:pt x="5" y="1"/>
                </a:lnTo>
                <a:lnTo>
                  <a:pt x="6" y="1"/>
                </a:lnTo>
                <a:lnTo>
                  <a:pt x="5" y="1"/>
                </a:lnTo>
                <a:lnTo>
                  <a:pt x="4" y="1"/>
                </a:lnTo>
                <a:lnTo>
                  <a:pt x="3" y="1"/>
                </a:lnTo>
                <a:lnTo>
                  <a:pt x="2" y="1"/>
                </a:lnTo>
                <a:lnTo>
                  <a:pt x="2" y="2"/>
                </a:lnTo>
                <a:lnTo>
                  <a:pt x="1" y="2"/>
                </a:lnTo>
                <a:lnTo>
                  <a:pt x="0"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35" name="Freeform 383"/>
          <p:cNvSpPr>
            <a:spLocks/>
          </p:cNvSpPr>
          <p:nvPr/>
        </p:nvSpPr>
        <p:spPr bwMode="auto">
          <a:xfrm>
            <a:off x="7205663" y="4405313"/>
            <a:ext cx="4762" cy="44450"/>
          </a:xfrm>
          <a:custGeom>
            <a:avLst/>
            <a:gdLst>
              <a:gd name="T0" fmla="*/ 1587 w 3"/>
              <a:gd name="T1" fmla="*/ 44450 h 28"/>
              <a:gd name="T2" fmla="*/ 0 w 3"/>
              <a:gd name="T3" fmla="*/ 34925 h 28"/>
              <a:gd name="T4" fmla="*/ 0 w 3"/>
              <a:gd name="T5" fmla="*/ 23813 h 28"/>
              <a:gd name="T6" fmla="*/ 1587 w 3"/>
              <a:gd name="T7" fmla="*/ 12700 h 28"/>
              <a:gd name="T8" fmla="*/ 1587 w 3"/>
              <a:gd name="T9" fmla="*/ 1588 h 28"/>
              <a:gd name="T10" fmla="*/ 3175 w 3"/>
              <a:gd name="T11" fmla="*/ 0 h 28"/>
              <a:gd name="T12" fmla="*/ 3175 w 3"/>
              <a:gd name="T13" fmla="*/ 0 h 28"/>
              <a:gd name="T14" fmla="*/ 4762 w 3"/>
              <a:gd name="T15" fmla="*/ 0 h 28"/>
              <a:gd name="T16" fmla="*/ 4762 w 3"/>
              <a:gd name="T17" fmla="*/ 0 h 28"/>
              <a:gd name="T18" fmla="*/ 4762 w 3"/>
              <a:gd name="T19" fmla="*/ 9525 h 28"/>
              <a:gd name="T20" fmla="*/ 4762 w 3"/>
              <a:gd name="T21" fmla="*/ 20638 h 28"/>
              <a:gd name="T22" fmla="*/ 4762 w 3"/>
              <a:gd name="T23" fmla="*/ 31750 h 28"/>
              <a:gd name="T24" fmla="*/ 3175 w 3"/>
              <a:gd name="T25" fmla="*/ 42863 h 28"/>
              <a:gd name="T26" fmla="*/ 3175 w 3"/>
              <a:gd name="T27" fmla="*/ 42863 h 28"/>
              <a:gd name="T28" fmla="*/ 1587 w 3"/>
              <a:gd name="T29" fmla="*/ 44450 h 28"/>
              <a:gd name="T30" fmla="*/ 1587 w 3"/>
              <a:gd name="T31" fmla="*/ 44450 h 28"/>
              <a:gd name="T32" fmla="*/ 1587 w 3"/>
              <a:gd name="T33" fmla="*/ 44450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 h="28">
                <a:moveTo>
                  <a:pt x="1" y="28"/>
                </a:moveTo>
                <a:lnTo>
                  <a:pt x="0" y="22"/>
                </a:lnTo>
                <a:lnTo>
                  <a:pt x="0" y="15"/>
                </a:lnTo>
                <a:lnTo>
                  <a:pt x="1" y="8"/>
                </a:lnTo>
                <a:lnTo>
                  <a:pt x="1" y="1"/>
                </a:lnTo>
                <a:lnTo>
                  <a:pt x="2" y="0"/>
                </a:lnTo>
                <a:lnTo>
                  <a:pt x="3" y="0"/>
                </a:lnTo>
                <a:lnTo>
                  <a:pt x="3" y="6"/>
                </a:lnTo>
                <a:lnTo>
                  <a:pt x="3" y="13"/>
                </a:lnTo>
                <a:lnTo>
                  <a:pt x="3" y="20"/>
                </a:lnTo>
                <a:lnTo>
                  <a:pt x="2" y="27"/>
                </a:lnTo>
                <a:lnTo>
                  <a:pt x="1" y="28"/>
                </a:lnTo>
                <a:close/>
              </a:path>
            </a:pathLst>
          </a:custGeom>
          <a:solidFill>
            <a:srgbClr val="66666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36" name="Freeform 384"/>
          <p:cNvSpPr>
            <a:spLocks/>
          </p:cNvSpPr>
          <p:nvPr/>
        </p:nvSpPr>
        <p:spPr bwMode="auto">
          <a:xfrm>
            <a:off x="7140576" y="4445001"/>
            <a:ext cx="3175" cy="3175"/>
          </a:xfrm>
          <a:custGeom>
            <a:avLst/>
            <a:gdLst>
              <a:gd name="T0" fmla="*/ 1588 w 2"/>
              <a:gd name="T1" fmla="*/ 3175 h 2"/>
              <a:gd name="T2" fmla="*/ 1588 w 2"/>
              <a:gd name="T3" fmla="*/ 1588 h 2"/>
              <a:gd name="T4" fmla="*/ 0 w 2"/>
              <a:gd name="T5" fmla="*/ 1588 h 2"/>
              <a:gd name="T6" fmla="*/ 1588 w 2"/>
              <a:gd name="T7" fmla="*/ 0 h 2"/>
              <a:gd name="T8" fmla="*/ 1588 w 2"/>
              <a:gd name="T9" fmla="*/ 0 h 2"/>
              <a:gd name="T10" fmla="*/ 1588 w 2"/>
              <a:gd name="T11" fmla="*/ 1588 h 2"/>
              <a:gd name="T12" fmla="*/ 3175 w 2"/>
              <a:gd name="T13" fmla="*/ 1588 h 2"/>
              <a:gd name="T14" fmla="*/ 3175 w 2"/>
              <a:gd name="T15" fmla="*/ 3175 h 2"/>
              <a:gd name="T16" fmla="*/ 1588 w 2"/>
              <a:gd name="T17" fmla="*/ 3175 h 2"/>
              <a:gd name="T18" fmla="*/ 1588 w 2"/>
              <a:gd name="T19" fmla="*/ 3175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 h="2">
                <a:moveTo>
                  <a:pt x="1" y="2"/>
                </a:moveTo>
                <a:lnTo>
                  <a:pt x="1" y="1"/>
                </a:lnTo>
                <a:lnTo>
                  <a:pt x="0" y="1"/>
                </a:lnTo>
                <a:lnTo>
                  <a:pt x="1" y="0"/>
                </a:lnTo>
                <a:lnTo>
                  <a:pt x="1" y="1"/>
                </a:lnTo>
                <a:lnTo>
                  <a:pt x="2" y="1"/>
                </a:lnTo>
                <a:lnTo>
                  <a:pt x="2" y="2"/>
                </a:lnTo>
                <a:lnTo>
                  <a:pt x="1"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37" name="Freeform 385"/>
          <p:cNvSpPr>
            <a:spLocks/>
          </p:cNvSpPr>
          <p:nvPr/>
        </p:nvSpPr>
        <p:spPr bwMode="auto">
          <a:xfrm>
            <a:off x="7162800" y="4418014"/>
            <a:ext cx="20638" cy="26987"/>
          </a:xfrm>
          <a:custGeom>
            <a:avLst/>
            <a:gdLst>
              <a:gd name="T0" fmla="*/ 17463 w 13"/>
              <a:gd name="T1" fmla="*/ 26987 h 17"/>
              <a:gd name="T2" fmla="*/ 15875 w 13"/>
              <a:gd name="T3" fmla="*/ 26987 h 17"/>
              <a:gd name="T4" fmla="*/ 12700 w 13"/>
              <a:gd name="T5" fmla="*/ 25400 h 17"/>
              <a:gd name="T6" fmla="*/ 11113 w 13"/>
              <a:gd name="T7" fmla="*/ 23812 h 17"/>
              <a:gd name="T8" fmla="*/ 7938 w 13"/>
              <a:gd name="T9" fmla="*/ 23812 h 17"/>
              <a:gd name="T10" fmla="*/ 6350 w 13"/>
              <a:gd name="T11" fmla="*/ 23812 h 17"/>
              <a:gd name="T12" fmla="*/ 4763 w 13"/>
              <a:gd name="T13" fmla="*/ 22225 h 17"/>
              <a:gd name="T14" fmla="*/ 1588 w 13"/>
              <a:gd name="T15" fmla="*/ 20637 h 17"/>
              <a:gd name="T16" fmla="*/ 0 w 13"/>
              <a:gd name="T17" fmla="*/ 19050 h 17"/>
              <a:gd name="T18" fmla="*/ 0 w 13"/>
              <a:gd name="T19" fmla="*/ 15875 h 17"/>
              <a:gd name="T20" fmla="*/ 1588 w 13"/>
              <a:gd name="T21" fmla="*/ 11112 h 17"/>
              <a:gd name="T22" fmla="*/ 1588 w 13"/>
              <a:gd name="T23" fmla="*/ 7937 h 17"/>
              <a:gd name="T24" fmla="*/ 3175 w 13"/>
              <a:gd name="T25" fmla="*/ 6350 h 17"/>
              <a:gd name="T26" fmla="*/ 4763 w 13"/>
              <a:gd name="T27" fmla="*/ 3175 h 17"/>
              <a:gd name="T28" fmla="*/ 6350 w 13"/>
              <a:gd name="T29" fmla="*/ 1587 h 17"/>
              <a:gd name="T30" fmla="*/ 7938 w 13"/>
              <a:gd name="T31" fmla="*/ 0 h 17"/>
              <a:gd name="T32" fmla="*/ 11113 w 13"/>
              <a:gd name="T33" fmla="*/ 0 h 17"/>
              <a:gd name="T34" fmla="*/ 12700 w 13"/>
              <a:gd name="T35" fmla="*/ 4762 h 17"/>
              <a:gd name="T36" fmla="*/ 14288 w 13"/>
              <a:gd name="T37" fmla="*/ 9525 h 17"/>
              <a:gd name="T38" fmla="*/ 15875 w 13"/>
              <a:gd name="T39" fmla="*/ 15875 h 17"/>
              <a:gd name="T40" fmla="*/ 15875 w 13"/>
              <a:gd name="T41" fmla="*/ 22225 h 17"/>
              <a:gd name="T42" fmla="*/ 17463 w 13"/>
              <a:gd name="T43" fmla="*/ 23812 h 17"/>
              <a:gd name="T44" fmla="*/ 19050 w 13"/>
              <a:gd name="T45" fmla="*/ 23812 h 17"/>
              <a:gd name="T46" fmla="*/ 19050 w 13"/>
              <a:gd name="T47" fmla="*/ 23812 h 17"/>
              <a:gd name="T48" fmla="*/ 20638 w 13"/>
              <a:gd name="T49" fmla="*/ 25400 h 17"/>
              <a:gd name="T50" fmla="*/ 20638 w 13"/>
              <a:gd name="T51" fmla="*/ 26987 h 17"/>
              <a:gd name="T52" fmla="*/ 19050 w 13"/>
              <a:gd name="T53" fmla="*/ 26987 h 17"/>
              <a:gd name="T54" fmla="*/ 19050 w 13"/>
              <a:gd name="T55" fmla="*/ 26987 h 17"/>
              <a:gd name="T56" fmla="*/ 17463 w 13"/>
              <a:gd name="T57" fmla="*/ 26987 h 1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 h="17">
                <a:moveTo>
                  <a:pt x="11" y="17"/>
                </a:moveTo>
                <a:lnTo>
                  <a:pt x="10" y="17"/>
                </a:lnTo>
                <a:lnTo>
                  <a:pt x="8" y="16"/>
                </a:lnTo>
                <a:lnTo>
                  <a:pt x="7" y="15"/>
                </a:lnTo>
                <a:lnTo>
                  <a:pt x="5" y="15"/>
                </a:lnTo>
                <a:lnTo>
                  <a:pt x="4" y="15"/>
                </a:lnTo>
                <a:lnTo>
                  <a:pt x="3" y="14"/>
                </a:lnTo>
                <a:lnTo>
                  <a:pt x="1" y="13"/>
                </a:lnTo>
                <a:lnTo>
                  <a:pt x="0" y="12"/>
                </a:lnTo>
                <a:lnTo>
                  <a:pt x="0" y="10"/>
                </a:lnTo>
                <a:lnTo>
                  <a:pt x="1" y="7"/>
                </a:lnTo>
                <a:lnTo>
                  <a:pt x="1" y="5"/>
                </a:lnTo>
                <a:lnTo>
                  <a:pt x="2" y="4"/>
                </a:lnTo>
                <a:lnTo>
                  <a:pt x="3" y="2"/>
                </a:lnTo>
                <a:lnTo>
                  <a:pt x="4" y="1"/>
                </a:lnTo>
                <a:lnTo>
                  <a:pt x="5" y="0"/>
                </a:lnTo>
                <a:lnTo>
                  <a:pt x="7" y="0"/>
                </a:lnTo>
                <a:lnTo>
                  <a:pt x="8" y="3"/>
                </a:lnTo>
                <a:lnTo>
                  <a:pt x="9" y="6"/>
                </a:lnTo>
                <a:lnTo>
                  <a:pt x="10" y="10"/>
                </a:lnTo>
                <a:lnTo>
                  <a:pt x="10" y="14"/>
                </a:lnTo>
                <a:lnTo>
                  <a:pt x="11" y="15"/>
                </a:lnTo>
                <a:lnTo>
                  <a:pt x="12" y="15"/>
                </a:lnTo>
                <a:lnTo>
                  <a:pt x="13" y="16"/>
                </a:lnTo>
                <a:lnTo>
                  <a:pt x="13" y="17"/>
                </a:lnTo>
                <a:lnTo>
                  <a:pt x="12" y="17"/>
                </a:lnTo>
                <a:lnTo>
                  <a:pt x="11" y="17"/>
                </a:lnTo>
                <a:close/>
              </a:path>
            </a:pathLst>
          </a:cu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38" name="Freeform 386"/>
          <p:cNvSpPr>
            <a:spLocks/>
          </p:cNvSpPr>
          <p:nvPr/>
        </p:nvSpPr>
        <p:spPr bwMode="auto">
          <a:xfrm>
            <a:off x="7212014" y="4395788"/>
            <a:ext cx="7937" cy="49212"/>
          </a:xfrm>
          <a:custGeom>
            <a:avLst/>
            <a:gdLst>
              <a:gd name="T0" fmla="*/ 0 w 5"/>
              <a:gd name="T1" fmla="*/ 47625 h 31"/>
              <a:gd name="T2" fmla="*/ 0 w 5"/>
              <a:gd name="T3" fmla="*/ 38100 h 31"/>
              <a:gd name="T4" fmla="*/ 0 w 5"/>
              <a:gd name="T5" fmla="*/ 25400 h 31"/>
              <a:gd name="T6" fmla="*/ 0 w 5"/>
              <a:gd name="T7" fmla="*/ 15875 h 31"/>
              <a:gd name="T8" fmla="*/ 0 w 5"/>
              <a:gd name="T9" fmla="*/ 6350 h 31"/>
              <a:gd name="T10" fmla="*/ 1587 w 5"/>
              <a:gd name="T11" fmla="*/ 4762 h 31"/>
              <a:gd name="T12" fmla="*/ 1587 w 5"/>
              <a:gd name="T13" fmla="*/ 3175 h 31"/>
              <a:gd name="T14" fmla="*/ 3175 w 5"/>
              <a:gd name="T15" fmla="*/ 3175 h 31"/>
              <a:gd name="T16" fmla="*/ 4762 w 5"/>
              <a:gd name="T17" fmla="*/ 1587 h 31"/>
              <a:gd name="T18" fmla="*/ 4762 w 5"/>
              <a:gd name="T19" fmla="*/ 1587 h 31"/>
              <a:gd name="T20" fmla="*/ 6350 w 5"/>
              <a:gd name="T21" fmla="*/ 1587 h 31"/>
              <a:gd name="T22" fmla="*/ 6350 w 5"/>
              <a:gd name="T23" fmla="*/ 0 h 31"/>
              <a:gd name="T24" fmla="*/ 7937 w 5"/>
              <a:gd name="T25" fmla="*/ 0 h 31"/>
              <a:gd name="T26" fmla="*/ 7937 w 5"/>
              <a:gd name="T27" fmla="*/ 12700 h 31"/>
              <a:gd name="T28" fmla="*/ 7937 w 5"/>
              <a:gd name="T29" fmla="*/ 22225 h 31"/>
              <a:gd name="T30" fmla="*/ 6350 w 5"/>
              <a:gd name="T31" fmla="*/ 30162 h 31"/>
              <a:gd name="T32" fmla="*/ 6350 w 5"/>
              <a:gd name="T33" fmla="*/ 41275 h 31"/>
              <a:gd name="T34" fmla="*/ 6350 w 5"/>
              <a:gd name="T35" fmla="*/ 41275 h 31"/>
              <a:gd name="T36" fmla="*/ 4762 w 5"/>
              <a:gd name="T37" fmla="*/ 42862 h 31"/>
              <a:gd name="T38" fmla="*/ 4762 w 5"/>
              <a:gd name="T39" fmla="*/ 44450 h 31"/>
              <a:gd name="T40" fmla="*/ 3175 w 5"/>
              <a:gd name="T41" fmla="*/ 44450 h 31"/>
              <a:gd name="T42" fmla="*/ 1587 w 5"/>
              <a:gd name="T43" fmla="*/ 46037 h 31"/>
              <a:gd name="T44" fmla="*/ 1587 w 5"/>
              <a:gd name="T45" fmla="*/ 46037 h 31"/>
              <a:gd name="T46" fmla="*/ 0 w 5"/>
              <a:gd name="T47" fmla="*/ 47625 h 31"/>
              <a:gd name="T48" fmla="*/ 0 w 5"/>
              <a:gd name="T49" fmla="*/ 49212 h 31"/>
              <a:gd name="T50" fmla="*/ 0 w 5"/>
              <a:gd name="T51" fmla="*/ 47625 h 3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 h="31">
                <a:moveTo>
                  <a:pt x="0" y="30"/>
                </a:moveTo>
                <a:lnTo>
                  <a:pt x="0" y="24"/>
                </a:lnTo>
                <a:lnTo>
                  <a:pt x="0" y="16"/>
                </a:lnTo>
                <a:lnTo>
                  <a:pt x="0" y="10"/>
                </a:lnTo>
                <a:lnTo>
                  <a:pt x="0" y="4"/>
                </a:lnTo>
                <a:lnTo>
                  <a:pt x="1" y="3"/>
                </a:lnTo>
                <a:lnTo>
                  <a:pt x="1" y="2"/>
                </a:lnTo>
                <a:lnTo>
                  <a:pt x="2" y="2"/>
                </a:lnTo>
                <a:lnTo>
                  <a:pt x="3" y="1"/>
                </a:lnTo>
                <a:lnTo>
                  <a:pt x="4" y="1"/>
                </a:lnTo>
                <a:lnTo>
                  <a:pt x="4" y="0"/>
                </a:lnTo>
                <a:lnTo>
                  <a:pt x="5" y="0"/>
                </a:lnTo>
                <a:lnTo>
                  <a:pt x="5" y="8"/>
                </a:lnTo>
                <a:lnTo>
                  <a:pt x="5" y="14"/>
                </a:lnTo>
                <a:lnTo>
                  <a:pt x="4" y="19"/>
                </a:lnTo>
                <a:lnTo>
                  <a:pt x="4" y="26"/>
                </a:lnTo>
                <a:lnTo>
                  <a:pt x="3" y="27"/>
                </a:lnTo>
                <a:lnTo>
                  <a:pt x="3" y="28"/>
                </a:lnTo>
                <a:lnTo>
                  <a:pt x="2" y="28"/>
                </a:lnTo>
                <a:lnTo>
                  <a:pt x="1" y="29"/>
                </a:lnTo>
                <a:lnTo>
                  <a:pt x="0" y="30"/>
                </a:lnTo>
                <a:lnTo>
                  <a:pt x="0" y="31"/>
                </a:lnTo>
                <a:lnTo>
                  <a:pt x="0" y="30"/>
                </a:lnTo>
                <a:close/>
              </a:path>
            </a:pathLst>
          </a:custGeom>
          <a:solidFill>
            <a:srgbClr val="B2B2B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39" name="Freeform 387"/>
          <p:cNvSpPr>
            <a:spLocks/>
          </p:cNvSpPr>
          <p:nvPr/>
        </p:nvSpPr>
        <p:spPr bwMode="auto">
          <a:xfrm>
            <a:off x="7146926" y="4429126"/>
            <a:ext cx="11113" cy="3175"/>
          </a:xfrm>
          <a:custGeom>
            <a:avLst/>
            <a:gdLst>
              <a:gd name="T0" fmla="*/ 1588 w 7"/>
              <a:gd name="T1" fmla="*/ 3175 h 2"/>
              <a:gd name="T2" fmla="*/ 1588 w 7"/>
              <a:gd name="T3" fmla="*/ 1588 h 2"/>
              <a:gd name="T4" fmla="*/ 0 w 7"/>
              <a:gd name="T5" fmla="*/ 1588 h 2"/>
              <a:gd name="T6" fmla="*/ 0 w 7"/>
              <a:gd name="T7" fmla="*/ 0 h 2"/>
              <a:gd name="T8" fmla="*/ 1588 w 7"/>
              <a:gd name="T9" fmla="*/ 0 h 2"/>
              <a:gd name="T10" fmla="*/ 1588 w 7"/>
              <a:gd name="T11" fmla="*/ 0 h 2"/>
              <a:gd name="T12" fmla="*/ 3175 w 7"/>
              <a:gd name="T13" fmla="*/ 0 h 2"/>
              <a:gd name="T14" fmla="*/ 4763 w 7"/>
              <a:gd name="T15" fmla="*/ 0 h 2"/>
              <a:gd name="T16" fmla="*/ 6350 w 7"/>
              <a:gd name="T17" fmla="*/ 0 h 2"/>
              <a:gd name="T18" fmla="*/ 7938 w 7"/>
              <a:gd name="T19" fmla="*/ 0 h 2"/>
              <a:gd name="T20" fmla="*/ 9525 w 7"/>
              <a:gd name="T21" fmla="*/ 0 h 2"/>
              <a:gd name="T22" fmla="*/ 11113 w 7"/>
              <a:gd name="T23" fmla="*/ 0 h 2"/>
              <a:gd name="T24" fmla="*/ 11113 w 7"/>
              <a:gd name="T25" fmla="*/ 1588 h 2"/>
              <a:gd name="T26" fmla="*/ 9525 w 7"/>
              <a:gd name="T27" fmla="*/ 1588 h 2"/>
              <a:gd name="T28" fmla="*/ 7938 w 7"/>
              <a:gd name="T29" fmla="*/ 1588 h 2"/>
              <a:gd name="T30" fmla="*/ 7938 w 7"/>
              <a:gd name="T31" fmla="*/ 1588 h 2"/>
              <a:gd name="T32" fmla="*/ 6350 w 7"/>
              <a:gd name="T33" fmla="*/ 1588 h 2"/>
              <a:gd name="T34" fmla="*/ 4763 w 7"/>
              <a:gd name="T35" fmla="*/ 1588 h 2"/>
              <a:gd name="T36" fmla="*/ 3175 w 7"/>
              <a:gd name="T37" fmla="*/ 3175 h 2"/>
              <a:gd name="T38" fmla="*/ 1588 w 7"/>
              <a:gd name="T39" fmla="*/ 3175 h 2"/>
              <a:gd name="T40" fmla="*/ 1588 w 7"/>
              <a:gd name="T41" fmla="*/ 3175 h 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 h="2">
                <a:moveTo>
                  <a:pt x="1" y="2"/>
                </a:moveTo>
                <a:lnTo>
                  <a:pt x="1" y="1"/>
                </a:lnTo>
                <a:lnTo>
                  <a:pt x="0" y="1"/>
                </a:lnTo>
                <a:lnTo>
                  <a:pt x="0" y="0"/>
                </a:lnTo>
                <a:lnTo>
                  <a:pt x="1" y="0"/>
                </a:lnTo>
                <a:lnTo>
                  <a:pt x="2" y="0"/>
                </a:lnTo>
                <a:lnTo>
                  <a:pt x="3" y="0"/>
                </a:lnTo>
                <a:lnTo>
                  <a:pt x="4" y="0"/>
                </a:lnTo>
                <a:lnTo>
                  <a:pt x="5" y="0"/>
                </a:lnTo>
                <a:lnTo>
                  <a:pt x="6" y="0"/>
                </a:lnTo>
                <a:lnTo>
                  <a:pt x="7" y="0"/>
                </a:lnTo>
                <a:lnTo>
                  <a:pt x="7" y="1"/>
                </a:lnTo>
                <a:lnTo>
                  <a:pt x="6" y="1"/>
                </a:lnTo>
                <a:lnTo>
                  <a:pt x="5" y="1"/>
                </a:lnTo>
                <a:lnTo>
                  <a:pt x="4" y="1"/>
                </a:lnTo>
                <a:lnTo>
                  <a:pt x="3" y="1"/>
                </a:lnTo>
                <a:lnTo>
                  <a:pt x="2" y="2"/>
                </a:lnTo>
                <a:lnTo>
                  <a:pt x="1"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40" name="Freeform 388"/>
          <p:cNvSpPr>
            <a:spLocks/>
          </p:cNvSpPr>
          <p:nvPr/>
        </p:nvSpPr>
        <p:spPr bwMode="auto">
          <a:xfrm>
            <a:off x="7150101" y="4416425"/>
            <a:ext cx="3175" cy="1588"/>
          </a:xfrm>
          <a:custGeom>
            <a:avLst/>
            <a:gdLst>
              <a:gd name="T0" fmla="*/ 0 w 2"/>
              <a:gd name="T1" fmla="*/ 1588 h 1"/>
              <a:gd name="T2" fmla="*/ 0 w 2"/>
              <a:gd name="T3" fmla="*/ 1588 h 1"/>
              <a:gd name="T4" fmla="*/ 0 w 2"/>
              <a:gd name="T5" fmla="*/ 0 h 1"/>
              <a:gd name="T6" fmla="*/ 0 w 2"/>
              <a:gd name="T7" fmla="*/ 0 h 1"/>
              <a:gd name="T8" fmla="*/ 1588 w 2"/>
              <a:gd name="T9" fmla="*/ 0 h 1"/>
              <a:gd name="T10" fmla="*/ 3175 w 2"/>
              <a:gd name="T11" fmla="*/ 0 h 1"/>
              <a:gd name="T12" fmla="*/ 3175 w 2"/>
              <a:gd name="T13" fmla="*/ 1588 h 1"/>
              <a:gd name="T14" fmla="*/ 3175 w 2"/>
              <a:gd name="T15" fmla="*/ 1588 h 1"/>
              <a:gd name="T16" fmla="*/ 3175 w 2"/>
              <a:gd name="T17" fmla="*/ 1588 h 1"/>
              <a:gd name="T18" fmla="*/ 1588 w 2"/>
              <a:gd name="T19" fmla="*/ 1588 h 1"/>
              <a:gd name="T20" fmla="*/ 1588 w 2"/>
              <a:gd name="T21" fmla="*/ 1588 h 1"/>
              <a:gd name="T22" fmla="*/ 0 w 2"/>
              <a:gd name="T23" fmla="*/ 1588 h 1"/>
              <a:gd name="T24" fmla="*/ 0 w 2"/>
              <a:gd name="T25" fmla="*/ 1588 h 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1">
                <a:moveTo>
                  <a:pt x="0" y="1"/>
                </a:moveTo>
                <a:lnTo>
                  <a:pt x="0" y="1"/>
                </a:lnTo>
                <a:lnTo>
                  <a:pt x="0" y="0"/>
                </a:lnTo>
                <a:lnTo>
                  <a:pt x="1" y="0"/>
                </a:lnTo>
                <a:lnTo>
                  <a:pt x="2" y="0"/>
                </a:lnTo>
                <a:lnTo>
                  <a:pt x="2" y="1"/>
                </a:lnTo>
                <a:lnTo>
                  <a:pt x="1" y="1"/>
                </a:lnTo>
                <a:lnTo>
                  <a:pt x="0" y="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41" name="Freeform 389"/>
          <p:cNvSpPr>
            <a:spLocks/>
          </p:cNvSpPr>
          <p:nvPr/>
        </p:nvSpPr>
        <p:spPr bwMode="auto">
          <a:xfrm>
            <a:off x="7158039" y="4408489"/>
            <a:ext cx="3175" cy="1587"/>
          </a:xfrm>
          <a:custGeom>
            <a:avLst/>
            <a:gdLst>
              <a:gd name="T0" fmla="*/ 1588 w 2"/>
              <a:gd name="T1" fmla="*/ 1587 h 1"/>
              <a:gd name="T2" fmla="*/ 1588 w 2"/>
              <a:gd name="T3" fmla="*/ 1587 h 1"/>
              <a:gd name="T4" fmla="*/ 0 w 2"/>
              <a:gd name="T5" fmla="*/ 1587 h 1"/>
              <a:gd name="T6" fmla="*/ 0 w 2"/>
              <a:gd name="T7" fmla="*/ 1587 h 1"/>
              <a:gd name="T8" fmla="*/ 0 w 2"/>
              <a:gd name="T9" fmla="*/ 0 h 1"/>
              <a:gd name="T10" fmla="*/ 1588 w 2"/>
              <a:gd name="T11" fmla="*/ 0 h 1"/>
              <a:gd name="T12" fmla="*/ 1588 w 2"/>
              <a:gd name="T13" fmla="*/ 0 h 1"/>
              <a:gd name="T14" fmla="*/ 3175 w 2"/>
              <a:gd name="T15" fmla="*/ 0 h 1"/>
              <a:gd name="T16" fmla="*/ 3175 w 2"/>
              <a:gd name="T17" fmla="*/ 0 h 1"/>
              <a:gd name="T18" fmla="*/ 3175 w 2"/>
              <a:gd name="T19" fmla="*/ 1587 h 1"/>
              <a:gd name="T20" fmla="*/ 3175 w 2"/>
              <a:gd name="T21" fmla="*/ 1587 h 1"/>
              <a:gd name="T22" fmla="*/ 3175 w 2"/>
              <a:gd name="T23" fmla="*/ 1587 h 1"/>
              <a:gd name="T24" fmla="*/ 1588 w 2"/>
              <a:gd name="T25" fmla="*/ 1587 h 1"/>
              <a:gd name="T26" fmla="*/ 1588 w 2"/>
              <a:gd name="T27" fmla="*/ 1587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 h="1">
                <a:moveTo>
                  <a:pt x="1" y="1"/>
                </a:moveTo>
                <a:lnTo>
                  <a:pt x="1" y="1"/>
                </a:lnTo>
                <a:lnTo>
                  <a:pt x="0" y="1"/>
                </a:lnTo>
                <a:lnTo>
                  <a:pt x="0" y="0"/>
                </a:lnTo>
                <a:lnTo>
                  <a:pt x="1" y="0"/>
                </a:lnTo>
                <a:lnTo>
                  <a:pt x="2" y="0"/>
                </a:lnTo>
                <a:lnTo>
                  <a:pt x="2" y="1"/>
                </a:lnTo>
                <a:lnTo>
                  <a:pt x="1" y="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42" name="Freeform 390"/>
          <p:cNvSpPr>
            <a:spLocks/>
          </p:cNvSpPr>
          <p:nvPr/>
        </p:nvSpPr>
        <p:spPr bwMode="auto">
          <a:xfrm>
            <a:off x="7204076" y="4310064"/>
            <a:ext cx="157163" cy="96837"/>
          </a:xfrm>
          <a:custGeom>
            <a:avLst/>
            <a:gdLst>
              <a:gd name="T0" fmla="*/ 0 w 99"/>
              <a:gd name="T1" fmla="*/ 93662 h 61"/>
              <a:gd name="T2" fmla="*/ 0 w 99"/>
              <a:gd name="T3" fmla="*/ 90487 h 61"/>
              <a:gd name="T4" fmla="*/ 1588 w 99"/>
              <a:gd name="T5" fmla="*/ 87312 h 61"/>
              <a:gd name="T6" fmla="*/ 3175 w 99"/>
              <a:gd name="T7" fmla="*/ 85725 h 61"/>
              <a:gd name="T8" fmla="*/ 7938 w 99"/>
              <a:gd name="T9" fmla="*/ 79375 h 61"/>
              <a:gd name="T10" fmla="*/ 15875 w 99"/>
              <a:gd name="T11" fmla="*/ 71437 h 61"/>
              <a:gd name="T12" fmla="*/ 23813 w 99"/>
              <a:gd name="T13" fmla="*/ 65087 h 61"/>
              <a:gd name="T14" fmla="*/ 31750 w 99"/>
              <a:gd name="T15" fmla="*/ 58737 h 61"/>
              <a:gd name="T16" fmla="*/ 39688 w 99"/>
              <a:gd name="T17" fmla="*/ 52387 h 61"/>
              <a:gd name="T18" fmla="*/ 49213 w 99"/>
              <a:gd name="T19" fmla="*/ 44450 h 61"/>
              <a:gd name="T20" fmla="*/ 57150 w 99"/>
              <a:gd name="T21" fmla="*/ 39687 h 61"/>
              <a:gd name="T22" fmla="*/ 65088 w 99"/>
              <a:gd name="T23" fmla="*/ 33337 h 61"/>
              <a:gd name="T24" fmla="*/ 74613 w 99"/>
              <a:gd name="T25" fmla="*/ 28575 h 61"/>
              <a:gd name="T26" fmla="*/ 84138 w 99"/>
              <a:gd name="T27" fmla="*/ 23812 h 61"/>
              <a:gd name="T28" fmla="*/ 92075 w 99"/>
              <a:gd name="T29" fmla="*/ 19050 h 61"/>
              <a:gd name="T30" fmla="*/ 101600 w 99"/>
              <a:gd name="T31" fmla="*/ 15875 h 61"/>
              <a:gd name="T32" fmla="*/ 109538 w 99"/>
              <a:gd name="T33" fmla="*/ 11112 h 61"/>
              <a:gd name="T34" fmla="*/ 119063 w 99"/>
              <a:gd name="T35" fmla="*/ 7937 h 61"/>
              <a:gd name="T36" fmla="*/ 128588 w 99"/>
              <a:gd name="T37" fmla="*/ 4762 h 61"/>
              <a:gd name="T38" fmla="*/ 136525 w 99"/>
              <a:gd name="T39" fmla="*/ 3175 h 61"/>
              <a:gd name="T40" fmla="*/ 142875 w 99"/>
              <a:gd name="T41" fmla="*/ 1587 h 61"/>
              <a:gd name="T42" fmla="*/ 147638 w 99"/>
              <a:gd name="T43" fmla="*/ 0 h 61"/>
              <a:gd name="T44" fmla="*/ 150813 w 99"/>
              <a:gd name="T45" fmla="*/ 0 h 61"/>
              <a:gd name="T46" fmla="*/ 153988 w 99"/>
              <a:gd name="T47" fmla="*/ 0 h 61"/>
              <a:gd name="T48" fmla="*/ 157163 w 99"/>
              <a:gd name="T49" fmla="*/ 1587 h 61"/>
              <a:gd name="T50" fmla="*/ 157163 w 99"/>
              <a:gd name="T51" fmla="*/ 3175 h 61"/>
              <a:gd name="T52" fmla="*/ 153988 w 99"/>
              <a:gd name="T53" fmla="*/ 4762 h 61"/>
              <a:gd name="T54" fmla="*/ 147638 w 99"/>
              <a:gd name="T55" fmla="*/ 6350 h 61"/>
              <a:gd name="T56" fmla="*/ 141288 w 99"/>
              <a:gd name="T57" fmla="*/ 6350 h 61"/>
              <a:gd name="T58" fmla="*/ 136525 w 99"/>
              <a:gd name="T59" fmla="*/ 7937 h 61"/>
              <a:gd name="T60" fmla="*/ 127000 w 99"/>
              <a:gd name="T61" fmla="*/ 9525 h 61"/>
              <a:gd name="T62" fmla="*/ 117475 w 99"/>
              <a:gd name="T63" fmla="*/ 12700 h 61"/>
              <a:gd name="T64" fmla="*/ 106363 w 99"/>
              <a:gd name="T65" fmla="*/ 17462 h 61"/>
              <a:gd name="T66" fmla="*/ 96838 w 99"/>
              <a:gd name="T67" fmla="*/ 22225 h 61"/>
              <a:gd name="T68" fmla="*/ 85725 w 99"/>
              <a:gd name="T69" fmla="*/ 28575 h 61"/>
              <a:gd name="T70" fmla="*/ 76200 w 99"/>
              <a:gd name="T71" fmla="*/ 33337 h 61"/>
              <a:gd name="T72" fmla="*/ 65088 w 99"/>
              <a:gd name="T73" fmla="*/ 39687 h 61"/>
              <a:gd name="T74" fmla="*/ 55563 w 99"/>
              <a:gd name="T75" fmla="*/ 46037 h 61"/>
              <a:gd name="T76" fmla="*/ 49213 w 99"/>
              <a:gd name="T77" fmla="*/ 52387 h 61"/>
              <a:gd name="T78" fmla="*/ 44450 w 99"/>
              <a:gd name="T79" fmla="*/ 55562 h 61"/>
              <a:gd name="T80" fmla="*/ 41275 w 99"/>
              <a:gd name="T81" fmla="*/ 58737 h 61"/>
              <a:gd name="T82" fmla="*/ 36513 w 99"/>
              <a:gd name="T83" fmla="*/ 61912 h 61"/>
              <a:gd name="T84" fmla="*/ 33338 w 99"/>
              <a:gd name="T85" fmla="*/ 65087 h 61"/>
              <a:gd name="T86" fmla="*/ 28575 w 99"/>
              <a:gd name="T87" fmla="*/ 68262 h 61"/>
              <a:gd name="T88" fmla="*/ 25400 w 99"/>
              <a:gd name="T89" fmla="*/ 71437 h 61"/>
              <a:gd name="T90" fmla="*/ 20638 w 99"/>
              <a:gd name="T91" fmla="*/ 76200 h 61"/>
              <a:gd name="T92" fmla="*/ 17463 w 99"/>
              <a:gd name="T93" fmla="*/ 79375 h 61"/>
              <a:gd name="T94" fmla="*/ 12700 w 99"/>
              <a:gd name="T95" fmla="*/ 84137 h 61"/>
              <a:gd name="T96" fmla="*/ 6350 w 99"/>
              <a:gd name="T97" fmla="*/ 90487 h 61"/>
              <a:gd name="T98" fmla="*/ 1588 w 99"/>
              <a:gd name="T99" fmla="*/ 95250 h 6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99" h="61">
                <a:moveTo>
                  <a:pt x="0" y="61"/>
                </a:moveTo>
                <a:lnTo>
                  <a:pt x="0" y="59"/>
                </a:lnTo>
                <a:lnTo>
                  <a:pt x="0" y="58"/>
                </a:lnTo>
                <a:lnTo>
                  <a:pt x="0" y="57"/>
                </a:lnTo>
                <a:lnTo>
                  <a:pt x="0" y="55"/>
                </a:lnTo>
                <a:lnTo>
                  <a:pt x="1" y="55"/>
                </a:lnTo>
                <a:lnTo>
                  <a:pt x="2" y="54"/>
                </a:lnTo>
                <a:lnTo>
                  <a:pt x="3" y="53"/>
                </a:lnTo>
                <a:lnTo>
                  <a:pt x="5" y="50"/>
                </a:lnTo>
                <a:lnTo>
                  <a:pt x="8" y="48"/>
                </a:lnTo>
                <a:lnTo>
                  <a:pt x="10" y="45"/>
                </a:lnTo>
                <a:lnTo>
                  <a:pt x="12" y="43"/>
                </a:lnTo>
                <a:lnTo>
                  <a:pt x="15" y="41"/>
                </a:lnTo>
                <a:lnTo>
                  <a:pt x="17" y="39"/>
                </a:lnTo>
                <a:lnTo>
                  <a:pt x="20" y="37"/>
                </a:lnTo>
                <a:lnTo>
                  <a:pt x="23" y="35"/>
                </a:lnTo>
                <a:lnTo>
                  <a:pt x="25" y="33"/>
                </a:lnTo>
                <a:lnTo>
                  <a:pt x="28" y="30"/>
                </a:lnTo>
                <a:lnTo>
                  <a:pt x="31" y="28"/>
                </a:lnTo>
                <a:lnTo>
                  <a:pt x="33" y="27"/>
                </a:lnTo>
                <a:lnTo>
                  <a:pt x="36" y="25"/>
                </a:lnTo>
                <a:lnTo>
                  <a:pt x="39" y="23"/>
                </a:lnTo>
                <a:lnTo>
                  <a:pt x="41" y="21"/>
                </a:lnTo>
                <a:lnTo>
                  <a:pt x="44" y="20"/>
                </a:lnTo>
                <a:lnTo>
                  <a:pt x="47" y="18"/>
                </a:lnTo>
                <a:lnTo>
                  <a:pt x="50" y="16"/>
                </a:lnTo>
                <a:lnTo>
                  <a:pt x="53" y="15"/>
                </a:lnTo>
                <a:lnTo>
                  <a:pt x="56" y="13"/>
                </a:lnTo>
                <a:lnTo>
                  <a:pt x="58" y="12"/>
                </a:lnTo>
                <a:lnTo>
                  <a:pt x="61" y="10"/>
                </a:lnTo>
                <a:lnTo>
                  <a:pt x="64" y="10"/>
                </a:lnTo>
                <a:lnTo>
                  <a:pt x="67" y="8"/>
                </a:lnTo>
                <a:lnTo>
                  <a:pt x="69" y="7"/>
                </a:lnTo>
                <a:lnTo>
                  <a:pt x="72" y="6"/>
                </a:lnTo>
                <a:lnTo>
                  <a:pt x="75" y="5"/>
                </a:lnTo>
                <a:lnTo>
                  <a:pt x="78" y="4"/>
                </a:lnTo>
                <a:lnTo>
                  <a:pt x="81" y="3"/>
                </a:lnTo>
                <a:lnTo>
                  <a:pt x="83" y="2"/>
                </a:lnTo>
                <a:lnTo>
                  <a:pt x="86" y="2"/>
                </a:lnTo>
                <a:lnTo>
                  <a:pt x="89" y="1"/>
                </a:lnTo>
                <a:lnTo>
                  <a:pt x="90" y="1"/>
                </a:lnTo>
                <a:lnTo>
                  <a:pt x="91" y="0"/>
                </a:lnTo>
                <a:lnTo>
                  <a:pt x="93" y="0"/>
                </a:lnTo>
                <a:lnTo>
                  <a:pt x="94" y="0"/>
                </a:lnTo>
                <a:lnTo>
                  <a:pt x="95" y="0"/>
                </a:lnTo>
                <a:lnTo>
                  <a:pt x="96" y="0"/>
                </a:lnTo>
                <a:lnTo>
                  <a:pt x="97" y="0"/>
                </a:lnTo>
                <a:lnTo>
                  <a:pt x="98" y="0"/>
                </a:lnTo>
                <a:lnTo>
                  <a:pt x="99" y="1"/>
                </a:lnTo>
                <a:lnTo>
                  <a:pt x="99" y="2"/>
                </a:lnTo>
                <a:lnTo>
                  <a:pt x="99" y="3"/>
                </a:lnTo>
                <a:lnTo>
                  <a:pt x="97" y="3"/>
                </a:lnTo>
                <a:lnTo>
                  <a:pt x="95" y="3"/>
                </a:lnTo>
                <a:lnTo>
                  <a:pt x="93" y="4"/>
                </a:lnTo>
                <a:lnTo>
                  <a:pt x="91" y="4"/>
                </a:lnTo>
                <a:lnTo>
                  <a:pt x="89" y="4"/>
                </a:lnTo>
                <a:lnTo>
                  <a:pt x="88" y="5"/>
                </a:lnTo>
                <a:lnTo>
                  <a:pt x="86" y="5"/>
                </a:lnTo>
                <a:lnTo>
                  <a:pt x="84" y="5"/>
                </a:lnTo>
                <a:lnTo>
                  <a:pt x="80" y="6"/>
                </a:lnTo>
                <a:lnTo>
                  <a:pt x="77" y="7"/>
                </a:lnTo>
                <a:lnTo>
                  <a:pt x="74" y="8"/>
                </a:lnTo>
                <a:lnTo>
                  <a:pt x="70" y="10"/>
                </a:lnTo>
                <a:lnTo>
                  <a:pt x="67" y="11"/>
                </a:lnTo>
                <a:lnTo>
                  <a:pt x="64" y="12"/>
                </a:lnTo>
                <a:lnTo>
                  <a:pt x="61" y="14"/>
                </a:lnTo>
                <a:lnTo>
                  <a:pt x="57" y="15"/>
                </a:lnTo>
                <a:lnTo>
                  <a:pt x="54" y="18"/>
                </a:lnTo>
                <a:lnTo>
                  <a:pt x="51" y="19"/>
                </a:lnTo>
                <a:lnTo>
                  <a:pt x="48" y="21"/>
                </a:lnTo>
                <a:lnTo>
                  <a:pt x="44" y="23"/>
                </a:lnTo>
                <a:lnTo>
                  <a:pt x="41" y="25"/>
                </a:lnTo>
                <a:lnTo>
                  <a:pt x="39" y="27"/>
                </a:lnTo>
                <a:lnTo>
                  <a:pt x="35" y="29"/>
                </a:lnTo>
                <a:lnTo>
                  <a:pt x="32" y="31"/>
                </a:lnTo>
                <a:lnTo>
                  <a:pt x="31" y="33"/>
                </a:lnTo>
                <a:lnTo>
                  <a:pt x="30" y="33"/>
                </a:lnTo>
                <a:lnTo>
                  <a:pt x="28" y="35"/>
                </a:lnTo>
                <a:lnTo>
                  <a:pt x="27" y="35"/>
                </a:lnTo>
                <a:lnTo>
                  <a:pt x="26" y="37"/>
                </a:lnTo>
                <a:lnTo>
                  <a:pt x="25" y="38"/>
                </a:lnTo>
                <a:lnTo>
                  <a:pt x="23" y="39"/>
                </a:lnTo>
                <a:lnTo>
                  <a:pt x="22" y="40"/>
                </a:lnTo>
                <a:lnTo>
                  <a:pt x="21" y="41"/>
                </a:lnTo>
                <a:lnTo>
                  <a:pt x="20" y="42"/>
                </a:lnTo>
                <a:lnTo>
                  <a:pt x="18" y="43"/>
                </a:lnTo>
                <a:lnTo>
                  <a:pt x="17" y="44"/>
                </a:lnTo>
                <a:lnTo>
                  <a:pt x="16" y="45"/>
                </a:lnTo>
                <a:lnTo>
                  <a:pt x="15" y="46"/>
                </a:lnTo>
                <a:lnTo>
                  <a:pt x="13" y="48"/>
                </a:lnTo>
                <a:lnTo>
                  <a:pt x="12" y="48"/>
                </a:lnTo>
                <a:lnTo>
                  <a:pt x="11" y="50"/>
                </a:lnTo>
                <a:lnTo>
                  <a:pt x="10" y="51"/>
                </a:lnTo>
                <a:lnTo>
                  <a:pt x="8" y="53"/>
                </a:lnTo>
                <a:lnTo>
                  <a:pt x="6" y="55"/>
                </a:lnTo>
                <a:lnTo>
                  <a:pt x="4" y="57"/>
                </a:lnTo>
                <a:lnTo>
                  <a:pt x="2" y="58"/>
                </a:lnTo>
                <a:lnTo>
                  <a:pt x="1" y="60"/>
                </a:lnTo>
                <a:lnTo>
                  <a:pt x="0" y="61"/>
                </a:lnTo>
                <a:close/>
              </a:path>
            </a:pathLst>
          </a:custGeom>
          <a:solidFill>
            <a:srgbClr val="B2B2B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43" name="Freeform 391"/>
          <p:cNvSpPr>
            <a:spLocks/>
          </p:cNvSpPr>
          <p:nvPr/>
        </p:nvSpPr>
        <p:spPr bwMode="auto">
          <a:xfrm>
            <a:off x="7204075" y="4298950"/>
            <a:ext cx="153988" cy="95250"/>
          </a:xfrm>
          <a:custGeom>
            <a:avLst/>
            <a:gdLst>
              <a:gd name="T0" fmla="*/ 1588 w 97"/>
              <a:gd name="T1" fmla="*/ 88900 h 60"/>
              <a:gd name="T2" fmla="*/ 1588 w 97"/>
              <a:gd name="T3" fmla="*/ 82550 h 60"/>
              <a:gd name="T4" fmla="*/ 4763 w 97"/>
              <a:gd name="T5" fmla="*/ 77788 h 60"/>
              <a:gd name="T6" fmla="*/ 7938 w 97"/>
              <a:gd name="T7" fmla="*/ 73025 h 60"/>
              <a:gd name="T8" fmla="*/ 14288 w 97"/>
              <a:gd name="T9" fmla="*/ 66675 h 60"/>
              <a:gd name="T10" fmla="*/ 19050 w 97"/>
              <a:gd name="T11" fmla="*/ 63500 h 60"/>
              <a:gd name="T12" fmla="*/ 25400 w 97"/>
              <a:gd name="T13" fmla="*/ 57150 h 60"/>
              <a:gd name="T14" fmla="*/ 31750 w 97"/>
              <a:gd name="T15" fmla="*/ 52388 h 60"/>
              <a:gd name="T16" fmla="*/ 38100 w 97"/>
              <a:gd name="T17" fmla="*/ 47625 h 60"/>
              <a:gd name="T18" fmla="*/ 42863 w 97"/>
              <a:gd name="T19" fmla="*/ 46038 h 60"/>
              <a:gd name="T20" fmla="*/ 49213 w 97"/>
              <a:gd name="T21" fmla="*/ 42863 h 60"/>
              <a:gd name="T22" fmla="*/ 53975 w 97"/>
              <a:gd name="T23" fmla="*/ 39688 h 60"/>
              <a:gd name="T24" fmla="*/ 55563 w 97"/>
              <a:gd name="T25" fmla="*/ 36513 h 60"/>
              <a:gd name="T26" fmla="*/ 58738 w 97"/>
              <a:gd name="T27" fmla="*/ 34925 h 60"/>
              <a:gd name="T28" fmla="*/ 63500 w 97"/>
              <a:gd name="T29" fmla="*/ 31750 h 60"/>
              <a:gd name="T30" fmla="*/ 71438 w 97"/>
              <a:gd name="T31" fmla="*/ 26988 h 60"/>
              <a:gd name="T32" fmla="*/ 79375 w 97"/>
              <a:gd name="T33" fmla="*/ 23813 h 60"/>
              <a:gd name="T34" fmla="*/ 87313 w 97"/>
              <a:gd name="T35" fmla="*/ 19050 h 60"/>
              <a:gd name="T36" fmla="*/ 96838 w 97"/>
              <a:gd name="T37" fmla="*/ 15875 h 60"/>
              <a:gd name="T38" fmla="*/ 104775 w 97"/>
              <a:gd name="T39" fmla="*/ 12700 h 60"/>
              <a:gd name="T40" fmla="*/ 112713 w 97"/>
              <a:gd name="T41" fmla="*/ 9525 h 60"/>
              <a:gd name="T42" fmla="*/ 120650 w 97"/>
              <a:gd name="T43" fmla="*/ 6350 h 60"/>
              <a:gd name="T44" fmla="*/ 128588 w 97"/>
              <a:gd name="T45" fmla="*/ 3175 h 60"/>
              <a:gd name="T46" fmla="*/ 134938 w 97"/>
              <a:gd name="T47" fmla="*/ 3175 h 60"/>
              <a:gd name="T48" fmla="*/ 141288 w 97"/>
              <a:gd name="T49" fmla="*/ 0 h 60"/>
              <a:gd name="T50" fmla="*/ 149225 w 97"/>
              <a:gd name="T51" fmla="*/ 0 h 60"/>
              <a:gd name="T52" fmla="*/ 152400 w 97"/>
              <a:gd name="T53" fmla="*/ 1588 h 60"/>
              <a:gd name="T54" fmla="*/ 153988 w 97"/>
              <a:gd name="T55" fmla="*/ 6350 h 60"/>
              <a:gd name="T56" fmla="*/ 153988 w 97"/>
              <a:gd name="T57" fmla="*/ 7938 h 60"/>
              <a:gd name="T58" fmla="*/ 144463 w 97"/>
              <a:gd name="T59" fmla="*/ 9525 h 60"/>
              <a:gd name="T60" fmla="*/ 134938 w 97"/>
              <a:gd name="T61" fmla="*/ 11113 h 60"/>
              <a:gd name="T62" fmla="*/ 127000 w 97"/>
              <a:gd name="T63" fmla="*/ 14288 h 60"/>
              <a:gd name="T64" fmla="*/ 117475 w 97"/>
              <a:gd name="T65" fmla="*/ 15875 h 60"/>
              <a:gd name="T66" fmla="*/ 107950 w 97"/>
              <a:gd name="T67" fmla="*/ 19050 h 60"/>
              <a:gd name="T68" fmla="*/ 100013 w 97"/>
              <a:gd name="T69" fmla="*/ 22225 h 60"/>
              <a:gd name="T70" fmla="*/ 90488 w 97"/>
              <a:gd name="T71" fmla="*/ 26988 h 60"/>
              <a:gd name="T72" fmla="*/ 82550 w 97"/>
              <a:gd name="T73" fmla="*/ 31750 h 60"/>
              <a:gd name="T74" fmla="*/ 73025 w 97"/>
              <a:gd name="T75" fmla="*/ 38100 h 60"/>
              <a:gd name="T76" fmla="*/ 65088 w 97"/>
              <a:gd name="T77" fmla="*/ 42863 h 60"/>
              <a:gd name="T78" fmla="*/ 57150 w 97"/>
              <a:gd name="T79" fmla="*/ 47625 h 60"/>
              <a:gd name="T80" fmla="*/ 47625 w 97"/>
              <a:gd name="T81" fmla="*/ 53975 h 60"/>
              <a:gd name="T82" fmla="*/ 39688 w 97"/>
              <a:gd name="T83" fmla="*/ 60325 h 60"/>
              <a:gd name="T84" fmla="*/ 31750 w 97"/>
              <a:gd name="T85" fmla="*/ 66675 h 60"/>
              <a:gd name="T86" fmla="*/ 23813 w 97"/>
              <a:gd name="T87" fmla="*/ 73025 h 60"/>
              <a:gd name="T88" fmla="*/ 15875 w 97"/>
              <a:gd name="T89" fmla="*/ 79375 h 60"/>
              <a:gd name="T90" fmla="*/ 7938 w 97"/>
              <a:gd name="T91" fmla="*/ 87313 h 60"/>
              <a:gd name="T92" fmla="*/ 3175 w 97"/>
              <a:gd name="T93" fmla="*/ 92075 h 60"/>
              <a:gd name="T94" fmla="*/ 1588 w 97"/>
              <a:gd name="T95" fmla="*/ 93663 h 60"/>
              <a:gd name="T96" fmla="*/ 0 w 97"/>
              <a:gd name="T97" fmla="*/ 95250 h 6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97" h="60">
                <a:moveTo>
                  <a:pt x="0" y="60"/>
                </a:moveTo>
                <a:lnTo>
                  <a:pt x="1" y="56"/>
                </a:lnTo>
                <a:lnTo>
                  <a:pt x="1" y="53"/>
                </a:lnTo>
                <a:lnTo>
                  <a:pt x="1" y="52"/>
                </a:lnTo>
                <a:lnTo>
                  <a:pt x="1" y="50"/>
                </a:lnTo>
                <a:lnTo>
                  <a:pt x="3" y="49"/>
                </a:lnTo>
                <a:lnTo>
                  <a:pt x="4" y="47"/>
                </a:lnTo>
                <a:lnTo>
                  <a:pt x="5" y="46"/>
                </a:lnTo>
                <a:lnTo>
                  <a:pt x="7" y="45"/>
                </a:lnTo>
                <a:lnTo>
                  <a:pt x="9" y="42"/>
                </a:lnTo>
                <a:lnTo>
                  <a:pt x="11" y="41"/>
                </a:lnTo>
                <a:lnTo>
                  <a:pt x="12" y="40"/>
                </a:lnTo>
                <a:lnTo>
                  <a:pt x="14" y="37"/>
                </a:lnTo>
                <a:lnTo>
                  <a:pt x="16" y="36"/>
                </a:lnTo>
                <a:lnTo>
                  <a:pt x="18" y="35"/>
                </a:lnTo>
                <a:lnTo>
                  <a:pt x="20" y="33"/>
                </a:lnTo>
                <a:lnTo>
                  <a:pt x="22" y="32"/>
                </a:lnTo>
                <a:lnTo>
                  <a:pt x="24" y="30"/>
                </a:lnTo>
                <a:lnTo>
                  <a:pt x="25" y="30"/>
                </a:lnTo>
                <a:lnTo>
                  <a:pt x="27" y="29"/>
                </a:lnTo>
                <a:lnTo>
                  <a:pt x="28" y="28"/>
                </a:lnTo>
                <a:lnTo>
                  <a:pt x="31" y="27"/>
                </a:lnTo>
                <a:lnTo>
                  <a:pt x="33" y="25"/>
                </a:lnTo>
                <a:lnTo>
                  <a:pt x="34" y="25"/>
                </a:lnTo>
                <a:lnTo>
                  <a:pt x="35" y="24"/>
                </a:lnTo>
                <a:lnTo>
                  <a:pt x="35" y="23"/>
                </a:lnTo>
                <a:lnTo>
                  <a:pt x="36" y="22"/>
                </a:lnTo>
                <a:lnTo>
                  <a:pt x="37" y="22"/>
                </a:lnTo>
                <a:lnTo>
                  <a:pt x="37" y="21"/>
                </a:lnTo>
                <a:lnTo>
                  <a:pt x="40" y="20"/>
                </a:lnTo>
                <a:lnTo>
                  <a:pt x="43" y="19"/>
                </a:lnTo>
                <a:lnTo>
                  <a:pt x="45" y="17"/>
                </a:lnTo>
                <a:lnTo>
                  <a:pt x="48" y="17"/>
                </a:lnTo>
                <a:lnTo>
                  <a:pt x="50" y="15"/>
                </a:lnTo>
                <a:lnTo>
                  <a:pt x="53" y="14"/>
                </a:lnTo>
                <a:lnTo>
                  <a:pt x="55" y="12"/>
                </a:lnTo>
                <a:lnTo>
                  <a:pt x="58" y="11"/>
                </a:lnTo>
                <a:lnTo>
                  <a:pt x="61" y="10"/>
                </a:lnTo>
                <a:lnTo>
                  <a:pt x="63" y="9"/>
                </a:lnTo>
                <a:lnTo>
                  <a:pt x="66" y="8"/>
                </a:lnTo>
                <a:lnTo>
                  <a:pt x="68" y="7"/>
                </a:lnTo>
                <a:lnTo>
                  <a:pt x="71" y="6"/>
                </a:lnTo>
                <a:lnTo>
                  <a:pt x="73" y="4"/>
                </a:lnTo>
                <a:lnTo>
                  <a:pt x="76" y="4"/>
                </a:lnTo>
                <a:lnTo>
                  <a:pt x="79" y="3"/>
                </a:lnTo>
                <a:lnTo>
                  <a:pt x="81" y="2"/>
                </a:lnTo>
                <a:lnTo>
                  <a:pt x="83" y="2"/>
                </a:lnTo>
                <a:lnTo>
                  <a:pt x="85" y="2"/>
                </a:lnTo>
                <a:lnTo>
                  <a:pt x="87" y="1"/>
                </a:lnTo>
                <a:lnTo>
                  <a:pt x="89" y="0"/>
                </a:lnTo>
                <a:lnTo>
                  <a:pt x="92" y="0"/>
                </a:lnTo>
                <a:lnTo>
                  <a:pt x="94" y="0"/>
                </a:lnTo>
                <a:lnTo>
                  <a:pt x="96" y="0"/>
                </a:lnTo>
                <a:lnTo>
                  <a:pt x="96" y="1"/>
                </a:lnTo>
                <a:lnTo>
                  <a:pt x="97" y="2"/>
                </a:lnTo>
                <a:lnTo>
                  <a:pt x="97" y="4"/>
                </a:lnTo>
                <a:lnTo>
                  <a:pt x="97" y="5"/>
                </a:lnTo>
                <a:lnTo>
                  <a:pt x="94" y="6"/>
                </a:lnTo>
                <a:lnTo>
                  <a:pt x="91" y="6"/>
                </a:lnTo>
                <a:lnTo>
                  <a:pt x="88" y="7"/>
                </a:lnTo>
                <a:lnTo>
                  <a:pt x="85" y="7"/>
                </a:lnTo>
                <a:lnTo>
                  <a:pt x="83" y="8"/>
                </a:lnTo>
                <a:lnTo>
                  <a:pt x="80" y="9"/>
                </a:lnTo>
                <a:lnTo>
                  <a:pt x="77" y="9"/>
                </a:lnTo>
                <a:lnTo>
                  <a:pt x="74" y="10"/>
                </a:lnTo>
                <a:lnTo>
                  <a:pt x="71" y="11"/>
                </a:lnTo>
                <a:lnTo>
                  <a:pt x="68" y="12"/>
                </a:lnTo>
                <a:lnTo>
                  <a:pt x="66" y="14"/>
                </a:lnTo>
                <a:lnTo>
                  <a:pt x="63" y="14"/>
                </a:lnTo>
                <a:lnTo>
                  <a:pt x="60" y="16"/>
                </a:lnTo>
                <a:lnTo>
                  <a:pt x="57" y="17"/>
                </a:lnTo>
                <a:lnTo>
                  <a:pt x="55" y="19"/>
                </a:lnTo>
                <a:lnTo>
                  <a:pt x="52" y="20"/>
                </a:lnTo>
                <a:lnTo>
                  <a:pt x="49" y="22"/>
                </a:lnTo>
                <a:lnTo>
                  <a:pt x="46" y="24"/>
                </a:lnTo>
                <a:lnTo>
                  <a:pt x="44" y="25"/>
                </a:lnTo>
                <a:lnTo>
                  <a:pt x="41" y="27"/>
                </a:lnTo>
                <a:lnTo>
                  <a:pt x="39" y="29"/>
                </a:lnTo>
                <a:lnTo>
                  <a:pt x="36" y="30"/>
                </a:lnTo>
                <a:lnTo>
                  <a:pt x="33" y="32"/>
                </a:lnTo>
                <a:lnTo>
                  <a:pt x="30" y="34"/>
                </a:lnTo>
                <a:lnTo>
                  <a:pt x="28" y="36"/>
                </a:lnTo>
                <a:lnTo>
                  <a:pt x="25" y="38"/>
                </a:lnTo>
                <a:lnTo>
                  <a:pt x="22" y="40"/>
                </a:lnTo>
                <a:lnTo>
                  <a:pt x="20" y="42"/>
                </a:lnTo>
                <a:lnTo>
                  <a:pt x="17" y="44"/>
                </a:lnTo>
                <a:lnTo>
                  <a:pt x="15" y="46"/>
                </a:lnTo>
                <a:lnTo>
                  <a:pt x="12" y="48"/>
                </a:lnTo>
                <a:lnTo>
                  <a:pt x="10" y="50"/>
                </a:lnTo>
                <a:lnTo>
                  <a:pt x="7" y="53"/>
                </a:lnTo>
                <a:lnTo>
                  <a:pt x="5" y="55"/>
                </a:lnTo>
                <a:lnTo>
                  <a:pt x="4" y="57"/>
                </a:lnTo>
                <a:lnTo>
                  <a:pt x="2" y="58"/>
                </a:lnTo>
                <a:lnTo>
                  <a:pt x="2" y="59"/>
                </a:lnTo>
                <a:lnTo>
                  <a:pt x="1" y="59"/>
                </a:lnTo>
                <a:lnTo>
                  <a:pt x="1" y="60"/>
                </a:lnTo>
                <a:lnTo>
                  <a:pt x="0" y="6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44" name="Freeform 392"/>
          <p:cNvSpPr>
            <a:spLocks/>
          </p:cNvSpPr>
          <p:nvPr/>
        </p:nvSpPr>
        <p:spPr bwMode="auto">
          <a:xfrm>
            <a:off x="7267576" y="4352925"/>
            <a:ext cx="4763" cy="33338"/>
          </a:xfrm>
          <a:custGeom>
            <a:avLst/>
            <a:gdLst>
              <a:gd name="T0" fmla="*/ 0 w 3"/>
              <a:gd name="T1" fmla="*/ 33338 h 21"/>
              <a:gd name="T2" fmla="*/ 0 w 3"/>
              <a:gd name="T3" fmla="*/ 23813 h 21"/>
              <a:gd name="T4" fmla="*/ 0 w 3"/>
              <a:gd name="T5" fmla="*/ 15875 h 21"/>
              <a:gd name="T6" fmla="*/ 0 w 3"/>
              <a:gd name="T7" fmla="*/ 7938 h 21"/>
              <a:gd name="T8" fmla="*/ 1588 w 3"/>
              <a:gd name="T9" fmla="*/ 1588 h 21"/>
              <a:gd name="T10" fmla="*/ 1588 w 3"/>
              <a:gd name="T11" fmla="*/ 0 h 21"/>
              <a:gd name="T12" fmla="*/ 3175 w 3"/>
              <a:gd name="T13" fmla="*/ 0 h 21"/>
              <a:gd name="T14" fmla="*/ 3175 w 3"/>
              <a:gd name="T15" fmla="*/ 0 h 21"/>
              <a:gd name="T16" fmla="*/ 4763 w 3"/>
              <a:gd name="T17" fmla="*/ 0 h 21"/>
              <a:gd name="T18" fmla="*/ 3175 w 3"/>
              <a:gd name="T19" fmla="*/ 15875 h 21"/>
              <a:gd name="T20" fmla="*/ 3175 w 3"/>
              <a:gd name="T21" fmla="*/ 23813 h 21"/>
              <a:gd name="T22" fmla="*/ 3175 w 3"/>
              <a:gd name="T23" fmla="*/ 28575 h 21"/>
              <a:gd name="T24" fmla="*/ 3175 w 3"/>
              <a:gd name="T25" fmla="*/ 30163 h 21"/>
              <a:gd name="T26" fmla="*/ 1588 w 3"/>
              <a:gd name="T27" fmla="*/ 31750 h 21"/>
              <a:gd name="T28" fmla="*/ 1588 w 3"/>
              <a:gd name="T29" fmla="*/ 31750 h 21"/>
              <a:gd name="T30" fmla="*/ 0 w 3"/>
              <a:gd name="T31" fmla="*/ 33338 h 21"/>
              <a:gd name="T32" fmla="*/ 0 w 3"/>
              <a:gd name="T33" fmla="*/ 33338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 h="21">
                <a:moveTo>
                  <a:pt x="0" y="21"/>
                </a:moveTo>
                <a:lnTo>
                  <a:pt x="0" y="15"/>
                </a:lnTo>
                <a:lnTo>
                  <a:pt x="0" y="10"/>
                </a:lnTo>
                <a:lnTo>
                  <a:pt x="0" y="5"/>
                </a:lnTo>
                <a:lnTo>
                  <a:pt x="1" y="1"/>
                </a:lnTo>
                <a:lnTo>
                  <a:pt x="1" y="0"/>
                </a:lnTo>
                <a:lnTo>
                  <a:pt x="2" y="0"/>
                </a:lnTo>
                <a:lnTo>
                  <a:pt x="3" y="0"/>
                </a:lnTo>
                <a:lnTo>
                  <a:pt x="2" y="10"/>
                </a:lnTo>
                <a:lnTo>
                  <a:pt x="2" y="15"/>
                </a:lnTo>
                <a:lnTo>
                  <a:pt x="2" y="18"/>
                </a:lnTo>
                <a:lnTo>
                  <a:pt x="2" y="19"/>
                </a:lnTo>
                <a:lnTo>
                  <a:pt x="1" y="20"/>
                </a:lnTo>
                <a:lnTo>
                  <a:pt x="0" y="21"/>
                </a:lnTo>
                <a:close/>
              </a:path>
            </a:pathLst>
          </a:custGeom>
          <a:solidFill>
            <a:srgbClr val="7F7F7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45" name="Freeform 393"/>
          <p:cNvSpPr>
            <a:spLocks/>
          </p:cNvSpPr>
          <p:nvPr/>
        </p:nvSpPr>
        <p:spPr bwMode="auto">
          <a:xfrm>
            <a:off x="7273925" y="4346576"/>
            <a:ext cx="7938" cy="34925"/>
          </a:xfrm>
          <a:custGeom>
            <a:avLst/>
            <a:gdLst>
              <a:gd name="T0" fmla="*/ 0 w 5"/>
              <a:gd name="T1" fmla="*/ 34925 h 22"/>
              <a:gd name="T2" fmla="*/ 0 w 5"/>
              <a:gd name="T3" fmla="*/ 19050 h 22"/>
              <a:gd name="T4" fmla="*/ 0 w 5"/>
              <a:gd name="T5" fmla="*/ 11113 h 22"/>
              <a:gd name="T6" fmla="*/ 0 w 5"/>
              <a:gd name="T7" fmla="*/ 6350 h 22"/>
              <a:gd name="T8" fmla="*/ 0 w 5"/>
              <a:gd name="T9" fmla="*/ 3175 h 22"/>
              <a:gd name="T10" fmla="*/ 1588 w 5"/>
              <a:gd name="T11" fmla="*/ 3175 h 22"/>
              <a:gd name="T12" fmla="*/ 1588 w 5"/>
              <a:gd name="T13" fmla="*/ 1588 h 22"/>
              <a:gd name="T14" fmla="*/ 3175 w 5"/>
              <a:gd name="T15" fmla="*/ 1588 h 22"/>
              <a:gd name="T16" fmla="*/ 3175 w 5"/>
              <a:gd name="T17" fmla="*/ 0 h 22"/>
              <a:gd name="T18" fmla="*/ 4763 w 5"/>
              <a:gd name="T19" fmla="*/ 0 h 22"/>
              <a:gd name="T20" fmla="*/ 4763 w 5"/>
              <a:gd name="T21" fmla="*/ 0 h 22"/>
              <a:gd name="T22" fmla="*/ 6350 w 5"/>
              <a:gd name="T23" fmla="*/ 0 h 22"/>
              <a:gd name="T24" fmla="*/ 7938 w 5"/>
              <a:gd name="T25" fmla="*/ 0 h 22"/>
              <a:gd name="T26" fmla="*/ 6350 w 5"/>
              <a:gd name="T27" fmla="*/ 7938 h 22"/>
              <a:gd name="T28" fmla="*/ 6350 w 5"/>
              <a:gd name="T29" fmla="*/ 15875 h 22"/>
              <a:gd name="T30" fmla="*/ 6350 w 5"/>
              <a:gd name="T31" fmla="*/ 22225 h 22"/>
              <a:gd name="T32" fmla="*/ 6350 w 5"/>
              <a:gd name="T33" fmla="*/ 30163 h 22"/>
              <a:gd name="T34" fmla="*/ 4763 w 5"/>
              <a:gd name="T35" fmla="*/ 30163 h 22"/>
              <a:gd name="T36" fmla="*/ 4763 w 5"/>
              <a:gd name="T37" fmla="*/ 30163 h 22"/>
              <a:gd name="T38" fmla="*/ 3175 w 5"/>
              <a:gd name="T39" fmla="*/ 31750 h 22"/>
              <a:gd name="T40" fmla="*/ 1588 w 5"/>
              <a:gd name="T41" fmla="*/ 31750 h 22"/>
              <a:gd name="T42" fmla="*/ 1588 w 5"/>
              <a:gd name="T43" fmla="*/ 33338 h 22"/>
              <a:gd name="T44" fmla="*/ 0 w 5"/>
              <a:gd name="T45" fmla="*/ 33338 h 22"/>
              <a:gd name="T46" fmla="*/ 0 w 5"/>
              <a:gd name="T47" fmla="*/ 33338 h 22"/>
              <a:gd name="T48" fmla="*/ 0 w 5"/>
              <a:gd name="T49" fmla="*/ 34925 h 2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 h="22">
                <a:moveTo>
                  <a:pt x="0" y="22"/>
                </a:moveTo>
                <a:lnTo>
                  <a:pt x="0" y="12"/>
                </a:lnTo>
                <a:lnTo>
                  <a:pt x="0" y="7"/>
                </a:lnTo>
                <a:lnTo>
                  <a:pt x="0" y="4"/>
                </a:lnTo>
                <a:lnTo>
                  <a:pt x="0" y="2"/>
                </a:lnTo>
                <a:lnTo>
                  <a:pt x="1" y="2"/>
                </a:lnTo>
                <a:lnTo>
                  <a:pt x="1" y="1"/>
                </a:lnTo>
                <a:lnTo>
                  <a:pt x="2" y="1"/>
                </a:lnTo>
                <a:lnTo>
                  <a:pt x="2" y="0"/>
                </a:lnTo>
                <a:lnTo>
                  <a:pt x="3" y="0"/>
                </a:lnTo>
                <a:lnTo>
                  <a:pt x="4" y="0"/>
                </a:lnTo>
                <a:lnTo>
                  <a:pt x="5" y="0"/>
                </a:lnTo>
                <a:lnTo>
                  <a:pt x="4" y="5"/>
                </a:lnTo>
                <a:lnTo>
                  <a:pt x="4" y="10"/>
                </a:lnTo>
                <a:lnTo>
                  <a:pt x="4" y="14"/>
                </a:lnTo>
                <a:lnTo>
                  <a:pt x="4" y="19"/>
                </a:lnTo>
                <a:lnTo>
                  <a:pt x="3" y="19"/>
                </a:lnTo>
                <a:lnTo>
                  <a:pt x="2" y="20"/>
                </a:lnTo>
                <a:lnTo>
                  <a:pt x="1" y="20"/>
                </a:lnTo>
                <a:lnTo>
                  <a:pt x="1" y="21"/>
                </a:lnTo>
                <a:lnTo>
                  <a:pt x="0" y="21"/>
                </a:lnTo>
                <a:lnTo>
                  <a:pt x="0" y="22"/>
                </a:lnTo>
                <a:close/>
              </a:path>
            </a:pathLst>
          </a:custGeom>
          <a:solidFill>
            <a:srgbClr val="B2B2B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46" name="Freeform 394"/>
          <p:cNvSpPr>
            <a:spLocks/>
          </p:cNvSpPr>
          <p:nvPr/>
        </p:nvSpPr>
        <p:spPr bwMode="auto">
          <a:xfrm>
            <a:off x="7118351" y="4287839"/>
            <a:ext cx="85725" cy="71437"/>
          </a:xfrm>
          <a:custGeom>
            <a:avLst/>
            <a:gdLst>
              <a:gd name="T0" fmla="*/ 1588 w 54"/>
              <a:gd name="T1" fmla="*/ 71437 h 45"/>
              <a:gd name="T2" fmla="*/ 1588 w 54"/>
              <a:gd name="T3" fmla="*/ 71437 h 45"/>
              <a:gd name="T4" fmla="*/ 1588 w 54"/>
              <a:gd name="T5" fmla="*/ 58737 h 45"/>
              <a:gd name="T6" fmla="*/ 0 w 54"/>
              <a:gd name="T7" fmla="*/ 49212 h 45"/>
              <a:gd name="T8" fmla="*/ 0 w 54"/>
              <a:gd name="T9" fmla="*/ 33337 h 45"/>
              <a:gd name="T10" fmla="*/ 0 w 54"/>
              <a:gd name="T11" fmla="*/ 6350 h 45"/>
              <a:gd name="T12" fmla="*/ 0 w 54"/>
              <a:gd name="T13" fmla="*/ 4762 h 45"/>
              <a:gd name="T14" fmla="*/ 1588 w 54"/>
              <a:gd name="T15" fmla="*/ 4762 h 45"/>
              <a:gd name="T16" fmla="*/ 4763 w 54"/>
              <a:gd name="T17" fmla="*/ 3175 h 45"/>
              <a:gd name="T18" fmla="*/ 9525 w 54"/>
              <a:gd name="T19" fmla="*/ 3175 h 45"/>
              <a:gd name="T20" fmla="*/ 14288 w 54"/>
              <a:gd name="T21" fmla="*/ 3175 h 45"/>
              <a:gd name="T22" fmla="*/ 19050 w 54"/>
              <a:gd name="T23" fmla="*/ 3175 h 45"/>
              <a:gd name="T24" fmla="*/ 23813 w 54"/>
              <a:gd name="T25" fmla="*/ 1587 h 45"/>
              <a:gd name="T26" fmla="*/ 30163 w 54"/>
              <a:gd name="T27" fmla="*/ 1587 h 45"/>
              <a:gd name="T28" fmla="*/ 33338 w 54"/>
              <a:gd name="T29" fmla="*/ 0 h 45"/>
              <a:gd name="T30" fmla="*/ 39688 w 54"/>
              <a:gd name="T31" fmla="*/ 0 h 45"/>
              <a:gd name="T32" fmla="*/ 42863 w 54"/>
              <a:gd name="T33" fmla="*/ 0 h 45"/>
              <a:gd name="T34" fmla="*/ 49213 w 54"/>
              <a:gd name="T35" fmla="*/ 0 h 45"/>
              <a:gd name="T36" fmla="*/ 53975 w 54"/>
              <a:gd name="T37" fmla="*/ 0 h 45"/>
              <a:gd name="T38" fmla="*/ 57150 w 54"/>
              <a:gd name="T39" fmla="*/ 0 h 45"/>
              <a:gd name="T40" fmla="*/ 63500 w 54"/>
              <a:gd name="T41" fmla="*/ 1587 h 45"/>
              <a:gd name="T42" fmla="*/ 68263 w 54"/>
              <a:gd name="T43" fmla="*/ 1587 h 45"/>
              <a:gd name="T44" fmla="*/ 73025 w 54"/>
              <a:gd name="T45" fmla="*/ 3175 h 45"/>
              <a:gd name="T46" fmla="*/ 76200 w 54"/>
              <a:gd name="T47" fmla="*/ 3175 h 45"/>
              <a:gd name="T48" fmla="*/ 77788 w 54"/>
              <a:gd name="T49" fmla="*/ 3175 h 45"/>
              <a:gd name="T50" fmla="*/ 79375 w 54"/>
              <a:gd name="T51" fmla="*/ 4762 h 45"/>
              <a:gd name="T52" fmla="*/ 80963 w 54"/>
              <a:gd name="T53" fmla="*/ 4762 h 45"/>
              <a:gd name="T54" fmla="*/ 82550 w 54"/>
              <a:gd name="T55" fmla="*/ 6350 h 45"/>
              <a:gd name="T56" fmla="*/ 84138 w 54"/>
              <a:gd name="T57" fmla="*/ 6350 h 45"/>
              <a:gd name="T58" fmla="*/ 84138 w 54"/>
              <a:gd name="T59" fmla="*/ 6350 h 45"/>
              <a:gd name="T60" fmla="*/ 85725 w 54"/>
              <a:gd name="T61" fmla="*/ 6350 h 45"/>
              <a:gd name="T62" fmla="*/ 85725 w 54"/>
              <a:gd name="T63" fmla="*/ 6350 h 45"/>
              <a:gd name="T64" fmla="*/ 85725 w 54"/>
              <a:gd name="T65" fmla="*/ 11112 h 45"/>
              <a:gd name="T66" fmla="*/ 84138 w 54"/>
              <a:gd name="T67" fmla="*/ 19050 h 45"/>
              <a:gd name="T68" fmla="*/ 82550 w 54"/>
              <a:gd name="T69" fmla="*/ 30162 h 45"/>
              <a:gd name="T70" fmla="*/ 80963 w 54"/>
              <a:gd name="T71" fmla="*/ 42862 h 45"/>
              <a:gd name="T72" fmla="*/ 79375 w 54"/>
              <a:gd name="T73" fmla="*/ 50800 h 45"/>
              <a:gd name="T74" fmla="*/ 79375 w 54"/>
              <a:gd name="T75" fmla="*/ 57150 h 45"/>
              <a:gd name="T76" fmla="*/ 77788 w 54"/>
              <a:gd name="T77" fmla="*/ 65087 h 45"/>
              <a:gd name="T78" fmla="*/ 76200 w 54"/>
              <a:gd name="T79" fmla="*/ 69850 h 45"/>
              <a:gd name="T80" fmla="*/ 71438 w 54"/>
              <a:gd name="T81" fmla="*/ 69850 h 45"/>
              <a:gd name="T82" fmla="*/ 66675 w 54"/>
              <a:gd name="T83" fmla="*/ 69850 h 45"/>
              <a:gd name="T84" fmla="*/ 61913 w 54"/>
              <a:gd name="T85" fmla="*/ 69850 h 45"/>
              <a:gd name="T86" fmla="*/ 57150 w 54"/>
              <a:gd name="T87" fmla="*/ 69850 h 45"/>
              <a:gd name="T88" fmla="*/ 52388 w 54"/>
              <a:gd name="T89" fmla="*/ 69850 h 45"/>
              <a:gd name="T90" fmla="*/ 47625 w 54"/>
              <a:gd name="T91" fmla="*/ 69850 h 45"/>
              <a:gd name="T92" fmla="*/ 42863 w 54"/>
              <a:gd name="T93" fmla="*/ 69850 h 45"/>
              <a:gd name="T94" fmla="*/ 38100 w 54"/>
              <a:gd name="T95" fmla="*/ 69850 h 45"/>
              <a:gd name="T96" fmla="*/ 33338 w 54"/>
              <a:gd name="T97" fmla="*/ 69850 h 45"/>
              <a:gd name="T98" fmla="*/ 28575 w 54"/>
              <a:gd name="T99" fmla="*/ 69850 h 45"/>
              <a:gd name="T100" fmla="*/ 23813 w 54"/>
              <a:gd name="T101" fmla="*/ 69850 h 45"/>
              <a:gd name="T102" fmla="*/ 20638 w 54"/>
              <a:gd name="T103" fmla="*/ 69850 h 45"/>
              <a:gd name="T104" fmla="*/ 14288 w 54"/>
              <a:gd name="T105" fmla="*/ 69850 h 45"/>
              <a:gd name="T106" fmla="*/ 11113 w 54"/>
              <a:gd name="T107" fmla="*/ 69850 h 45"/>
              <a:gd name="T108" fmla="*/ 6350 w 54"/>
              <a:gd name="T109" fmla="*/ 71437 h 45"/>
              <a:gd name="T110" fmla="*/ 1588 w 54"/>
              <a:gd name="T111" fmla="*/ 71437 h 4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4" h="45">
                <a:moveTo>
                  <a:pt x="1" y="45"/>
                </a:moveTo>
                <a:lnTo>
                  <a:pt x="1" y="45"/>
                </a:lnTo>
                <a:lnTo>
                  <a:pt x="1" y="37"/>
                </a:lnTo>
                <a:lnTo>
                  <a:pt x="0" y="31"/>
                </a:lnTo>
                <a:lnTo>
                  <a:pt x="0" y="21"/>
                </a:lnTo>
                <a:lnTo>
                  <a:pt x="0" y="4"/>
                </a:lnTo>
                <a:lnTo>
                  <a:pt x="0" y="3"/>
                </a:lnTo>
                <a:lnTo>
                  <a:pt x="1" y="3"/>
                </a:lnTo>
                <a:lnTo>
                  <a:pt x="3" y="2"/>
                </a:lnTo>
                <a:lnTo>
                  <a:pt x="6" y="2"/>
                </a:lnTo>
                <a:lnTo>
                  <a:pt x="9" y="2"/>
                </a:lnTo>
                <a:lnTo>
                  <a:pt x="12" y="2"/>
                </a:lnTo>
                <a:lnTo>
                  <a:pt x="15" y="1"/>
                </a:lnTo>
                <a:lnTo>
                  <a:pt x="19" y="1"/>
                </a:lnTo>
                <a:lnTo>
                  <a:pt x="21" y="0"/>
                </a:lnTo>
                <a:lnTo>
                  <a:pt x="25" y="0"/>
                </a:lnTo>
                <a:lnTo>
                  <a:pt x="27" y="0"/>
                </a:lnTo>
                <a:lnTo>
                  <a:pt x="31" y="0"/>
                </a:lnTo>
                <a:lnTo>
                  <a:pt x="34" y="0"/>
                </a:lnTo>
                <a:lnTo>
                  <a:pt x="36" y="0"/>
                </a:lnTo>
                <a:lnTo>
                  <a:pt x="40" y="1"/>
                </a:lnTo>
                <a:lnTo>
                  <a:pt x="43" y="1"/>
                </a:lnTo>
                <a:lnTo>
                  <a:pt x="46" y="2"/>
                </a:lnTo>
                <a:lnTo>
                  <a:pt x="48" y="2"/>
                </a:lnTo>
                <a:lnTo>
                  <a:pt x="49" y="2"/>
                </a:lnTo>
                <a:lnTo>
                  <a:pt x="50" y="3"/>
                </a:lnTo>
                <a:lnTo>
                  <a:pt x="51" y="3"/>
                </a:lnTo>
                <a:lnTo>
                  <a:pt x="52" y="4"/>
                </a:lnTo>
                <a:lnTo>
                  <a:pt x="53" y="4"/>
                </a:lnTo>
                <a:lnTo>
                  <a:pt x="54" y="4"/>
                </a:lnTo>
                <a:lnTo>
                  <a:pt x="54" y="7"/>
                </a:lnTo>
                <a:lnTo>
                  <a:pt x="53" y="12"/>
                </a:lnTo>
                <a:lnTo>
                  <a:pt x="52" y="19"/>
                </a:lnTo>
                <a:lnTo>
                  <a:pt x="51" y="27"/>
                </a:lnTo>
                <a:lnTo>
                  <a:pt x="50" y="32"/>
                </a:lnTo>
                <a:lnTo>
                  <a:pt x="50" y="36"/>
                </a:lnTo>
                <a:lnTo>
                  <a:pt x="49" y="41"/>
                </a:lnTo>
                <a:lnTo>
                  <a:pt x="48" y="44"/>
                </a:lnTo>
                <a:lnTo>
                  <a:pt x="45" y="44"/>
                </a:lnTo>
                <a:lnTo>
                  <a:pt x="42" y="44"/>
                </a:lnTo>
                <a:lnTo>
                  <a:pt x="39" y="44"/>
                </a:lnTo>
                <a:lnTo>
                  <a:pt x="36" y="44"/>
                </a:lnTo>
                <a:lnTo>
                  <a:pt x="33" y="44"/>
                </a:lnTo>
                <a:lnTo>
                  <a:pt x="30" y="44"/>
                </a:lnTo>
                <a:lnTo>
                  <a:pt x="27" y="44"/>
                </a:lnTo>
                <a:lnTo>
                  <a:pt x="24" y="44"/>
                </a:lnTo>
                <a:lnTo>
                  <a:pt x="21" y="44"/>
                </a:lnTo>
                <a:lnTo>
                  <a:pt x="18" y="44"/>
                </a:lnTo>
                <a:lnTo>
                  <a:pt x="15" y="44"/>
                </a:lnTo>
                <a:lnTo>
                  <a:pt x="13" y="44"/>
                </a:lnTo>
                <a:lnTo>
                  <a:pt x="9" y="44"/>
                </a:lnTo>
                <a:lnTo>
                  <a:pt x="7" y="44"/>
                </a:lnTo>
                <a:lnTo>
                  <a:pt x="4" y="45"/>
                </a:lnTo>
                <a:lnTo>
                  <a:pt x="1" y="45"/>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47" name="Freeform 395"/>
          <p:cNvSpPr>
            <a:spLocks/>
          </p:cNvSpPr>
          <p:nvPr/>
        </p:nvSpPr>
        <p:spPr bwMode="auto">
          <a:xfrm>
            <a:off x="7140575" y="4297363"/>
            <a:ext cx="20638" cy="55562"/>
          </a:xfrm>
          <a:custGeom>
            <a:avLst/>
            <a:gdLst>
              <a:gd name="T0" fmla="*/ 9525 w 13"/>
              <a:gd name="T1" fmla="*/ 55562 h 35"/>
              <a:gd name="T2" fmla="*/ 6350 w 13"/>
              <a:gd name="T3" fmla="*/ 52387 h 35"/>
              <a:gd name="T4" fmla="*/ 3175 w 13"/>
              <a:gd name="T5" fmla="*/ 49212 h 35"/>
              <a:gd name="T6" fmla="*/ 1588 w 13"/>
              <a:gd name="T7" fmla="*/ 46037 h 35"/>
              <a:gd name="T8" fmla="*/ 1588 w 13"/>
              <a:gd name="T9" fmla="*/ 41275 h 35"/>
              <a:gd name="T10" fmla="*/ 0 w 13"/>
              <a:gd name="T11" fmla="*/ 38100 h 35"/>
              <a:gd name="T12" fmla="*/ 0 w 13"/>
              <a:gd name="T13" fmla="*/ 33337 h 35"/>
              <a:gd name="T14" fmla="*/ 1588 w 13"/>
              <a:gd name="T15" fmla="*/ 28575 h 35"/>
              <a:gd name="T16" fmla="*/ 1588 w 13"/>
              <a:gd name="T17" fmla="*/ 23812 h 35"/>
              <a:gd name="T18" fmla="*/ 3175 w 13"/>
              <a:gd name="T19" fmla="*/ 15875 h 35"/>
              <a:gd name="T20" fmla="*/ 4763 w 13"/>
              <a:gd name="T21" fmla="*/ 11112 h 35"/>
              <a:gd name="T22" fmla="*/ 6350 w 13"/>
              <a:gd name="T23" fmla="*/ 6350 h 35"/>
              <a:gd name="T24" fmla="*/ 7938 w 13"/>
              <a:gd name="T25" fmla="*/ 1587 h 35"/>
              <a:gd name="T26" fmla="*/ 11113 w 13"/>
              <a:gd name="T27" fmla="*/ 0 h 35"/>
              <a:gd name="T28" fmla="*/ 14288 w 13"/>
              <a:gd name="T29" fmla="*/ 0 h 35"/>
              <a:gd name="T30" fmla="*/ 17463 w 13"/>
              <a:gd name="T31" fmla="*/ 3175 h 35"/>
              <a:gd name="T32" fmla="*/ 20638 w 13"/>
              <a:gd name="T33" fmla="*/ 7937 h 35"/>
              <a:gd name="T34" fmla="*/ 20638 w 13"/>
              <a:gd name="T35" fmla="*/ 14287 h 35"/>
              <a:gd name="T36" fmla="*/ 20638 w 13"/>
              <a:gd name="T37" fmla="*/ 20637 h 35"/>
              <a:gd name="T38" fmla="*/ 20638 w 13"/>
              <a:gd name="T39" fmla="*/ 28575 h 35"/>
              <a:gd name="T40" fmla="*/ 20638 w 13"/>
              <a:gd name="T41" fmla="*/ 36512 h 35"/>
              <a:gd name="T42" fmla="*/ 19050 w 13"/>
              <a:gd name="T43" fmla="*/ 44450 h 35"/>
              <a:gd name="T44" fmla="*/ 17463 w 13"/>
              <a:gd name="T45" fmla="*/ 49212 h 35"/>
              <a:gd name="T46" fmla="*/ 14288 w 13"/>
              <a:gd name="T47" fmla="*/ 53975 h 35"/>
              <a:gd name="T48" fmla="*/ 9525 w 13"/>
              <a:gd name="T49" fmla="*/ 55562 h 3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3" h="35">
                <a:moveTo>
                  <a:pt x="6" y="35"/>
                </a:moveTo>
                <a:lnTo>
                  <a:pt x="4" y="33"/>
                </a:lnTo>
                <a:lnTo>
                  <a:pt x="2" y="31"/>
                </a:lnTo>
                <a:lnTo>
                  <a:pt x="1" y="29"/>
                </a:lnTo>
                <a:lnTo>
                  <a:pt x="1" y="26"/>
                </a:lnTo>
                <a:lnTo>
                  <a:pt x="0" y="24"/>
                </a:lnTo>
                <a:lnTo>
                  <a:pt x="0" y="21"/>
                </a:lnTo>
                <a:lnTo>
                  <a:pt x="1" y="18"/>
                </a:lnTo>
                <a:lnTo>
                  <a:pt x="1" y="15"/>
                </a:lnTo>
                <a:lnTo>
                  <a:pt x="2" y="10"/>
                </a:lnTo>
                <a:lnTo>
                  <a:pt x="3" y="7"/>
                </a:lnTo>
                <a:lnTo>
                  <a:pt x="4" y="4"/>
                </a:lnTo>
                <a:lnTo>
                  <a:pt x="5" y="1"/>
                </a:lnTo>
                <a:lnTo>
                  <a:pt x="7" y="0"/>
                </a:lnTo>
                <a:lnTo>
                  <a:pt x="9" y="0"/>
                </a:lnTo>
                <a:lnTo>
                  <a:pt x="11" y="2"/>
                </a:lnTo>
                <a:lnTo>
                  <a:pt x="13" y="5"/>
                </a:lnTo>
                <a:lnTo>
                  <a:pt x="13" y="9"/>
                </a:lnTo>
                <a:lnTo>
                  <a:pt x="13" y="13"/>
                </a:lnTo>
                <a:lnTo>
                  <a:pt x="13" y="18"/>
                </a:lnTo>
                <a:lnTo>
                  <a:pt x="13" y="23"/>
                </a:lnTo>
                <a:lnTo>
                  <a:pt x="12" y="28"/>
                </a:lnTo>
                <a:lnTo>
                  <a:pt x="11" y="31"/>
                </a:lnTo>
                <a:lnTo>
                  <a:pt x="9" y="34"/>
                </a:lnTo>
                <a:lnTo>
                  <a:pt x="6" y="3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48" name="Freeform 396"/>
          <p:cNvSpPr>
            <a:spLocks/>
          </p:cNvSpPr>
          <p:nvPr/>
        </p:nvSpPr>
        <p:spPr bwMode="auto">
          <a:xfrm>
            <a:off x="7180264" y="4298951"/>
            <a:ext cx="15875" cy="53975"/>
          </a:xfrm>
          <a:custGeom>
            <a:avLst/>
            <a:gdLst>
              <a:gd name="T0" fmla="*/ 12700 w 10"/>
              <a:gd name="T1" fmla="*/ 53975 h 34"/>
              <a:gd name="T2" fmla="*/ 11113 w 10"/>
              <a:gd name="T3" fmla="*/ 53975 h 34"/>
              <a:gd name="T4" fmla="*/ 9525 w 10"/>
              <a:gd name="T5" fmla="*/ 53975 h 34"/>
              <a:gd name="T6" fmla="*/ 7938 w 10"/>
              <a:gd name="T7" fmla="*/ 53975 h 34"/>
              <a:gd name="T8" fmla="*/ 6350 w 10"/>
              <a:gd name="T9" fmla="*/ 53975 h 34"/>
              <a:gd name="T10" fmla="*/ 4763 w 10"/>
              <a:gd name="T11" fmla="*/ 53975 h 34"/>
              <a:gd name="T12" fmla="*/ 3175 w 10"/>
              <a:gd name="T13" fmla="*/ 53975 h 34"/>
              <a:gd name="T14" fmla="*/ 1588 w 10"/>
              <a:gd name="T15" fmla="*/ 53975 h 34"/>
              <a:gd name="T16" fmla="*/ 0 w 10"/>
              <a:gd name="T17" fmla="*/ 53975 h 34"/>
              <a:gd name="T18" fmla="*/ 0 w 10"/>
              <a:gd name="T19" fmla="*/ 50800 h 34"/>
              <a:gd name="T20" fmla="*/ 0 w 10"/>
              <a:gd name="T21" fmla="*/ 44450 h 34"/>
              <a:gd name="T22" fmla="*/ 0 w 10"/>
              <a:gd name="T23" fmla="*/ 38100 h 34"/>
              <a:gd name="T24" fmla="*/ 1588 w 10"/>
              <a:gd name="T25" fmla="*/ 28575 h 34"/>
              <a:gd name="T26" fmla="*/ 1588 w 10"/>
              <a:gd name="T27" fmla="*/ 20638 h 34"/>
              <a:gd name="T28" fmla="*/ 3175 w 10"/>
              <a:gd name="T29" fmla="*/ 11113 h 34"/>
              <a:gd name="T30" fmla="*/ 3175 w 10"/>
              <a:gd name="T31" fmla="*/ 6350 h 34"/>
              <a:gd name="T32" fmla="*/ 3175 w 10"/>
              <a:gd name="T33" fmla="*/ 1588 h 34"/>
              <a:gd name="T34" fmla="*/ 4763 w 10"/>
              <a:gd name="T35" fmla="*/ 0 h 34"/>
              <a:gd name="T36" fmla="*/ 6350 w 10"/>
              <a:gd name="T37" fmla="*/ 0 h 34"/>
              <a:gd name="T38" fmla="*/ 6350 w 10"/>
              <a:gd name="T39" fmla="*/ 0 h 34"/>
              <a:gd name="T40" fmla="*/ 6350 w 10"/>
              <a:gd name="T41" fmla="*/ 0 h 34"/>
              <a:gd name="T42" fmla="*/ 7938 w 10"/>
              <a:gd name="T43" fmla="*/ 0 h 34"/>
              <a:gd name="T44" fmla="*/ 9525 w 10"/>
              <a:gd name="T45" fmla="*/ 0 h 34"/>
              <a:gd name="T46" fmla="*/ 11113 w 10"/>
              <a:gd name="T47" fmla="*/ 0 h 34"/>
              <a:gd name="T48" fmla="*/ 11113 w 10"/>
              <a:gd name="T49" fmla="*/ 0 h 34"/>
              <a:gd name="T50" fmla="*/ 12700 w 10"/>
              <a:gd name="T51" fmla="*/ 3175 h 34"/>
              <a:gd name="T52" fmla="*/ 12700 w 10"/>
              <a:gd name="T53" fmla="*/ 6350 h 34"/>
              <a:gd name="T54" fmla="*/ 12700 w 10"/>
              <a:gd name="T55" fmla="*/ 11113 h 34"/>
              <a:gd name="T56" fmla="*/ 11113 w 10"/>
              <a:gd name="T57" fmla="*/ 19050 h 34"/>
              <a:gd name="T58" fmla="*/ 11113 w 10"/>
              <a:gd name="T59" fmla="*/ 23813 h 34"/>
              <a:gd name="T60" fmla="*/ 9525 w 10"/>
              <a:gd name="T61" fmla="*/ 30163 h 34"/>
              <a:gd name="T62" fmla="*/ 9525 w 10"/>
              <a:gd name="T63" fmla="*/ 34925 h 34"/>
              <a:gd name="T64" fmla="*/ 9525 w 10"/>
              <a:gd name="T65" fmla="*/ 39688 h 34"/>
              <a:gd name="T66" fmla="*/ 9525 w 10"/>
              <a:gd name="T67" fmla="*/ 39688 h 34"/>
              <a:gd name="T68" fmla="*/ 11113 w 10"/>
              <a:gd name="T69" fmla="*/ 39688 h 34"/>
              <a:gd name="T70" fmla="*/ 11113 w 10"/>
              <a:gd name="T71" fmla="*/ 39688 h 34"/>
              <a:gd name="T72" fmla="*/ 12700 w 10"/>
              <a:gd name="T73" fmla="*/ 39688 h 34"/>
              <a:gd name="T74" fmla="*/ 12700 w 10"/>
              <a:gd name="T75" fmla="*/ 41275 h 34"/>
              <a:gd name="T76" fmla="*/ 12700 w 10"/>
              <a:gd name="T77" fmla="*/ 41275 h 34"/>
              <a:gd name="T78" fmla="*/ 14288 w 10"/>
              <a:gd name="T79" fmla="*/ 42863 h 34"/>
              <a:gd name="T80" fmla="*/ 15875 w 10"/>
              <a:gd name="T81" fmla="*/ 42863 h 34"/>
              <a:gd name="T82" fmla="*/ 15875 w 10"/>
              <a:gd name="T83" fmla="*/ 47625 h 34"/>
              <a:gd name="T84" fmla="*/ 14288 w 10"/>
              <a:gd name="T85" fmla="*/ 50800 h 34"/>
              <a:gd name="T86" fmla="*/ 14288 w 10"/>
              <a:gd name="T87" fmla="*/ 52388 h 34"/>
              <a:gd name="T88" fmla="*/ 12700 w 10"/>
              <a:gd name="T89" fmla="*/ 53975 h 3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0" h="34">
                <a:moveTo>
                  <a:pt x="8" y="34"/>
                </a:moveTo>
                <a:lnTo>
                  <a:pt x="7" y="34"/>
                </a:lnTo>
                <a:lnTo>
                  <a:pt x="6" y="34"/>
                </a:lnTo>
                <a:lnTo>
                  <a:pt x="5" y="34"/>
                </a:lnTo>
                <a:lnTo>
                  <a:pt x="4" y="34"/>
                </a:lnTo>
                <a:lnTo>
                  <a:pt x="3" y="34"/>
                </a:lnTo>
                <a:lnTo>
                  <a:pt x="2" y="34"/>
                </a:lnTo>
                <a:lnTo>
                  <a:pt x="1" y="34"/>
                </a:lnTo>
                <a:lnTo>
                  <a:pt x="0" y="34"/>
                </a:lnTo>
                <a:lnTo>
                  <a:pt x="0" y="32"/>
                </a:lnTo>
                <a:lnTo>
                  <a:pt x="0" y="28"/>
                </a:lnTo>
                <a:lnTo>
                  <a:pt x="0" y="24"/>
                </a:lnTo>
                <a:lnTo>
                  <a:pt x="1" y="18"/>
                </a:lnTo>
                <a:lnTo>
                  <a:pt x="1" y="13"/>
                </a:lnTo>
                <a:lnTo>
                  <a:pt x="2" y="7"/>
                </a:lnTo>
                <a:lnTo>
                  <a:pt x="2" y="4"/>
                </a:lnTo>
                <a:lnTo>
                  <a:pt x="2" y="1"/>
                </a:lnTo>
                <a:lnTo>
                  <a:pt x="3" y="0"/>
                </a:lnTo>
                <a:lnTo>
                  <a:pt x="4" y="0"/>
                </a:lnTo>
                <a:lnTo>
                  <a:pt x="5" y="0"/>
                </a:lnTo>
                <a:lnTo>
                  <a:pt x="6" y="0"/>
                </a:lnTo>
                <a:lnTo>
                  <a:pt x="7" y="0"/>
                </a:lnTo>
                <a:lnTo>
                  <a:pt x="8" y="2"/>
                </a:lnTo>
                <a:lnTo>
                  <a:pt x="8" y="4"/>
                </a:lnTo>
                <a:lnTo>
                  <a:pt x="8" y="7"/>
                </a:lnTo>
                <a:lnTo>
                  <a:pt x="7" y="12"/>
                </a:lnTo>
                <a:lnTo>
                  <a:pt x="7" y="15"/>
                </a:lnTo>
                <a:lnTo>
                  <a:pt x="6" y="19"/>
                </a:lnTo>
                <a:lnTo>
                  <a:pt x="6" y="22"/>
                </a:lnTo>
                <a:lnTo>
                  <a:pt x="6" y="25"/>
                </a:lnTo>
                <a:lnTo>
                  <a:pt x="7" y="25"/>
                </a:lnTo>
                <a:lnTo>
                  <a:pt x="8" y="25"/>
                </a:lnTo>
                <a:lnTo>
                  <a:pt x="8" y="26"/>
                </a:lnTo>
                <a:lnTo>
                  <a:pt x="9" y="27"/>
                </a:lnTo>
                <a:lnTo>
                  <a:pt x="10" y="27"/>
                </a:lnTo>
                <a:lnTo>
                  <a:pt x="10" y="30"/>
                </a:lnTo>
                <a:lnTo>
                  <a:pt x="9" y="32"/>
                </a:lnTo>
                <a:lnTo>
                  <a:pt x="9" y="33"/>
                </a:lnTo>
                <a:lnTo>
                  <a:pt x="8" y="3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49" name="Freeform 397"/>
          <p:cNvSpPr>
            <a:spLocks/>
          </p:cNvSpPr>
          <p:nvPr/>
        </p:nvSpPr>
        <p:spPr bwMode="auto">
          <a:xfrm>
            <a:off x="7121526" y="4294189"/>
            <a:ext cx="22225" cy="58737"/>
          </a:xfrm>
          <a:custGeom>
            <a:avLst/>
            <a:gdLst>
              <a:gd name="T0" fmla="*/ 6350 w 14"/>
              <a:gd name="T1" fmla="*/ 58737 h 37"/>
              <a:gd name="T2" fmla="*/ 4763 w 14"/>
              <a:gd name="T3" fmla="*/ 52387 h 37"/>
              <a:gd name="T4" fmla="*/ 4763 w 14"/>
              <a:gd name="T5" fmla="*/ 41275 h 37"/>
              <a:gd name="T6" fmla="*/ 6350 w 14"/>
              <a:gd name="T7" fmla="*/ 28575 h 37"/>
              <a:gd name="T8" fmla="*/ 6350 w 14"/>
              <a:gd name="T9" fmla="*/ 20637 h 37"/>
              <a:gd name="T10" fmla="*/ 4763 w 14"/>
              <a:gd name="T11" fmla="*/ 20637 h 37"/>
              <a:gd name="T12" fmla="*/ 3175 w 14"/>
              <a:gd name="T13" fmla="*/ 20637 h 37"/>
              <a:gd name="T14" fmla="*/ 1588 w 14"/>
              <a:gd name="T15" fmla="*/ 19050 h 37"/>
              <a:gd name="T16" fmla="*/ 1588 w 14"/>
              <a:gd name="T17" fmla="*/ 19050 h 37"/>
              <a:gd name="T18" fmla="*/ 0 w 14"/>
              <a:gd name="T19" fmla="*/ 15875 h 37"/>
              <a:gd name="T20" fmla="*/ 0 w 14"/>
              <a:gd name="T21" fmla="*/ 11112 h 37"/>
              <a:gd name="T22" fmla="*/ 0 w 14"/>
              <a:gd name="T23" fmla="*/ 7937 h 37"/>
              <a:gd name="T24" fmla="*/ 0 w 14"/>
              <a:gd name="T25" fmla="*/ 4762 h 37"/>
              <a:gd name="T26" fmla="*/ 1588 w 14"/>
              <a:gd name="T27" fmla="*/ 4762 h 37"/>
              <a:gd name="T28" fmla="*/ 4763 w 14"/>
              <a:gd name="T29" fmla="*/ 3175 h 37"/>
              <a:gd name="T30" fmla="*/ 7938 w 14"/>
              <a:gd name="T31" fmla="*/ 3175 h 37"/>
              <a:gd name="T32" fmla="*/ 9525 w 14"/>
              <a:gd name="T33" fmla="*/ 1587 h 37"/>
              <a:gd name="T34" fmla="*/ 12700 w 14"/>
              <a:gd name="T35" fmla="*/ 1587 h 37"/>
              <a:gd name="T36" fmla="*/ 17463 w 14"/>
              <a:gd name="T37" fmla="*/ 1587 h 37"/>
              <a:gd name="T38" fmla="*/ 19050 w 14"/>
              <a:gd name="T39" fmla="*/ 0 h 37"/>
              <a:gd name="T40" fmla="*/ 22225 w 14"/>
              <a:gd name="T41" fmla="*/ 0 h 37"/>
              <a:gd name="T42" fmla="*/ 22225 w 14"/>
              <a:gd name="T43" fmla="*/ 1587 h 37"/>
              <a:gd name="T44" fmla="*/ 22225 w 14"/>
              <a:gd name="T45" fmla="*/ 4762 h 37"/>
              <a:gd name="T46" fmla="*/ 22225 w 14"/>
              <a:gd name="T47" fmla="*/ 7937 h 37"/>
              <a:gd name="T48" fmla="*/ 22225 w 14"/>
              <a:gd name="T49" fmla="*/ 15875 h 37"/>
              <a:gd name="T50" fmla="*/ 20638 w 14"/>
              <a:gd name="T51" fmla="*/ 15875 h 37"/>
              <a:gd name="T52" fmla="*/ 20638 w 14"/>
              <a:gd name="T53" fmla="*/ 15875 h 37"/>
              <a:gd name="T54" fmla="*/ 19050 w 14"/>
              <a:gd name="T55" fmla="*/ 15875 h 37"/>
              <a:gd name="T56" fmla="*/ 19050 w 14"/>
              <a:gd name="T57" fmla="*/ 17462 h 37"/>
              <a:gd name="T58" fmla="*/ 17463 w 14"/>
              <a:gd name="T59" fmla="*/ 17462 h 37"/>
              <a:gd name="T60" fmla="*/ 17463 w 14"/>
              <a:gd name="T61" fmla="*/ 17462 h 37"/>
              <a:gd name="T62" fmla="*/ 15875 w 14"/>
              <a:gd name="T63" fmla="*/ 19050 h 37"/>
              <a:gd name="T64" fmla="*/ 15875 w 14"/>
              <a:gd name="T65" fmla="*/ 19050 h 37"/>
              <a:gd name="T66" fmla="*/ 14288 w 14"/>
              <a:gd name="T67" fmla="*/ 26987 h 37"/>
              <a:gd name="T68" fmla="*/ 12700 w 14"/>
              <a:gd name="T69" fmla="*/ 36512 h 37"/>
              <a:gd name="T70" fmla="*/ 12700 w 14"/>
              <a:gd name="T71" fmla="*/ 47625 h 37"/>
              <a:gd name="T72" fmla="*/ 14288 w 14"/>
              <a:gd name="T73" fmla="*/ 55562 h 37"/>
              <a:gd name="T74" fmla="*/ 12700 w 14"/>
              <a:gd name="T75" fmla="*/ 57150 h 37"/>
              <a:gd name="T76" fmla="*/ 11113 w 14"/>
              <a:gd name="T77" fmla="*/ 57150 h 37"/>
              <a:gd name="T78" fmla="*/ 11113 w 14"/>
              <a:gd name="T79" fmla="*/ 58737 h 37"/>
              <a:gd name="T80" fmla="*/ 9525 w 14"/>
              <a:gd name="T81" fmla="*/ 58737 h 37"/>
              <a:gd name="T82" fmla="*/ 9525 w 14"/>
              <a:gd name="T83" fmla="*/ 58737 h 37"/>
              <a:gd name="T84" fmla="*/ 7938 w 14"/>
              <a:gd name="T85" fmla="*/ 58737 h 37"/>
              <a:gd name="T86" fmla="*/ 6350 w 14"/>
              <a:gd name="T87" fmla="*/ 58737 h 37"/>
              <a:gd name="T88" fmla="*/ 6350 w 14"/>
              <a:gd name="T89" fmla="*/ 58737 h 3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4" h="37">
                <a:moveTo>
                  <a:pt x="4" y="37"/>
                </a:moveTo>
                <a:lnTo>
                  <a:pt x="3" y="33"/>
                </a:lnTo>
                <a:lnTo>
                  <a:pt x="3" y="26"/>
                </a:lnTo>
                <a:lnTo>
                  <a:pt x="4" y="18"/>
                </a:lnTo>
                <a:lnTo>
                  <a:pt x="4" y="13"/>
                </a:lnTo>
                <a:lnTo>
                  <a:pt x="3" y="13"/>
                </a:lnTo>
                <a:lnTo>
                  <a:pt x="2" y="13"/>
                </a:lnTo>
                <a:lnTo>
                  <a:pt x="1" y="12"/>
                </a:lnTo>
                <a:lnTo>
                  <a:pt x="0" y="10"/>
                </a:lnTo>
                <a:lnTo>
                  <a:pt x="0" y="7"/>
                </a:lnTo>
                <a:lnTo>
                  <a:pt x="0" y="5"/>
                </a:lnTo>
                <a:lnTo>
                  <a:pt x="0" y="3"/>
                </a:lnTo>
                <a:lnTo>
                  <a:pt x="1" y="3"/>
                </a:lnTo>
                <a:lnTo>
                  <a:pt x="3" y="2"/>
                </a:lnTo>
                <a:lnTo>
                  <a:pt x="5" y="2"/>
                </a:lnTo>
                <a:lnTo>
                  <a:pt x="6" y="1"/>
                </a:lnTo>
                <a:lnTo>
                  <a:pt x="8" y="1"/>
                </a:lnTo>
                <a:lnTo>
                  <a:pt x="11" y="1"/>
                </a:lnTo>
                <a:lnTo>
                  <a:pt x="12" y="0"/>
                </a:lnTo>
                <a:lnTo>
                  <a:pt x="14" y="0"/>
                </a:lnTo>
                <a:lnTo>
                  <a:pt x="14" y="1"/>
                </a:lnTo>
                <a:lnTo>
                  <a:pt x="14" y="3"/>
                </a:lnTo>
                <a:lnTo>
                  <a:pt x="14" y="5"/>
                </a:lnTo>
                <a:lnTo>
                  <a:pt x="14" y="10"/>
                </a:lnTo>
                <a:lnTo>
                  <a:pt x="13" y="10"/>
                </a:lnTo>
                <a:lnTo>
                  <a:pt x="12" y="10"/>
                </a:lnTo>
                <a:lnTo>
                  <a:pt x="12" y="11"/>
                </a:lnTo>
                <a:lnTo>
                  <a:pt x="11" y="11"/>
                </a:lnTo>
                <a:lnTo>
                  <a:pt x="10" y="12"/>
                </a:lnTo>
                <a:lnTo>
                  <a:pt x="9" y="17"/>
                </a:lnTo>
                <a:lnTo>
                  <a:pt x="8" y="23"/>
                </a:lnTo>
                <a:lnTo>
                  <a:pt x="8" y="30"/>
                </a:lnTo>
                <a:lnTo>
                  <a:pt x="9" y="35"/>
                </a:lnTo>
                <a:lnTo>
                  <a:pt x="8" y="36"/>
                </a:lnTo>
                <a:lnTo>
                  <a:pt x="7" y="36"/>
                </a:lnTo>
                <a:lnTo>
                  <a:pt x="7" y="37"/>
                </a:lnTo>
                <a:lnTo>
                  <a:pt x="6" y="37"/>
                </a:lnTo>
                <a:lnTo>
                  <a:pt x="5" y="37"/>
                </a:lnTo>
                <a:lnTo>
                  <a:pt x="4" y="3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50" name="Freeform 398"/>
          <p:cNvSpPr>
            <a:spLocks/>
          </p:cNvSpPr>
          <p:nvPr/>
        </p:nvSpPr>
        <p:spPr bwMode="auto">
          <a:xfrm>
            <a:off x="7162800" y="4297363"/>
            <a:ext cx="14288" cy="55562"/>
          </a:xfrm>
          <a:custGeom>
            <a:avLst/>
            <a:gdLst>
              <a:gd name="T0" fmla="*/ 1588 w 9"/>
              <a:gd name="T1" fmla="*/ 55562 h 35"/>
              <a:gd name="T2" fmla="*/ 1588 w 9"/>
              <a:gd name="T3" fmla="*/ 53975 h 35"/>
              <a:gd name="T4" fmla="*/ 1588 w 9"/>
              <a:gd name="T5" fmla="*/ 53975 h 35"/>
              <a:gd name="T6" fmla="*/ 0 w 9"/>
              <a:gd name="T7" fmla="*/ 53975 h 35"/>
              <a:gd name="T8" fmla="*/ 0 w 9"/>
              <a:gd name="T9" fmla="*/ 52387 h 35"/>
              <a:gd name="T10" fmla="*/ 1588 w 9"/>
              <a:gd name="T11" fmla="*/ 28575 h 35"/>
              <a:gd name="T12" fmla="*/ 3175 w 9"/>
              <a:gd name="T13" fmla="*/ 15875 h 35"/>
              <a:gd name="T14" fmla="*/ 3175 w 9"/>
              <a:gd name="T15" fmla="*/ 7937 h 35"/>
              <a:gd name="T16" fmla="*/ 3175 w 9"/>
              <a:gd name="T17" fmla="*/ 1587 h 35"/>
              <a:gd name="T18" fmla="*/ 4763 w 9"/>
              <a:gd name="T19" fmla="*/ 1587 h 35"/>
              <a:gd name="T20" fmla="*/ 4763 w 9"/>
              <a:gd name="T21" fmla="*/ 0 h 35"/>
              <a:gd name="T22" fmla="*/ 6350 w 9"/>
              <a:gd name="T23" fmla="*/ 0 h 35"/>
              <a:gd name="T24" fmla="*/ 6350 w 9"/>
              <a:gd name="T25" fmla="*/ 0 h 35"/>
              <a:gd name="T26" fmla="*/ 7938 w 9"/>
              <a:gd name="T27" fmla="*/ 0 h 35"/>
              <a:gd name="T28" fmla="*/ 9525 w 9"/>
              <a:gd name="T29" fmla="*/ 0 h 35"/>
              <a:gd name="T30" fmla="*/ 9525 w 9"/>
              <a:gd name="T31" fmla="*/ 0 h 35"/>
              <a:gd name="T32" fmla="*/ 11113 w 9"/>
              <a:gd name="T33" fmla="*/ 1587 h 35"/>
              <a:gd name="T34" fmla="*/ 11113 w 9"/>
              <a:gd name="T35" fmla="*/ 12700 h 35"/>
              <a:gd name="T36" fmla="*/ 11113 w 9"/>
              <a:gd name="T37" fmla="*/ 23812 h 35"/>
              <a:gd name="T38" fmla="*/ 9525 w 9"/>
              <a:gd name="T39" fmla="*/ 34925 h 35"/>
              <a:gd name="T40" fmla="*/ 9525 w 9"/>
              <a:gd name="T41" fmla="*/ 41275 h 35"/>
              <a:gd name="T42" fmla="*/ 11113 w 9"/>
              <a:gd name="T43" fmla="*/ 41275 h 35"/>
              <a:gd name="T44" fmla="*/ 12700 w 9"/>
              <a:gd name="T45" fmla="*/ 41275 h 35"/>
              <a:gd name="T46" fmla="*/ 12700 w 9"/>
              <a:gd name="T47" fmla="*/ 41275 h 35"/>
              <a:gd name="T48" fmla="*/ 14288 w 9"/>
              <a:gd name="T49" fmla="*/ 41275 h 35"/>
              <a:gd name="T50" fmla="*/ 14288 w 9"/>
              <a:gd name="T51" fmla="*/ 47625 h 35"/>
              <a:gd name="T52" fmla="*/ 14288 w 9"/>
              <a:gd name="T53" fmla="*/ 50800 h 35"/>
              <a:gd name="T54" fmla="*/ 12700 w 9"/>
              <a:gd name="T55" fmla="*/ 52387 h 35"/>
              <a:gd name="T56" fmla="*/ 12700 w 9"/>
              <a:gd name="T57" fmla="*/ 53975 h 35"/>
              <a:gd name="T58" fmla="*/ 11113 w 9"/>
              <a:gd name="T59" fmla="*/ 55562 h 35"/>
              <a:gd name="T60" fmla="*/ 9525 w 9"/>
              <a:gd name="T61" fmla="*/ 55562 h 35"/>
              <a:gd name="T62" fmla="*/ 6350 w 9"/>
              <a:gd name="T63" fmla="*/ 55562 h 35"/>
              <a:gd name="T64" fmla="*/ 1588 w 9"/>
              <a:gd name="T65" fmla="*/ 55562 h 3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 h="35">
                <a:moveTo>
                  <a:pt x="1" y="35"/>
                </a:moveTo>
                <a:lnTo>
                  <a:pt x="1" y="34"/>
                </a:lnTo>
                <a:lnTo>
                  <a:pt x="0" y="34"/>
                </a:lnTo>
                <a:lnTo>
                  <a:pt x="0" y="33"/>
                </a:lnTo>
                <a:lnTo>
                  <a:pt x="1" y="18"/>
                </a:lnTo>
                <a:lnTo>
                  <a:pt x="2" y="10"/>
                </a:lnTo>
                <a:lnTo>
                  <a:pt x="2" y="5"/>
                </a:lnTo>
                <a:lnTo>
                  <a:pt x="2" y="1"/>
                </a:lnTo>
                <a:lnTo>
                  <a:pt x="3" y="1"/>
                </a:lnTo>
                <a:lnTo>
                  <a:pt x="3" y="0"/>
                </a:lnTo>
                <a:lnTo>
                  <a:pt x="4" y="0"/>
                </a:lnTo>
                <a:lnTo>
                  <a:pt x="5" y="0"/>
                </a:lnTo>
                <a:lnTo>
                  <a:pt x="6" y="0"/>
                </a:lnTo>
                <a:lnTo>
                  <a:pt x="7" y="1"/>
                </a:lnTo>
                <a:lnTo>
                  <a:pt x="7" y="8"/>
                </a:lnTo>
                <a:lnTo>
                  <a:pt x="7" y="15"/>
                </a:lnTo>
                <a:lnTo>
                  <a:pt x="6" y="22"/>
                </a:lnTo>
                <a:lnTo>
                  <a:pt x="6" y="26"/>
                </a:lnTo>
                <a:lnTo>
                  <a:pt x="7" y="26"/>
                </a:lnTo>
                <a:lnTo>
                  <a:pt x="8" y="26"/>
                </a:lnTo>
                <a:lnTo>
                  <a:pt x="9" y="26"/>
                </a:lnTo>
                <a:lnTo>
                  <a:pt x="9" y="30"/>
                </a:lnTo>
                <a:lnTo>
                  <a:pt x="9" y="32"/>
                </a:lnTo>
                <a:lnTo>
                  <a:pt x="8" y="33"/>
                </a:lnTo>
                <a:lnTo>
                  <a:pt x="8" y="34"/>
                </a:lnTo>
                <a:lnTo>
                  <a:pt x="7" y="35"/>
                </a:lnTo>
                <a:lnTo>
                  <a:pt x="6" y="35"/>
                </a:lnTo>
                <a:lnTo>
                  <a:pt x="4" y="35"/>
                </a:lnTo>
                <a:lnTo>
                  <a:pt x="1" y="3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51" name="Freeform 399"/>
          <p:cNvSpPr>
            <a:spLocks/>
          </p:cNvSpPr>
          <p:nvPr/>
        </p:nvSpPr>
        <p:spPr bwMode="auto">
          <a:xfrm>
            <a:off x="7143751" y="4300538"/>
            <a:ext cx="15875" cy="49212"/>
          </a:xfrm>
          <a:custGeom>
            <a:avLst/>
            <a:gdLst>
              <a:gd name="T0" fmla="*/ 6350 w 10"/>
              <a:gd name="T1" fmla="*/ 49212 h 31"/>
              <a:gd name="T2" fmla="*/ 3175 w 10"/>
              <a:gd name="T3" fmla="*/ 44450 h 31"/>
              <a:gd name="T4" fmla="*/ 0 w 10"/>
              <a:gd name="T5" fmla="*/ 38100 h 31"/>
              <a:gd name="T6" fmla="*/ 0 w 10"/>
              <a:gd name="T7" fmla="*/ 30162 h 31"/>
              <a:gd name="T8" fmla="*/ 0 w 10"/>
              <a:gd name="T9" fmla="*/ 20637 h 31"/>
              <a:gd name="T10" fmla="*/ 1588 w 10"/>
              <a:gd name="T11" fmla="*/ 12700 h 31"/>
              <a:gd name="T12" fmla="*/ 4763 w 10"/>
              <a:gd name="T13" fmla="*/ 6350 h 31"/>
              <a:gd name="T14" fmla="*/ 6350 w 10"/>
              <a:gd name="T15" fmla="*/ 1587 h 31"/>
              <a:gd name="T16" fmla="*/ 11113 w 10"/>
              <a:gd name="T17" fmla="*/ 0 h 31"/>
              <a:gd name="T18" fmla="*/ 11113 w 10"/>
              <a:gd name="T19" fmla="*/ 1587 h 31"/>
              <a:gd name="T20" fmla="*/ 12700 w 10"/>
              <a:gd name="T21" fmla="*/ 1587 h 31"/>
              <a:gd name="T22" fmla="*/ 14288 w 10"/>
              <a:gd name="T23" fmla="*/ 3175 h 31"/>
              <a:gd name="T24" fmla="*/ 15875 w 10"/>
              <a:gd name="T25" fmla="*/ 4762 h 31"/>
              <a:gd name="T26" fmla="*/ 15875 w 10"/>
              <a:gd name="T27" fmla="*/ 11112 h 31"/>
              <a:gd name="T28" fmla="*/ 15875 w 10"/>
              <a:gd name="T29" fmla="*/ 17462 h 31"/>
              <a:gd name="T30" fmla="*/ 15875 w 10"/>
              <a:gd name="T31" fmla="*/ 23812 h 31"/>
              <a:gd name="T32" fmla="*/ 15875 w 10"/>
              <a:gd name="T33" fmla="*/ 30162 h 31"/>
              <a:gd name="T34" fmla="*/ 14288 w 10"/>
              <a:gd name="T35" fmla="*/ 38100 h 31"/>
              <a:gd name="T36" fmla="*/ 12700 w 10"/>
              <a:gd name="T37" fmla="*/ 42862 h 31"/>
              <a:gd name="T38" fmla="*/ 9525 w 10"/>
              <a:gd name="T39" fmla="*/ 46037 h 31"/>
              <a:gd name="T40" fmla="*/ 6350 w 10"/>
              <a:gd name="T41" fmla="*/ 49212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31">
                <a:moveTo>
                  <a:pt x="4" y="31"/>
                </a:moveTo>
                <a:lnTo>
                  <a:pt x="2" y="28"/>
                </a:lnTo>
                <a:lnTo>
                  <a:pt x="0" y="24"/>
                </a:lnTo>
                <a:lnTo>
                  <a:pt x="0" y="19"/>
                </a:lnTo>
                <a:lnTo>
                  <a:pt x="0" y="13"/>
                </a:lnTo>
                <a:lnTo>
                  <a:pt x="1" y="8"/>
                </a:lnTo>
                <a:lnTo>
                  <a:pt x="3" y="4"/>
                </a:lnTo>
                <a:lnTo>
                  <a:pt x="4" y="1"/>
                </a:lnTo>
                <a:lnTo>
                  <a:pt x="7" y="0"/>
                </a:lnTo>
                <a:lnTo>
                  <a:pt x="7" y="1"/>
                </a:lnTo>
                <a:lnTo>
                  <a:pt x="8" y="1"/>
                </a:lnTo>
                <a:lnTo>
                  <a:pt x="9" y="2"/>
                </a:lnTo>
                <a:lnTo>
                  <a:pt x="10" y="3"/>
                </a:lnTo>
                <a:lnTo>
                  <a:pt x="10" y="7"/>
                </a:lnTo>
                <a:lnTo>
                  <a:pt x="10" y="11"/>
                </a:lnTo>
                <a:lnTo>
                  <a:pt x="10" y="15"/>
                </a:lnTo>
                <a:lnTo>
                  <a:pt x="10" y="19"/>
                </a:lnTo>
                <a:lnTo>
                  <a:pt x="9" y="24"/>
                </a:lnTo>
                <a:lnTo>
                  <a:pt x="8" y="27"/>
                </a:lnTo>
                <a:lnTo>
                  <a:pt x="6" y="29"/>
                </a:lnTo>
                <a:lnTo>
                  <a:pt x="4" y="3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52" name="Freeform 400"/>
          <p:cNvSpPr>
            <a:spLocks/>
          </p:cNvSpPr>
          <p:nvPr/>
        </p:nvSpPr>
        <p:spPr bwMode="auto">
          <a:xfrm>
            <a:off x="7165976" y="4300538"/>
            <a:ext cx="9525" cy="49212"/>
          </a:xfrm>
          <a:custGeom>
            <a:avLst/>
            <a:gdLst>
              <a:gd name="T0" fmla="*/ 0 w 6"/>
              <a:gd name="T1" fmla="*/ 49212 h 31"/>
              <a:gd name="T2" fmla="*/ 0 w 6"/>
              <a:gd name="T3" fmla="*/ 36512 h 31"/>
              <a:gd name="T4" fmla="*/ 1588 w 6"/>
              <a:gd name="T5" fmla="*/ 23812 h 31"/>
              <a:gd name="T6" fmla="*/ 1588 w 6"/>
              <a:gd name="T7" fmla="*/ 12700 h 31"/>
              <a:gd name="T8" fmla="*/ 3175 w 6"/>
              <a:gd name="T9" fmla="*/ 1587 h 31"/>
              <a:gd name="T10" fmla="*/ 3175 w 6"/>
              <a:gd name="T11" fmla="*/ 1587 h 31"/>
              <a:gd name="T12" fmla="*/ 3175 w 6"/>
              <a:gd name="T13" fmla="*/ 0 h 31"/>
              <a:gd name="T14" fmla="*/ 4763 w 6"/>
              <a:gd name="T15" fmla="*/ 0 h 31"/>
              <a:gd name="T16" fmla="*/ 6350 w 6"/>
              <a:gd name="T17" fmla="*/ 0 h 31"/>
              <a:gd name="T18" fmla="*/ 6350 w 6"/>
              <a:gd name="T19" fmla="*/ 9525 h 31"/>
              <a:gd name="T20" fmla="*/ 4763 w 6"/>
              <a:gd name="T21" fmla="*/ 19050 h 31"/>
              <a:gd name="T22" fmla="*/ 4763 w 6"/>
              <a:gd name="T23" fmla="*/ 28575 h 31"/>
              <a:gd name="T24" fmla="*/ 4763 w 6"/>
              <a:gd name="T25" fmla="*/ 38100 h 31"/>
              <a:gd name="T26" fmla="*/ 4763 w 6"/>
              <a:gd name="T27" fmla="*/ 39687 h 31"/>
              <a:gd name="T28" fmla="*/ 6350 w 6"/>
              <a:gd name="T29" fmla="*/ 41275 h 31"/>
              <a:gd name="T30" fmla="*/ 6350 w 6"/>
              <a:gd name="T31" fmla="*/ 41275 h 31"/>
              <a:gd name="T32" fmla="*/ 7938 w 6"/>
              <a:gd name="T33" fmla="*/ 41275 h 31"/>
              <a:gd name="T34" fmla="*/ 9525 w 6"/>
              <a:gd name="T35" fmla="*/ 41275 h 31"/>
              <a:gd name="T36" fmla="*/ 9525 w 6"/>
              <a:gd name="T37" fmla="*/ 41275 h 31"/>
              <a:gd name="T38" fmla="*/ 9525 w 6"/>
              <a:gd name="T39" fmla="*/ 44450 h 31"/>
              <a:gd name="T40" fmla="*/ 9525 w 6"/>
              <a:gd name="T41" fmla="*/ 46037 h 31"/>
              <a:gd name="T42" fmla="*/ 9525 w 6"/>
              <a:gd name="T43" fmla="*/ 46037 h 31"/>
              <a:gd name="T44" fmla="*/ 9525 w 6"/>
              <a:gd name="T45" fmla="*/ 47625 h 31"/>
              <a:gd name="T46" fmla="*/ 7938 w 6"/>
              <a:gd name="T47" fmla="*/ 47625 h 31"/>
              <a:gd name="T48" fmla="*/ 6350 w 6"/>
              <a:gd name="T49" fmla="*/ 47625 h 31"/>
              <a:gd name="T50" fmla="*/ 4763 w 6"/>
              <a:gd name="T51" fmla="*/ 47625 h 31"/>
              <a:gd name="T52" fmla="*/ 3175 w 6"/>
              <a:gd name="T53" fmla="*/ 47625 h 31"/>
              <a:gd name="T54" fmla="*/ 3175 w 6"/>
              <a:gd name="T55" fmla="*/ 49212 h 31"/>
              <a:gd name="T56" fmla="*/ 1588 w 6"/>
              <a:gd name="T57" fmla="*/ 49212 h 31"/>
              <a:gd name="T58" fmla="*/ 1588 w 6"/>
              <a:gd name="T59" fmla="*/ 49212 h 31"/>
              <a:gd name="T60" fmla="*/ 0 w 6"/>
              <a:gd name="T61" fmla="*/ 49212 h 3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6" h="31">
                <a:moveTo>
                  <a:pt x="0" y="31"/>
                </a:moveTo>
                <a:lnTo>
                  <a:pt x="0" y="23"/>
                </a:lnTo>
                <a:lnTo>
                  <a:pt x="1" y="15"/>
                </a:lnTo>
                <a:lnTo>
                  <a:pt x="1" y="8"/>
                </a:lnTo>
                <a:lnTo>
                  <a:pt x="2" y="1"/>
                </a:lnTo>
                <a:lnTo>
                  <a:pt x="2" y="0"/>
                </a:lnTo>
                <a:lnTo>
                  <a:pt x="3" y="0"/>
                </a:lnTo>
                <a:lnTo>
                  <a:pt x="4" y="0"/>
                </a:lnTo>
                <a:lnTo>
                  <a:pt x="4" y="6"/>
                </a:lnTo>
                <a:lnTo>
                  <a:pt x="3" y="12"/>
                </a:lnTo>
                <a:lnTo>
                  <a:pt x="3" y="18"/>
                </a:lnTo>
                <a:lnTo>
                  <a:pt x="3" y="24"/>
                </a:lnTo>
                <a:lnTo>
                  <a:pt x="3" y="25"/>
                </a:lnTo>
                <a:lnTo>
                  <a:pt x="4" y="26"/>
                </a:lnTo>
                <a:lnTo>
                  <a:pt x="5" y="26"/>
                </a:lnTo>
                <a:lnTo>
                  <a:pt x="6" y="26"/>
                </a:lnTo>
                <a:lnTo>
                  <a:pt x="6" y="28"/>
                </a:lnTo>
                <a:lnTo>
                  <a:pt x="6" y="29"/>
                </a:lnTo>
                <a:lnTo>
                  <a:pt x="6" y="30"/>
                </a:lnTo>
                <a:lnTo>
                  <a:pt x="5" y="30"/>
                </a:lnTo>
                <a:lnTo>
                  <a:pt x="4" y="30"/>
                </a:lnTo>
                <a:lnTo>
                  <a:pt x="3" y="30"/>
                </a:lnTo>
                <a:lnTo>
                  <a:pt x="2" y="30"/>
                </a:lnTo>
                <a:lnTo>
                  <a:pt x="2" y="31"/>
                </a:lnTo>
                <a:lnTo>
                  <a:pt x="1" y="31"/>
                </a:lnTo>
                <a:lnTo>
                  <a:pt x="0" y="3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53" name="Freeform 401"/>
          <p:cNvSpPr>
            <a:spLocks/>
          </p:cNvSpPr>
          <p:nvPr/>
        </p:nvSpPr>
        <p:spPr bwMode="auto">
          <a:xfrm>
            <a:off x="7181851" y="4302126"/>
            <a:ext cx="11113" cy="47625"/>
          </a:xfrm>
          <a:custGeom>
            <a:avLst/>
            <a:gdLst>
              <a:gd name="T0" fmla="*/ 6350 w 7"/>
              <a:gd name="T1" fmla="*/ 47625 h 30"/>
              <a:gd name="T2" fmla="*/ 4763 w 7"/>
              <a:gd name="T3" fmla="*/ 47625 h 30"/>
              <a:gd name="T4" fmla="*/ 4763 w 7"/>
              <a:gd name="T5" fmla="*/ 47625 h 30"/>
              <a:gd name="T6" fmla="*/ 4763 w 7"/>
              <a:gd name="T7" fmla="*/ 47625 h 30"/>
              <a:gd name="T8" fmla="*/ 3175 w 7"/>
              <a:gd name="T9" fmla="*/ 47625 h 30"/>
              <a:gd name="T10" fmla="*/ 3175 w 7"/>
              <a:gd name="T11" fmla="*/ 47625 h 30"/>
              <a:gd name="T12" fmla="*/ 1588 w 7"/>
              <a:gd name="T13" fmla="*/ 47625 h 30"/>
              <a:gd name="T14" fmla="*/ 1588 w 7"/>
              <a:gd name="T15" fmla="*/ 47625 h 30"/>
              <a:gd name="T16" fmla="*/ 0 w 7"/>
              <a:gd name="T17" fmla="*/ 47625 h 30"/>
              <a:gd name="T18" fmla="*/ 1588 w 7"/>
              <a:gd name="T19" fmla="*/ 36513 h 30"/>
              <a:gd name="T20" fmla="*/ 1588 w 7"/>
              <a:gd name="T21" fmla="*/ 23813 h 30"/>
              <a:gd name="T22" fmla="*/ 3175 w 7"/>
              <a:gd name="T23" fmla="*/ 12700 h 30"/>
              <a:gd name="T24" fmla="*/ 4763 w 7"/>
              <a:gd name="T25" fmla="*/ 0 h 30"/>
              <a:gd name="T26" fmla="*/ 4763 w 7"/>
              <a:gd name="T27" fmla="*/ 0 h 30"/>
              <a:gd name="T28" fmla="*/ 4763 w 7"/>
              <a:gd name="T29" fmla="*/ 0 h 30"/>
              <a:gd name="T30" fmla="*/ 6350 w 7"/>
              <a:gd name="T31" fmla="*/ 0 h 30"/>
              <a:gd name="T32" fmla="*/ 6350 w 7"/>
              <a:gd name="T33" fmla="*/ 0 h 30"/>
              <a:gd name="T34" fmla="*/ 7938 w 7"/>
              <a:gd name="T35" fmla="*/ 0 h 30"/>
              <a:gd name="T36" fmla="*/ 7938 w 7"/>
              <a:gd name="T37" fmla="*/ 0 h 30"/>
              <a:gd name="T38" fmla="*/ 9525 w 7"/>
              <a:gd name="T39" fmla="*/ 0 h 30"/>
              <a:gd name="T40" fmla="*/ 7938 w 7"/>
              <a:gd name="T41" fmla="*/ 9525 h 30"/>
              <a:gd name="T42" fmla="*/ 7938 w 7"/>
              <a:gd name="T43" fmla="*/ 19050 h 30"/>
              <a:gd name="T44" fmla="*/ 6350 w 7"/>
              <a:gd name="T45" fmla="*/ 28575 h 30"/>
              <a:gd name="T46" fmla="*/ 4763 w 7"/>
              <a:gd name="T47" fmla="*/ 38100 h 30"/>
              <a:gd name="T48" fmla="*/ 6350 w 7"/>
              <a:gd name="T49" fmla="*/ 39688 h 30"/>
              <a:gd name="T50" fmla="*/ 6350 w 7"/>
              <a:gd name="T51" fmla="*/ 39688 h 30"/>
              <a:gd name="T52" fmla="*/ 6350 w 7"/>
              <a:gd name="T53" fmla="*/ 39688 h 30"/>
              <a:gd name="T54" fmla="*/ 7938 w 7"/>
              <a:gd name="T55" fmla="*/ 39688 h 30"/>
              <a:gd name="T56" fmla="*/ 7938 w 7"/>
              <a:gd name="T57" fmla="*/ 39688 h 30"/>
              <a:gd name="T58" fmla="*/ 9525 w 7"/>
              <a:gd name="T59" fmla="*/ 39688 h 30"/>
              <a:gd name="T60" fmla="*/ 11113 w 7"/>
              <a:gd name="T61" fmla="*/ 41275 h 30"/>
              <a:gd name="T62" fmla="*/ 11113 w 7"/>
              <a:gd name="T63" fmla="*/ 41275 h 30"/>
              <a:gd name="T64" fmla="*/ 11113 w 7"/>
              <a:gd name="T65" fmla="*/ 44450 h 30"/>
              <a:gd name="T66" fmla="*/ 11113 w 7"/>
              <a:gd name="T67" fmla="*/ 44450 h 30"/>
              <a:gd name="T68" fmla="*/ 11113 w 7"/>
              <a:gd name="T69" fmla="*/ 46038 h 30"/>
              <a:gd name="T70" fmla="*/ 11113 w 7"/>
              <a:gd name="T71" fmla="*/ 47625 h 30"/>
              <a:gd name="T72" fmla="*/ 9525 w 7"/>
              <a:gd name="T73" fmla="*/ 47625 h 30"/>
              <a:gd name="T74" fmla="*/ 7938 w 7"/>
              <a:gd name="T75" fmla="*/ 47625 h 30"/>
              <a:gd name="T76" fmla="*/ 6350 w 7"/>
              <a:gd name="T77" fmla="*/ 47625 h 30"/>
              <a:gd name="T78" fmla="*/ 6350 w 7"/>
              <a:gd name="T79" fmla="*/ 47625 h 3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 h="30">
                <a:moveTo>
                  <a:pt x="4" y="30"/>
                </a:moveTo>
                <a:lnTo>
                  <a:pt x="3" y="30"/>
                </a:lnTo>
                <a:lnTo>
                  <a:pt x="2" y="30"/>
                </a:lnTo>
                <a:lnTo>
                  <a:pt x="1" y="30"/>
                </a:lnTo>
                <a:lnTo>
                  <a:pt x="0" y="30"/>
                </a:lnTo>
                <a:lnTo>
                  <a:pt x="1" y="23"/>
                </a:lnTo>
                <a:lnTo>
                  <a:pt x="1" y="15"/>
                </a:lnTo>
                <a:lnTo>
                  <a:pt x="2" y="8"/>
                </a:lnTo>
                <a:lnTo>
                  <a:pt x="3" y="0"/>
                </a:lnTo>
                <a:lnTo>
                  <a:pt x="4" y="0"/>
                </a:lnTo>
                <a:lnTo>
                  <a:pt x="5" y="0"/>
                </a:lnTo>
                <a:lnTo>
                  <a:pt x="6" y="0"/>
                </a:lnTo>
                <a:lnTo>
                  <a:pt x="5" y="6"/>
                </a:lnTo>
                <a:lnTo>
                  <a:pt x="5" y="12"/>
                </a:lnTo>
                <a:lnTo>
                  <a:pt x="4" y="18"/>
                </a:lnTo>
                <a:lnTo>
                  <a:pt x="3" y="24"/>
                </a:lnTo>
                <a:lnTo>
                  <a:pt x="4" y="25"/>
                </a:lnTo>
                <a:lnTo>
                  <a:pt x="5" y="25"/>
                </a:lnTo>
                <a:lnTo>
                  <a:pt x="6" y="25"/>
                </a:lnTo>
                <a:lnTo>
                  <a:pt x="7" y="26"/>
                </a:lnTo>
                <a:lnTo>
                  <a:pt x="7" y="28"/>
                </a:lnTo>
                <a:lnTo>
                  <a:pt x="7" y="29"/>
                </a:lnTo>
                <a:lnTo>
                  <a:pt x="7" y="30"/>
                </a:lnTo>
                <a:lnTo>
                  <a:pt x="6" y="30"/>
                </a:lnTo>
                <a:lnTo>
                  <a:pt x="5" y="30"/>
                </a:lnTo>
                <a:lnTo>
                  <a:pt x="4" y="3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54" name="Freeform 402"/>
          <p:cNvSpPr>
            <a:spLocks/>
          </p:cNvSpPr>
          <p:nvPr/>
        </p:nvSpPr>
        <p:spPr bwMode="auto">
          <a:xfrm>
            <a:off x="7123113" y="4298951"/>
            <a:ext cx="19050" cy="49213"/>
          </a:xfrm>
          <a:custGeom>
            <a:avLst/>
            <a:gdLst>
              <a:gd name="T0" fmla="*/ 6350 w 12"/>
              <a:gd name="T1" fmla="*/ 49213 h 31"/>
              <a:gd name="T2" fmla="*/ 6350 w 12"/>
              <a:gd name="T3" fmla="*/ 39688 h 31"/>
              <a:gd name="T4" fmla="*/ 6350 w 12"/>
              <a:gd name="T5" fmla="*/ 31750 h 31"/>
              <a:gd name="T6" fmla="*/ 6350 w 12"/>
              <a:gd name="T7" fmla="*/ 22225 h 31"/>
              <a:gd name="T8" fmla="*/ 6350 w 12"/>
              <a:gd name="T9" fmla="*/ 14288 h 31"/>
              <a:gd name="T10" fmla="*/ 4763 w 12"/>
              <a:gd name="T11" fmla="*/ 12700 h 31"/>
              <a:gd name="T12" fmla="*/ 4763 w 12"/>
              <a:gd name="T13" fmla="*/ 11113 h 31"/>
              <a:gd name="T14" fmla="*/ 4763 w 12"/>
              <a:gd name="T15" fmla="*/ 11113 h 31"/>
              <a:gd name="T16" fmla="*/ 3175 w 12"/>
              <a:gd name="T17" fmla="*/ 11113 h 31"/>
              <a:gd name="T18" fmla="*/ 1588 w 12"/>
              <a:gd name="T19" fmla="*/ 11113 h 31"/>
              <a:gd name="T20" fmla="*/ 1588 w 12"/>
              <a:gd name="T21" fmla="*/ 11113 h 31"/>
              <a:gd name="T22" fmla="*/ 0 w 12"/>
              <a:gd name="T23" fmla="*/ 11113 h 31"/>
              <a:gd name="T24" fmla="*/ 0 w 12"/>
              <a:gd name="T25" fmla="*/ 12700 h 31"/>
              <a:gd name="T26" fmla="*/ 0 w 12"/>
              <a:gd name="T27" fmla="*/ 9525 h 31"/>
              <a:gd name="T28" fmla="*/ 0 w 12"/>
              <a:gd name="T29" fmla="*/ 6350 h 31"/>
              <a:gd name="T30" fmla="*/ 0 w 12"/>
              <a:gd name="T31" fmla="*/ 4763 h 31"/>
              <a:gd name="T32" fmla="*/ 0 w 12"/>
              <a:gd name="T33" fmla="*/ 3175 h 31"/>
              <a:gd name="T34" fmla="*/ 3175 w 12"/>
              <a:gd name="T35" fmla="*/ 3175 h 31"/>
              <a:gd name="T36" fmla="*/ 4763 w 12"/>
              <a:gd name="T37" fmla="*/ 1588 h 31"/>
              <a:gd name="T38" fmla="*/ 7938 w 12"/>
              <a:gd name="T39" fmla="*/ 1588 h 31"/>
              <a:gd name="T40" fmla="*/ 9525 w 12"/>
              <a:gd name="T41" fmla="*/ 0 h 31"/>
              <a:gd name="T42" fmla="*/ 11113 w 12"/>
              <a:gd name="T43" fmla="*/ 0 h 31"/>
              <a:gd name="T44" fmla="*/ 14288 w 12"/>
              <a:gd name="T45" fmla="*/ 0 h 31"/>
              <a:gd name="T46" fmla="*/ 17463 w 12"/>
              <a:gd name="T47" fmla="*/ 0 h 31"/>
              <a:gd name="T48" fmla="*/ 19050 w 12"/>
              <a:gd name="T49" fmla="*/ 0 h 31"/>
              <a:gd name="T50" fmla="*/ 19050 w 12"/>
              <a:gd name="T51" fmla="*/ 3175 h 31"/>
              <a:gd name="T52" fmla="*/ 19050 w 12"/>
              <a:gd name="T53" fmla="*/ 4763 h 31"/>
              <a:gd name="T54" fmla="*/ 19050 w 12"/>
              <a:gd name="T55" fmla="*/ 6350 h 31"/>
              <a:gd name="T56" fmla="*/ 17463 w 12"/>
              <a:gd name="T57" fmla="*/ 9525 h 31"/>
              <a:gd name="T58" fmla="*/ 17463 w 12"/>
              <a:gd name="T59" fmla="*/ 9525 h 31"/>
              <a:gd name="T60" fmla="*/ 17463 w 12"/>
              <a:gd name="T61" fmla="*/ 9525 h 31"/>
              <a:gd name="T62" fmla="*/ 15875 w 12"/>
              <a:gd name="T63" fmla="*/ 9525 h 31"/>
              <a:gd name="T64" fmla="*/ 14288 w 12"/>
              <a:gd name="T65" fmla="*/ 11113 h 31"/>
              <a:gd name="T66" fmla="*/ 14288 w 12"/>
              <a:gd name="T67" fmla="*/ 11113 h 31"/>
              <a:gd name="T68" fmla="*/ 12700 w 12"/>
              <a:gd name="T69" fmla="*/ 11113 h 31"/>
              <a:gd name="T70" fmla="*/ 12700 w 12"/>
              <a:gd name="T71" fmla="*/ 11113 h 31"/>
              <a:gd name="T72" fmla="*/ 11113 w 12"/>
              <a:gd name="T73" fmla="*/ 19050 h 31"/>
              <a:gd name="T74" fmla="*/ 9525 w 12"/>
              <a:gd name="T75" fmla="*/ 28575 h 31"/>
              <a:gd name="T76" fmla="*/ 9525 w 12"/>
              <a:gd name="T77" fmla="*/ 39688 h 31"/>
              <a:gd name="T78" fmla="*/ 9525 w 12"/>
              <a:gd name="T79" fmla="*/ 49213 h 31"/>
              <a:gd name="T80" fmla="*/ 7938 w 12"/>
              <a:gd name="T81" fmla="*/ 49213 h 31"/>
              <a:gd name="T82" fmla="*/ 7938 w 12"/>
              <a:gd name="T83" fmla="*/ 49213 h 31"/>
              <a:gd name="T84" fmla="*/ 6350 w 12"/>
              <a:gd name="T85" fmla="*/ 49213 h 3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 h="31">
                <a:moveTo>
                  <a:pt x="4" y="31"/>
                </a:moveTo>
                <a:lnTo>
                  <a:pt x="4" y="25"/>
                </a:lnTo>
                <a:lnTo>
                  <a:pt x="4" y="20"/>
                </a:lnTo>
                <a:lnTo>
                  <a:pt x="4" y="14"/>
                </a:lnTo>
                <a:lnTo>
                  <a:pt x="4" y="9"/>
                </a:lnTo>
                <a:lnTo>
                  <a:pt x="3" y="8"/>
                </a:lnTo>
                <a:lnTo>
                  <a:pt x="3" y="7"/>
                </a:lnTo>
                <a:lnTo>
                  <a:pt x="2" y="7"/>
                </a:lnTo>
                <a:lnTo>
                  <a:pt x="1" y="7"/>
                </a:lnTo>
                <a:lnTo>
                  <a:pt x="0" y="7"/>
                </a:lnTo>
                <a:lnTo>
                  <a:pt x="0" y="8"/>
                </a:lnTo>
                <a:lnTo>
                  <a:pt x="0" y="6"/>
                </a:lnTo>
                <a:lnTo>
                  <a:pt x="0" y="4"/>
                </a:lnTo>
                <a:lnTo>
                  <a:pt x="0" y="3"/>
                </a:lnTo>
                <a:lnTo>
                  <a:pt x="0" y="2"/>
                </a:lnTo>
                <a:lnTo>
                  <a:pt x="2" y="2"/>
                </a:lnTo>
                <a:lnTo>
                  <a:pt x="3" y="1"/>
                </a:lnTo>
                <a:lnTo>
                  <a:pt x="5" y="1"/>
                </a:lnTo>
                <a:lnTo>
                  <a:pt x="6" y="0"/>
                </a:lnTo>
                <a:lnTo>
                  <a:pt x="7" y="0"/>
                </a:lnTo>
                <a:lnTo>
                  <a:pt x="9" y="0"/>
                </a:lnTo>
                <a:lnTo>
                  <a:pt x="11" y="0"/>
                </a:lnTo>
                <a:lnTo>
                  <a:pt x="12" y="0"/>
                </a:lnTo>
                <a:lnTo>
                  <a:pt x="12" y="2"/>
                </a:lnTo>
                <a:lnTo>
                  <a:pt x="12" y="3"/>
                </a:lnTo>
                <a:lnTo>
                  <a:pt x="12" y="4"/>
                </a:lnTo>
                <a:lnTo>
                  <a:pt x="11" y="6"/>
                </a:lnTo>
                <a:lnTo>
                  <a:pt x="10" y="6"/>
                </a:lnTo>
                <a:lnTo>
                  <a:pt x="9" y="7"/>
                </a:lnTo>
                <a:lnTo>
                  <a:pt x="8" y="7"/>
                </a:lnTo>
                <a:lnTo>
                  <a:pt x="7" y="12"/>
                </a:lnTo>
                <a:lnTo>
                  <a:pt x="6" y="18"/>
                </a:lnTo>
                <a:lnTo>
                  <a:pt x="6" y="25"/>
                </a:lnTo>
                <a:lnTo>
                  <a:pt x="6" y="31"/>
                </a:lnTo>
                <a:lnTo>
                  <a:pt x="5" y="31"/>
                </a:lnTo>
                <a:lnTo>
                  <a:pt x="4" y="3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55" name="Freeform 403"/>
          <p:cNvSpPr>
            <a:spLocks/>
          </p:cNvSpPr>
          <p:nvPr/>
        </p:nvSpPr>
        <p:spPr bwMode="auto">
          <a:xfrm>
            <a:off x="7337426" y="4321175"/>
            <a:ext cx="3175" cy="20638"/>
          </a:xfrm>
          <a:custGeom>
            <a:avLst/>
            <a:gdLst>
              <a:gd name="T0" fmla="*/ 0 w 2"/>
              <a:gd name="T1" fmla="*/ 20638 h 13"/>
              <a:gd name="T2" fmla="*/ 0 w 2"/>
              <a:gd name="T3" fmla="*/ 9525 h 13"/>
              <a:gd name="T4" fmla="*/ 0 w 2"/>
              <a:gd name="T5" fmla="*/ 4763 h 13"/>
              <a:gd name="T6" fmla="*/ 0 w 2"/>
              <a:gd name="T7" fmla="*/ 1588 h 13"/>
              <a:gd name="T8" fmla="*/ 1588 w 2"/>
              <a:gd name="T9" fmla="*/ 0 h 13"/>
              <a:gd name="T10" fmla="*/ 1588 w 2"/>
              <a:gd name="T11" fmla="*/ 0 h 13"/>
              <a:gd name="T12" fmla="*/ 3175 w 2"/>
              <a:gd name="T13" fmla="*/ 0 h 13"/>
              <a:gd name="T14" fmla="*/ 3175 w 2"/>
              <a:gd name="T15" fmla="*/ 4763 h 13"/>
              <a:gd name="T16" fmla="*/ 3175 w 2"/>
              <a:gd name="T17" fmla="*/ 11113 h 13"/>
              <a:gd name="T18" fmla="*/ 3175 w 2"/>
              <a:gd name="T19" fmla="*/ 17463 h 13"/>
              <a:gd name="T20" fmla="*/ 0 w 2"/>
              <a:gd name="T21" fmla="*/ 20638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 h="13">
                <a:moveTo>
                  <a:pt x="0" y="13"/>
                </a:moveTo>
                <a:lnTo>
                  <a:pt x="0" y="6"/>
                </a:lnTo>
                <a:lnTo>
                  <a:pt x="0" y="3"/>
                </a:lnTo>
                <a:lnTo>
                  <a:pt x="0" y="1"/>
                </a:lnTo>
                <a:lnTo>
                  <a:pt x="1" y="0"/>
                </a:lnTo>
                <a:lnTo>
                  <a:pt x="2" y="0"/>
                </a:lnTo>
                <a:lnTo>
                  <a:pt x="2" y="3"/>
                </a:lnTo>
                <a:lnTo>
                  <a:pt x="2" y="7"/>
                </a:lnTo>
                <a:lnTo>
                  <a:pt x="2" y="11"/>
                </a:lnTo>
                <a:lnTo>
                  <a:pt x="0" y="13"/>
                </a:lnTo>
                <a:close/>
              </a:path>
            </a:pathLst>
          </a:custGeom>
          <a:solidFill>
            <a:srgbClr val="7F7F7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56" name="Freeform 404"/>
          <p:cNvSpPr>
            <a:spLocks/>
          </p:cNvSpPr>
          <p:nvPr/>
        </p:nvSpPr>
        <p:spPr bwMode="auto">
          <a:xfrm>
            <a:off x="7146926" y="4310064"/>
            <a:ext cx="9525" cy="28575"/>
          </a:xfrm>
          <a:custGeom>
            <a:avLst/>
            <a:gdLst>
              <a:gd name="T0" fmla="*/ 3175 w 6"/>
              <a:gd name="T1" fmla="*/ 28575 h 18"/>
              <a:gd name="T2" fmla="*/ 1588 w 6"/>
              <a:gd name="T3" fmla="*/ 25400 h 18"/>
              <a:gd name="T4" fmla="*/ 0 w 6"/>
              <a:gd name="T5" fmla="*/ 20638 h 18"/>
              <a:gd name="T6" fmla="*/ 0 w 6"/>
              <a:gd name="T7" fmla="*/ 15875 h 18"/>
              <a:gd name="T8" fmla="*/ 1588 w 6"/>
              <a:gd name="T9" fmla="*/ 11113 h 18"/>
              <a:gd name="T10" fmla="*/ 1588 w 6"/>
              <a:gd name="T11" fmla="*/ 7938 h 18"/>
              <a:gd name="T12" fmla="*/ 3175 w 6"/>
              <a:gd name="T13" fmla="*/ 3175 h 18"/>
              <a:gd name="T14" fmla="*/ 4763 w 6"/>
              <a:gd name="T15" fmla="*/ 0 h 18"/>
              <a:gd name="T16" fmla="*/ 7938 w 6"/>
              <a:gd name="T17" fmla="*/ 0 h 18"/>
              <a:gd name="T18" fmla="*/ 9525 w 6"/>
              <a:gd name="T19" fmla="*/ 3175 h 18"/>
              <a:gd name="T20" fmla="*/ 9525 w 6"/>
              <a:gd name="T21" fmla="*/ 7938 h 18"/>
              <a:gd name="T22" fmla="*/ 9525 w 6"/>
              <a:gd name="T23" fmla="*/ 11113 h 18"/>
              <a:gd name="T24" fmla="*/ 9525 w 6"/>
              <a:gd name="T25" fmla="*/ 17463 h 18"/>
              <a:gd name="T26" fmla="*/ 9525 w 6"/>
              <a:gd name="T27" fmla="*/ 22225 h 18"/>
              <a:gd name="T28" fmla="*/ 7938 w 6"/>
              <a:gd name="T29" fmla="*/ 25400 h 18"/>
              <a:gd name="T30" fmla="*/ 6350 w 6"/>
              <a:gd name="T31" fmla="*/ 28575 h 18"/>
              <a:gd name="T32" fmla="*/ 3175 w 6"/>
              <a:gd name="T33" fmla="*/ 28575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 h="18">
                <a:moveTo>
                  <a:pt x="2" y="18"/>
                </a:moveTo>
                <a:lnTo>
                  <a:pt x="1" y="16"/>
                </a:lnTo>
                <a:lnTo>
                  <a:pt x="0" y="13"/>
                </a:lnTo>
                <a:lnTo>
                  <a:pt x="0" y="10"/>
                </a:lnTo>
                <a:lnTo>
                  <a:pt x="1" y="7"/>
                </a:lnTo>
                <a:lnTo>
                  <a:pt x="1" y="5"/>
                </a:lnTo>
                <a:lnTo>
                  <a:pt x="2" y="2"/>
                </a:lnTo>
                <a:lnTo>
                  <a:pt x="3" y="0"/>
                </a:lnTo>
                <a:lnTo>
                  <a:pt x="5" y="0"/>
                </a:lnTo>
                <a:lnTo>
                  <a:pt x="6" y="2"/>
                </a:lnTo>
                <a:lnTo>
                  <a:pt x="6" y="5"/>
                </a:lnTo>
                <a:lnTo>
                  <a:pt x="6" y="7"/>
                </a:lnTo>
                <a:lnTo>
                  <a:pt x="6" y="11"/>
                </a:lnTo>
                <a:lnTo>
                  <a:pt x="6" y="14"/>
                </a:lnTo>
                <a:lnTo>
                  <a:pt x="5" y="16"/>
                </a:lnTo>
                <a:lnTo>
                  <a:pt x="4" y="18"/>
                </a:lnTo>
                <a:lnTo>
                  <a:pt x="2" y="1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57" name="Freeform 405"/>
          <p:cNvSpPr>
            <a:spLocks/>
          </p:cNvSpPr>
          <p:nvPr/>
        </p:nvSpPr>
        <p:spPr bwMode="auto">
          <a:xfrm>
            <a:off x="7342188" y="4319588"/>
            <a:ext cx="6350" cy="19050"/>
          </a:xfrm>
          <a:custGeom>
            <a:avLst/>
            <a:gdLst>
              <a:gd name="T0" fmla="*/ 0 w 4"/>
              <a:gd name="T1" fmla="*/ 19050 h 12"/>
              <a:gd name="T2" fmla="*/ 0 w 4"/>
              <a:gd name="T3" fmla="*/ 14288 h 12"/>
              <a:gd name="T4" fmla="*/ 0 w 4"/>
              <a:gd name="T5" fmla="*/ 11113 h 12"/>
              <a:gd name="T6" fmla="*/ 0 w 4"/>
              <a:gd name="T7" fmla="*/ 6350 h 12"/>
              <a:gd name="T8" fmla="*/ 0 w 4"/>
              <a:gd name="T9" fmla="*/ 1588 h 12"/>
              <a:gd name="T10" fmla="*/ 1588 w 4"/>
              <a:gd name="T11" fmla="*/ 1588 h 12"/>
              <a:gd name="T12" fmla="*/ 3175 w 4"/>
              <a:gd name="T13" fmla="*/ 0 h 12"/>
              <a:gd name="T14" fmla="*/ 3175 w 4"/>
              <a:gd name="T15" fmla="*/ 0 h 12"/>
              <a:gd name="T16" fmla="*/ 3175 w 4"/>
              <a:gd name="T17" fmla="*/ 0 h 12"/>
              <a:gd name="T18" fmla="*/ 4763 w 4"/>
              <a:gd name="T19" fmla="*/ 0 h 12"/>
              <a:gd name="T20" fmla="*/ 4763 w 4"/>
              <a:gd name="T21" fmla="*/ 0 h 12"/>
              <a:gd name="T22" fmla="*/ 6350 w 4"/>
              <a:gd name="T23" fmla="*/ 0 h 12"/>
              <a:gd name="T24" fmla="*/ 6350 w 4"/>
              <a:gd name="T25" fmla="*/ 4763 h 12"/>
              <a:gd name="T26" fmla="*/ 6350 w 4"/>
              <a:gd name="T27" fmla="*/ 9525 h 12"/>
              <a:gd name="T28" fmla="*/ 4763 w 4"/>
              <a:gd name="T29" fmla="*/ 12700 h 12"/>
              <a:gd name="T30" fmla="*/ 4763 w 4"/>
              <a:gd name="T31" fmla="*/ 19050 h 12"/>
              <a:gd name="T32" fmla="*/ 3175 w 4"/>
              <a:gd name="T33" fmla="*/ 19050 h 12"/>
              <a:gd name="T34" fmla="*/ 3175 w 4"/>
              <a:gd name="T35" fmla="*/ 19050 h 12"/>
              <a:gd name="T36" fmla="*/ 1588 w 4"/>
              <a:gd name="T37" fmla="*/ 19050 h 12"/>
              <a:gd name="T38" fmla="*/ 0 w 4"/>
              <a:gd name="T39" fmla="*/ 19050 h 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 h="12">
                <a:moveTo>
                  <a:pt x="0" y="12"/>
                </a:moveTo>
                <a:lnTo>
                  <a:pt x="0" y="9"/>
                </a:lnTo>
                <a:lnTo>
                  <a:pt x="0" y="7"/>
                </a:lnTo>
                <a:lnTo>
                  <a:pt x="0" y="4"/>
                </a:lnTo>
                <a:lnTo>
                  <a:pt x="0" y="1"/>
                </a:lnTo>
                <a:lnTo>
                  <a:pt x="1" y="1"/>
                </a:lnTo>
                <a:lnTo>
                  <a:pt x="2" y="0"/>
                </a:lnTo>
                <a:lnTo>
                  <a:pt x="3" y="0"/>
                </a:lnTo>
                <a:lnTo>
                  <a:pt x="4" y="0"/>
                </a:lnTo>
                <a:lnTo>
                  <a:pt x="4" y="3"/>
                </a:lnTo>
                <a:lnTo>
                  <a:pt x="4" y="6"/>
                </a:lnTo>
                <a:lnTo>
                  <a:pt x="3" y="8"/>
                </a:lnTo>
                <a:lnTo>
                  <a:pt x="3" y="12"/>
                </a:lnTo>
                <a:lnTo>
                  <a:pt x="2" y="12"/>
                </a:lnTo>
                <a:lnTo>
                  <a:pt x="1" y="12"/>
                </a:lnTo>
                <a:lnTo>
                  <a:pt x="0" y="12"/>
                </a:lnTo>
                <a:close/>
              </a:path>
            </a:pathLst>
          </a:custGeom>
          <a:solidFill>
            <a:srgbClr val="B2B2B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58" name="Freeform 406"/>
          <p:cNvSpPr>
            <a:spLocks/>
          </p:cNvSpPr>
          <p:nvPr/>
        </p:nvSpPr>
        <p:spPr bwMode="auto">
          <a:xfrm>
            <a:off x="7148513" y="4314825"/>
            <a:ext cx="6350" cy="20638"/>
          </a:xfrm>
          <a:custGeom>
            <a:avLst/>
            <a:gdLst>
              <a:gd name="T0" fmla="*/ 1588 w 4"/>
              <a:gd name="T1" fmla="*/ 20638 h 13"/>
              <a:gd name="T2" fmla="*/ 0 w 4"/>
              <a:gd name="T3" fmla="*/ 19050 h 13"/>
              <a:gd name="T4" fmla="*/ 0 w 4"/>
              <a:gd name="T5" fmla="*/ 14288 h 13"/>
              <a:gd name="T6" fmla="*/ 0 w 4"/>
              <a:gd name="T7" fmla="*/ 11113 h 13"/>
              <a:gd name="T8" fmla="*/ 1588 w 4"/>
              <a:gd name="T9" fmla="*/ 7938 h 13"/>
              <a:gd name="T10" fmla="*/ 1588 w 4"/>
              <a:gd name="T11" fmla="*/ 4763 h 13"/>
              <a:gd name="T12" fmla="*/ 3175 w 4"/>
              <a:gd name="T13" fmla="*/ 1588 h 13"/>
              <a:gd name="T14" fmla="*/ 4763 w 4"/>
              <a:gd name="T15" fmla="*/ 0 h 13"/>
              <a:gd name="T16" fmla="*/ 6350 w 4"/>
              <a:gd name="T17" fmla="*/ 0 h 13"/>
              <a:gd name="T18" fmla="*/ 6350 w 4"/>
              <a:gd name="T19" fmla="*/ 6350 h 13"/>
              <a:gd name="T20" fmla="*/ 6350 w 4"/>
              <a:gd name="T21" fmla="*/ 11113 h 13"/>
              <a:gd name="T22" fmla="*/ 4763 w 4"/>
              <a:gd name="T23" fmla="*/ 15875 h 13"/>
              <a:gd name="T24" fmla="*/ 3175 w 4"/>
              <a:gd name="T25" fmla="*/ 20638 h 13"/>
              <a:gd name="T26" fmla="*/ 1588 w 4"/>
              <a:gd name="T27" fmla="*/ 20638 h 13"/>
              <a:gd name="T28" fmla="*/ 1588 w 4"/>
              <a:gd name="T29" fmla="*/ 20638 h 1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 h="13">
                <a:moveTo>
                  <a:pt x="1" y="13"/>
                </a:moveTo>
                <a:lnTo>
                  <a:pt x="0" y="12"/>
                </a:lnTo>
                <a:lnTo>
                  <a:pt x="0" y="9"/>
                </a:lnTo>
                <a:lnTo>
                  <a:pt x="0" y="7"/>
                </a:lnTo>
                <a:lnTo>
                  <a:pt x="1" y="5"/>
                </a:lnTo>
                <a:lnTo>
                  <a:pt x="1" y="3"/>
                </a:lnTo>
                <a:lnTo>
                  <a:pt x="2" y="1"/>
                </a:lnTo>
                <a:lnTo>
                  <a:pt x="3" y="0"/>
                </a:lnTo>
                <a:lnTo>
                  <a:pt x="4" y="0"/>
                </a:lnTo>
                <a:lnTo>
                  <a:pt x="4" y="4"/>
                </a:lnTo>
                <a:lnTo>
                  <a:pt x="4" y="7"/>
                </a:lnTo>
                <a:lnTo>
                  <a:pt x="3" y="10"/>
                </a:lnTo>
                <a:lnTo>
                  <a:pt x="2" y="13"/>
                </a:lnTo>
                <a:lnTo>
                  <a:pt x="1" y="13"/>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pic>
        <p:nvPicPr>
          <p:cNvPr id="13659" name="Picture 408"/>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073526" y="3208338"/>
            <a:ext cx="277813" cy="436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660" name="Picture 409"/>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073526" y="3208338"/>
            <a:ext cx="277813" cy="436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661" name="Picture 410"/>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073526" y="3208338"/>
            <a:ext cx="277813" cy="436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62" name="Rectangle 412"/>
          <p:cNvSpPr>
            <a:spLocks noChangeArrowheads="1"/>
          </p:cNvSpPr>
          <p:nvPr/>
        </p:nvSpPr>
        <p:spPr bwMode="auto">
          <a:xfrm>
            <a:off x="7300914" y="3159126"/>
            <a:ext cx="268287" cy="379413"/>
          </a:xfrm>
          <a:prstGeom prst="rect">
            <a:avLst/>
          </a:prstGeom>
          <a:solidFill>
            <a:srgbClr val="D4EBD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endParaRPr lang="en-US">
              <a:solidFill>
                <a:srgbClr val="000000"/>
              </a:solidFill>
            </a:endParaRPr>
          </a:p>
        </p:txBody>
      </p:sp>
      <p:sp>
        <p:nvSpPr>
          <p:cNvPr id="13663" name="Freeform 413"/>
          <p:cNvSpPr>
            <a:spLocks/>
          </p:cNvSpPr>
          <p:nvPr/>
        </p:nvSpPr>
        <p:spPr bwMode="auto">
          <a:xfrm>
            <a:off x="7491413" y="3443288"/>
            <a:ext cx="42862" cy="74612"/>
          </a:xfrm>
          <a:custGeom>
            <a:avLst/>
            <a:gdLst>
              <a:gd name="T0" fmla="*/ 22225 w 27"/>
              <a:gd name="T1" fmla="*/ 74612 h 47"/>
              <a:gd name="T2" fmla="*/ 23812 w 27"/>
              <a:gd name="T3" fmla="*/ 74612 h 47"/>
              <a:gd name="T4" fmla="*/ 25400 w 27"/>
              <a:gd name="T5" fmla="*/ 73025 h 47"/>
              <a:gd name="T6" fmla="*/ 26987 w 27"/>
              <a:gd name="T7" fmla="*/ 73025 h 47"/>
              <a:gd name="T8" fmla="*/ 28575 w 27"/>
              <a:gd name="T9" fmla="*/ 71437 h 47"/>
              <a:gd name="T10" fmla="*/ 31750 w 27"/>
              <a:gd name="T11" fmla="*/ 69850 h 47"/>
              <a:gd name="T12" fmla="*/ 33337 w 27"/>
              <a:gd name="T13" fmla="*/ 66675 h 47"/>
              <a:gd name="T14" fmla="*/ 36512 w 27"/>
              <a:gd name="T15" fmla="*/ 65087 h 47"/>
              <a:gd name="T16" fmla="*/ 38100 w 27"/>
              <a:gd name="T17" fmla="*/ 60325 h 47"/>
              <a:gd name="T18" fmla="*/ 39687 w 27"/>
              <a:gd name="T19" fmla="*/ 55562 h 47"/>
              <a:gd name="T20" fmla="*/ 41275 w 27"/>
              <a:gd name="T21" fmla="*/ 50800 h 47"/>
              <a:gd name="T22" fmla="*/ 42862 w 27"/>
              <a:gd name="T23" fmla="*/ 47625 h 47"/>
              <a:gd name="T24" fmla="*/ 42862 w 27"/>
              <a:gd name="T25" fmla="*/ 42862 h 47"/>
              <a:gd name="T26" fmla="*/ 42862 w 27"/>
              <a:gd name="T27" fmla="*/ 39687 h 47"/>
              <a:gd name="T28" fmla="*/ 42862 w 27"/>
              <a:gd name="T29" fmla="*/ 36512 h 47"/>
              <a:gd name="T30" fmla="*/ 42862 w 27"/>
              <a:gd name="T31" fmla="*/ 33337 h 47"/>
              <a:gd name="T32" fmla="*/ 42862 w 27"/>
              <a:gd name="T33" fmla="*/ 30162 h 47"/>
              <a:gd name="T34" fmla="*/ 42862 w 27"/>
              <a:gd name="T35" fmla="*/ 26987 h 47"/>
              <a:gd name="T36" fmla="*/ 42862 w 27"/>
              <a:gd name="T37" fmla="*/ 23812 h 47"/>
              <a:gd name="T38" fmla="*/ 41275 w 27"/>
              <a:gd name="T39" fmla="*/ 19050 h 47"/>
              <a:gd name="T40" fmla="*/ 39687 w 27"/>
              <a:gd name="T41" fmla="*/ 14287 h 47"/>
              <a:gd name="T42" fmla="*/ 38100 w 27"/>
              <a:gd name="T43" fmla="*/ 11112 h 47"/>
              <a:gd name="T44" fmla="*/ 34925 w 27"/>
              <a:gd name="T45" fmla="*/ 7937 h 47"/>
              <a:gd name="T46" fmla="*/ 31750 w 27"/>
              <a:gd name="T47" fmla="*/ 4762 h 47"/>
              <a:gd name="T48" fmla="*/ 30162 w 27"/>
              <a:gd name="T49" fmla="*/ 1587 h 47"/>
              <a:gd name="T50" fmla="*/ 28575 w 27"/>
              <a:gd name="T51" fmla="*/ 1587 h 47"/>
              <a:gd name="T52" fmla="*/ 26987 w 27"/>
              <a:gd name="T53" fmla="*/ 0 h 47"/>
              <a:gd name="T54" fmla="*/ 25400 w 27"/>
              <a:gd name="T55" fmla="*/ 0 h 47"/>
              <a:gd name="T56" fmla="*/ 23812 w 27"/>
              <a:gd name="T57" fmla="*/ 0 h 47"/>
              <a:gd name="T58" fmla="*/ 20637 w 27"/>
              <a:gd name="T59" fmla="*/ 0 h 47"/>
              <a:gd name="T60" fmla="*/ 19050 w 27"/>
              <a:gd name="T61" fmla="*/ 0 h 47"/>
              <a:gd name="T62" fmla="*/ 17462 w 27"/>
              <a:gd name="T63" fmla="*/ 0 h 47"/>
              <a:gd name="T64" fmla="*/ 15875 w 27"/>
              <a:gd name="T65" fmla="*/ 0 h 47"/>
              <a:gd name="T66" fmla="*/ 14287 w 27"/>
              <a:gd name="T67" fmla="*/ 1587 h 47"/>
              <a:gd name="T68" fmla="*/ 11112 w 27"/>
              <a:gd name="T69" fmla="*/ 3175 h 47"/>
              <a:gd name="T70" fmla="*/ 9525 w 27"/>
              <a:gd name="T71" fmla="*/ 6350 h 47"/>
              <a:gd name="T72" fmla="*/ 6350 w 27"/>
              <a:gd name="T73" fmla="*/ 9525 h 47"/>
              <a:gd name="T74" fmla="*/ 4762 w 27"/>
              <a:gd name="T75" fmla="*/ 12700 h 47"/>
              <a:gd name="T76" fmla="*/ 3175 w 27"/>
              <a:gd name="T77" fmla="*/ 17462 h 47"/>
              <a:gd name="T78" fmla="*/ 1587 w 27"/>
              <a:gd name="T79" fmla="*/ 22225 h 47"/>
              <a:gd name="T80" fmla="*/ 0 w 27"/>
              <a:gd name="T81" fmla="*/ 26987 h 47"/>
              <a:gd name="T82" fmla="*/ 0 w 27"/>
              <a:gd name="T83" fmla="*/ 30162 h 47"/>
              <a:gd name="T84" fmla="*/ 0 w 27"/>
              <a:gd name="T85" fmla="*/ 31750 h 47"/>
              <a:gd name="T86" fmla="*/ 0 w 27"/>
              <a:gd name="T87" fmla="*/ 34925 h 47"/>
              <a:gd name="T88" fmla="*/ 0 w 27"/>
              <a:gd name="T89" fmla="*/ 38100 h 47"/>
              <a:gd name="T90" fmla="*/ 0 w 27"/>
              <a:gd name="T91" fmla="*/ 42862 h 47"/>
              <a:gd name="T92" fmla="*/ 0 w 27"/>
              <a:gd name="T93" fmla="*/ 46037 h 47"/>
              <a:gd name="T94" fmla="*/ 1587 w 27"/>
              <a:gd name="T95" fmla="*/ 49212 h 47"/>
              <a:gd name="T96" fmla="*/ 3175 w 27"/>
              <a:gd name="T97" fmla="*/ 55562 h 47"/>
              <a:gd name="T98" fmla="*/ 4762 w 27"/>
              <a:gd name="T99" fmla="*/ 60325 h 47"/>
              <a:gd name="T100" fmla="*/ 6350 w 27"/>
              <a:gd name="T101" fmla="*/ 63500 h 47"/>
              <a:gd name="T102" fmla="*/ 7937 w 27"/>
              <a:gd name="T103" fmla="*/ 66675 h 47"/>
              <a:gd name="T104" fmla="*/ 11112 w 27"/>
              <a:gd name="T105" fmla="*/ 69850 h 47"/>
              <a:gd name="T106" fmla="*/ 12700 w 27"/>
              <a:gd name="T107" fmla="*/ 71437 h 47"/>
              <a:gd name="T108" fmla="*/ 15875 w 27"/>
              <a:gd name="T109" fmla="*/ 73025 h 47"/>
              <a:gd name="T110" fmla="*/ 17462 w 27"/>
              <a:gd name="T111" fmla="*/ 73025 h 47"/>
              <a:gd name="T112" fmla="*/ 19050 w 27"/>
              <a:gd name="T113" fmla="*/ 74612 h 47"/>
              <a:gd name="T114" fmla="*/ 20637 w 27"/>
              <a:gd name="T115" fmla="*/ 74612 h 4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47">
                <a:moveTo>
                  <a:pt x="14" y="47"/>
                </a:moveTo>
                <a:lnTo>
                  <a:pt x="14" y="47"/>
                </a:lnTo>
                <a:lnTo>
                  <a:pt x="15" y="47"/>
                </a:lnTo>
                <a:lnTo>
                  <a:pt x="16" y="46"/>
                </a:lnTo>
                <a:lnTo>
                  <a:pt x="17" y="46"/>
                </a:lnTo>
                <a:lnTo>
                  <a:pt x="18" y="46"/>
                </a:lnTo>
                <a:lnTo>
                  <a:pt x="18" y="45"/>
                </a:lnTo>
                <a:lnTo>
                  <a:pt x="19" y="45"/>
                </a:lnTo>
                <a:lnTo>
                  <a:pt x="20" y="44"/>
                </a:lnTo>
                <a:lnTo>
                  <a:pt x="21" y="43"/>
                </a:lnTo>
                <a:lnTo>
                  <a:pt x="21" y="42"/>
                </a:lnTo>
                <a:lnTo>
                  <a:pt x="22" y="42"/>
                </a:lnTo>
                <a:lnTo>
                  <a:pt x="23" y="41"/>
                </a:lnTo>
                <a:lnTo>
                  <a:pt x="24" y="40"/>
                </a:lnTo>
                <a:lnTo>
                  <a:pt x="24" y="39"/>
                </a:lnTo>
                <a:lnTo>
                  <a:pt x="24" y="38"/>
                </a:lnTo>
                <a:lnTo>
                  <a:pt x="25" y="38"/>
                </a:lnTo>
                <a:lnTo>
                  <a:pt x="25" y="36"/>
                </a:lnTo>
                <a:lnTo>
                  <a:pt x="25" y="35"/>
                </a:lnTo>
                <a:lnTo>
                  <a:pt x="26" y="35"/>
                </a:lnTo>
                <a:lnTo>
                  <a:pt x="26" y="33"/>
                </a:lnTo>
                <a:lnTo>
                  <a:pt x="26" y="32"/>
                </a:lnTo>
                <a:lnTo>
                  <a:pt x="27" y="31"/>
                </a:lnTo>
                <a:lnTo>
                  <a:pt x="27" y="30"/>
                </a:lnTo>
                <a:lnTo>
                  <a:pt x="27" y="29"/>
                </a:lnTo>
                <a:lnTo>
                  <a:pt x="27" y="28"/>
                </a:lnTo>
                <a:lnTo>
                  <a:pt x="27" y="27"/>
                </a:lnTo>
                <a:lnTo>
                  <a:pt x="27" y="26"/>
                </a:lnTo>
                <a:lnTo>
                  <a:pt x="27" y="25"/>
                </a:lnTo>
                <a:lnTo>
                  <a:pt x="27" y="24"/>
                </a:lnTo>
                <a:lnTo>
                  <a:pt x="27" y="23"/>
                </a:lnTo>
                <a:lnTo>
                  <a:pt x="27" y="22"/>
                </a:lnTo>
                <a:lnTo>
                  <a:pt x="27" y="21"/>
                </a:lnTo>
                <a:lnTo>
                  <a:pt x="27" y="20"/>
                </a:lnTo>
                <a:lnTo>
                  <a:pt x="27" y="19"/>
                </a:lnTo>
                <a:lnTo>
                  <a:pt x="27" y="18"/>
                </a:lnTo>
                <a:lnTo>
                  <a:pt x="27" y="17"/>
                </a:lnTo>
                <a:lnTo>
                  <a:pt x="27" y="16"/>
                </a:lnTo>
                <a:lnTo>
                  <a:pt x="27" y="15"/>
                </a:lnTo>
                <a:lnTo>
                  <a:pt x="26" y="14"/>
                </a:lnTo>
                <a:lnTo>
                  <a:pt x="26" y="13"/>
                </a:lnTo>
                <a:lnTo>
                  <a:pt x="26" y="12"/>
                </a:lnTo>
                <a:lnTo>
                  <a:pt x="25" y="11"/>
                </a:lnTo>
                <a:lnTo>
                  <a:pt x="25" y="10"/>
                </a:lnTo>
                <a:lnTo>
                  <a:pt x="25" y="9"/>
                </a:lnTo>
                <a:lnTo>
                  <a:pt x="24" y="8"/>
                </a:lnTo>
                <a:lnTo>
                  <a:pt x="24" y="7"/>
                </a:lnTo>
                <a:lnTo>
                  <a:pt x="23" y="6"/>
                </a:lnTo>
                <a:lnTo>
                  <a:pt x="23" y="5"/>
                </a:lnTo>
                <a:lnTo>
                  <a:pt x="22" y="5"/>
                </a:lnTo>
                <a:lnTo>
                  <a:pt x="21" y="4"/>
                </a:lnTo>
                <a:lnTo>
                  <a:pt x="21" y="3"/>
                </a:lnTo>
                <a:lnTo>
                  <a:pt x="20" y="3"/>
                </a:lnTo>
                <a:lnTo>
                  <a:pt x="20" y="2"/>
                </a:lnTo>
                <a:lnTo>
                  <a:pt x="19" y="1"/>
                </a:lnTo>
                <a:lnTo>
                  <a:pt x="18" y="1"/>
                </a:lnTo>
                <a:lnTo>
                  <a:pt x="17" y="0"/>
                </a:lnTo>
                <a:lnTo>
                  <a:pt x="16" y="0"/>
                </a:lnTo>
                <a:lnTo>
                  <a:pt x="15" y="0"/>
                </a:lnTo>
                <a:lnTo>
                  <a:pt x="14" y="0"/>
                </a:lnTo>
                <a:lnTo>
                  <a:pt x="13" y="0"/>
                </a:lnTo>
                <a:lnTo>
                  <a:pt x="12" y="0"/>
                </a:lnTo>
                <a:lnTo>
                  <a:pt x="11" y="0"/>
                </a:lnTo>
                <a:lnTo>
                  <a:pt x="10" y="0"/>
                </a:lnTo>
                <a:lnTo>
                  <a:pt x="9" y="1"/>
                </a:lnTo>
                <a:lnTo>
                  <a:pt x="8" y="1"/>
                </a:lnTo>
                <a:lnTo>
                  <a:pt x="8" y="2"/>
                </a:lnTo>
                <a:lnTo>
                  <a:pt x="7" y="2"/>
                </a:lnTo>
                <a:lnTo>
                  <a:pt x="7" y="3"/>
                </a:lnTo>
                <a:lnTo>
                  <a:pt x="6" y="3"/>
                </a:lnTo>
                <a:lnTo>
                  <a:pt x="6" y="4"/>
                </a:lnTo>
                <a:lnTo>
                  <a:pt x="5" y="5"/>
                </a:lnTo>
                <a:lnTo>
                  <a:pt x="4" y="6"/>
                </a:lnTo>
                <a:lnTo>
                  <a:pt x="4" y="7"/>
                </a:lnTo>
                <a:lnTo>
                  <a:pt x="3" y="8"/>
                </a:lnTo>
                <a:lnTo>
                  <a:pt x="3" y="9"/>
                </a:lnTo>
                <a:lnTo>
                  <a:pt x="2" y="10"/>
                </a:lnTo>
                <a:lnTo>
                  <a:pt x="2" y="11"/>
                </a:lnTo>
                <a:lnTo>
                  <a:pt x="2" y="12"/>
                </a:lnTo>
                <a:lnTo>
                  <a:pt x="1" y="13"/>
                </a:lnTo>
                <a:lnTo>
                  <a:pt x="1" y="14"/>
                </a:lnTo>
                <a:lnTo>
                  <a:pt x="1" y="15"/>
                </a:lnTo>
                <a:lnTo>
                  <a:pt x="1" y="16"/>
                </a:lnTo>
                <a:lnTo>
                  <a:pt x="0" y="17"/>
                </a:lnTo>
                <a:lnTo>
                  <a:pt x="0" y="18"/>
                </a:lnTo>
                <a:lnTo>
                  <a:pt x="0" y="19"/>
                </a:lnTo>
                <a:lnTo>
                  <a:pt x="0" y="20"/>
                </a:lnTo>
                <a:lnTo>
                  <a:pt x="0" y="21"/>
                </a:lnTo>
                <a:lnTo>
                  <a:pt x="0" y="22"/>
                </a:lnTo>
                <a:lnTo>
                  <a:pt x="0" y="23"/>
                </a:lnTo>
                <a:lnTo>
                  <a:pt x="0" y="24"/>
                </a:lnTo>
                <a:lnTo>
                  <a:pt x="0" y="25"/>
                </a:lnTo>
                <a:lnTo>
                  <a:pt x="0" y="26"/>
                </a:lnTo>
                <a:lnTo>
                  <a:pt x="0" y="27"/>
                </a:lnTo>
                <a:lnTo>
                  <a:pt x="0" y="28"/>
                </a:lnTo>
                <a:lnTo>
                  <a:pt x="0" y="29"/>
                </a:lnTo>
                <a:lnTo>
                  <a:pt x="1" y="30"/>
                </a:lnTo>
                <a:lnTo>
                  <a:pt x="1" y="31"/>
                </a:lnTo>
                <a:lnTo>
                  <a:pt x="1" y="32"/>
                </a:lnTo>
                <a:lnTo>
                  <a:pt x="1" y="33"/>
                </a:lnTo>
                <a:lnTo>
                  <a:pt x="2" y="35"/>
                </a:lnTo>
                <a:lnTo>
                  <a:pt x="2" y="36"/>
                </a:lnTo>
                <a:lnTo>
                  <a:pt x="3" y="38"/>
                </a:lnTo>
                <a:lnTo>
                  <a:pt x="3" y="39"/>
                </a:lnTo>
                <a:lnTo>
                  <a:pt x="4" y="40"/>
                </a:lnTo>
                <a:lnTo>
                  <a:pt x="4" y="41"/>
                </a:lnTo>
                <a:lnTo>
                  <a:pt x="5" y="41"/>
                </a:lnTo>
                <a:lnTo>
                  <a:pt x="5" y="42"/>
                </a:lnTo>
                <a:lnTo>
                  <a:pt x="6" y="42"/>
                </a:lnTo>
                <a:lnTo>
                  <a:pt x="6" y="43"/>
                </a:lnTo>
                <a:lnTo>
                  <a:pt x="7" y="44"/>
                </a:lnTo>
                <a:lnTo>
                  <a:pt x="8" y="44"/>
                </a:lnTo>
                <a:lnTo>
                  <a:pt x="8" y="45"/>
                </a:lnTo>
                <a:lnTo>
                  <a:pt x="9" y="45"/>
                </a:lnTo>
                <a:lnTo>
                  <a:pt x="9" y="46"/>
                </a:lnTo>
                <a:lnTo>
                  <a:pt x="10" y="46"/>
                </a:lnTo>
                <a:lnTo>
                  <a:pt x="11" y="46"/>
                </a:lnTo>
                <a:lnTo>
                  <a:pt x="12" y="46"/>
                </a:lnTo>
                <a:lnTo>
                  <a:pt x="12" y="47"/>
                </a:lnTo>
                <a:lnTo>
                  <a:pt x="13" y="47"/>
                </a:lnTo>
                <a:lnTo>
                  <a:pt x="14" y="47"/>
                </a:lnTo>
                <a:close/>
              </a:path>
            </a:pathLst>
          </a:custGeom>
          <a:solidFill>
            <a:srgbClr val="66C7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64" name="Freeform 414"/>
          <p:cNvSpPr>
            <a:spLocks/>
          </p:cNvSpPr>
          <p:nvPr/>
        </p:nvSpPr>
        <p:spPr bwMode="auto">
          <a:xfrm>
            <a:off x="7505700" y="3449639"/>
            <a:ext cx="12700" cy="22225"/>
          </a:xfrm>
          <a:custGeom>
            <a:avLst/>
            <a:gdLst>
              <a:gd name="T0" fmla="*/ 6350 w 8"/>
              <a:gd name="T1" fmla="*/ 22225 h 14"/>
              <a:gd name="T2" fmla="*/ 6350 w 8"/>
              <a:gd name="T3" fmla="*/ 22225 h 14"/>
              <a:gd name="T4" fmla="*/ 7938 w 8"/>
              <a:gd name="T5" fmla="*/ 22225 h 14"/>
              <a:gd name="T6" fmla="*/ 7938 w 8"/>
              <a:gd name="T7" fmla="*/ 22225 h 14"/>
              <a:gd name="T8" fmla="*/ 7938 w 8"/>
              <a:gd name="T9" fmla="*/ 22225 h 14"/>
              <a:gd name="T10" fmla="*/ 9525 w 8"/>
              <a:gd name="T11" fmla="*/ 20638 h 14"/>
              <a:gd name="T12" fmla="*/ 9525 w 8"/>
              <a:gd name="T13" fmla="*/ 20638 h 14"/>
              <a:gd name="T14" fmla="*/ 9525 w 8"/>
              <a:gd name="T15" fmla="*/ 19050 h 14"/>
              <a:gd name="T16" fmla="*/ 11113 w 8"/>
              <a:gd name="T17" fmla="*/ 19050 h 14"/>
              <a:gd name="T18" fmla="*/ 11113 w 8"/>
              <a:gd name="T19" fmla="*/ 17463 h 14"/>
              <a:gd name="T20" fmla="*/ 11113 w 8"/>
              <a:gd name="T21" fmla="*/ 15875 h 14"/>
              <a:gd name="T22" fmla="*/ 12700 w 8"/>
              <a:gd name="T23" fmla="*/ 15875 h 14"/>
              <a:gd name="T24" fmla="*/ 12700 w 8"/>
              <a:gd name="T25" fmla="*/ 14288 h 14"/>
              <a:gd name="T26" fmla="*/ 12700 w 8"/>
              <a:gd name="T27" fmla="*/ 12700 h 14"/>
              <a:gd name="T28" fmla="*/ 12700 w 8"/>
              <a:gd name="T29" fmla="*/ 11113 h 14"/>
              <a:gd name="T30" fmla="*/ 12700 w 8"/>
              <a:gd name="T31" fmla="*/ 9525 h 14"/>
              <a:gd name="T32" fmla="*/ 12700 w 8"/>
              <a:gd name="T33" fmla="*/ 7938 h 14"/>
              <a:gd name="T34" fmla="*/ 12700 w 8"/>
              <a:gd name="T35" fmla="*/ 7938 h 14"/>
              <a:gd name="T36" fmla="*/ 12700 w 8"/>
              <a:gd name="T37" fmla="*/ 6350 h 14"/>
              <a:gd name="T38" fmla="*/ 11113 w 8"/>
              <a:gd name="T39" fmla="*/ 6350 h 14"/>
              <a:gd name="T40" fmla="*/ 11113 w 8"/>
              <a:gd name="T41" fmla="*/ 4763 h 14"/>
              <a:gd name="T42" fmla="*/ 11113 w 8"/>
              <a:gd name="T43" fmla="*/ 3175 h 14"/>
              <a:gd name="T44" fmla="*/ 11113 w 8"/>
              <a:gd name="T45" fmla="*/ 3175 h 14"/>
              <a:gd name="T46" fmla="*/ 9525 w 8"/>
              <a:gd name="T47" fmla="*/ 3175 h 14"/>
              <a:gd name="T48" fmla="*/ 9525 w 8"/>
              <a:gd name="T49" fmla="*/ 1588 h 14"/>
              <a:gd name="T50" fmla="*/ 9525 w 8"/>
              <a:gd name="T51" fmla="*/ 1588 h 14"/>
              <a:gd name="T52" fmla="*/ 7938 w 8"/>
              <a:gd name="T53" fmla="*/ 1588 h 14"/>
              <a:gd name="T54" fmla="*/ 7938 w 8"/>
              <a:gd name="T55" fmla="*/ 1588 h 14"/>
              <a:gd name="T56" fmla="*/ 7938 w 8"/>
              <a:gd name="T57" fmla="*/ 1588 h 14"/>
              <a:gd name="T58" fmla="*/ 6350 w 8"/>
              <a:gd name="T59" fmla="*/ 0 h 14"/>
              <a:gd name="T60" fmla="*/ 6350 w 8"/>
              <a:gd name="T61" fmla="*/ 0 h 14"/>
              <a:gd name="T62" fmla="*/ 6350 w 8"/>
              <a:gd name="T63" fmla="*/ 0 h 14"/>
              <a:gd name="T64" fmla="*/ 4763 w 8"/>
              <a:gd name="T65" fmla="*/ 1588 h 14"/>
              <a:gd name="T66" fmla="*/ 3175 w 8"/>
              <a:gd name="T67" fmla="*/ 1588 h 14"/>
              <a:gd name="T68" fmla="*/ 3175 w 8"/>
              <a:gd name="T69" fmla="*/ 1588 h 14"/>
              <a:gd name="T70" fmla="*/ 3175 w 8"/>
              <a:gd name="T71" fmla="*/ 1588 h 14"/>
              <a:gd name="T72" fmla="*/ 1588 w 8"/>
              <a:gd name="T73" fmla="*/ 3175 h 14"/>
              <a:gd name="T74" fmla="*/ 1588 w 8"/>
              <a:gd name="T75" fmla="*/ 3175 h 14"/>
              <a:gd name="T76" fmla="*/ 1588 w 8"/>
              <a:gd name="T77" fmla="*/ 4763 h 14"/>
              <a:gd name="T78" fmla="*/ 1588 w 8"/>
              <a:gd name="T79" fmla="*/ 6350 h 14"/>
              <a:gd name="T80" fmla="*/ 0 w 8"/>
              <a:gd name="T81" fmla="*/ 6350 h 14"/>
              <a:gd name="T82" fmla="*/ 0 w 8"/>
              <a:gd name="T83" fmla="*/ 7938 h 14"/>
              <a:gd name="T84" fmla="*/ 0 w 8"/>
              <a:gd name="T85" fmla="*/ 7938 h 14"/>
              <a:gd name="T86" fmla="*/ 0 w 8"/>
              <a:gd name="T87" fmla="*/ 9525 h 14"/>
              <a:gd name="T88" fmla="*/ 0 w 8"/>
              <a:gd name="T89" fmla="*/ 11113 h 14"/>
              <a:gd name="T90" fmla="*/ 0 w 8"/>
              <a:gd name="T91" fmla="*/ 12700 h 14"/>
              <a:gd name="T92" fmla="*/ 0 w 8"/>
              <a:gd name="T93" fmla="*/ 14288 h 14"/>
              <a:gd name="T94" fmla="*/ 0 w 8"/>
              <a:gd name="T95" fmla="*/ 15875 h 14"/>
              <a:gd name="T96" fmla="*/ 1588 w 8"/>
              <a:gd name="T97" fmla="*/ 15875 h 14"/>
              <a:gd name="T98" fmla="*/ 1588 w 8"/>
              <a:gd name="T99" fmla="*/ 17463 h 14"/>
              <a:gd name="T100" fmla="*/ 1588 w 8"/>
              <a:gd name="T101" fmla="*/ 19050 h 14"/>
              <a:gd name="T102" fmla="*/ 1588 w 8"/>
              <a:gd name="T103" fmla="*/ 19050 h 14"/>
              <a:gd name="T104" fmla="*/ 3175 w 8"/>
              <a:gd name="T105" fmla="*/ 20638 h 14"/>
              <a:gd name="T106" fmla="*/ 3175 w 8"/>
              <a:gd name="T107" fmla="*/ 20638 h 14"/>
              <a:gd name="T108" fmla="*/ 3175 w 8"/>
              <a:gd name="T109" fmla="*/ 22225 h 14"/>
              <a:gd name="T110" fmla="*/ 4763 w 8"/>
              <a:gd name="T111" fmla="*/ 22225 h 14"/>
              <a:gd name="T112" fmla="*/ 6350 w 8"/>
              <a:gd name="T113" fmla="*/ 22225 h 14"/>
              <a:gd name="T114" fmla="*/ 6350 w 8"/>
              <a:gd name="T115" fmla="*/ 22225 h 1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 h="14">
                <a:moveTo>
                  <a:pt x="4" y="14"/>
                </a:moveTo>
                <a:lnTo>
                  <a:pt x="4" y="14"/>
                </a:lnTo>
                <a:lnTo>
                  <a:pt x="5" y="14"/>
                </a:lnTo>
                <a:lnTo>
                  <a:pt x="6" y="13"/>
                </a:lnTo>
                <a:lnTo>
                  <a:pt x="6" y="12"/>
                </a:lnTo>
                <a:lnTo>
                  <a:pt x="7" y="12"/>
                </a:lnTo>
                <a:lnTo>
                  <a:pt x="7" y="11"/>
                </a:lnTo>
                <a:lnTo>
                  <a:pt x="7" y="10"/>
                </a:lnTo>
                <a:lnTo>
                  <a:pt x="8" y="10"/>
                </a:lnTo>
                <a:lnTo>
                  <a:pt x="8" y="9"/>
                </a:lnTo>
                <a:lnTo>
                  <a:pt x="8" y="8"/>
                </a:lnTo>
                <a:lnTo>
                  <a:pt x="8" y="7"/>
                </a:lnTo>
                <a:lnTo>
                  <a:pt x="8" y="6"/>
                </a:lnTo>
                <a:lnTo>
                  <a:pt x="8" y="5"/>
                </a:lnTo>
                <a:lnTo>
                  <a:pt x="8" y="4"/>
                </a:lnTo>
                <a:lnTo>
                  <a:pt x="7" y="4"/>
                </a:lnTo>
                <a:lnTo>
                  <a:pt x="7" y="3"/>
                </a:lnTo>
                <a:lnTo>
                  <a:pt x="7" y="2"/>
                </a:lnTo>
                <a:lnTo>
                  <a:pt x="6" y="2"/>
                </a:lnTo>
                <a:lnTo>
                  <a:pt x="6" y="1"/>
                </a:lnTo>
                <a:lnTo>
                  <a:pt x="5" y="1"/>
                </a:lnTo>
                <a:lnTo>
                  <a:pt x="4" y="0"/>
                </a:lnTo>
                <a:lnTo>
                  <a:pt x="3" y="1"/>
                </a:lnTo>
                <a:lnTo>
                  <a:pt x="2" y="1"/>
                </a:lnTo>
                <a:lnTo>
                  <a:pt x="1" y="2"/>
                </a:lnTo>
                <a:lnTo>
                  <a:pt x="1" y="3"/>
                </a:lnTo>
                <a:lnTo>
                  <a:pt x="1" y="4"/>
                </a:lnTo>
                <a:lnTo>
                  <a:pt x="0" y="4"/>
                </a:lnTo>
                <a:lnTo>
                  <a:pt x="0" y="5"/>
                </a:lnTo>
                <a:lnTo>
                  <a:pt x="0" y="6"/>
                </a:lnTo>
                <a:lnTo>
                  <a:pt x="0" y="7"/>
                </a:lnTo>
                <a:lnTo>
                  <a:pt x="0" y="8"/>
                </a:lnTo>
                <a:lnTo>
                  <a:pt x="0" y="9"/>
                </a:lnTo>
                <a:lnTo>
                  <a:pt x="0" y="10"/>
                </a:lnTo>
                <a:lnTo>
                  <a:pt x="1" y="10"/>
                </a:lnTo>
                <a:lnTo>
                  <a:pt x="1" y="11"/>
                </a:lnTo>
                <a:lnTo>
                  <a:pt x="1" y="12"/>
                </a:lnTo>
                <a:lnTo>
                  <a:pt x="2" y="13"/>
                </a:lnTo>
                <a:lnTo>
                  <a:pt x="2" y="14"/>
                </a:lnTo>
                <a:lnTo>
                  <a:pt x="3" y="14"/>
                </a:lnTo>
                <a:lnTo>
                  <a:pt x="4" y="14"/>
                </a:lnTo>
                <a:close/>
              </a:path>
            </a:pathLst>
          </a:custGeom>
          <a:solidFill>
            <a:srgbClr val="D4EBD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65" name="Freeform 415"/>
          <p:cNvSpPr>
            <a:spLocks/>
          </p:cNvSpPr>
          <p:nvPr/>
        </p:nvSpPr>
        <p:spPr bwMode="auto">
          <a:xfrm>
            <a:off x="7483475" y="3454401"/>
            <a:ext cx="20638" cy="28575"/>
          </a:xfrm>
          <a:custGeom>
            <a:avLst/>
            <a:gdLst>
              <a:gd name="T0" fmla="*/ 15875 w 13"/>
              <a:gd name="T1" fmla="*/ 28575 h 18"/>
              <a:gd name="T2" fmla="*/ 0 w 13"/>
              <a:gd name="T3" fmla="*/ 15875 h 18"/>
              <a:gd name="T4" fmla="*/ 3175 w 13"/>
              <a:gd name="T5" fmla="*/ 0 h 18"/>
              <a:gd name="T6" fmla="*/ 19050 w 13"/>
              <a:gd name="T7" fmla="*/ 9525 h 18"/>
              <a:gd name="T8" fmla="*/ 19050 w 13"/>
              <a:gd name="T9" fmla="*/ 11113 h 18"/>
              <a:gd name="T10" fmla="*/ 19050 w 13"/>
              <a:gd name="T11" fmla="*/ 12700 h 18"/>
              <a:gd name="T12" fmla="*/ 19050 w 13"/>
              <a:gd name="T13" fmla="*/ 14288 h 18"/>
              <a:gd name="T14" fmla="*/ 20638 w 13"/>
              <a:gd name="T15" fmla="*/ 15875 h 18"/>
              <a:gd name="T16" fmla="*/ 20638 w 13"/>
              <a:gd name="T17" fmla="*/ 17463 h 18"/>
              <a:gd name="T18" fmla="*/ 20638 w 13"/>
              <a:gd name="T19" fmla="*/ 17463 h 18"/>
              <a:gd name="T20" fmla="*/ 19050 w 13"/>
              <a:gd name="T21" fmla="*/ 20638 h 18"/>
              <a:gd name="T22" fmla="*/ 19050 w 13"/>
              <a:gd name="T23" fmla="*/ 20638 h 18"/>
              <a:gd name="T24" fmla="*/ 19050 w 13"/>
              <a:gd name="T25" fmla="*/ 22225 h 18"/>
              <a:gd name="T26" fmla="*/ 19050 w 13"/>
              <a:gd name="T27" fmla="*/ 23813 h 18"/>
              <a:gd name="T28" fmla="*/ 19050 w 13"/>
              <a:gd name="T29" fmla="*/ 23813 h 18"/>
              <a:gd name="T30" fmla="*/ 17463 w 13"/>
              <a:gd name="T31" fmla="*/ 23813 h 18"/>
              <a:gd name="T32" fmla="*/ 17463 w 13"/>
              <a:gd name="T33" fmla="*/ 25400 h 18"/>
              <a:gd name="T34" fmla="*/ 17463 w 13"/>
              <a:gd name="T35" fmla="*/ 25400 h 18"/>
              <a:gd name="T36" fmla="*/ 15875 w 13"/>
              <a:gd name="T37" fmla="*/ 26988 h 18"/>
              <a:gd name="T38" fmla="*/ 15875 w 13"/>
              <a:gd name="T39" fmla="*/ 26988 h 18"/>
              <a:gd name="T40" fmla="*/ 15875 w 13"/>
              <a:gd name="T41" fmla="*/ 28575 h 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3" h="18">
                <a:moveTo>
                  <a:pt x="10" y="18"/>
                </a:moveTo>
                <a:lnTo>
                  <a:pt x="0" y="10"/>
                </a:lnTo>
                <a:lnTo>
                  <a:pt x="2" y="0"/>
                </a:lnTo>
                <a:lnTo>
                  <a:pt x="12" y="6"/>
                </a:lnTo>
                <a:lnTo>
                  <a:pt x="12" y="7"/>
                </a:lnTo>
                <a:lnTo>
                  <a:pt x="12" y="8"/>
                </a:lnTo>
                <a:lnTo>
                  <a:pt x="12" y="9"/>
                </a:lnTo>
                <a:lnTo>
                  <a:pt x="13" y="10"/>
                </a:lnTo>
                <a:lnTo>
                  <a:pt x="13" y="11"/>
                </a:lnTo>
                <a:lnTo>
                  <a:pt x="12" y="13"/>
                </a:lnTo>
                <a:lnTo>
                  <a:pt x="12" y="14"/>
                </a:lnTo>
                <a:lnTo>
                  <a:pt x="12" y="15"/>
                </a:lnTo>
                <a:lnTo>
                  <a:pt x="11" y="15"/>
                </a:lnTo>
                <a:lnTo>
                  <a:pt x="11" y="16"/>
                </a:lnTo>
                <a:lnTo>
                  <a:pt x="10" y="17"/>
                </a:lnTo>
                <a:lnTo>
                  <a:pt x="10" y="18"/>
                </a:lnTo>
                <a:close/>
              </a:path>
            </a:pathLst>
          </a:custGeom>
          <a:solidFill>
            <a:srgbClr val="4263B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66" name="Freeform 416"/>
          <p:cNvSpPr>
            <a:spLocks/>
          </p:cNvSpPr>
          <p:nvPr/>
        </p:nvSpPr>
        <p:spPr bwMode="auto">
          <a:xfrm>
            <a:off x="7380288" y="3427414"/>
            <a:ext cx="61912" cy="111125"/>
          </a:xfrm>
          <a:custGeom>
            <a:avLst/>
            <a:gdLst>
              <a:gd name="T0" fmla="*/ 33337 w 39"/>
              <a:gd name="T1" fmla="*/ 111125 h 70"/>
              <a:gd name="T2" fmla="*/ 36512 w 39"/>
              <a:gd name="T3" fmla="*/ 111125 h 70"/>
              <a:gd name="T4" fmla="*/ 39687 w 39"/>
              <a:gd name="T5" fmla="*/ 109538 h 70"/>
              <a:gd name="T6" fmla="*/ 42862 w 39"/>
              <a:gd name="T7" fmla="*/ 107950 h 70"/>
              <a:gd name="T8" fmla="*/ 44450 w 39"/>
              <a:gd name="T9" fmla="*/ 106363 h 70"/>
              <a:gd name="T10" fmla="*/ 47625 w 39"/>
              <a:gd name="T11" fmla="*/ 103188 h 70"/>
              <a:gd name="T12" fmla="*/ 50800 w 39"/>
              <a:gd name="T13" fmla="*/ 100013 h 70"/>
              <a:gd name="T14" fmla="*/ 52387 w 39"/>
              <a:gd name="T15" fmla="*/ 96838 h 70"/>
              <a:gd name="T16" fmla="*/ 53975 w 39"/>
              <a:gd name="T17" fmla="*/ 92075 h 70"/>
              <a:gd name="T18" fmla="*/ 57150 w 39"/>
              <a:gd name="T19" fmla="*/ 88900 h 70"/>
              <a:gd name="T20" fmla="*/ 57150 w 39"/>
              <a:gd name="T21" fmla="*/ 84138 h 70"/>
              <a:gd name="T22" fmla="*/ 58737 w 39"/>
              <a:gd name="T23" fmla="*/ 79375 h 70"/>
              <a:gd name="T24" fmla="*/ 60325 w 39"/>
              <a:gd name="T25" fmla="*/ 73025 h 70"/>
              <a:gd name="T26" fmla="*/ 61912 w 39"/>
              <a:gd name="T27" fmla="*/ 68263 h 70"/>
              <a:gd name="T28" fmla="*/ 61912 w 39"/>
              <a:gd name="T29" fmla="*/ 63500 h 70"/>
              <a:gd name="T30" fmla="*/ 61912 w 39"/>
              <a:gd name="T31" fmla="*/ 58738 h 70"/>
              <a:gd name="T32" fmla="*/ 61912 w 39"/>
              <a:gd name="T33" fmla="*/ 52388 h 70"/>
              <a:gd name="T34" fmla="*/ 61912 w 39"/>
              <a:gd name="T35" fmla="*/ 46038 h 70"/>
              <a:gd name="T36" fmla="*/ 60325 w 39"/>
              <a:gd name="T37" fmla="*/ 41275 h 70"/>
              <a:gd name="T38" fmla="*/ 60325 w 39"/>
              <a:gd name="T39" fmla="*/ 34925 h 70"/>
              <a:gd name="T40" fmla="*/ 58737 w 39"/>
              <a:gd name="T41" fmla="*/ 30163 h 70"/>
              <a:gd name="T42" fmla="*/ 57150 w 39"/>
              <a:gd name="T43" fmla="*/ 26988 h 70"/>
              <a:gd name="T44" fmla="*/ 55562 w 39"/>
              <a:gd name="T45" fmla="*/ 22225 h 70"/>
              <a:gd name="T46" fmla="*/ 53975 w 39"/>
              <a:gd name="T47" fmla="*/ 17463 h 70"/>
              <a:gd name="T48" fmla="*/ 52387 w 39"/>
              <a:gd name="T49" fmla="*/ 14288 h 70"/>
              <a:gd name="T50" fmla="*/ 49212 w 39"/>
              <a:gd name="T51" fmla="*/ 9525 h 70"/>
              <a:gd name="T52" fmla="*/ 46037 w 39"/>
              <a:gd name="T53" fmla="*/ 7938 h 70"/>
              <a:gd name="T54" fmla="*/ 42862 w 39"/>
              <a:gd name="T55" fmla="*/ 4763 h 70"/>
              <a:gd name="T56" fmla="*/ 39687 w 39"/>
              <a:gd name="T57" fmla="*/ 3175 h 70"/>
              <a:gd name="T58" fmla="*/ 38100 w 39"/>
              <a:gd name="T59" fmla="*/ 1588 h 70"/>
              <a:gd name="T60" fmla="*/ 34925 w 39"/>
              <a:gd name="T61" fmla="*/ 1588 h 70"/>
              <a:gd name="T62" fmla="*/ 31750 w 39"/>
              <a:gd name="T63" fmla="*/ 0 h 70"/>
              <a:gd name="T64" fmla="*/ 28575 w 39"/>
              <a:gd name="T65" fmla="*/ 1588 h 70"/>
              <a:gd name="T66" fmla="*/ 25400 w 39"/>
              <a:gd name="T67" fmla="*/ 1588 h 70"/>
              <a:gd name="T68" fmla="*/ 22225 w 39"/>
              <a:gd name="T69" fmla="*/ 3175 h 70"/>
              <a:gd name="T70" fmla="*/ 19050 w 39"/>
              <a:gd name="T71" fmla="*/ 4763 h 70"/>
              <a:gd name="T72" fmla="*/ 15875 w 39"/>
              <a:gd name="T73" fmla="*/ 7938 h 70"/>
              <a:gd name="T74" fmla="*/ 14287 w 39"/>
              <a:gd name="T75" fmla="*/ 9525 h 70"/>
              <a:gd name="T76" fmla="*/ 11112 w 39"/>
              <a:gd name="T77" fmla="*/ 12700 h 70"/>
              <a:gd name="T78" fmla="*/ 9525 w 39"/>
              <a:gd name="T79" fmla="*/ 17463 h 70"/>
              <a:gd name="T80" fmla="*/ 7937 w 39"/>
              <a:gd name="T81" fmla="*/ 20638 h 70"/>
              <a:gd name="T82" fmla="*/ 6350 w 39"/>
              <a:gd name="T83" fmla="*/ 25400 h 70"/>
              <a:gd name="T84" fmla="*/ 4762 w 39"/>
              <a:gd name="T85" fmla="*/ 30163 h 70"/>
              <a:gd name="T86" fmla="*/ 3175 w 39"/>
              <a:gd name="T87" fmla="*/ 34925 h 70"/>
              <a:gd name="T88" fmla="*/ 1587 w 39"/>
              <a:gd name="T89" fmla="*/ 41275 h 70"/>
              <a:gd name="T90" fmla="*/ 1587 w 39"/>
              <a:gd name="T91" fmla="*/ 46038 h 70"/>
              <a:gd name="T92" fmla="*/ 0 w 39"/>
              <a:gd name="T93" fmla="*/ 52388 h 70"/>
              <a:gd name="T94" fmla="*/ 0 w 39"/>
              <a:gd name="T95" fmla="*/ 58738 h 70"/>
              <a:gd name="T96" fmla="*/ 0 w 39"/>
              <a:gd name="T97" fmla="*/ 63500 h 70"/>
              <a:gd name="T98" fmla="*/ 1587 w 39"/>
              <a:gd name="T99" fmla="*/ 68263 h 70"/>
              <a:gd name="T100" fmla="*/ 3175 w 39"/>
              <a:gd name="T101" fmla="*/ 73025 h 70"/>
              <a:gd name="T102" fmla="*/ 3175 w 39"/>
              <a:gd name="T103" fmla="*/ 79375 h 70"/>
              <a:gd name="T104" fmla="*/ 4762 w 39"/>
              <a:gd name="T105" fmla="*/ 84138 h 70"/>
              <a:gd name="T106" fmla="*/ 6350 w 39"/>
              <a:gd name="T107" fmla="*/ 88900 h 70"/>
              <a:gd name="T108" fmla="*/ 7937 w 39"/>
              <a:gd name="T109" fmla="*/ 92075 h 70"/>
              <a:gd name="T110" fmla="*/ 9525 w 39"/>
              <a:gd name="T111" fmla="*/ 96838 h 70"/>
              <a:gd name="T112" fmla="*/ 12700 w 39"/>
              <a:gd name="T113" fmla="*/ 100013 h 70"/>
              <a:gd name="T114" fmla="*/ 14287 w 39"/>
              <a:gd name="T115" fmla="*/ 103188 h 70"/>
              <a:gd name="T116" fmla="*/ 17462 w 39"/>
              <a:gd name="T117" fmla="*/ 106363 h 70"/>
              <a:gd name="T118" fmla="*/ 20637 w 39"/>
              <a:gd name="T119" fmla="*/ 107950 h 70"/>
              <a:gd name="T120" fmla="*/ 22225 w 39"/>
              <a:gd name="T121" fmla="*/ 109538 h 70"/>
              <a:gd name="T122" fmla="*/ 26987 w 39"/>
              <a:gd name="T123" fmla="*/ 111125 h 70"/>
              <a:gd name="T124" fmla="*/ 28575 w 39"/>
              <a:gd name="T125" fmla="*/ 111125 h 7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9" h="70">
                <a:moveTo>
                  <a:pt x="20" y="70"/>
                </a:moveTo>
                <a:lnTo>
                  <a:pt x="20" y="70"/>
                </a:lnTo>
                <a:lnTo>
                  <a:pt x="21" y="70"/>
                </a:lnTo>
                <a:lnTo>
                  <a:pt x="22" y="70"/>
                </a:lnTo>
                <a:lnTo>
                  <a:pt x="23" y="70"/>
                </a:lnTo>
                <a:lnTo>
                  <a:pt x="24" y="70"/>
                </a:lnTo>
                <a:lnTo>
                  <a:pt x="25" y="69"/>
                </a:lnTo>
                <a:lnTo>
                  <a:pt x="26" y="69"/>
                </a:lnTo>
                <a:lnTo>
                  <a:pt x="27" y="68"/>
                </a:lnTo>
                <a:lnTo>
                  <a:pt x="28" y="67"/>
                </a:lnTo>
                <a:lnTo>
                  <a:pt x="29" y="66"/>
                </a:lnTo>
                <a:lnTo>
                  <a:pt x="30" y="66"/>
                </a:lnTo>
                <a:lnTo>
                  <a:pt x="30" y="65"/>
                </a:lnTo>
                <a:lnTo>
                  <a:pt x="31" y="64"/>
                </a:lnTo>
                <a:lnTo>
                  <a:pt x="32" y="64"/>
                </a:lnTo>
                <a:lnTo>
                  <a:pt x="32" y="63"/>
                </a:lnTo>
                <a:lnTo>
                  <a:pt x="32" y="62"/>
                </a:lnTo>
                <a:lnTo>
                  <a:pt x="33" y="62"/>
                </a:lnTo>
                <a:lnTo>
                  <a:pt x="33" y="61"/>
                </a:lnTo>
                <a:lnTo>
                  <a:pt x="34" y="61"/>
                </a:lnTo>
                <a:lnTo>
                  <a:pt x="34" y="59"/>
                </a:lnTo>
                <a:lnTo>
                  <a:pt x="34" y="58"/>
                </a:lnTo>
                <a:lnTo>
                  <a:pt x="35" y="57"/>
                </a:lnTo>
                <a:lnTo>
                  <a:pt x="35" y="56"/>
                </a:lnTo>
                <a:lnTo>
                  <a:pt x="36" y="56"/>
                </a:lnTo>
                <a:lnTo>
                  <a:pt x="36" y="55"/>
                </a:lnTo>
                <a:lnTo>
                  <a:pt x="36" y="54"/>
                </a:lnTo>
                <a:lnTo>
                  <a:pt x="36" y="53"/>
                </a:lnTo>
                <a:lnTo>
                  <a:pt x="37" y="52"/>
                </a:lnTo>
                <a:lnTo>
                  <a:pt x="37" y="51"/>
                </a:lnTo>
                <a:lnTo>
                  <a:pt x="37" y="50"/>
                </a:lnTo>
                <a:lnTo>
                  <a:pt x="38" y="49"/>
                </a:lnTo>
                <a:lnTo>
                  <a:pt x="38" y="48"/>
                </a:lnTo>
                <a:lnTo>
                  <a:pt x="38" y="46"/>
                </a:lnTo>
                <a:lnTo>
                  <a:pt x="38" y="45"/>
                </a:lnTo>
                <a:lnTo>
                  <a:pt x="38" y="44"/>
                </a:lnTo>
                <a:lnTo>
                  <a:pt x="39" y="43"/>
                </a:lnTo>
                <a:lnTo>
                  <a:pt x="39" y="42"/>
                </a:lnTo>
                <a:lnTo>
                  <a:pt x="39" y="41"/>
                </a:lnTo>
                <a:lnTo>
                  <a:pt x="39" y="40"/>
                </a:lnTo>
                <a:lnTo>
                  <a:pt x="39" y="39"/>
                </a:lnTo>
                <a:lnTo>
                  <a:pt x="39" y="38"/>
                </a:lnTo>
                <a:lnTo>
                  <a:pt x="39" y="37"/>
                </a:lnTo>
                <a:lnTo>
                  <a:pt x="39" y="35"/>
                </a:lnTo>
                <a:lnTo>
                  <a:pt x="39" y="34"/>
                </a:lnTo>
                <a:lnTo>
                  <a:pt x="39" y="33"/>
                </a:lnTo>
                <a:lnTo>
                  <a:pt x="39" y="32"/>
                </a:lnTo>
                <a:lnTo>
                  <a:pt x="39" y="31"/>
                </a:lnTo>
                <a:lnTo>
                  <a:pt x="39" y="30"/>
                </a:lnTo>
                <a:lnTo>
                  <a:pt x="39" y="29"/>
                </a:lnTo>
                <a:lnTo>
                  <a:pt x="39" y="27"/>
                </a:lnTo>
                <a:lnTo>
                  <a:pt x="38" y="27"/>
                </a:lnTo>
                <a:lnTo>
                  <a:pt x="38" y="26"/>
                </a:lnTo>
                <a:lnTo>
                  <a:pt x="38" y="25"/>
                </a:lnTo>
                <a:lnTo>
                  <a:pt x="38" y="24"/>
                </a:lnTo>
                <a:lnTo>
                  <a:pt x="38" y="23"/>
                </a:lnTo>
                <a:lnTo>
                  <a:pt x="38" y="22"/>
                </a:lnTo>
                <a:lnTo>
                  <a:pt x="37" y="21"/>
                </a:lnTo>
                <a:lnTo>
                  <a:pt x="37" y="20"/>
                </a:lnTo>
                <a:lnTo>
                  <a:pt x="37" y="19"/>
                </a:lnTo>
                <a:lnTo>
                  <a:pt x="36" y="18"/>
                </a:lnTo>
                <a:lnTo>
                  <a:pt x="36" y="17"/>
                </a:lnTo>
                <a:lnTo>
                  <a:pt x="36" y="16"/>
                </a:lnTo>
                <a:lnTo>
                  <a:pt x="36" y="15"/>
                </a:lnTo>
                <a:lnTo>
                  <a:pt x="35" y="15"/>
                </a:lnTo>
                <a:lnTo>
                  <a:pt x="35" y="14"/>
                </a:lnTo>
                <a:lnTo>
                  <a:pt x="35" y="13"/>
                </a:lnTo>
                <a:lnTo>
                  <a:pt x="34" y="13"/>
                </a:lnTo>
                <a:lnTo>
                  <a:pt x="34" y="12"/>
                </a:lnTo>
                <a:lnTo>
                  <a:pt x="34" y="11"/>
                </a:lnTo>
                <a:lnTo>
                  <a:pt x="33" y="10"/>
                </a:lnTo>
                <a:lnTo>
                  <a:pt x="33" y="9"/>
                </a:lnTo>
                <a:lnTo>
                  <a:pt x="32" y="8"/>
                </a:lnTo>
                <a:lnTo>
                  <a:pt x="31" y="7"/>
                </a:lnTo>
                <a:lnTo>
                  <a:pt x="31" y="6"/>
                </a:lnTo>
                <a:lnTo>
                  <a:pt x="30" y="6"/>
                </a:lnTo>
                <a:lnTo>
                  <a:pt x="30" y="5"/>
                </a:lnTo>
                <a:lnTo>
                  <a:pt x="29" y="5"/>
                </a:lnTo>
                <a:lnTo>
                  <a:pt x="28" y="4"/>
                </a:lnTo>
                <a:lnTo>
                  <a:pt x="28" y="3"/>
                </a:lnTo>
                <a:lnTo>
                  <a:pt x="27" y="3"/>
                </a:lnTo>
                <a:lnTo>
                  <a:pt x="26" y="3"/>
                </a:lnTo>
                <a:lnTo>
                  <a:pt x="26" y="2"/>
                </a:lnTo>
                <a:lnTo>
                  <a:pt x="25" y="2"/>
                </a:lnTo>
                <a:lnTo>
                  <a:pt x="25" y="1"/>
                </a:lnTo>
                <a:lnTo>
                  <a:pt x="24" y="1"/>
                </a:lnTo>
                <a:lnTo>
                  <a:pt x="23" y="1"/>
                </a:lnTo>
                <a:lnTo>
                  <a:pt x="22" y="1"/>
                </a:lnTo>
                <a:lnTo>
                  <a:pt x="21" y="0"/>
                </a:lnTo>
                <a:lnTo>
                  <a:pt x="20" y="0"/>
                </a:lnTo>
                <a:lnTo>
                  <a:pt x="19" y="0"/>
                </a:lnTo>
                <a:lnTo>
                  <a:pt x="18" y="0"/>
                </a:lnTo>
                <a:lnTo>
                  <a:pt x="18" y="1"/>
                </a:lnTo>
                <a:lnTo>
                  <a:pt x="17" y="1"/>
                </a:lnTo>
                <a:lnTo>
                  <a:pt x="16" y="1"/>
                </a:lnTo>
                <a:lnTo>
                  <a:pt x="15" y="1"/>
                </a:lnTo>
                <a:lnTo>
                  <a:pt x="14" y="1"/>
                </a:lnTo>
                <a:lnTo>
                  <a:pt x="14" y="2"/>
                </a:lnTo>
                <a:lnTo>
                  <a:pt x="13" y="2"/>
                </a:lnTo>
                <a:lnTo>
                  <a:pt x="13" y="3"/>
                </a:lnTo>
                <a:lnTo>
                  <a:pt x="12" y="3"/>
                </a:lnTo>
                <a:lnTo>
                  <a:pt x="11" y="4"/>
                </a:lnTo>
                <a:lnTo>
                  <a:pt x="10" y="5"/>
                </a:lnTo>
                <a:lnTo>
                  <a:pt x="9" y="6"/>
                </a:lnTo>
                <a:lnTo>
                  <a:pt x="9" y="7"/>
                </a:lnTo>
                <a:lnTo>
                  <a:pt x="8" y="8"/>
                </a:lnTo>
                <a:lnTo>
                  <a:pt x="7" y="8"/>
                </a:lnTo>
                <a:lnTo>
                  <a:pt x="7" y="9"/>
                </a:lnTo>
                <a:lnTo>
                  <a:pt x="7" y="10"/>
                </a:lnTo>
                <a:lnTo>
                  <a:pt x="6" y="10"/>
                </a:lnTo>
                <a:lnTo>
                  <a:pt x="6" y="11"/>
                </a:lnTo>
                <a:lnTo>
                  <a:pt x="5" y="12"/>
                </a:lnTo>
                <a:lnTo>
                  <a:pt x="5" y="13"/>
                </a:lnTo>
                <a:lnTo>
                  <a:pt x="4" y="14"/>
                </a:lnTo>
                <a:lnTo>
                  <a:pt x="4" y="15"/>
                </a:lnTo>
                <a:lnTo>
                  <a:pt x="4" y="16"/>
                </a:lnTo>
                <a:lnTo>
                  <a:pt x="3" y="17"/>
                </a:lnTo>
                <a:lnTo>
                  <a:pt x="3" y="18"/>
                </a:lnTo>
                <a:lnTo>
                  <a:pt x="3" y="19"/>
                </a:lnTo>
                <a:lnTo>
                  <a:pt x="2" y="20"/>
                </a:lnTo>
                <a:lnTo>
                  <a:pt x="2" y="21"/>
                </a:lnTo>
                <a:lnTo>
                  <a:pt x="2" y="22"/>
                </a:lnTo>
                <a:lnTo>
                  <a:pt x="2" y="23"/>
                </a:lnTo>
                <a:lnTo>
                  <a:pt x="2" y="24"/>
                </a:lnTo>
                <a:lnTo>
                  <a:pt x="1" y="25"/>
                </a:lnTo>
                <a:lnTo>
                  <a:pt x="1" y="26"/>
                </a:lnTo>
                <a:lnTo>
                  <a:pt x="1" y="27"/>
                </a:lnTo>
                <a:lnTo>
                  <a:pt x="1" y="29"/>
                </a:lnTo>
                <a:lnTo>
                  <a:pt x="0" y="30"/>
                </a:lnTo>
                <a:lnTo>
                  <a:pt x="0" y="31"/>
                </a:lnTo>
                <a:lnTo>
                  <a:pt x="0" y="32"/>
                </a:lnTo>
                <a:lnTo>
                  <a:pt x="0" y="33"/>
                </a:lnTo>
                <a:lnTo>
                  <a:pt x="0" y="34"/>
                </a:lnTo>
                <a:lnTo>
                  <a:pt x="0" y="35"/>
                </a:lnTo>
                <a:lnTo>
                  <a:pt x="0" y="37"/>
                </a:lnTo>
                <a:lnTo>
                  <a:pt x="0" y="38"/>
                </a:lnTo>
                <a:lnTo>
                  <a:pt x="0" y="39"/>
                </a:lnTo>
                <a:lnTo>
                  <a:pt x="0" y="40"/>
                </a:lnTo>
                <a:lnTo>
                  <a:pt x="0" y="41"/>
                </a:lnTo>
                <a:lnTo>
                  <a:pt x="1" y="41"/>
                </a:lnTo>
                <a:lnTo>
                  <a:pt x="1" y="42"/>
                </a:lnTo>
                <a:lnTo>
                  <a:pt x="1" y="43"/>
                </a:lnTo>
                <a:lnTo>
                  <a:pt x="1" y="44"/>
                </a:lnTo>
                <a:lnTo>
                  <a:pt x="1" y="45"/>
                </a:lnTo>
                <a:lnTo>
                  <a:pt x="1" y="46"/>
                </a:lnTo>
                <a:lnTo>
                  <a:pt x="2" y="46"/>
                </a:lnTo>
                <a:lnTo>
                  <a:pt x="2" y="48"/>
                </a:lnTo>
                <a:lnTo>
                  <a:pt x="2" y="49"/>
                </a:lnTo>
                <a:lnTo>
                  <a:pt x="2" y="50"/>
                </a:lnTo>
                <a:lnTo>
                  <a:pt x="2" y="51"/>
                </a:lnTo>
                <a:lnTo>
                  <a:pt x="3" y="51"/>
                </a:lnTo>
                <a:lnTo>
                  <a:pt x="3" y="52"/>
                </a:lnTo>
                <a:lnTo>
                  <a:pt x="3" y="53"/>
                </a:lnTo>
                <a:lnTo>
                  <a:pt x="3" y="54"/>
                </a:lnTo>
                <a:lnTo>
                  <a:pt x="4" y="55"/>
                </a:lnTo>
                <a:lnTo>
                  <a:pt x="4" y="56"/>
                </a:lnTo>
                <a:lnTo>
                  <a:pt x="4" y="57"/>
                </a:lnTo>
                <a:lnTo>
                  <a:pt x="5" y="57"/>
                </a:lnTo>
                <a:lnTo>
                  <a:pt x="5" y="58"/>
                </a:lnTo>
                <a:lnTo>
                  <a:pt x="5" y="59"/>
                </a:lnTo>
                <a:lnTo>
                  <a:pt x="6" y="59"/>
                </a:lnTo>
                <a:lnTo>
                  <a:pt x="6" y="61"/>
                </a:lnTo>
                <a:lnTo>
                  <a:pt x="7" y="61"/>
                </a:lnTo>
                <a:lnTo>
                  <a:pt x="7" y="62"/>
                </a:lnTo>
                <a:lnTo>
                  <a:pt x="8" y="63"/>
                </a:lnTo>
                <a:lnTo>
                  <a:pt x="8" y="64"/>
                </a:lnTo>
                <a:lnTo>
                  <a:pt x="9" y="64"/>
                </a:lnTo>
                <a:lnTo>
                  <a:pt x="9" y="65"/>
                </a:lnTo>
                <a:lnTo>
                  <a:pt x="10" y="66"/>
                </a:lnTo>
                <a:lnTo>
                  <a:pt x="11" y="67"/>
                </a:lnTo>
                <a:lnTo>
                  <a:pt x="12" y="67"/>
                </a:lnTo>
                <a:lnTo>
                  <a:pt x="12" y="68"/>
                </a:lnTo>
                <a:lnTo>
                  <a:pt x="13" y="68"/>
                </a:lnTo>
                <a:lnTo>
                  <a:pt x="13" y="69"/>
                </a:lnTo>
                <a:lnTo>
                  <a:pt x="14" y="69"/>
                </a:lnTo>
                <a:lnTo>
                  <a:pt x="15" y="69"/>
                </a:lnTo>
                <a:lnTo>
                  <a:pt x="16" y="70"/>
                </a:lnTo>
                <a:lnTo>
                  <a:pt x="17" y="70"/>
                </a:lnTo>
                <a:lnTo>
                  <a:pt x="18" y="70"/>
                </a:lnTo>
                <a:lnTo>
                  <a:pt x="19" y="70"/>
                </a:lnTo>
                <a:lnTo>
                  <a:pt x="20" y="70"/>
                </a:lnTo>
                <a:close/>
              </a:path>
            </a:pathLst>
          </a:custGeom>
          <a:solidFill>
            <a:srgbClr val="4263B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67" name="Freeform 417"/>
          <p:cNvSpPr>
            <a:spLocks/>
          </p:cNvSpPr>
          <p:nvPr/>
        </p:nvSpPr>
        <p:spPr bwMode="auto">
          <a:xfrm>
            <a:off x="7426326" y="3487738"/>
            <a:ext cx="15875" cy="44450"/>
          </a:xfrm>
          <a:custGeom>
            <a:avLst/>
            <a:gdLst>
              <a:gd name="T0" fmla="*/ 0 w 10"/>
              <a:gd name="T1" fmla="*/ 23813 h 28"/>
              <a:gd name="T2" fmla="*/ 0 w 10"/>
              <a:gd name="T3" fmla="*/ 44450 h 28"/>
              <a:gd name="T4" fmla="*/ 4763 w 10"/>
              <a:gd name="T5" fmla="*/ 44450 h 28"/>
              <a:gd name="T6" fmla="*/ 15875 w 10"/>
              <a:gd name="T7" fmla="*/ 19050 h 28"/>
              <a:gd name="T8" fmla="*/ 14288 w 10"/>
              <a:gd name="T9" fmla="*/ 11113 h 28"/>
              <a:gd name="T10" fmla="*/ 4763 w 10"/>
              <a:gd name="T11" fmla="*/ 0 h 28"/>
              <a:gd name="T12" fmla="*/ 0 w 10"/>
              <a:gd name="T13" fmla="*/ 23813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8">
                <a:moveTo>
                  <a:pt x="0" y="15"/>
                </a:moveTo>
                <a:lnTo>
                  <a:pt x="0" y="28"/>
                </a:lnTo>
                <a:lnTo>
                  <a:pt x="3" y="28"/>
                </a:lnTo>
                <a:lnTo>
                  <a:pt x="10" y="12"/>
                </a:lnTo>
                <a:lnTo>
                  <a:pt x="9" y="7"/>
                </a:lnTo>
                <a:lnTo>
                  <a:pt x="3" y="0"/>
                </a:lnTo>
                <a:lnTo>
                  <a:pt x="0" y="15"/>
                </a:lnTo>
                <a:close/>
              </a:path>
            </a:pathLst>
          </a:custGeom>
          <a:solidFill>
            <a:srgbClr val="66C7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68" name="Freeform 418"/>
          <p:cNvSpPr>
            <a:spLocks/>
          </p:cNvSpPr>
          <p:nvPr/>
        </p:nvSpPr>
        <p:spPr bwMode="auto">
          <a:xfrm>
            <a:off x="7392989" y="3451225"/>
            <a:ext cx="39687" cy="71438"/>
          </a:xfrm>
          <a:custGeom>
            <a:avLst/>
            <a:gdLst>
              <a:gd name="T0" fmla="*/ 20637 w 25"/>
              <a:gd name="T1" fmla="*/ 71438 h 45"/>
              <a:gd name="T2" fmla="*/ 22225 w 25"/>
              <a:gd name="T3" fmla="*/ 71438 h 45"/>
              <a:gd name="T4" fmla="*/ 23812 w 25"/>
              <a:gd name="T5" fmla="*/ 69850 h 45"/>
              <a:gd name="T6" fmla="*/ 26987 w 25"/>
              <a:gd name="T7" fmla="*/ 68263 h 45"/>
              <a:gd name="T8" fmla="*/ 28575 w 25"/>
              <a:gd name="T9" fmla="*/ 66675 h 45"/>
              <a:gd name="T10" fmla="*/ 31750 w 25"/>
              <a:gd name="T11" fmla="*/ 63500 h 45"/>
              <a:gd name="T12" fmla="*/ 33337 w 25"/>
              <a:gd name="T13" fmla="*/ 60325 h 45"/>
              <a:gd name="T14" fmla="*/ 34925 w 25"/>
              <a:gd name="T15" fmla="*/ 55563 h 45"/>
              <a:gd name="T16" fmla="*/ 36512 w 25"/>
              <a:gd name="T17" fmla="*/ 52388 h 45"/>
              <a:gd name="T18" fmla="*/ 38100 w 25"/>
              <a:gd name="T19" fmla="*/ 47625 h 45"/>
              <a:gd name="T20" fmla="*/ 39687 w 25"/>
              <a:gd name="T21" fmla="*/ 42863 h 45"/>
              <a:gd name="T22" fmla="*/ 39687 w 25"/>
              <a:gd name="T23" fmla="*/ 39688 h 45"/>
              <a:gd name="T24" fmla="*/ 39687 w 25"/>
              <a:gd name="T25" fmla="*/ 34925 h 45"/>
              <a:gd name="T26" fmla="*/ 39687 w 25"/>
              <a:gd name="T27" fmla="*/ 31750 h 45"/>
              <a:gd name="T28" fmla="*/ 39687 w 25"/>
              <a:gd name="T29" fmla="*/ 28575 h 45"/>
              <a:gd name="T30" fmla="*/ 38100 w 25"/>
              <a:gd name="T31" fmla="*/ 25400 h 45"/>
              <a:gd name="T32" fmla="*/ 38100 w 25"/>
              <a:gd name="T33" fmla="*/ 20638 h 45"/>
              <a:gd name="T34" fmla="*/ 36512 w 25"/>
              <a:gd name="T35" fmla="*/ 14288 h 45"/>
              <a:gd name="T36" fmla="*/ 34925 w 25"/>
              <a:gd name="T37" fmla="*/ 11113 h 45"/>
              <a:gd name="T38" fmla="*/ 31750 w 25"/>
              <a:gd name="T39" fmla="*/ 7938 h 45"/>
              <a:gd name="T40" fmla="*/ 30162 w 25"/>
              <a:gd name="T41" fmla="*/ 4763 h 45"/>
              <a:gd name="T42" fmla="*/ 26987 w 25"/>
              <a:gd name="T43" fmla="*/ 3175 h 45"/>
              <a:gd name="T44" fmla="*/ 25400 w 25"/>
              <a:gd name="T45" fmla="*/ 1588 h 45"/>
              <a:gd name="T46" fmla="*/ 22225 w 25"/>
              <a:gd name="T47" fmla="*/ 0 h 45"/>
              <a:gd name="T48" fmla="*/ 20637 w 25"/>
              <a:gd name="T49" fmla="*/ 0 h 45"/>
              <a:gd name="T50" fmla="*/ 19050 w 25"/>
              <a:gd name="T51" fmla="*/ 0 h 45"/>
              <a:gd name="T52" fmla="*/ 17462 w 25"/>
              <a:gd name="T53" fmla="*/ 0 h 45"/>
              <a:gd name="T54" fmla="*/ 15875 w 25"/>
              <a:gd name="T55" fmla="*/ 1588 h 45"/>
              <a:gd name="T56" fmla="*/ 14287 w 25"/>
              <a:gd name="T57" fmla="*/ 1588 h 45"/>
              <a:gd name="T58" fmla="*/ 12700 w 25"/>
              <a:gd name="T59" fmla="*/ 3175 h 45"/>
              <a:gd name="T60" fmla="*/ 9525 w 25"/>
              <a:gd name="T61" fmla="*/ 4763 h 45"/>
              <a:gd name="T62" fmla="*/ 6350 w 25"/>
              <a:gd name="T63" fmla="*/ 7938 h 45"/>
              <a:gd name="T64" fmla="*/ 4762 w 25"/>
              <a:gd name="T65" fmla="*/ 11113 h 45"/>
              <a:gd name="T66" fmla="*/ 3175 w 25"/>
              <a:gd name="T67" fmla="*/ 14288 h 45"/>
              <a:gd name="T68" fmla="*/ 1587 w 25"/>
              <a:gd name="T69" fmla="*/ 20638 h 45"/>
              <a:gd name="T70" fmla="*/ 0 w 25"/>
              <a:gd name="T71" fmla="*/ 25400 h 45"/>
              <a:gd name="T72" fmla="*/ 0 w 25"/>
              <a:gd name="T73" fmla="*/ 28575 h 45"/>
              <a:gd name="T74" fmla="*/ 0 w 25"/>
              <a:gd name="T75" fmla="*/ 31750 h 45"/>
              <a:gd name="T76" fmla="*/ 0 w 25"/>
              <a:gd name="T77" fmla="*/ 34925 h 45"/>
              <a:gd name="T78" fmla="*/ 0 w 25"/>
              <a:gd name="T79" fmla="*/ 39688 h 45"/>
              <a:gd name="T80" fmla="*/ 0 w 25"/>
              <a:gd name="T81" fmla="*/ 42863 h 45"/>
              <a:gd name="T82" fmla="*/ 1587 w 25"/>
              <a:gd name="T83" fmla="*/ 47625 h 45"/>
              <a:gd name="T84" fmla="*/ 1587 w 25"/>
              <a:gd name="T85" fmla="*/ 52388 h 45"/>
              <a:gd name="T86" fmla="*/ 3175 w 25"/>
              <a:gd name="T87" fmla="*/ 55563 h 45"/>
              <a:gd name="T88" fmla="*/ 6350 w 25"/>
              <a:gd name="T89" fmla="*/ 60325 h 45"/>
              <a:gd name="T90" fmla="*/ 7937 w 25"/>
              <a:gd name="T91" fmla="*/ 63500 h 45"/>
              <a:gd name="T92" fmla="*/ 9525 w 25"/>
              <a:gd name="T93" fmla="*/ 66675 h 45"/>
              <a:gd name="T94" fmla="*/ 12700 w 25"/>
              <a:gd name="T95" fmla="*/ 68263 h 45"/>
              <a:gd name="T96" fmla="*/ 14287 w 25"/>
              <a:gd name="T97" fmla="*/ 69850 h 45"/>
              <a:gd name="T98" fmla="*/ 17462 w 25"/>
              <a:gd name="T99" fmla="*/ 71438 h 45"/>
              <a:gd name="T100" fmla="*/ 19050 w 25"/>
              <a:gd name="T101" fmla="*/ 71438 h 4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5" h="45">
                <a:moveTo>
                  <a:pt x="12" y="45"/>
                </a:moveTo>
                <a:lnTo>
                  <a:pt x="13" y="45"/>
                </a:lnTo>
                <a:lnTo>
                  <a:pt x="14" y="45"/>
                </a:lnTo>
                <a:lnTo>
                  <a:pt x="15" y="44"/>
                </a:lnTo>
                <a:lnTo>
                  <a:pt x="16" y="44"/>
                </a:lnTo>
                <a:lnTo>
                  <a:pt x="16" y="43"/>
                </a:lnTo>
                <a:lnTo>
                  <a:pt x="17" y="43"/>
                </a:lnTo>
                <a:lnTo>
                  <a:pt x="18" y="42"/>
                </a:lnTo>
                <a:lnTo>
                  <a:pt x="19" y="42"/>
                </a:lnTo>
                <a:lnTo>
                  <a:pt x="19" y="41"/>
                </a:lnTo>
                <a:lnTo>
                  <a:pt x="20" y="40"/>
                </a:lnTo>
                <a:lnTo>
                  <a:pt x="21" y="39"/>
                </a:lnTo>
                <a:lnTo>
                  <a:pt x="21" y="38"/>
                </a:lnTo>
                <a:lnTo>
                  <a:pt x="22" y="37"/>
                </a:lnTo>
                <a:lnTo>
                  <a:pt x="22" y="35"/>
                </a:lnTo>
                <a:lnTo>
                  <a:pt x="23" y="35"/>
                </a:lnTo>
                <a:lnTo>
                  <a:pt x="23" y="34"/>
                </a:lnTo>
                <a:lnTo>
                  <a:pt x="23" y="33"/>
                </a:lnTo>
                <a:lnTo>
                  <a:pt x="24" y="32"/>
                </a:lnTo>
                <a:lnTo>
                  <a:pt x="24" y="31"/>
                </a:lnTo>
                <a:lnTo>
                  <a:pt x="24" y="30"/>
                </a:lnTo>
                <a:lnTo>
                  <a:pt x="24" y="29"/>
                </a:lnTo>
                <a:lnTo>
                  <a:pt x="25" y="28"/>
                </a:lnTo>
                <a:lnTo>
                  <a:pt x="25" y="27"/>
                </a:lnTo>
                <a:lnTo>
                  <a:pt x="25" y="26"/>
                </a:lnTo>
                <a:lnTo>
                  <a:pt x="25" y="25"/>
                </a:lnTo>
                <a:lnTo>
                  <a:pt x="25" y="24"/>
                </a:lnTo>
                <a:lnTo>
                  <a:pt x="25" y="23"/>
                </a:lnTo>
                <a:lnTo>
                  <a:pt x="25" y="22"/>
                </a:lnTo>
                <a:lnTo>
                  <a:pt x="25" y="21"/>
                </a:lnTo>
                <a:lnTo>
                  <a:pt x="25" y="20"/>
                </a:lnTo>
                <a:lnTo>
                  <a:pt x="25" y="19"/>
                </a:lnTo>
                <a:lnTo>
                  <a:pt x="25" y="18"/>
                </a:lnTo>
                <a:lnTo>
                  <a:pt x="25" y="17"/>
                </a:lnTo>
                <a:lnTo>
                  <a:pt x="24" y="16"/>
                </a:lnTo>
                <a:lnTo>
                  <a:pt x="24" y="14"/>
                </a:lnTo>
                <a:lnTo>
                  <a:pt x="24" y="13"/>
                </a:lnTo>
                <a:lnTo>
                  <a:pt x="23" y="11"/>
                </a:lnTo>
                <a:lnTo>
                  <a:pt x="23" y="9"/>
                </a:lnTo>
                <a:lnTo>
                  <a:pt x="22" y="9"/>
                </a:lnTo>
                <a:lnTo>
                  <a:pt x="22" y="8"/>
                </a:lnTo>
                <a:lnTo>
                  <a:pt x="22" y="7"/>
                </a:lnTo>
                <a:lnTo>
                  <a:pt x="21" y="7"/>
                </a:lnTo>
                <a:lnTo>
                  <a:pt x="21" y="6"/>
                </a:lnTo>
                <a:lnTo>
                  <a:pt x="20" y="5"/>
                </a:lnTo>
                <a:lnTo>
                  <a:pt x="19" y="4"/>
                </a:lnTo>
                <a:lnTo>
                  <a:pt x="19" y="3"/>
                </a:lnTo>
                <a:lnTo>
                  <a:pt x="18" y="3"/>
                </a:lnTo>
                <a:lnTo>
                  <a:pt x="18" y="2"/>
                </a:lnTo>
                <a:lnTo>
                  <a:pt x="17" y="2"/>
                </a:lnTo>
                <a:lnTo>
                  <a:pt x="16" y="1"/>
                </a:lnTo>
                <a:lnTo>
                  <a:pt x="15" y="1"/>
                </a:lnTo>
                <a:lnTo>
                  <a:pt x="14" y="0"/>
                </a:lnTo>
                <a:lnTo>
                  <a:pt x="13" y="0"/>
                </a:lnTo>
                <a:lnTo>
                  <a:pt x="12" y="0"/>
                </a:lnTo>
                <a:lnTo>
                  <a:pt x="11" y="0"/>
                </a:lnTo>
                <a:lnTo>
                  <a:pt x="10" y="1"/>
                </a:lnTo>
                <a:lnTo>
                  <a:pt x="9" y="1"/>
                </a:lnTo>
                <a:lnTo>
                  <a:pt x="8" y="2"/>
                </a:lnTo>
                <a:lnTo>
                  <a:pt x="7" y="2"/>
                </a:lnTo>
                <a:lnTo>
                  <a:pt x="6" y="3"/>
                </a:lnTo>
                <a:lnTo>
                  <a:pt x="5" y="4"/>
                </a:lnTo>
                <a:lnTo>
                  <a:pt x="5" y="5"/>
                </a:lnTo>
                <a:lnTo>
                  <a:pt x="4" y="5"/>
                </a:lnTo>
                <a:lnTo>
                  <a:pt x="4" y="6"/>
                </a:lnTo>
                <a:lnTo>
                  <a:pt x="4" y="7"/>
                </a:lnTo>
                <a:lnTo>
                  <a:pt x="3" y="7"/>
                </a:lnTo>
                <a:lnTo>
                  <a:pt x="3" y="8"/>
                </a:lnTo>
                <a:lnTo>
                  <a:pt x="2" y="9"/>
                </a:lnTo>
                <a:lnTo>
                  <a:pt x="2" y="11"/>
                </a:lnTo>
                <a:lnTo>
                  <a:pt x="1" y="11"/>
                </a:lnTo>
                <a:lnTo>
                  <a:pt x="1" y="13"/>
                </a:lnTo>
                <a:lnTo>
                  <a:pt x="1" y="14"/>
                </a:lnTo>
                <a:lnTo>
                  <a:pt x="0" y="16"/>
                </a:lnTo>
                <a:lnTo>
                  <a:pt x="0" y="17"/>
                </a:lnTo>
                <a:lnTo>
                  <a:pt x="0" y="18"/>
                </a:lnTo>
                <a:lnTo>
                  <a:pt x="0" y="19"/>
                </a:lnTo>
                <a:lnTo>
                  <a:pt x="0" y="20"/>
                </a:lnTo>
                <a:lnTo>
                  <a:pt x="0" y="21"/>
                </a:lnTo>
                <a:lnTo>
                  <a:pt x="0" y="22"/>
                </a:lnTo>
                <a:lnTo>
                  <a:pt x="0" y="23"/>
                </a:lnTo>
                <a:lnTo>
                  <a:pt x="0" y="24"/>
                </a:lnTo>
                <a:lnTo>
                  <a:pt x="0" y="25"/>
                </a:lnTo>
                <a:lnTo>
                  <a:pt x="0" y="26"/>
                </a:lnTo>
                <a:lnTo>
                  <a:pt x="0" y="27"/>
                </a:lnTo>
                <a:lnTo>
                  <a:pt x="0" y="28"/>
                </a:lnTo>
                <a:lnTo>
                  <a:pt x="0" y="29"/>
                </a:lnTo>
                <a:lnTo>
                  <a:pt x="1" y="30"/>
                </a:lnTo>
                <a:lnTo>
                  <a:pt x="1" y="31"/>
                </a:lnTo>
                <a:lnTo>
                  <a:pt x="1" y="32"/>
                </a:lnTo>
                <a:lnTo>
                  <a:pt x="1" y="33"/>
                </a:lnTo>
                <a:lnTo>
                  <a:pt x="2" y="34"/>
                </a:lnTo>
                <a:lnTo>
                  <a:pt x="2" y="35"/>
                </a:lnTo>
                <a:lnTo>
                  <a:pt x="3" y="37"/>
                </a:lnTo>
                <a:lnTo>
                  <a:pt x="4" y="38"/>
                </a:lnTo>
                <a:lnTo>
                  <a:pt x="4" y="39"/>
                </a:lnTo>
                <a:lnTo>
                  <a:pt x="4" y="40"/>
                </a:lnTo>
                <a:lnTo>
                  <a:pt x="5" y="40"/>
                </a:lnTo>
                <a:lnTo>
                  <a:pt x="5" y="41"/>
                </a:lnTo>
                <a:lnTo>
                  <a:pt x="6" y="42"/>
                </a:lnTo>
                <a:lnTo>
                  <a:pt x="7" y="42"/>
                </a:lnTo>
                <a:lnTo>
                  <a:pt x="8" y="43"/>
                </a:lnTo>
                <a:lnTo>
                  <a:pt x="9" y="43"/>
                </a:lnTo>
                <a:lnTo>
                  <a:pt x="9" y="44"/>
                </a:lnTo>
                <a:lnTo>
                  <a:pt x="10" y="44"/>
                </a:lnTo>
                <a:lnTo>
                  <a:pt x="11" y="45"/>
                </a:lnTo>
                <a:lnTo>
                  <a:pt x="12" y="45"/>
                </a:lnTo>
                <a:close/>
              </a:path>
            </a:pathLst>
          </a:custGeom>
          <a:solidFill>
            <a:srgbClr val="66C7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69" name="Freeform 419"/>
          <p:cNvSpPr>
            <a:spLocks/>
          </p:cNvSpPr>
          <p:nvPr/>
        </p:nvSpPr>
        <p:spPr bwMode="auto">
          <a:xfrm>
            <a:off x="7426325" y="3479801"/>
            <a:ext cx="6350" cy="34925"/>
          </a:xfrm>
          <a:custGeom>
            <a:avLst/>
            <a:gdLst>
              <a:gd name="T0" fmla="*/ 0 w 4"/>
              <a:gd name="T1" fmla="*/ 1588 h 22"/>
              <a:gd name="T2" fmla="*/ 0 w 4"/>
              <a:gd name="T3" fmla="*/ 34925 h 22"/>
              <a:gd name="T4" fmla="*/ 0 w 4"/>
              <a:gd name="T5" fmla="*/ 33338 h 22"/>
              <a:gd name="T6" fmla="*/ 0 w 4"/>
              <a:gd name="T7" fmla="*/ 33338 h 22"/>
              <a:gd name="T8" fmla="*/ 1588 w 4"/>
              <a:gd name="T9" fmla="*/ 31750 h 22"/>
              <a:gd name="T10" fmla="*/ 1588 w 4"/>
              <a:gd name="T11" fmla="*/ 30163 h 22"/>
              <a:gd name="T12" fmla="*/ 1588 w 4"/>
              <a:gd name="T13" fmla="*/ 30163 h 22"/>
              <a:gd name="T14" fmla="*/ 3175 w 4"/>
              <a:gd name="T15" fmla="*/ 28575 h 22"/>
              <a:gd name="T16" fmla="*/ 3175 w 4"/>
              <a:gd name="T17" fmla="*/ 26988 h 22"/>
              <a:gd name="T18" fmla="*/ 4763 w 4"/>
              <a:gd name="T19" fmla="*/ 25400 h 22"/>
              <a:gd name="T20" fmla="*/ 4763 w 4"/>
              <a:gd name="T21" fmla="*/ 23813 h 22"/>
              <a:gd name="T22" fmla="*/ 4763 w 4"/>
              <a:gd name="T23" fmla="*/ 23813 h 22"/>
              <a:gd name="T24" fmla="*/ 4763 w 4"/>
              <a:gd name="T25" fmla="*/ 22225 h 22"/>
              <a:gd name="T26" fmla="*/ 4763 w 4"/>
              <a:gd name="T27" fmla="*/ 22225 h 22"/>
              <a:gd name="T28" fmla="*/ 4763 w 4"/>
              <a:gd name="T29" fmla="*/ 20638 h 22"/>
              <a:gd name="T30" fmla="*/ 4763 w 4"/>
              <a:gd name="T31" fmla="*/ 19050 h 22"/>
              <a:gd name="T32" fmla="*/ 4763 w 4"/>
              <a:gd name="T33" fmla="*/ 17463 h 22"/>
              <a:gd name="T34" fmla="*/ 6350 w 4"/>
              <a:gd name="T35" fmla="*/ 17463 h 22"/>
              <a:gd name="T36" fmla="*/ 6350 w 4"/>
              <a:gd name="T37" fmla="*/ 15875 h 22"/>
              <a:gd name="T38" fmla="*/ 6350 w 4"/>
              <a:gd name="T39" fmla="*/ 14288 h 22"/>
              <a:gd name="T40" fmla="*/ 6350 w 4"/>
              <a:gd name="T41" fmla="*/ 12700 h 22"/>
              <a:gd name="T42" fmla="*/ 6350 w 4"/>
              <a:gd name="T43" fmla="*/ 12700 h 22"/>
              <a:gd name="T44" fmla="*/ 6350 w 4"/>
              <a:gd name="T45" fmla="*/ 11113 h 22"/>
              <a:gd name="T46" fmla="*/ 6350 w 4"/>
              <a:gd name="T47" fmla="*/ 9525 h 22"/>
              <a:gd name="T48" fmla="*/ 6350 w 4"/>
              <a:gd name="T49" fmla="*/ 9525 h 22"/>
              <a:gd name="T50" fmla="*/ 6350 w 4"/>
              <a:gd name="T51" fmla="*/ 7938 h 22"/>
              <a:gd name="T52" fmla="*/ 6350 w 4"/>
              <a:gd name="T53" fmla="*/ 6350 h 22"/>
              <a:gd name="T54" fmla="*/ 6350 w 4"/>
              <a:gd name="T55" fmla="*/ 4763 h 22"/>
              <a:gd name="T56" fmla="*/ 4763 w 4"/>
              <a:gd name="T57" fmla="*/ 3175 h 22"/>
              <a:gd name="T58" fmla="*/ 4763 w 4"/>
              <a:gd name="T59" fmla="*/ 1588 h 22"/>
              <a:gd name="T60" fmla="*/ 4763 w 4"/>
              <a:gd name="T61" fmla="*/ 1588 h 22"/>
              <a:gd name="T62" fmla="*/ 3175 w 4"/>
              <a:gd name="T63" fmla="*/ 1588 h 22"/>
              <a:gd name="T64" fmla="*/ 3175 w 4"/>
              <a:gd name="T65" fmla="*/ 1588 h 22"/>
              <a:gd name="T66" fmla="*/ 1588 w 4"/>
              <a:gd name="T67" fmla="*/ 1588 h 22"/>
              <a:gd name="T68" fmla="*/ 1588 w 4"/>
              <a:gd name="T69" fmla="*/ 0 h 22"/>
              <a:gd name="T70" fmla="*/ 1588 w 4"/>
              <a:gd name="T71" fmla="*/ 0 h 22"/>
              <a:gd name="T72" fmla="*/ 0 w 4"/>
              <a:gd name="T73" fmla="*/ 0 h 22"/>
              <a:gd name="T74" fmla="*/ 0 w 4"/>
              <a:gd name="T75" fmla="*/ 0 h 22"/>
              <a:gd name="T76" fmla="*/ 0 w 4"/>
              <a:gd name="T77" fmla="*/ 1588 h 2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 h="22">
                <a:moveTo>
                  <a:pt x="0" y="1"/>
                </a:moveTo>
                <a:lnTo>
                  <a:pt x="0" y="22"/>
                </a:lnTo>
                <a:lnTo>
                  <a:pt x="0" y="21"/>
                </a:lnTo>
                <a:lnTo>
                  <a:pt x="1" y="20"/>
                </a:lnTo>
                <a:lnTo>
                  <a:pt x="1" y="19"/>
                </a:lnTo>
                <a:lnTo>
                  <a:pt x="2" y="18"/>
                </a:lnTo>
                <a:lnTo>
                  <a:pt x="2" y="17"/>
                </a:lnTo>
                <a:lnTo>
                  <a:pt x="3" y="16"/>
                </a:lnTo>
                <a:lnTo>
                  <a:pt x="3" y="15"/>
                </a:lnTo>
                <a:lnTo>
                  <a:pt x="3" y="14"/>
                </a:lnTo>
                <a:lnTo>
                  <a:pt x="3" y="13"/>
                </a:lnTo>
                <a:lnTo>
                  <a:pt x="3" y="12"/>
                </a:lnTo>
                <a:lnTo>
                  <a:pt x="3" y="11"/>
                </a:lnTo>
                <a:lnTo>
                  <a:pt x="4" y="11"/>
                </a:lnTo>
                <a:lnTo>
                  <a:pt x="4" y="10"/>
                </a:lnTo>
                <a:lnTo>
                  <a:pt x="4" y="9"/>
                </a:lnTo>
                <a:lnTo>
                  <a:pt x="4" y="8"/>
                </a:lnTo>
                <a:lnTo>
                  <a:pt x="4" y="7"/>
                </a:lnTo>
                <a:lnTo>
                  <a:pt x="4" y="6"/>
                </a:lnTo>
                <a:lnTo>
                  <a:pt x="4" y="5"/>
                </a:lnTo>
                <a:lnTo>
                  <a:pt x="4" y="4"/>
                </a:lnTo>
                <a:lnTo>
                  <a:pt x="4" y="3"/>
                </a:lnTo>
                <a:lnTo>
                  <a:pt x="3" y="2"/>
                </a:lnTo>
                <a:lnTo>
                  <a:pt x="3" y="1"/>
                </a:lnTo>
                <a:lnTo>
                  <a:pt x="2" y="1"/>
                </a:lnTo>
                <a:lnTo>
                  <a:pt x="1" y="1"/>
                </a:lnTo>
                <a:lnTo>
                  <a:pt x="1" y="0"/>
                </a:lnTo>
                <a:lnTo>
                  <a:pt x="0" y="0"/>
                </a:lnTo>
                <a:lnTo>
                  <a:pt x="0" y="1"/>
                </a:lnTo>
                <a:close/>
              </a:path>
            </a:pathLst>
          </a:custGeom>
          <a:solidFill>
            <a:srgbClr val="4263B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70" name="Freeform 420"/>
          <p:cNvSpPr>
            <a:spLocks/>
          </p:cNvSpPr>
          <p:nvPr/>
        </p:nvSpPr>
        <p:spPr bwMode="auto">
          <a:xfrm>
            <a:off x="7421563" y="3227388"/>
            <a:ext cx="82550" cy="279400"/>
          </a:xfrm>
          <a:custGeom>
            <a:avLst/>
            <a:gdLst>
              <a:gd name="T0" fmla="*/ 1588 w 52"/>
              <a:gd name="T1" fmla="*/ 217488 h 176"/>
              <a:gd name="T2" fmla="*/ 1588 w 52"/>
              <a:gd name="T3" fmla="*/ 220663 h 176"/>
              <a:gd name="T4" fmla="*/ 0 w 52"/>
              <a:gd name="T5" fmla="*/ 225425 h 176"/>
              <a:gd name="T6" fmla="*/ 0 w 52"/>
              <a:gd name="T7" fmla="*/ 227013 h 176"/>
              <a:gd name="T8" fmla="*/ 0 w 52"/>
              <a:gd name="T9" fmla="*/ 230188 h 176"/>
              <a:gd name="T10" fmla="*/ 1588 w 52"/>
              <a:gd name="T11" fmla="*/ 233363 h 176"/>
              <a:gd name="T12" fmla="*/ 1588 w 52"/>
              <a:gd name="T13" fmla="*/ 238125 h 176"/>
              <a:gd name="T14" fmla="*/ 1588 w 52"/>
              <a:gd name="T15" fmla="*/ 241300 h 176"/>
              <a:gd name="T16" fmla="*/ 1588 w 52"/>
              <a:gd name="T17" fmla="*/ 242888 h 176"/>
              <a:gd name="T18" fmla="*/ 3175 w 52"/>
              <a:gd name="T19" fmla="*/ 247650 h 176"/>
              <a:gd name="T20" fmla="*/ 4763 w 52"/>
              <a:gd name="T21" fmla="*/ 250825 h 176"/>
              <a:gd name="T22" fmla="*/ 4763 w 52"/>
              <a:gd name="T23" fmla="*/ 254000 h 176"/>
              <a:gd name="T24" fmla="*/ 6350 w 52"/>
              <a:gd name="T25" fmla="*/ 258763 h 176"/>
              <a:gd name="T26" fmla="*/ 9525 w 52"/>
              <a:gd name="T27" fmla="*/ 261938 h 176"/>
              <a:gd name="T28" fmla="*/ 11113 w 52"/>
              <a:gd name="T29" fmla="*/ 265113 h 176"/>
              <a:gd name="T30" fmla="*/ 14288 w 52"/>
              <a:gd name="T31" fmla="*/ 266700 h 176"/>
              <a:gd name="T32" fmla="*/ 17463 w 52"/>
              <a:gd name="T33" fmla="*/ 269875 h 176"/>
              <a:gd name="T34" fmla="*/ 20638 w 52"/>
              <a:gd name="T35" fmla="*/ 273050 h 176"/>
              <a:gd name="T36" fmla="*/ 23813 w 52"/>
              <a:gd name="T37" fmla="*/ 274638 h 176"/>
              <a:gd name="T38" fmla="*/ 26988 w 52"/>
              <a:gd name="T39" fmla="*/ 276225 h 176"/>
              <a:gd name="T40" fmla="*/ 30163 w 52"/>
              <a:gd name="T41" fmla="*/ 277813 h 176"/>
              <a:gd name="T42" fmla="*/ 33338 w 52"/>
              <a:gd name="T43" fmla="*/ 277813 h 176"/>
              <a:gd name="T44" fmla="*/ 36513 w 52"/>
              <a:gd name="T45" fmla="*/ 279400 h 176"/>
              <a:gd name="T46" fmla="*/ 38100 w 52"/>
              <a:gd name="T47" fmla="*/ 279400 h 176"/>
              <a:gd name="T48" fmla="*/ 41275 w 52"/>
              <a:gd name="T49" fmla="*/ 279400 h 176"/>
              <a:gd name="T50" fmla="*/ 42863 w 52"/>
              <a:gd name="T51" fmla="*/ 277813 h 176"/>
              <a:gd name="T52" fmla="*/ 46038 w 52"/>
              <a:gd name="T53" fmla="*/ 277813 h 176"/>
              <a:gd name="T54" fmla="*/ 47625 w 52"/>
              <a:gd name="T55" fmla="*/ 276225 h 176"/>
              <a:gd name="T56" fmla="*/ 49213 w 52"/>
              <a:gd name="T57" fmla="*/ 276225 h 176"/>
              <a:gd name="T58" fmla="*/ 50800 w 52"/>
              <a:gd name="T59" fmla="*/ 274638 h 176"/>
              <a:gd name="T60" fmla="*/ 52388 w 52"/>
              <a:gd name="T61" fmla="*/ 274638 h 176"/>
              <a:gd name="T62" fmla="*/ 55563 w 52"/>
              <a:gd name="T63" fmla="*/ 271463 h 176"/>
              <a:gd name="T64" fmla="*/ 57150 w 52"/>
              <a:gd name="T65" fmla="*/ 269875 h 176"/>
              <a:gd name="T66" fmla="*/ 58738 w 52"/>
              <a:gd name="T67" fmla="*/ 266700 h 176"/>
              <a:gd name="T68" fmla="*/ 60325 w 52"/>
              <a:gd name="T69" fmla="*/ 250825 h 176"/>
              <a:gd name="T70" fmla="*/ 61913 w 52"/>
              <a:gd name="T71" fmla="*/ 247650 h 176"/>
              <a:gd name="T72" fmla="*/ 61913 w 52"/>
              <a:gd name="T73" fmla="*/ 242888 h 176"/>
              <a:gd name="T74" fmla="*/ 63500 w 52"/>
              <a:gd name="T75" fmla="*/ 239713 h 176"/>
              <a:gd name="T76" fmla="*/ 65088 w 52"/>
              <a:gd name="T77" fmla="*/ 234950 h 176"/>
              <a:gd name="T78" fmla="*/ 65088 w 52"/>
              <a:gd name="T79" fmla="*/ 230188 h 176"/>
              <a:gd name="T80" fmla="*/ 65088 w 52"/>
              <a:gd name="T81" fmla="*/ 227013 h 176"/>
              <a:gd name="T82" fmla="*/ 66675 w 52"/>
              <a:gd name="T83" fmla="*/ 222250 h 176"/>
              <a:gd name="T84" fmla="*/ 66675 w 52"/>
              <a:gd name="T85" fmla="*/ 217488 h 176"/>
              <a:gd name="T86" fmla="*/ 66675 w 52"/>
              <a:gd name="T87" fmla="*/ 214313 h 176"/>
              <a:gd name="T88" fmla="*/ 66675 w 52"/>
              <a:gd name="T89" fmla="*/ 209550 h 176"/>
              <a:gd name="T90" fmla="*/ 66675 w 52"/>
              <a:gd name="T91" fmla="*/ 206375 h 176"/>
              <a:gd name="T92" fmla="*/ 66675 w 52"/>
              <a:gd name="T93" fmla="*/ 201613 h 176"/>
              <a:gd name="T94" fmla="*/ 66675 w 52"/>
              <a:gd name="T95" fmla="*/ 198438 h 176"/>
              <a:gd name="T96" fmla="*/ 66675 w 52"/>
              <a:gd name="T97" fmla="*/ 193675 h 176"/>
              <a:gd name="T98" fmla="*/ 66675 w 52"/>
              <a:gd name="T99" fmla="*/ 188913 h 176"/>
              <a:gd name="T100" fmla="*/ 65088 w 52"/>
              <a:gd name="T101" fmla="*/ 185738 h 176"/>
              <a:gd name="T102" fmla="*/ 65088 w 52"/>
              <a:gd name="T103" fmla="*/ 180975 h 176"/>
              <a:gd name="T104" fmla="*/ 65088 w 52"/>
              <a:gd name="T105" fmla="*/ 177800 h 176"/>
              <a:gd name="T106" fmla="*/ 63500 w 52"/>
              <a:gd name="T107" fmla="*/ 174625 h 176"/>
              <a:gd name="T108" fmla="*/ 63500 w 52"/>
              <a:gd name="T109" fmla="*/ 171450 h 176"/>
              <a:gd name="T110" fmla="*/ 63500 w 52"/>
              <a:gd name="T111" fmla="*/ 168275 h 176"/>
              <a:gd name="T112" fmla="*/ 61913 w 52"/>
              <a:gd name="T113" fmla="*/ 163513 h 176"/>
              <a:gd name="T114" fmla="*/ 61913 w 52"/>
              <a:gd name="T115" fmla="*/ 160338 h 176"/>
              <a:gd name="T116" fmla="*/ 60325 w 52"/>
              <a:gd name="T117" fmla="*/ 155575 h 176"/>
              <a:gd name="T118" fmla="*/ 82550 w 52"/>
              <a:gd name="T119" fmla="*/ 84138 h 176"/>
              <a:gd name="T120" fmla="*/ 4763 w 52"/>
              <a:gd name="T121" fmla="*/ 60325 h 1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2" h="176">
                <a:moveTo>
                  <a:pt x="3" y="38"/>
                </a:moveTo>
                <a:lnTo>
                  <a:pt x="1" y="136"/>
                </a:lnTo>
                <a:lnTo>
                  <a:pt x="1" y="137"/>
                </a:lnTo>
                <a:lnTo>
                  <a:pt x="1" y="138"/>
                </a:lnTo>
                <a:lnTo>
                  <a:pt x="1" y="139"/>
                </a:lnTo>
                <a:lnTo>
                  <a:pt x="1" y="140"/>
                </a:lnTo>
                <a:lnTo>
                  <a:pt x="1" y="141"/>
                </a:lnTo>
                <a:lnTo>
                  <a:pt x="0" y="142"/>
                </a:lnTo>
                <a:lnTo>
                  <a:pt x="0" y="143"/>
                </a:lnTo>
                <a:lnTo>
                  <a:pt x="0" y="144"/>
                </a:lnTo>
                <a:lnTo>
                  <a:pt x="0" y="145"/>
                </a:lnTo>
                <a:lnTo>
                  <a:pt x="1" y="146"/>
                </a:lnTo>
                <a:lnTo>
                  <a:pt x="1" y="147"/>
                </a:lnTo>
                <a:lnTo>
                  <a:pt x="1" y="148"/>
                </a:lnTo>
                <a:lnTo>
                  <a:pt x="1" y="149"/>
                </a:lnTo>
                <a:lnTo>
                  <a:pt x="1" y="150"/>
                </a:lnTo>
                <a:lnTo>
                  <a:pt x="1" y="151"/>
                </a:lnTo>
                <a:lnTo>
                  <a:pt x="1" y="152"/>
                </a:lnTo>
                <a:lnTo>
                  <a:pt x="1" y="153"/>
                </a:lnTo>
                <a:lnTo>
                  <a:pt x="2" y="155"/>
                </a:lnTo>
                <a:lnTo>
                  <a:pt x="2" y="156"/>
                </a:lnTo>
                <a:lnTo>
                  <a:pt x="2" y="157"/>
                </a:lnTo>
                <a:lnTo>
                  <a:pt x="3" y="158"/>
                </a:lnTo>
                <a:lnTo>
                  <a:pt x="3" y="159"/>
                </a:lnTo>
                <a:lnTo>
                  <a:pt x="3" y="160"/>
                </a:lnTo>
                <a:lnTo>
                  <a:pt x="4" y="161"/>
                </a:lnTo>
                <a:lnTo>
                  <a:pt x="4" y="162"/>
                </a:lnTo>
                <a:lnTo>
                  <a:pt x="4" y="163"/>
                </a:lnTo>
                <a:lnTo>
                  <a:pt x="5" y="163"/>
                </a:lnTo>
                <a:lnTo>
                  <a:pt x="5" y="164"/>
                </a:lnTo>
                <a:lnTo>
                  <a:pt x="6" y="165"/>
                </a:lnTo>
                <a:lnTo>
                  <a:pt x="7" y="166"/>
                </a:lnTo>
                <a:lnTo>
                  <a:pt x="7" y="167"/>
                </a:lnTo>
                <a:lnTo>
                  <a:pt x="8" y="167"/>
                </a:lnTo>
                <a:lnTo>
                  <a:pt x="8" y="168"/>
                </a:lnTo>
                <a:lnTo>
                  <a:pt x="9" y="168"/>
                </a:lnTo>
                <a:lnTo>
                  <a:pt x="9" y="170"/>
                </a:lnTo>
                <a:lnTo>
                  <a:pt x="10" y="170"/>
                </a:lnTo>
                <a:lnTo>
                  <a:pt x="11" y="170"/>
                </a:lnTo>
                <a:lnTo>
                  <a:pt x="11" y="171"/>
                </a:lnTo>
                <a:lnTo>
                  <a:pt x="12" y="171"/>
                </a:lnTo>
                <a:lnTo>
                  <a:pt x="13" y="172"/>
                </a:lnTo>
                <a:lnTo>
                  <a:pt x="13" y="173"/>
                </a:lnTo>
                <a:lnTo>
                  <a:pt x="14" y="173"/>
                </a:lnTo>
                <a:lnTo>
                  <a:pt x="15" y="173"/>
                </a:lnTo>
                <a:lnTo>
                  <a:pt x="15" y="174"/>
                </a:lnTo>
                <a:lnTo>
                  <a:pt x="16" y="174"/>
                </a:lnTo>
                <a:lnTo>
                  <a:pt x="17" y="174"/>
                </a:lnTo>
                <a:lnTo>
                  <a:pt x="18" y="175"/>
                </a:lnTo>
                <a:lnTo>
                  <a:pt x="19" y="175"/>
                </a:lnTo>
                <a:lnTo>
                  <a:pt x="20" y="175"/>
                </a:lnTo>
                <a:lnTo>
                  <a:pt x="21" y="175"/>
                </a:lnTo>
                <a:lnTo>
                  <a:pt x="21" y="176"/>
                </a:lnTo>
                <a:lnTo>
                  <a:pt x="22" y="176"/>
                </a:lnTo>
                <a:lnTo>
                  <a:pt x="23" y="176"/>
                </a:lnTo>
                <a:lnTo>
                  <a:pt x="24" y="176"/>
                </a:lnTo>
                <a:lnTo>
                  <a:pt x="25" y="176"/>
                </a:lnTo>
                <a:lnTo>
                  <a:pt x="26" y="176"/>
                </a:lnTo>
                <a:lnTo>
                  <a:pt x="27" y="176"/>
                </a:lnTo>
                <a:lnTo>
                  <a:pt x="27" y="175"/>
                </a:lnTo>
                <a:lnTo>
                  <a:pt x="28" y="175"/>
                </a:lnTo>
                <a:lnTo>
                  <a:pt x="29" y="175"/>
                </a:lnTo>
                <a:lnTo>
                  <a:pt x="29" y="174"/>
                </a:lnTo>
                <a:lnTo>
                  <a:pt x="30" y="174"/>
                </a:lnTo>
                <a:lnTo>
                  <a:pt x="31" y="174"/>
                </a:lnTo>
                <a:lnTo>
                  <a:pt x="32" y="173"/>
                </a:lnTo>
                <a:lnTo>
                  <a:pt x="33" y="173"/>
                </a:lnTo>
                <a:lnTo>
                  <a:pt x="34" y="172"/>
                </a:lnTo>
                <a:lnTo>
                  <a:pt x="34" y="171"/>
                </a:lnTo>
                <a:lnTo>
                  <a:pt x="35" y="171"/>
                </a:lnTo>
                <a:lnTo>
                  <a:pt x="36" y="170"/>
                </a:lnTo>
                <a:lnTo>
                  <a:pt x="37" y="169"/>
                </a:lnTo>
                <a:lnTo>
                  <a:pt x="37" y="168"/>
                </a:lnTo>
                <a:lnTo>
                  <a:pt x="37" y="160"/>
                </a:lnTo>
                <a:lnTo>
                  <a:pt x="38" y="159"/>
                </a:lnTo>
                <a:lnTo>
                  <a:pt x="38" y="158"/>
                </a:lnTo>
                <a:lnTo>
                  <a:pt x="39" y="157"/>
                </a:lnTo>
                <a:lnTo>
                  <a:pt x="39" y="156"/>
                </a:lnTo>
                <a:lnTo>
                  <a:pt x="39" y="155"/>
                </a:lnTo>
                <a:lnTo>
                  <a:pt x="39" y="154"/>
                </a:lnTo>
                <a:lnTo>
                  <a:pt x="39" y="153"/>
                </a:lnTo>
                <a:lnTo>
                  <a:pt x="40" y="152"/>
                </a:lnTo>
                <a:lnTo>
                  <a:pt x="40" y="151"/>
                </a:lnTo>
                <a:lnTo>
                  <a:pt x="40" y="150"/>
                </a:lnTo>
                <a:lnTo>
                  <a:pt x="40" y="149"/>
                </a:lnTo>
                <a:lnTo>
                  <a:pt x="41" y="148"/>
                </a:lnTo>
                <a:lnTo>
                  <a:pt x="41" y="147"/>
                </a:lnTo>
                <a:lnTo>
                  <a:pt x="41" y="145"/>
                </a:lnTo>
                <a:lnTo>
                  <a:pt x="41" y="144"/>
                </a:lnTo>
                <a:lnTo>
                  <a:pt x="41" y="143"/>
                </a:lnTo>
                <a:lnTo>
                  <a:pt x="42" y="142"/>
                </a:lnTo>
                <a:lnTo>
                  <a:pt x="42" y="140"/>
                </a:lnTo>
                <a:lnTo>
                  <a:pt x="42" y="139"/>
                </a:lnTo>
                <a:lnTo>
                  <a:pt x="42" y="138"/>
                </a:lnTo>
                <a:lnTo>
                  <a:pt x="42" y="137"/>
                </a:lnTo>
                <a:lnTo>
                  <a:pt x="42" y="136"/>
                </a:lnTo>
                <a:lnTo>
                  <a:pt x="42" y="135"/>
                </a:lnTo>
                <a:lnTo>
                  <a:pt x="42" y="134"/>
                </a:lnTo>
                <a:lnTo>
                  <a:pt x="42" y="133"/>
                </a:lnTo>
                <a:lnTo>
                  <a:pt x="42" y="132"/>
                </a:lnTo>
                <a:lnTo>
                  <a:pt x="43" y="132"/>
                </a:lnTo>
                <a:lnTo>
                  <a:pt x="42" y="131"/>
                </a:lnTo>
                <a:lnTo>
                  <a:pt x="42" y="130"/>
                </a:lnTo>
                <a:lnTo>
                  <a:pt x="42" y="129"/>
                </a:lnTo>
                <a:lnTo>
                  <a:pt x="42" y="128"/>
                </a:lnTo>
                <a:lnTo>
                  <a:pt x="42" y="127"/>
                </a:lnTo>
                <a:lnTo>
                  <a:pt x="42" y="125"/>
                </a:lnTo>
                <a:lnTo>
                  <a:pt x="42" y="124"/>
                </a:lnTo>
                <a:lnTo>
                  <a:pt x="42" y="123"/>
                </a:lnTo>
                <a:lnTo>
                  <a:pt x="42" y="122"/>
                </a:lnTo>
                <a:lnTo>
                  <a:pt x="42" y="121"/>
                </a:lnTo>
                <a:lnTo>
                  <a:pt x="42" y="119"/>
                </a:lnTo>
                <a:lnTo>
                  <a:pt x="42" y="118"/>
                </a:lnTo>
                <a:lnTo>
                  <a:pt x="41" y="117"/>
                </a:lnTo>
                <a:lnTo>
                  <a:pt x="41" y="116"/>
                </a:lnTo>
                <a:lnTo>
                  <a:pt x="41" y="114"/>
                </a:lnTo>
                <a:lnTo>
                  <a:pt x="41" y="113"/>
                </a:lnTo>
                <a:lnTo>
                  <a:pt x="41" y="112"/>
                </a:lnTo>
                <a:lnTo>
                  <a:pt x="41" y="111"/>
                </a:lnTo>
                <a:lnTo>
                  <a:pt x="40" y="110"/>
                </a:lnTo>
                <a:lnTo>
                  <a:pt x="40" y="109"/>
                </a:lnTo>
                <a:lnTo>
                  <a:pt x="40" y="108"/>
                </a:lnTo>
                <a:lnTo>
                  <a:pt x="40" y="107"/>
                </a:lnTo>
                <a:lnTo>
                  <a:pt x="40" y="106"/>
                </a:lnTo>
                <a:lnTo>
                  <a:pt x="39" y="105"/>
                </a:lnTo>
                <a:lnTo>
                  <a:pt x="39" y="104"/>
                </a:lnTo>
                <a:lnTo>
                  <a:pt x="39" y="103"/>
                </a:lnTo>
                <a:lnTo>
                  <a:pt x="39" y="102"/>
                </a:lnTo>
                <a:lnTo>
                  <a:pt x="39" y="101"/>
                </a:lnTo>
                <a:lnTo>
                  <a:pt x="39" y="100"/>
                </a:lnTo>
                <a:lnTo>
                  <a:pt x="39" y="99"/>
                </a:lnTo>
                <a:lnTo>
                  <a:pt x="38" y="98"/>
                </a:lnTo>
                <a:lnTo>
                  <a:pt x="38" y="97"/>
                </a:lnTo>
                <a:lnTo>
                  <a:pt x="52" y="53"/>
                </a:lnTo>
                <a:lnTo>
                  <a:pt x="41" y="15"/>
                </a:lnTo>
                <a:lnTo>
                  <a:pt x="16" y="0"/>
                </a:lnTo>
                <a:lnTo>
                  <a:pt x="3" y="38"/>
                </a:lnTo>
                <a:close/>
              </a:path>
            </a:pathLst>
          </a:custGeom>
          <a:solidFill>
            <a:srgbClr val="D4EBD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71" name="Freeform 421"/>
          <p:cNvSpPr>
            <a:spLocks/>
          </p:cNvSpPr>
          <p:nvPr/>
        </p:nvSpPr>
        <p:spPr bwMode="auto">
          <a:xfrm>
            <a:off x="7304088" y="3162301"/>
            <a:ext cx="133350" cy="276225"/>
          </a:xfrm>
          <a:custGeom>
            <a:avLst/>
            <a:gdLst>
              <a:gd name="T0" fmla="*/ 131763 w 84"/>
              <a:gd name="T1" fmla="*/ 146050 h 174"/>
              <a:gd name="T2" fmla="*/ 104775 w 84"/>
              <a:gd name="T3" fmla="*/ 155575 h 174"/>
              <a:gd name="T4" fmla="*/ 103188 w 84"/>
              <a:gd name="T5" fmla="*/ 155575 h 174"/>
              <a:gd name="T6" fmla="*/ 101600 w 84"/>
              <a:gd name="T7" fmla="*/ 157163 h 174"/>
              <a:gd name="T8" fmla="*/ 100013 w 84"/>
              <a:gd name="T9" fmla="*/ 157163 h 174"/>
              <a:gd name="T10" fmla="*/ 98425 w 84"/>
              <a:gd name="T11" fmla="*/ 158750 h 174"/>
              <a:gd name="T12" fmla="*/ 96838 w 84"/>
              <a:gd name="T13" fmla="*/ 160338 h 174"/>
              <a:gd name="T14" fmla="*/ 95250 w 84"/>
              <a:gd name="T15" fmla="*/ 160338 h 174"/>
              <a:gd name="T16" fmla="*/ 95250 w 84"/>
              <a:gd name="T17" fmla="*/ 161925 h 174"/>
              <a:gd name="T18" fmla="*/ 93663 w 84"/>
              <a:gd name="T19" fmla="*/ 163513 h 174"/>
              <a:gd name="T20" fmla="*/ 92075 w 84"/>
              <a:gd name="T21" fmla="*/ 165100 h 174"/>
              <a:gd name="T22" fmla="*/ 90488 w 84"/>
              <a:gd name="T23" fmla="*/ 166688 h 174"/>
              <a:gd name="T24" fmla="*/ 90488 w 84"/>
              <a:gd name="T25" fmla="*/ 168275 h 174"/>
              <a:gd name="T26" fmla="*/ 88900 w 84"/>
              <a:gd name="T27" fmla="*/ 171450 h 174"/>
              <a:gd name="T28" fmla="*/ 87313 w 84"/>
              <a:gd name="T29" fmla="*/ 174625 h 174"/>
              <a:gd name="T30" fmla="*/ 87313 w 84"/>
              <a:gd name="T31" fmla="*/ 177800 h 174"/>
              <a:gd name="T32" fmla="*/ 87313 w 84"/>
              <a:gd name="T33" fmla="*/ 180975 h 174"/>
              <a:gd name="T34" fmla="*/ 87313 w 84"/>
              <a:gd name="T35" fmla="*/ 185738 h 174"/>
              <a:gd name="T36" fmla="*/ 87313 w 84"/>
              <a:gd name="T37" fmla="*/ 188913 h 174"/>
              <a:gd name="T38" fmla="*/ 88900 w 84"/>
              <a:gd name="T39" fmla="*/ 192088 h 174"/>
              <a:gd name="T40" fmla="*/ 88900 w 84"/>
              <a:gd name="T41" fmla="*/ 195263 h 174"/>
              <a:gd name="T42" fmla="*/ 90488 w 84"/>
              <a:gd name="T43" fmla="*/ 198438 h 174"/>
              <a:gd name="T44" fmla="*/ 131763 w 84"/>
              <a:gd name="T45" fmla="*/ 180975 h 174"/>
              <a:gd name="T46" fmla="*/ 131763 w 84"/>
              <a:gd name="T47" fmla="*/ 223838 h 174"/>
              <a:gd name="T48" fmla="*/ 130175 w 84"/>
              <a:gd name="T49" fmla="*/ 223838 h 174"/>
              <a:gd name="T50" fmla="*/ 130175 w 84"/>
              <a:gd name="T51" fmla="*/ 223838 h 174"/>
              <a:gd name="T52" fmla="*/ 127000 w 84"/>
              <a:gd name="T53" fmla="*/ 225425 h 174"/>
              <a:gd name="T54" fmla="*/ 127000 w 84"/>
              <a:gd name="T55" fmla="*/ 227013 h 174"/>
              <a:gd name="T56" fmla="*/ 125413 w 84"/>
              <a:gd name="T57" fmla="*/ 230188 h 174"/>
              <a:gd name="T58" fmla="*/ 123825 w 84"/>
              <a:gd name="T59" fmla="*/ 231775 h 174"/>
              <a:gd name="T60" fmla="*/ 123825 w 84"/>
              <a:gd name="T61" fmla="*/ 233363 h 174"/>
              <a:gd name="T62" fmla="*/ 122238 w 84"/>
              <a:gd name="T63" fmla="*/ 234950 h 174"/>
              <a:gd name="T64" fmla="*/ 122238 w 84"/>
              <a:gd name="T65" fmla="*/ 238125 h 174"/>
              <a:gd name="T66" fmla="*/ 120650 w 84"/>
              <a:gd name="T67" fmla="*/ 239713 h 174"/>
              <a:gd name="T68" fmla="*/ 120650 w 84"/>
              <a:gd name="T69" fmla="*/ 241300 h 174"/>
              <a:gd name="T70" fmla="*/ 120650 w 84"/>
              <a:gd name="T71" fmla="*/ 244475 h 174"/>
              <a:gd name="T72" fmla="*/ 50800 w 84"/>
              <a:gd name="T73" fmla="*/ 276225 h 174"/>
              <a:gd name="T74" fmla="*/ 0 w 84"/>
              <a:gd name="T75" fmla="*/ 231775 h 174"/>
              <a:gd name="T76" fmla="*/ 11113 w 84"/>
              <a:gd name="T77" fmla="*/ 173038 h 174"/>
              <a:gd name="T78" fmla="*/ 53975 w 84"/>
              <a:gd name="T79" fmla="*/ 147638 h 174"/>
              <a:gd name="T80" fmla="*/ 42863 w 84"/>
              <a:gd name="T81" fmla="*/ 101600 h 174"/>
              <a:gd name="T82" fmla="*/ 39688 w 84"/>
              <a:gd name="T83" fmla="*/ 30163 h 174"/>
              <a:gd name="T84" fmla="*/ 107950 w 84"/>
              <a:gd name="T85" fmla="*/ 39688 h 174"/>
              <a:gd name="T86" fmla="*/ 122238 w 84"/>
              <a:gd name="T87" fmla="*/ 127000 h 17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84" h="174">
                <a:moveTo>
                  <a:pt x="77" y="80"/>
                </a:moveTo>
                <a:lnTo>
                  <a:pt x="83" y="92"/>
                </a:lnTo>
                <a:lnTo>
                  <a:pt x="67" y="98"/>
                </a:lnTo>
                <a:lnTo>
                  <a:pt x="66" y="98"/>
                </a:lnTo>
                <a:lnTo>
                  <a:pt x="65" y="98"/>
                </a:lnTo>
                <a:lnTo>
                  <a:pt x="64" y="99"/>
                </a:lnTo>
                <a:lnTo>
                  <a:pt x="63" y="99"/>
                </a:lnTo>
                <a:lnTo>
                  <a:pt x="62" y="99"/>
                </a:lnTo>
                <a:lnTo>
                  <a:pt x="62" y="100"/>
                </a:lnTo>
                <a:lnTo>
                  <a:pt x="61" y="101"/>
                </a:lnTo>
                <a:lnTo>
                  <a:pt x="60" y="101"/>
                </a:lnTo>
                <a:lnTo>
                  <a:pt x="60" y="102"/>
                </a:lnTo>
                <a:lnTo>
                  <a:pt x="59" y="103"/>
                </a:lnTo>
                <a:lnTo>
                  <a:pt x="58" y="104"/>
                </a:lnTo>
                <a:lnTo>
                  <a:pt x="57" y="105"/>
                </a:lnTo>
                <a:lnTo>
                  <a:pt x="57" y="106"/>
                </a:lnTo>
                <a:lnTo>
                  <a:pt x="56" y="107"/>
                </a:lnTo>
                <a:lnTo>
                  <a:pt x="56" y="108"/>
                </a:lnTo>
                <a:lnTo>
                  <a:pt x="56" y="109"/>
                </a:lnTo>
                <a:lnTo>
                  <a:pt x="55" y="110"/>
                </a:lnTo>
                <a:lnTo>
                  <a:pt x="55" y="111"/>
                </a:lnTo>
                <a:lnTo>
                  <a:pt x="55" y="112"/>
                </a:lnTo>
                <a:lnTo>
                  <a:pt x="55" y="113"/>
                </a:lnTo>
                <a:lnTo>
                  <a:pt x="55" y="114"/>
                </a:lnTo>
                <a:lnTo>
                  <a:pt x="55" y="115"/>
                </a:lnTo>
                <a:lnTo>
                  <a:pt x="55" y="117"/>
                </a:lnTo>
                <a:lnTo>
                  <a:pt x="55" y="119"/>
                </a:lnTo>
                <a:lnTo>
                  <a:pt x="55" y="120"/>
                </a:lnTo>
                <a:lnTo>
                  <a:pt x="56" y="121"/>
                </a:lnTo>
                <a:lnTo>
                  <a:pt x="56" y="122"/>
                </a:lnTo>
                <a:lnTo>
                  <a:pt x="56" y="123"/>
                </a:lnTo>
                <a:lnTo>
                  <a:pt x="57" y="124"/>
                </a:lnTo>
                <a:lnTo>
                  <a:pt x="57" y="125"/>
                </a:lnTo>
                <a:lnTo>
                  <a:pt x="57" y="126"/>
                </a:lnTo>
                <a:lnTo>
                  <a:pt x="83" y="114"/>
                </a:lnTo>
                <a:lnTo>
                  <a:pt x="84" y="141"/>
                </a:lnTo>
                <a:lnTo>
                  <a:pt x="83" y="141"/>
                </a:lnTo>
                <a:lnTo>
                  <a:pt x="82" y="141"/>
                </a:lnTo>
                <a:lnTo>
                  <a:pt x="81" y="142"/>
                </a:lnTo>
                <a:lnTo>
                  <a:pt x="80" y="142"/>
                </a:lnTo>
                <a:lnTo>
                  <a:pt x="80" y="143"/>
                </a:lnTo>
                <a:lnTo>
                  <a:pt x="79" y="144"/>
                </a:lnTo>
                <a:lnTo>
                  <a:pt x="79" y="145"/>
                </a:lnTo>
                <a:lnTo>
                  <a:pt x="78" y="146"/>
                </a:lnTo>
                <a:lnTo>
                  <a:pt x="78" y="147"/>
                </a:lnTo>
                <a:lnTo>
                  <a:pt x="77" y="148"/>
                </a:lnTo>
                <a:lnTo>
                  <a:pt x="77" y="149"/>
                </a:lnTo>
                <a:lnTo>
                  <a:pt x="77" y="150"/>
                </a:lnTo>
                <a:lnTo>
                  <a:pt x="76" y="150"/>
                </a:lnTo>
                <a:lnTo>
                  <a:pt x="76" y="151"/>
                </a:lnTo>
                <a:lnTo>
                  <a:pt x="76" y="152"/>
                </a:lnTo>
                <a:lnTo>
                  <a:pt x="76" y="153"/>
                </a:lnTo>
                <a:lnTo>
                  <a:pt x="76" y="154"/>
                </a:lnTo>
                <a:lnTo>
                  <a:pt x="75" y="154"/>
                </a:lnTo>
                <a:lnTo>
                  <a:pt x="32" y="174"/>
                </a:lnTo>
                <a:lnTo>
                  <a:pt x="15" y="166"/>
                </a:lnTo>
                <a:lnTo>
                  <a:pt x="0" y="146"/>
                </a:lnTo>
                <a:lnTo>
                  <a:pt x="2" y="123"/>
                </a:lnTo>
                <a:lnTo>
                  <a:pt x="7" y="109"/>
                </a:lnTo>
                <a:lnTo>
                  <a:pt x="16" y="101"/>
                </a:lnTo>
                <a:lnTo>
                  <a:pt x="34" y="93"/>
                </a:lnTo>
                <a:lnTo>
                  <a:pt x="36" y="82"/>
                </a:lnTo>
                <a:lnTo>
                  <a:pt x="27" y="64"/>
                </a:lnTo>
                <a:lnTo>
                  <a:pt x="24" y="54"/>
                </a:lnTo>
                <a:lnTo>
                  <a:pt x="25" y="19"/>
                </a:lnTo>
                <a:lnTo>
                  <a:pt x="41" y="0"/>
                </a:lnTo>
                <a:lnTo>
                  <a:pt x="68" y="25"/>
                </a:lnTo>
                <a:lnTo>
                  <a:pt x="67" y="54"/>
                </a:lnTo>
                <a:lnTo>
                  <a:pt x="77" y="8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72" name="Freeform 422"/>
          <p:cNvSpPr>
            <a:spLocks/>
          </p:cNvSpPr>
          <p:nvPr/>
        </p:nvSpPr>
        <p:spPr bwMode="auto">
          <a:xfrm>
            <a:off x="7353300" y="3195639"/>
            <a:ext cx="39688" cy="71437"/>
          </a:xfrm>
          <a:custGeom>
            <a:avLst/>
            <a:gdLst>
              <a:gd name="T0" fmla="*/ 20638 w 25"/>
              <a:gd name="T1" fmla="*/ 71437 h 45"/>
              <a:gd name="T2" fmla="*/ 22225 w 25"/>
              <a:gd name="T3" fmla="*/ 71437 h 45"/>
              <a:gd name="T4" fmla="*/ 23813 w 25"/>
              <a:gd name="T5" fmla="*/ 71437 h 45"/>
              <a:gd name="T6" fmla="*/ 26988 w 25"/>
              <a:gd name="T7" fmla="*/ 69850 h 45"/>
              <a:gd name="T8" fmla="*/ 28575 w 25"/>
              <a:gd name="T9" fmla="*/ 66675 h 45"/>
              <a:gd name="T10" fmla="*/ 31750 w 25"/>
              <a:gd name="T11" fmla="*/ 63500 h 45"/>
              <a:gd name="T12" fmla="*/ 33338 w 25"/>
              <a:gd name="T13" fmla="*/ 61912 h 45"/>
              <a:gd name="T14" fmla="*/ 34925 w 25"/>
              <a:gd name="T15" fmla="*/ 57150 h 45"/>
              <a:gd name="T16" fmla="*/ 38100 w 25"/>
              <a:gd name="T17" fmla="*/ 52387 h 45"/>
              <a:gd name="T18" fmla="*/ 38100 w 25"/>
              <a:gd name="T19" fmla="*/ 47625 h 45"/>
              <a:gd name="T20" fmla="*/ 39688 w 25"/>
              <a:gd name="T21" fmla="*/ 42862 h 45"/>
              <a:gd name="T22" fmla="*/ 39688 w 25"/>
              <a:gd name="T23" fmla="*/ 39687 h 45"/>
              <a:gd name="T24" fmla="*/ 39688 w 25"/>
              <a:gd name="T25" fmla="*/ 36512 h 45"/>
              <a:gd name="T26" fmla="*/ 39688 w 25"/>
              <a:gd name="T27" fmla="*/ 33337 h 45"/>
              <a:gd name="T28" fmla="*/ 39688 w 25"/>
              <a:gd name="T29" fmla="*/ 30162 h 45"/>
              <a:gd name="T30" fmla="*/ 39688 w 25"/>
              <a:gd name="T31" fmla="*/ 25400 h 45"/>
              <a:gd name="T32" fmla="*/ 38100 w 25"/>
              <a:gd name="T33" fmla="*/ 20637 h 45"/>
              <a:gd name="T34" fmla="*/ 36513 w 25"/>
              <a:gd name="T35" fmla="*/ 17462 h 45"/>
              <a:gd name="T36" fmla="*/ 34925 w 25"/>
              <a:gd name="T37" fmla="*/ 12700 h 45"/>
              <a:gd name="T38" fmla="*/ 33338 w 25"/>
              <a:gd name="T39" fmla="*/ 9525 h 45"/>
              <a:gd name="T40" fmla="*/ 30163 w 25"/>
              <a:gd name="T41" fmla="*/ 4762 h 45"/>
              <a:gd name="T42" fmla="*/ 28575 w 25"/>
              <a:gd name="T43" fmla="*/ 1587 h 45"/>
              <a:gd name="T44" fmla="*/ 25400 w 25"/>
              <a:gd name="T45" fmla="*/ 1587 h 45"/>
              <a:gd name="T46" fmla="*/ 23813 w 25"/>
              <a:gd name="T47" fmla="*/ 0 h 45"/>
              <a:gd name="T48" fmla="*/ 22225 w 25"/>
              <a:gd name="T49" fmla="*/ 0 h 45"/>
              <a:gd name="T50" fmla="*/ 20638 w 25"/>
              <a:gd name="T51" fmla="*/ 0 h 45"/>
              <a:gd name="T52" fmla="*/ 17463 w 25"/>
              <a:gd name="T53" fmla="*/ 0 h 45"/>
              <a:gd name="T54" fmla="*/ 14288 w 25"/>
              <a:gd name="T55" fmla="*/ 0 h 45"/>
              <a:gd name="T56" fmla="*/ 12700 w 25"/>
              <a:gd name="T57" fmla="*/ 1587 h 45"/>
              <a:gd name="T58" fmla="*/ 11113 w 25"/>
              <a:gd name="T59" fmla="*/ 3175 h 45"/>
              <a:gd name="T60" fmla="*/ 7938 w 25"/>
              <a:gd name="T61" fmla="*/ 7937 h 45"/>
              <a:gd name="T62" fmla="*/ 4763 w 25"/>
              <a:gd name="T63" fmla="*/ 9525 h 45"/>
              <a:gd name="T64" fmla="*/ 4763 w 25"/>
              <a:gd name="T65" fmla="*/ 14287 h 45"/>
              <a:gd name="T66" fmla="*/ 1588 w 25"/>
              <a:gd name="T67" fmla="*/ 17462 h 45"/>
              <a:gd name="T68" fmla="*/ 1588 w 25"/>
              <a:gd name="T69" fmla="*/ 22225 h 45"/>
              <a:gd name="T70" fmla="*/ 0 w 25"/>
              <a:gd name="T71" fmla="*/ 25400 h 45"/>
              <a:gd name="T72" fmla="*/ 0 w 25"/>
              <a:gd name="T73" fmla="*/ 30162 h 45"/>
              <a:gd name="T74" fmla="*/ 0 w 25"/>
              <a:gd name="T75" fmla="*/ 33337 h 45"/>
              <a:gd name="T76" fmla="*/ 0 w 25"/>
              <a:gd name="T77" fmla="*/ 36512 h 45"/>
              <a:gd name="T78" fmla="*/ 0 w 25"/>
              <a:gd name="T79" fmla="*/ 39687 h 45"/>
              <a:gd name="T80" fmla="*/ 0 w 25"/>
              <a:gd name="T81" fmla="*/ 42862 h 45"/>
              <a:gd name="T82" fmla="*/ 1588 w 25"/>
              <a:gd name="T83" fmla="*/ 47625 h 45"/>
              <a:gd name="T84" fmla="*/ 1588 w 25"/>
              <a:gd name="T85" fmla="*/ 52387 h 45"/>
              <a:gd name="T86" fmla="*/ 4763 w 25"/>
              <a:gd name="T87" fmla="*/ 57150 h 45"/>
              <a:gd name="T88" fmla="*/ 4763 w 25"/>
              <a:gd name="T89" fmla="*/ 61912 h 45"/>
              <a:gd name="T90" fmla="*/ 7938 w 25"/>
              <a:gd name="T91" fmla="*/ 63500 h 45"/>
              <a:gd name="T92" fmla="*/ 11113 w 25"/>
              <a:gd name="T93" fmla="*/ 66675 h 45"/>
              <a:gd name="T94" fmla="*/ 12700 w 25"/>
              <a:gd name="T95" fmla="*/ 69850 h 45"/>
              <a:gd name="T96" fmla="*/ 14288 w 25"/>
              <a:gd name="T97" fmla="*/ 69850 h 45"/>
              <a:gd name="T98" fmla="*/ 17463 w 25"/>
              <a:gd name="T99" fmla="*/ 71437 h 45"/>
              <a:gd name="T100" fmla="*/ 20638 w 25"/>
              <a:gd name="T101" fmla="*/ 71437 h 4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5" h="45">
                <a:moveTo>
                  <a:pt x="13" y="45"/>
                </a:moveTo>
                <a:lnTo>
                  <a:pt x="13" y="45"/>
                </a:lnTo>
                <a:lnTo>
                  <a:pt x="14" y="45"/>
                </a:lnTo>
                <a:lnTo>
                  <a:pt x="15" y="45"/>
                </a:lnTo>
                <a:lnTo>
                  <a:pt x="16" y="44"/>
                </a:lnTo>
                <a:lnTo>
                  <a:pt x="17" y="44"/>
                </a:lnTo>
                <a:lnTo>
                  <a:pt x="18" y="43"/>
                </a:lnTo>
                <a:lnTo>
                  <a:pt x="18" y="42"/>
                </a:lnTo>
                <a:lnTo>
                  <a:pt x="19" y="42"/>
                </a:lnTo>
                <a:lnTo>
                  <a:pt x="19" y="41"/>
                </a:lnTo>
                <a:lnTo>
                  <a:pt x="20" y="40"/>
                </a:lnTo>
                <a:lnTo>
                  <a:pt x="21" y="39"/>
                </a:lnTo>
                <a:lnTo>
                  <a:pt x="22" y="38"/>
                </a:lnTo>
                <a:lnTo>
                  <a:pt x="22" y="37"/>
                </a:lnTo>
                <a:lnTo>
                  <a:pt x="22" y="36"/>
                </a:lnTo>
                <a:lnTo>
                  <a:pt x="23" y="35"/>
                </a:lnTo>
                <a:lnTo>
                  <a:pt x="23" y="34"/>
                </a:lnTo>
                <a:lnTo>
                  <a:pt x="24" y="33"/>
                </a:lnTo>
                <a:lnTo>
                  <a:pt x="24" y="32"/>
                </a:lnTo>
                <a:lnTo>
                  <a:pt x="24" y="31"/>
                </a:lnTo>
                <a:lnTo>
                  <a:pt x="24" y="30"/>
                </a:lnTo>
                <a:lnTo>
                  <a:pt x="25" y="29"/>
                </a:lnTo>
                <a:lnTo>
                  <a:pt x="25" y="28"/>
                </a:lnTo>
                <a:lnTo>
                  <a:pt x="25" y="27"/>
                </a:lnTo>
                <a:lnTo>
                  <a:pt x="25" y="26"/>
                </a:lnTo>
                <a:lnTo>
                  <a:pt x="25" y="25"/>
                </a:lnTo>
                <a:lnTo>
                  <a:pt x="25" y="24"/>
                </a:lnTo>
                <a:lnTo>
                  <a:pt x="25" y="23"/>
                </a:lnTo>
                <a:lnTo>
                  <a:pt x="25" y="22"/>
                </a:lnTo>
                <a:lnTo>
                  <a:pt x="25" y="21"/>
                </a:lnTo>
                <a:lnTo>
                  <a:pt x="25" y="20"/>
                </a:lnTo>
                <a:lnTo>
                  <a:pt x="25" y="19"/>
                </a:lnTo>
                <a:lnTo>
                  <a:pt x="25" y="17"/>
                </a:lnTo>
                <a:lnTo>
                  <a:pt x="25" y="16"/>
                </a:lnTo>
                <a:lnTo>
                  <a:pt x="24" y="14"/>
                </a:lnTo>
                <a:lnTo>
                  <a:pt x="24" y="13"/>
                </a:lnTo>
                <a:lnTo>
                  <a:pt x="24" y="11"/>
                </a:lnTo>
                <a:lnTo>
                  <a:pt x="23" y="11"/>
                </a:lnTo>
                <a:lnTo>
                  <a:pt x="23" y="10"/>
                </a:lnTo>
                <a:lnTo>
                  <a:pt x="22" y="9"/>
                </a:lnTo>
                <a:lnTo>
                  <a:pt x="22" y="8"/>
                </a:lnTo>
                <a:lnTo>
                  <a:pt x="22" y="7"/>
                </a:lnTo>
                <a:lnTo>
                  <a:pt x="21" y="6"/>
                </a:lnTo>
                <a:lnTo>
                  <a:pt x="20" y="5"/>
                </a:lnTo>
                <a:lnTo>
                  <a:pt x="19" y="3"/>
                </a:lnTo>
                <a:lnTo>
                  <a:pt x="18" y="2"/>
                </a:lnTo>
                <a:lnTo>
                  <a:pt x="18" y="1"/>
                </a:lnTo>
                <a:lnTo>
                  <a:pt x="17" y="1"/>
                </a:lnTo>
                <a:lnTo>
                  <a:pt x="16" y="1"/>
                </a:lnTo>
                <a:lnTo>
                  <a:pt x="16" y="0"/>
                </a:lnTo>
                <a:lnTo>
                  <a:pt x="15" y="0"/>
                </a:lnTo>
                <a:lnTo>
                  <a:pt x="14" y="0"/>
                </a:lnTo>
                <a:lnTo>
                  <a:pt x="13" y="0"/>
                </a:lnTo>
                <a:lnTo>
                  <a:pt x="12" y="0"/>
                </a:lnTo>
                <a:lnTo>
                  <a:pt x="11" y="0"/>
                </a:lnTo>
                <a:lnTo>
                  <a:pt x="10" y="0"/>
                </a:lnTo>
                <a:lnTo>
                  <a:pt x="9" y="0"/>
                </a:lnTo>
                <a:lnTo>
                  <a:pt x="9" y="1"/>
                </a:lnTo>
                <a:lnTo>
                  <a:pt x="8" y="1"/>
                </a:lnTo>
                <a:lnTo>
                  <a:pt x="7" y="1"/>
                </a:lnTo>
                <a:lnTo>
                  <a:pt x="7" y="2"/>
                </a:lnTo>
                <a:lnTo>
                  <a:pt x="6" y="3"/>
                </a:lnTo>
                <a:lnTo>
                  <a:pt x="5" y="3"/>
                </a:lnTo>
                <a:lnTo>
                  <a:pt x="5" y="5"/>
                </a:lnTo>
                <a:lnTo>
                  <a:pt x="4" y="5"/>
                </a:lnTo>
                <a:lnTo>
                  <a:pt x="4" y="6"/>
                </a:lnTo>
                <a:lnTo>
                  <a:pt x="3" y="6"/>
                </a:lnTo>
                <a:lnTo>
                  <a:pt x="3" y="7"/>
                </a:lnTo>
                <a:lnTo>
                  <a:pt x="3" y="8"/>
                </a:lnTo>
                <a:lnTo>
                  <a:pt x="3" y="9"/>
                </a:lnTo>
                <a:lnTo>
                  <a:pt x="2" y="10"/>
                </a:lnTo>
                <a:lnTo>
                  <a:pt x="2" y="11"/>
                </a:lnTo>
                <a:lnTo>
                  <a:pt x="1" y="11"/>
                </a:lnTo>
                <a:lnTo>
                  <a:pt x="1" y="13"/>
                </a:lnTo>
                <a:lnTo>
                  <a:pt x="1" y="14"/>
                </a:lnTo>
                <a:lnTo>
                  <a:pt x="1" y="16"/>
                </a:lnTo>
                <a:lnTo>
                  <a:pt x="0" y="16"/>
                </a:lnTo>
                <a:lnTo>
                  <a:pt x="0" y="17"/>
                </a:lnTo>
                <a:lnTo>
                  <a:pt x="0" y="19"/>
                </a:lnTo>
                <a:lnTo>
                  <a:pt x="0" y="20"/>
                </a:lnTo>
                <a:lnTo>
                  <a:pt x="0" y="21"/>
                </a:lnTo>
                <a:lnTo>
                  <a:pt x="0" y="22"/>
                </a:lnTo>
                <a:lnTo>
                  <a:pt x="0" y="23"/>
                </a:lnTo>
                <a:lnTo>
                  <a:pt x="0" y="24"/>
                </a:lnTo>
                <a:lnTo>
                  <a:pt x="0" y="25"/>
                </a:lnTo>
                <a:lnTo>
                  <a:pt x="0" y="26"/>
                </a:lnTo>
                <a:lnTo>
                  <a:pt x="0" y="27"/>
                </a:lnTo>
                <a:lnTo>
                  <a:pt x="0" y="28"/>
                </a:lnTo>
                <a:lnTo>
                  <a:pt x="1" y="29"/>
                </a:lnTo>
                <a:lnTo>
                  <a:pt x="1" y="30"/>
                </a:lnTo>
                <a:lnTo>
                  <a:pt x="1" y="31"/>
                </a:lnTo>
                <a:lnTo>
                  <a:pt x="1" y="32"/>
                </a:lnTo>
                <a:lnTo>
                  <a:pt x="1" y="33"/>
                </a:lnTo>
                <a:lnTo>
                  <a:pt x="2" y="34"/>
                </a:lnTo>
                <a:lnTo>
                  <a:pt x="2" y="35"/>
                </a:lnTo>
                <a:lnTo>
                  <a:pt x="3" y="36"/>
                </a:lnTo>
                <a:lnTo>
                  <a:pt x="3" y="37"/>
                </a:lnTo>
                <a:lnTo>
                  <a:pt x="3" y="38"/>
                </a:lnTo>
                <a:lnTo>
                  <a:pt x="3" y="39"/>
                </a:lnTo>
                <a:lnTo>
                  <a:pt x="4" y="39"/>
                </a:lnTo>
                <a:lnTo>
                  <a:pt x="4" y="40"/>
                </a:lnTo>
                <a:lnTo>
                  <a:pt x="5" y="40"/>
                </a:lnTo>
                <a:lnTo>
                  <a:pt x="5" y="41"/>
                </a:lnTo>
                <a:lnTo>
                  <a:pt x="6" y="42"/>
                </a:lnTo>
                <a:lnTo>
                  <a:pt x="7" y="42"/>
                </a:lnTo>
                <a:lnTo>
                  <a:pt x="7" y="43"/>
                </a:lnTo>
                <a:lnTo>
                  <a:pt x="8" y="44"/>
                </a:lnTo>
                <a:lnTo>
                  <a:pt x="9" y="44"/>
                </a:lnTo>
                <a:lnTo>
                  <a:pt x="10" y="45"/>
                </a:lnTo>
                <a:lnTo>
                  <a:pt x="11" y="45"/>
                </a:lnTo>
                <a:lnTo>
                  <a:pt x="12" y="45"/>
                </a:lnTo>
                <a:lnTo>
                  <a:pt x="13" y="45"/>
                </a:lnTo>
                <a:close/>
              </a:path>
            </a:pathLst>
          </a:custGeom>
          <a:solidFill>
            <a:srgbClr val="4263B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73" name="Freeform 423"/>
          <p:cNvSpPr>
            <a:spLocks/>
          </p:cNvSpPr>
          <p:nvPr/>
        </p:nvSpPr>
        <p:spPr bwMode="auto">
          <a:xfrm>
            <a:off x="7358063" y="3213101"/>
            <a:ext cx="12700" cy="22225"/>
          </a:xfrm>
          <a:custGeom>
            <a:avLst/>
            <a:gdLst>
              <a:gd name="T0" fmla="*/ 6350 w 8"/>
              <a:gd name="T1" fmla="*/ 22225 h 14"/>
              <a:gd name="T2" fmla="*/ 6350 w 8"/>
              <a:gd name="T3" fmla="*/ 22225 h 14"/>
              <a:gd name="T4" fmla="*/ 7938 w 8"/>
              <a:gd name="T5" fmla="*/ 22225 h 14"/>
              <a:gd name="T6" fmla="*/ 7938 w 8"/>
              <a:gd name="T7" fmla="*/ 22225 h 14"/>
              <a:gd name="T8" fmla="*/ 7938 w 8"/>
              <a:gd name="T9" fmla="*/ 22225 h 14"/>
              <a:gd name="T10" fmla="*/ 9525 w 8"/>
              <a:gd name="T11" fmla="*/ 22225 h 14"/>
              <a:gd name="T12" fmla="*/ 9525 w 8"/>
              <a:gd name="T13" fmla="*/ 20638 h 14"/>
              <a:gd name="T14" fmla="*/ 9525 w 8"/>
              <a:gd name="T15" fmla="*/ 20638 h 14"/>
              <a:gd name="T16" fmla="*/ 11113 w 8"/>
              <a:gd name="T17" fmla="*/ 19050 h 14"/>
              <a:gd name="T18" fmla="*/ 11113 w 8"/>
              <a:gd name="T19" fmla="*/ 19050 h 14"/>
              <a:gd name="T20" fmla="*/ 11113 w 8"/>
              <a:gd name="T21" fmla="*/ 17463 h 14"/>
              <a:gd name="T22" fmla="*/ 11113 w 8"/>
              <a:gd name="T23" fmla="*/ 17463 h 14"/>
              <a:gd name="T24" fmla="*/ 11113 w 8"/>
              <a:gd name="T25" fmla="*/ 17463 h 14"/>
              <a:gd name="T26" fmla="*/ 12700 w 8"/>
              <a:gd name="T27" fmla="*/ 14288 h 14"/>
              <a:gd name="T28" fmla="*/ 12700 w 8"/>
              <a:gd name="T29" fmla="*/ 14288 h 14"/>
              <a:gd name="T30" fmla="*/ 12700 w 8"/>
              <a:gd name="T31" fmla="*/ 12700 h 14"/>
              <a:gd name="T32" fmla="*/ 12700 w 8"/>
              <a:gd name="T33" fmla="*/ 11113 h 14"/>
              <a:gd name="T34" fmla="*/ 12700 w 8"/>
              <a:gd name="T35" fmla="*/ 11113 h 14"/>
              <a:gd name="T36" fmla="*/ 12700 w 8"/>
              <a:gd name="T37" fmla="*/ 9525 h 14"/>
              <a:gd name="T38" fmla="*/ 12700 w 8"/>
              <a:gd name="T39" fmla="*/ 7938 h 14"/>
              <a:gd name="T40" fmla="*/ 11113 w 8"/>
              <a:gd name="T41" fmla="*/ 6350 h 14"/>
              <a:gd name="T42" fmla="*/ 11113 w 8"/>
              <a:gd name="T43" fmla="*/ 6350 h 14"/>
              <a:gd name="T44" fmla="*/ 11113 w 8"/>
              <a:gd name="T45" fmla="*/ 4763 h 14"/>
              <a:gd name="T46" fmla="*/ 11113 w 8"/>
              <a:gd name="T47" fmla="*/ 3175 h 14"/>
              <a:gd name="T48" fmla="*/ 9525 w 8"/>
              <a:gd name="T49" fmla="*/ 3175 h 14"/>
              <a:gd name="T50" fmla="*/ 9525 w 8"/>
              <a:gd name="T51" fmla="*/ 1588 h 14"/>
              <a:gd name="T52" fmla="*/ 9525 w 8"/>
              <a:gd name="T53" fmla="*/ 1588 h 14"/>
              <a:gd name="T54" fmla="*/ 7938 w 8"/>
              <a:gd name="T55" fmla="*/ 1588 h 14"/>
              <a:gd name="T56" fmla="*/ 7938 w 8"/>
              <a:gd name="T57" fmla="*/ 1588 h 14"/>
              <a:gd name="T58" fmla="*/ 7938 w 8"/>
              <a:gd name="T59" fmla="*/ 1588 h 14"/>
              <a:gd name="T60" fmla="*/ 6350 w 8"/>
              <a:gd name="T61" fmla="*/ 0 h 14"/>
              <a:gd name="T62" fmla="*/ 6350 w 8"/>
              <a:gd name="T63" fmla="*/ 0 h 14"/>
              <a:gd name="T64" fmla="*/ 4763 w 8"/>
              <a:gd name="T65" fmla="*/ 0 h 14"/>
              <a:gd name="T66" fmla="*/ 4763 w 8"/>
              <a:gd name="T67" fmla="*/ 1588 h 14"/>
              <a:gd name="T68" fmla="*/ 4763 w 8"/>
              <a:gd name="T69" fmla="*/ 1588 h 14"/>
              <a:gd name="T70" fmla="*/ 3175 w 8"/>
              <a:gd name="T71" fmla="*/ 1588 h 14"/>
              <a:gd name="T72" fmla="*/ 3175 w 8"/>
              <a:gd name="T73" fmla="*/ 1588 h 14"/>
              <a:gd name="T74" fmla="*/ 1588 w 8"/>
              <a:gd name="T75" fmla="*/ 1588 h 14"/>
              <a:gd name="T76" fmla="*/ 1588 w 8"/>
              <a:gd name="T77" fmla="*/ 3175 h 14"/>
              <a:gd name="T78" fmla="*/ 1588 w 8"/>
              <a:gd name="T79" fmla="*/ 3175 h 14"/>
              <a:gd name="T80" fmla="*/ 0 w 8"/>
              <a:gd name="T81" fmla="*/ 3175 h 14"/>
              <a:gd name="T82" fmla="*/ 0 w 8"/>
              <a:gd name="T83" fmla="*/ 4763 h 14"/>
              <a:gd name="T84" fmla="*/ 0 w 8"/>
              <a:gd name="T85" fmla="*/ 6350 h 14"/>
              <a:gd name="T86" fmla="*/ 0 w 8"/>
              <a:gd name="T87" fmla="*/ 6350 h 14"/>
              <a:gd name="T88" fmla="*/ 0 w 8"/>
              <a:gd name="T89" fmla="*/ 7938 h 14"/>
              <a:gd name="T90" fmla="*/ 0 w 8"/>
              <a:gd name="T91" fmla="*/ 9525 h 14"/>
              <a:gd name="T92" fmla="*/ 0 w 8"/>
              <a:gd name="T93" fmla="*/ 11113 h 14"/>
              <a:gd name="T94" fmla="*/ 0 w 8"/>
              <a:gd name="T95" fmla="*/ 11113 h 14"/>
              <a:gd name="T96" fmla="*/ 0 w 8"/>
              <a:gd name="T97" fmla="*/ 12700 h 14"/>
              <a:gd name="T98" fmla="*/ 0 w 8"/>
              <a:gd name="T99" fmla="*/ 14288 h 14"/>
              <a:gd name="T100" fmla="*/ 0 w 8"/>
              <a:gd name="T101" fmla="*/ 14288 h 14"/>
              <a:gd name="T102" fmla="*/ 0 w 8"/>
              <a:gd name="T103" fmla="*/ 17463 h 14"/>
              <a:gd name="T104" fmla="*/ 0 w 8"/>
              <a:gd name="T105" fmla="*/ 17463 h 14"/>
              <a:gd name="T106" fmla="*/ 0 w 8"/>
              <a:gd name="T107" fmla="*/ 19050 h 14"/>
              <a:gd name="T108" fmla="*/ 1588 w 8"/>
              <a:gd name="T109" fmla="*/ 19050 h 14"/>
              <a:gd name="T110" fmla="*/ 1588 w 8"/>
              <a:gd name="T111" fmla="*/ 20638 h 14"/>
              <a:gd name="T112" fmla="*/ 1588 w 8"/>
              <a:gd name="T113" fmla="*/ 20638 h 14"/>
              <a:gd name="T114" fmla="*/ 3175 w 8"/>
              <a:gd name="T115" fmla="*/ 22225 h 14"/>
              <a:gd name="T116" fmla="*/ 3175 w 8"/>
              <a:gd name="T117" fmla="*/ 22225 h 14"/>
              <a:gd name="T118" fmla="*/ 4763 w 8"/>
              <a:gd name="T119" fmla="*/ 22225 h 14"/>
              <a:gd name="T120" fmla="*/ 4763 w 8"/>
              <a:gd name="T121" fmla="*/ 22225 h 14"/>
              <a:gd name="T122" fmla="*/ 4763 w 8"/>
              <a:gd name="T123" fmla="*/ 22225 h 14"/>
              <a:gd name="T124" fmla="*/ 6350 w 8"/>
              <a:gd name="T125" fmla="*/ 22225 h 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8" h="14">
                <a:moveTo>
                  <a:pt x="4" y="14"/>
                </a:moveTo>
                <a:lnTo>
                  <a:pt x="4" y="14"/>
                </a:lnTo>
                <a:lnTo>
                  <a:pt x="5" y="14"/>
                </a:lnTo>
                <a:lnTo>
                  <a:pt x="6" y="14"/>
                </a:lnTo>
                <a:lnTo>
                  <a:pt x="6" y="13"/>
                </a:lnTo>
                <a:lnTo>
                  <a:pt x="7" y="12"/>
                </a:lnTo>
                <a:lnTo>
                  <a:pt x="7" y="11"/>
                </a:lnTo>
                <a:lnTo>
                  <a:pt x="8" y="9"/>
                </a:lnTo>
                <a:lnTo>
                  <a:pt x="8" y="8"/>
                </a:lnTo>
                <a:lnTo>
                  <a:pt x="8" y="7"/>
                </a:lnTo>
                <a:lnTo>
                  <a:pt x="8" y="6"/>
                </a:lnTo>
                <a:lnTo>
                  <a:pt x="8" y="5"/>
                </a:lnTo>
                <a:lnTo>
                  <a:pt x="7" y="4"/>
                </a:lnTo>
                <a:lnTo>
                  <a:pt x="7" y="3"/>
                </a:lnTo>
                <a:lnTo>
                  <a:pt x="7" y="2"/>
                </a:lnTo>
                <a:lnTo>
                  <a:pt x="6" y="2"/>
                </a:lnTo>
                <a:lnTo>
                  <a:pt x="6" y="1"/>
                </a:lnTo>
                <a:lnTo>
                  <a:pt x="5" y="1"/>
                </a:lnTo>
                <a:lnTo>
                  <a:pt x="4" y="0"/>
                </a:lnTo>
                <a:lnTo>
                  <a:pt x="3" y="0"/>
                </a:lnTo>
                <a:lnTo>
                  <a:pt x="3" y="1"/>
                </a:lnTo>
                <a:lnTo>
                  <a:pt x="2" y="1"/>
                </a:lnTo>
                <a:lnTo>
                  <a:pt x="1" y="1"/>
                </a:lnTo>
                <a:lnTo>
                  <a:pt x="1" y="2"/>
                </a:lnTo>
                <a:lnTo>
                  <a:pt x="0" y="2"/>
                </a:lnTo>
                <a:lnTo>
                  <a:pt x="0" y="3"/>
                </a:lnTo>
                <a:lnTo>
                  <a:pt x="0" y="4"/>
                </a:lnTo>
                <a:lnTo>
                  <a:pt x="0" y="5"/>
                </a:lnTo>
                <a:lnTo>
                  <a:pt x="0" y="6"/>
                </a:lnTo>
                <a:lnTo>
                  <a:pt x="0" y="7"/>
                </a:lnTo>
                <a:lnTo>
                  <a:pt x="0" y="8"/>
                </a:lnTo>
                <a:lnTo>
                  <a:pt x="0" y="9"/>
                </a:lnTo>
                <a:lnTo>
                  <a:pt x="0" y="11"/>
                </a:lnTo>
                <a:lnTo>
                  <a:pt x="0" y="12"/>
                </a:lnTo>
                <a:lnTo>
                  <a:pt x="1" y="12"/>
                </a:lnTo>
                <a:lnTo>
                  <a:pt x="1" y="13"/>
                </a:lnTo>
                <a:lnTo>
                  <a:pt x="2" y="14"/>
                </a:lnTo>
                <a:lnTo>
                  <a:pt x="3" y="14"/>
                </a:lnTo>
                <a:lnTo>
                  <a:pt x="4" y="1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74" name="Freeform 424"/>
          <p:cNvSpPr>
            <a:spLocks/>
          </p:cNvSpPr>
          <p:nvPr/>
        </p:nvSpPr>
        <p:spPr bwMode="auto">
          <a:xfrm>
            <a:off x="7375526" y="3251200"/>
            <a:ext cx="22225" cy="52388"/>
          </a:xfrm>
          <a:custGeom>
            <a:avLst/>
            <a:gdLst>
              <a:gd name="T0" fmla="*/ 9525 w 14"/>
              <a:gd name="T1" fmla="*/ 3175 h 33"/>
              <a:gd name="T2" fmla="*/ 22225 w 14"/>
              <a:gd name="T3" fmla="*/ 44450 h 33"/>
              <a:gd name="T4" fmla="*/ 12700 w 14"/>
              <a:gd name="T5" fmla="*/ 52388 h 33"/>
              <a:gd name="T6" fmla="*/ 0 w 14"/>
              <a:gd name="T7" fmla="*/ 7938 h 33"/>
              <a:gd name="T8" fmla="*/ 0 w 14"/>
              <a:gd name="T9" fmla="*/ 7938 h 33"/>
              <a:gd name="T10" fmla="*/ 0 w 14"/>
              <a:gd name="T11" fmla="*/ 6350 h 33"/>
              <a:gd name="T12" fmla="*/ 1588 w 14"/>
              <a:gd name="T13" fmla="*/ 4763 h 33"/>
              <a:gd name="T14" fmla="*/ 1588 w 14"/>
              <a:gd name="T15" fmla="*/ 4763 h 33"/>
              <a:gd name="T16" fmla="*/ 1588 w 14"/>
              <a:gd name="T17" fmla="*/ 3175 h 33"/>
              <a:gd name="T18" fmla="*/ 1588 w 14"/>
              <a:gd name="T19" fmla="*/ 3175 h 33"/>
              <a:gd name="T20" fmla="*/ 3175 w 14"/>
              <a:gd name="T21" fmla="*/ 1588 h 33"/>
              <a:gd name="T22" fmla="*/ 3175 w 14"/>
              <a:gd name="T23" fmla="*/ 0 h 33"/>
              <a:gd name="T24" fmla="*/ 4763 w 14"/>
              <a:gd name="T25" fmla="*/ 0 h 33"/>
              <a:gd name="T26" fmla="*/ 6350 w 14"/>
              <a:gd name="T27" fmla="*/ 0 h 33"/>
              <a:gd name="T28" fmla="*/ 6350 w 14"/>
              <a:gd name="T29" fmla="*/ 0 h 33"/>
              <a:gd name="T30" fmla="*/ 7938 w 14"/>
              <a:gd name="T31" fmla="*/ 0 h 33"/>
              <a:gd name="T32" fmla="*/ 7938 w 14"/>
              <a:gd name="T33" fmla="*/ 0 h 33"/>
              <a:gd name="T34" fmla="*/ 7938 w 14"/>
              <a:gd name="T35" fmla="*/ 1588 h 33"/>
              <a:gd name="T36" fmla="*/ 9525 w 14"/>
              <a:gd name="T37" fmla="*/ 1588 h 33"/>
              <a:gd name="T38" fmla="*/ 9525 w 14"/>
              <a:gd name="T39" fmla="*/ 3175 h 3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 h="33">
                <a:moveTo>
                  <a:pt x="6" y="2"/>
                </a:moveTo>
                <a:lnTo>
                  <a:pt x="14" y="28"/>
                </a:lnTo>
                <a:lnTo>
                  <a:pt x="8" y="33"/>
                </a:lnTo>
                <a:lnTo>
                  <a:pt x="0" y="5"/>
                </a:lnTo>
                <a:lnTo>
                  <a:pt x="0" y="4"/>
                </a:lnTo>
                <a:lnTo>
                  <a:pt x="1" y="3"/>
                </a:lnTo>
                <a:lnTo>
                  <a:pt x="1" y="2"/>
                </a:lnTo>
                <a:lnTo>
                  <a:pt x="2" y="1"/>
                </a:lnTo>
                <a:lnTo>
                  <a:pt x="2" y="0"/>
                </a:lnTo>
                <a:lnTo>
                  <a:pt x="3" y="0"/>
                </a:lnTo>
                <a:lnTo>
                  <a:pt x="4" y="0"/>
                </a:lnTo>
                <a:lnTo>
                  <a:pt x="5" y="0"/>
                </a:lnTo>
                <a:lnTo>
                  <a:pt x="5" y="1"/>
                </a:lnTo>
                <a:lnTo>
                  <a:pt x="6" y="1"/>
                </a:lnTo>
                <a:lnTo>
                  <a:pt x="6" y="2"/>
                </a:lnTo>
                <a:close/>
              </a:path>
            </a:pathLst>
          </a:custGeom>
          <a:solidFill>
            <a:srgbClr val="66C7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75" name="Freeform 425"/>
          <p:cNvSpPr>
            <a:spLocks/>
          </p:cNvSpPr>
          <p:nvPr/>
        </p:nvSpPr>
        <p:spPr bwMode="auto">
          <a:xfrm>
            <a:off x="7418389" y="3402014"/>
            <a:ext cx="7937" cy="77787"/>
          </a:xfrm>
          <a:custGeom>
            <a:avLst/>
            <a:gdLst>
              <a:gd name="T0" fmla="*/ 7937 w 5"/>
              <a:gd name="T1" fmla="*/ 77787 h 49"/>
              <a:gd name="T2" fmla="*/ 7937 w 5"/>
              <a:gd name="T3" fmla="*/ 77787 h 49"/>
              <a:gd name="T4" fmla="*/ 6350 w 5"/>
              <a:gd name="T5" fmla="*/ 74612 h 49"/>
              <a:gd name="T6" fmla="*/ 6350 w 5"/>
              <a:gd name="T7" fmla="*/ 73025 h 49"/>
              <a:gd name="T8" fmla="*/ 4762 w 5"/>
              <a:gd name="T9" fmla="*/ 71437 h 49"/>
              <a:gd name="T10" fmla="*/ 4762 w 5"/>
              <a:gd name="T11" fmla="*/ 68262 h 49"/>
              <a:gd name="T12" fmla="*/ 3175 w 5"/>
              <a:gd name="T13" fmla="*/ 65087 h 49"/>
              <a:gd name="T14" fmla="*/ 3175 w 5"/>
              <a:gd name="T15" fmla="*/ 61912 h 49"/>
              <a:gd name="T16" fmla="*/ 1587 w 5"/>
              <a:gd name="T17" fmla="*/ 58737 h 49"/>
              <a:gd name="T18" fmla="*/ 1587 w 5"/>
              <a:gd name="T19" fmla="*/ 55562 h 49"/>
              <a:gd name="T20" fmla="*/ 1587 w 5"/>
              <a:gd name="T21" fmla="*/ 53975 h 49"/>
              <a:gd name="T22" fmla="*/ 1587 w 5"/>
              <a:gd name="T23" fmla="*/ 52387 h 49"/>
              <a:gd name="T24" fmla="*/ 1587 w 5"/>
              <a:gd name="T25" fmla="*/ 49212 h 49"/>
              <a:gd name="T26" fmla="*/ 0 w 5"/>
              <a:gd name="T27" fmla="*/ 46037 h 49"/>
              <a:gd name="T28" fmla="*/ 0 w 5"/>
              <a:gd name="T29" fmla="*/ 42862 h 49"/>
              <a:gd name="T30" fmla="*/ 0 w 5"/>
              <a:gd name="T31" fmla="*/ 41275 h 49"/>
              <a:gd name="T32" fmla="*/ 0 w 5"/>
              <a:gd name="T33" fmla="*/ 38100 h 49"/>
              <a:gd name="T34" fmla="*/ 0 w 5"/>
              <a:gd name="T35" fmla="*/ 34925 h 49"/>
              <a:gd name="T36" fmla="*/ 1587 w 5"/>
              <a:gd name="T37" fmla="*/ 33337 h 49"/>
              <a:gd name="T38" fmla="*/ 1587 w 5"/>
              <a:gd name="T39" fmla="*/ 30162 h 49"/>
              <a:gd name="T40" fmla="*/ 1587 w 5"/>
              <a:gd name="T41" fmla="*/ 26987 h 49"/>
              <a:gd name="T42" fmla="*/ 1587 w 5"/>
              <a:gd name="T43" fmla="*/ 25400 h 49"/>
              <a:gd name="T44" fmla="*/ 1587 w 5"/>
              <a:gd name="T45" fmla="*/ 22225 h 49"/>
              <a:gd name="T46" fmla="*/ 1587 w 5"/>
              <a:gd name="T47" fmla="*/ 20637 h 49"/>
              <a:gd name="T48" fmla="*/ 1587 w 5"/>
              <a:gd name="T49" fmla="*/ 19050 h 49"/>
              <a:gd name="T50" fmla="*/ 3175 w 5"/>
              <a:gd name="T51" fmla="*/ 17462 h 49"/>
              <a:gd name="T52" fmla="*/ 3175 w 5"/>
              <a:gd name="T53" fmla="*/ 14287 h 49"/>
              <a:gd name="T54" fmla="*/ 3175 w 5"/>
              <a:gd name="T55" fmla="*/ 12700 h 49"/>
              <a:gd name="T56" fmla="*/ 3175 w 5"/>
              <a:gd name="T57" fmla="*/ 9525 h 49"/>
              <a:gd name="T58" fmla="*/ 4762 w 5"/>
              <a:gd name="T59" fmla="*/ 7937 h 49"/>
              <a:gd name="T60" fmla="*/ 6350 w 5"/>
              <a:gd name="T61" fmla="*/ 6350 h 49"/>
              <a:gd name="T62" fmla="*/ 6350 w 5"/>
              <a:gd name="T63" fmla="*/ 3175 h 49"/>
              <a:gd name="T64" fmla="*/ 7937 w 5"/>
              <a:gd name="T65" fmla="*/ 1587 h 49"/>
              <a:gd name="T66" fmla="*/ 7937 w 5"/>
              <a:gd name="T67" fmla="*/ 0 h 4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 h="49">
                <a:moveTo>
                  <a:pt x="5" y="0"/>
                </a:moveTo>
                <a:lnTo>
                  <a:pt x="5" y="49"/>
                </a:lnTo>
                <a:lnTo>
                  <a:pt x="4" y="48"/>
                </a:lnTo>
                <a:lnTo>
                  <a:pt x="4" y="47"/>
                </a:lnTo>
                <a:lnTo>
                  <a:pt x="4" y="46"/>
                </a:lnTo>
                <a:lnTo>
                  <a:pt x="3" y="45"/>
                </a:lnTo>
                <a:lnTo>
                  <a:pt x="3" y="44"/>
                </a:lnTo>
                <a:lnTo>
                  <a:pt x="3" y="43"/>
                </a:lnTo>
                <a:lnTo>
                  <a:pt x="2" y="42"/>
                </a:lnTo>
                <a:lnTo>
                  <a:pt x="2" y="41"/>
                </a:lnTo>
                <a:lnTo>
                  <a:pt x="2" y="40"/>
                </a:lnTo>
                <a:lnTo>
                  <a:pt x="2" y="39"/>
                </a:lnTo>
                <a:lnTo>
                  <a:pt x="2" y="38"/>
                </a:lnTo>
                <a:lnTo>
                  <a:pt x="1" y="37"/>
                </a:lnTo>
                <a:lnTo>
                  <a:pt x="1" y="36"/>
                </a:lnTo>
                <a:lnTo>
                  <a:pt x="1" y="35"/>
                </a:lnTo>
                <a:lnTo>
                  <a:pt x="1" y="34"/>
                </a:lnTo>
                <a:lnTo>
                  <a:pt x="1" y="33"/>
                </a:lnTo>
                <a:lnTo>
                  <a:pt x="1" y="32"/>
                </a:lnTo>
                <a:lnTo>
                  <a:pt x="1" y="31"/>
                </a:lnTo>
                <a:lnTo>
                  <a:pt x="0" y="30"/>
                </a:lnTo>
                <a:lnTo>
                  <a:pt x="0" y="29"/>
                </a:lnTo>
                <a:lnTo>
                  <a:pt x="0" y="27"/>
                </a:lnTo>
                <a:lnTo>
                  <a:pt x="0" y="26"/>
                </a:lnTo>
                <a:lnTo>
                  <a:pt x="0" y="25"/>
                </a:lnTo>
                <a:lnTo>
                  <a:pt x="0" y="24"/>
                </a:lnTo>
                <a:lnTo>
                  <a:pt x="0" y="22"/>
                </a:lnTo>
                <a:lnTo>
                  <a:pt x="1" y="21"/>
                </a:lnTo>
                <a:lnTo>
                  <a:pt x="1" y="19"/>
                </a:lnTo>
                <a:lnTo>
                  <a:pt x="1" y="17"/>
                </a:lnTo>
                <a:lnTo>
                  <a:pt x="1" y="16"/>
                </a:lnTo>
                <a:lnTo>
                  <a:pt x="1" y="15"/>
                </a:lnTo>
                <a:lnTo>
                  <a:pt x="1" y="14"/>
                </a:lnTo>
                <a:lnTo>
                  <a:pt x="1" y="13"/>
                </a:lnTo>
                <a:lnTo>
                  <a:pt x="1" y="12"/>
                </a:lnTo>
                <a:lnTo>
                  <a:pt x="2" y="11"/>
                </a:lnTo>
                <a:lnTo>
                  <a:pt x="2" y="10"/>
                </a:lnTo>
                <a:lnTo>
                  <a:pt x="2" y="9"/>
                </a:lnTo>
                <a:lnTo>
                  <a:pt x="2" y="8"/>
                </a:lnTo>
                <a:lnTo>
                  <a:pt x="2" y="7"/>
                </a:lnTo>
                <a:lnTo>
                  <a:pt x="2" y="6"/>
                </a:lnTo>
                <a:lnTo>
                  <a:pt x="3" y="6"/>
                </a:lnTo>
                <a:lnTo>
                  <a:pt x="3" y="5"/>
                </a:lnTo>
                <a:lnTo>
                  <a:pt x="3" y="4"/>
                </a:lnTo>
                <a:lnTo>
                  <a:pt x="4" y="4"/>
                </a:lnTo>
                <a:lnTo>
                  <a:pt x="4" y="3"/>
                </a:lnTo>
                <a:lnTo>
                  <a:pt x="4" y="2"/>
                </a:lnTo>
                <a:lnTo>
                  <a:pt x="5" y="1"/>
                </a:lnTo>
                <a:lnTo>
                  <a:pt x="5" y="0"/>
                </a:lnTo>
                <a:close/>
              </a:path>
            </a:pathLst>
          </a:custGeom>
          <a:solidFill>
            <a:srgbClr val="D4EBD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76" name="Freeform 426"/>
          <p:cNvSpPr>
            <a:spLocks/>
          </p:cNvSpPr>
          <p:nvPr/>
        </p:nvSpPr>
        <p:spPr bwMode="auto">
          <a:xfrm>
            <a:off x="7446964" y="3275013"/>
            <a:ext cx="39687" cy="68262"/>
          </a:xfrm>
          <a:custGeom>
            <a:avLst/>
            <a:gdLst>
              <a:gd name="T0" fmla="*/ 20637 w 25"/>
              <a:gd name="T1" fmla="*/ 68262 h 43"/>
              <a:gd name="T2" fmla="*/ 23812 w 25"/>
              <a:gd name="T3" fmla="*/ 66675 h 43"/>
              <a:gd name="T4" fmla="*/ 26987 w 25"/>
              <a:gd name="T5" fmla="*/ 65087 h 43"/>
              <a:gd name="T6" fmla="*/ 30162 w 25"/>
              <a:gd name="T7" fmla="*/ 63500 h 43"/>
              <a:gd name="T8" fmla="*/ 31750 w 25"/>
              <a:gd name="T9" fmla="*/ 60325 h 43"/>
              <a:gd name="T10" fmla="*/ 33337 w 25"/>
              <a:gd name="T11" fmla="*/ 57150 h 43"/>
              <a:gd name="T12" fmla="*/ 36512 w 25"/>
              <a:gd name="T13" fmla="*/ 52387 h 43"/>
              <a:gd name="T14" fmla="*/ 38100 w 25"/>
              <a:gd name="T15" fmla="*/ 49212 h 43"/>
              <a:gd name="T16" fmla="*/ 38100 w 25"/>
              <a:gd name="T17" fmla="*/ 44450 h 43"/>
              <a:gd name="T18" fmla="*/ 39687 w 25"/>
              <a:gd name="T19" fmla="*/ 39687 h 43"/>
              <a:gd name="T20" fmla="*/ 39687 w 25"/>
              <a:gd name="T21" fmla="*/ 34925 h 43"/>
              <a:gd name="T22" fmla="*/ 39687 w 25"/>
              <a:gd name="T23" fmla="*/ 30162 h 43"/>
              <a:gd name="T24" fmla="*/ 38100 w 25"/>
              <a:gd name="T25" fmla="*/ 23812 h 43"/>
              <a:gd name="T26" fmla="*/ 38100 w 25"/>
              <a:gd name="T27" fmla="*/ 20637 h 43"/>
              <a:gd name="T28" fmla="*/ 36512 w 25"/>
              <a:gd name="T29" fmla="*/ 15875 h 43"/>
              <a:gd name="T30" fmla="*/ 34925 w 25"/>
              <a:gd name="T31" fmla="*/ 11112 h 43"/>
              <a:gd name="T32" fmla="*/ 33337 w 25"/>
              <a:gd name="T33" fmla="*/ 7937 h 43"/>
              <a:gd name="T34" fmla="*/ 30162 w 25"/>
              <a:gd name="T35" fmla="*/ 4762 h 43"/>
              <a:gd name="T36" fmla="*/ 28575 w 25"/>
              <a:gd name="T37" fmla="*/ 3175 h 43"/>
              <a:gd name="T38" fmla="*/ 25400 w 25"/>
              <a:gd name="T39" fmla="*/ 0 h 43"/>
              <a:gd name="T40" fmla="*/ 22225 w 25"/>
              <a:gd name="T41" fmla="*/ 0 h 43"/>
              <a:gd name="T42" fmla="*/ 19050 w 25"/>
              <a:gd name="T43" fmla="*/ 0 h 43"/>
              <a:gd name="T44" fmla="*/ 17462 w 25"/>
              <a:gd name="T45" fmla="*/ 0 h 43"/>
              <a:gd name="T46" fmla="*/ 15875 w 25"/>
              <a:gd name="T47" fmla="*/ 0 h 43"/>
              <a:gd name="T48" fmla="*/ 14287 w 25"/>
              <a:gd name="T49" fmla="*/ 0 h 43"/>
              <a:gd name="T50" fmla="*/ 12700 w 25"/>
              <a:gd name="T51" fmla="*/ 1587 h 43"/>
              <a:gd name="T52" fmla="*/ 9525 w 25"/>
              <a:gd name="T53" fmla="*/ 3175 h 43"/>
              <a:gd name="T54" fmla="*/ 7937 w 25"/>
              <a:gd name="T55" fmla="*/ 6350 h 43"/>
              <a:gd name="T56" fmla="*/ 4762 w 25"/>
              <a:gd name="T57" fmla="*/ 11112 h 43"/>
              <a:gd name="T58" fmla="*/ 3175 w 25"/>
              <a:gd name="T59" fmla="*/ 14287 h 43"/>
              <a:gd name="T60" fmla="*/ 1587 w 25"/>
              <a:gd name="T61" fmla="*/ 19050 h 43"/>
              <a:gd name="T62" fmla="*/ 1587 w 25"/>
              <a:gd name="T63" fmla="*/ 23812 h 43"/>
              <a:gd name="T64" fmla="*/ 0 w 25"/>
              <a:gd name="T65" fmla="*/ 28575 h 43"/>
              <a:gd name="T66" fmla="*/ 0 w 25"/>
              <a:gd name="T67" fmla="*/ 31750 h 43"/>
              <a:gd name="T68" fmla="*/ 0 w 25"/>
              <a:gd name="T69" fmla="*/ 36512 h 43"/>
              <a:gd name="T70" fmla="*/ 1587 w 25"/>
              <a:gd name="T71" fmla="*/ 42862 h 43"/>
              <a:gd name="T72" fmla="*/ 1587 w 25"/>
              <a:gd name="T73" fmla="*/ 47625 h 43"/>
              <a:gd name="T74" fmla="*/ 3175 w 25"/>
              <a:gd name="T75" fmla="*/ 50800 h 43"/>
              <a:gd name="T76" fmla="*/ 4762 w 25"/>
              <a:gd name="T77" fmla="*/ 55562 h 43"/>
              <a:gd name="T78" fmla="*/ 6350 w 25"/>
              <a:gd name="T79" fmla="*/ 58737 h 43"/>
              <a:gd name="T80" fmla="*/ 9525 w 25"/>
              <a:gd name="T81" fmla="*/ 63500 h 43"/>
              <a:gd name="T82" fmla="*/ 11112 w 25"/>
              <a:gd name="T83" fmla="*/ 65087 h 43"/>
              <a:gd name="T84" fmla="*/ 14287 w 25"/>
              <a:gd name="T85" fmla="*/ 66675 h 43"/>
              <a:gd name="T86" fmla="*/ 15875 w 25"/>
              <a:gd name="T87" fmla="*/ 66675 h 43"/>
              <a:gd name="T88" fmla="*/ 17462 w 25"/>
              <a:gd name="T89" fmla="*/ 68262 h 43"/>
              <a:gd name="T90" fmla="*/ 19050 w 25"/>
              <a:gd name="T91" fmla="*/ 68262 h 4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5" h="43">
                <a:moveTo>
                  <a:pt x="12" y="43"/>
                </a:moveTo>
                <a:lnTo>
                  <a:pt x="13" y="43"/>
                </a:lnTo>
                <a:lnTo>
                  <a:pt x="14" y="43"/>
                </a:lnTo>
                <a:lnTo>
                  <a:pt x="15" y="43"/>
                </a:lnTo>
                <a:lnTo>
                  <a:pt x="15" y="42"/>
                </a:lnTo>
                <a:lnTo>
                  <a:pt x="16" y="42"/>
                </a:lnTo>
                <a:lnTo>
                  <a:pt x="17" y="42"/>
                </a:lnTo>
                <a:lnTo>
                  <a:pt x="17" y="41"/>
                </a:lnTo>
                <a:lnTo>
                  <a:pt x="18" y="41"/>
                </a:lnTo>
                <a:lnTo>
                  <a:pt x="18" y="40"/>
                </a:lnTo>
                <a:lnTo>
                  <a:pt x="19" y="40"/>
                </a:lnTo>
                <a:lnTo>
                  <a:pt x="20" y="39"/>
                </a:lnTo>
                <a:lnTo>
                  <a:pt x="20" y="38"/>
                </a:lnTo>
                <a:lnTo>
                  <a:pt x="21" y="37"/>
                </a:lnTo>
                <a:lnTo>
                  <a:pt x="21" y="36"/>
                </a:lnTo>
                <a:lnTo>
                  <a:pt x="22" y="35"/>
                </a:lnTo>
                <a:lnTo>
                  <a:pt x="22" y="34"/>
                </a:lnTo>
                <a:lnTo>
                  <a:pt x="23" y="33"/>
                </a:lnTo>
                <a:lnTo>
                  <a:pt x="23" y="32"/>
                </a:lnTo>
                <a:lnTo>
                  <a:pt x="24" y="31"/>
                </a:lnTo>
                <a:lnTo>
                  <a:pt x="24" y="30"/>
                </a:lnTo>
                <a:lnTo>
                  <a:pt x="24" y="28"/>
                </a:lnTo>
                <a:lnTo>
                  <a:pt x="24" y="27"/>
                </a:lnTo>
                <a:lnTo>
                  <a:pt x="24" y="25"/>
                </a:lnTo>
                <a:lnTo>
                  <a:pt x="25" y="25"/>
                </a:lnTo>
                <a:lnTo>
                  <a:pt x="25" y="23"/>
                </a:lnTo>
                <a:lnTo>
                  <a:pt x="25" y="22"/>
                </a:lnTo>
                <a:lnTo>
                  <a:pt x="25" y="20"/>
                </a:lnTo>
                <a:lnTo>
                  <a:pt x="25" y="19"/>
                </a:lnTo>
                <a:lnTo>
                  <a:pt x="25" y="18"/>
                </a:lnTo>
                <a:lnTo>
                  <a:pt x="24" y="17"/>
                </a:lnTo>
                <a:lnTo>
                  <a:pt x="24" y="15"/>
                </a:lnTo>
                <a:lnTo>
                  <a:pt x="24" y="13"/>
                </a:lnTo>
                <a:lnTo>
                  <a:pt x="24" y="12"/>
                </a:lnTo>
                <a:lnTo>
                  <a:pt x="23" y="11"/>
                </a:lnTo>
                <a:lnTo>
                  <a:pt x="23" y="10"/>
                </a:lnTo>
                <a:lnTo>
                  <a:pt x="23" y="9"/>
                </a:lnTo>
                <a:lnTo>
                  <a:pt x="22" y="8"/>
                </a:lnTo>
                <a:lnTo>
                  <a:pt x="22" y="7"/>
                </a:lnTo>
                <a:lnTo>
                  <a:pt x="21" y="7"/>
                </a:lnTo>
                <a:lnTo>
                  <a:pt x="21" y="6"/>
                </a:lnTo>
                <a:lnTo>
                  <a:pt x="21" y="5"/>
                </a:lnTo>
                <a:lnTo>
                  <a:pt x="20" y="4"/>
                </a:lnTo>
                <a:lnTo>
                  <a:pt x="20" y="3"/>
                </a:lnTo>
                <a:lnTo>
                  <a:pt x="19" y="3"/>
                </a:lnTo>
                <a:lnTo>
                  <a:pt x="19" y="2"/>
                </a:lnTo>
                <a:lnTo>
                  <a:pt x="18" y="2"/>
                </a:lnTo>
                <a:lnTo>
                  <a:pt x="17" y="1"/>
                </a:lnTo>
                <a:lnTo>
                  <a:pt x="17" y="0"/>
                </a:lnTo>
                <a:lnTo>
                  <a:pt x="16" y="0"/>
                </a:lnTo>
                <a:lnTo>
                  <a:pt x="15" y="0"/>
                </a:lnTo>
                <a:lnTo>
                  <a:pt x="14" y="0"/>
                </a:lnTo>
                <a:lnTo>
                  <a:pt x="13" y="0"/>
                </a:lnTo>
                <a:lnTo>
                  <a:pt x="12" y="0"/>
                </a:lnTo>
                <a:lnTo>
                  <a:pt x="11" y="0"/>
                </a:lnTo>
                <a:lnTo>
                  <a:pt x="10" y="0"/>
                </a:lnTo>
                <a:lnTo>
                  <a:pt x="9" y="0"/>
                </a:lnTo>
                <a:lnTo>
                  <a:pt x="8" y="0"/>
                </a:lnTo>
                <a:lnTo>
                  <a:pt x="8" y="1"/>
                </a:lnTo>
                <a:lnTo>
                  <a:pt x="7" y="2"/>
                </a:lnTo>
                <a:lnTo>
                  <a:pt x="6" y="2"/>
                </a:lnTo>
                <a:lnTo>
                  <a:pt x="6" y="3"/>
                </a:lnTo>
                <a:lnTo>
                  <a:pt x="5" y="3"/>
                </a:lnTo>
                <a:lnTo>
                  <a:pt x="5" y="4"/>
                </a:lnTo>
                <a:lnTo>
                  <a:pt x="4" y="5"/>
                </a:lnTo>
                <a:lnTo>
                  <a:pt x="4" y="6"/>
                </a:lnTo>
                <a:lnTo>
                  <a:pt x="3" y="7"/>
                </a:lnTo>
                <a:lnTo>
                  <a:pt x="3" y="8"/>
                </a:lnTo>
                <a:lnTo>
                  <a:pt x="2" y="9"/>
                </a:lnTo>
                <a:lnTo>
                  <a:pt x="2" y="10"/>
                </a:lnTo>
                <a:lnTo>
                  <a:pt x="2" y="11"/>
                </a:lnTo>
                <a:lnTo>
                  <a:pt x="1" y="12"/>
                </a:lnTo>
                <a:lnTo>
                  <a:pt x="1" y="13"/>
                </a:lnTo>
                <a:lnTo>
                  <a:pt x="1" y="15"/>
                </a:lnTo>
                <a:lnTo>
                  <a:pt x="1" y="17"/>
                </a:lnTo>
                <a:lnTo>
                  <a:pt x="0" y="18"/>
                </a:lnTo>
                <a:lnTo>
                  <a:pt x="0" y="19"/>
                </a:lnTo>
                <a:lnTo>
                  <a:pt x="0" y="20"/>
                </a:lnTo>
                <a:lnTo>
                  <a:pt x="0" y="22"/>
                </a:lnTo>
                <a:lnTo>
                  <a:pt x="0" y="23"/>
                </a:lnTo>
                <a:lnTo>
                  <a:pt x="0" y="25"/>
                </a:lnTo>
                <a:lnTo>
                  <a:pt x="1" y="25"/>
                </a:lnTo>
                <a:lnTo>
                  <a:pt x="1" y="27"/>
                </a:lnTo>
                <a:lnTo>
                  <a:pt x="1" y="28"/>
                </a:lnTo>
                <a:lnTo>
                  <a:pt x="1" y="30"/>
                </a:lnTo>
                <a:lnTo>
                  <a:pt x="1" y="31"/>
                </a:lnTo>
                <a:lnTo>
                  <a:pt x="2" y="32"/>
                </a:lnTo>
                <a:lnTo>
                  <a:pt x="2" y="33"/>
                </a:lnTo>
                <a:lnTo>
                  <a:pt x="3" y="34"/>
                </a:lnTo>
                <a:lnTo>
                  <a:pt x="3" y="35"/>
                </a:lnTo>
                <a:lnTo>
                  <a:pt x="3" y="36"/>
                </a:lnTo>
                <a:lnTo>
                  <a:pt x="4" y="37"/>
                </a:lnTo>
                <a:lnTo>
                  <a:pt x="5" y="38"/>
                </a:lnTo>
                <a:lnTo>
                  <a:pt x="5" y="39"/>
                </a:lnTo>
                <a:lnTo>
                  <a:pt x="6" y="40"/>
                </a:lnTo>
                <a:lnTo>
                  <a:pt x="7" y="40"/>
                </a:lnTo>
                <a:lnTo>
                  <a:pt x="7" y="41"/>
                </a:lnTo>
                <a:lnTo>
                  <a:pt x="8" y="41"/>
                </a:lnTo>
                <a:lnTo>
                  <a:pt x="8" y="42"/>
                </a:lnTo>
                <a:lnTo>
                  <a:pt x="9" y="42"/>
                </a:lnTo>
                <a:lnTo>
                  <a:pt x="10" y="42"/>
                </a:lnTo>
                <a:lnTo>
                  <a:pt x="10" y="43"/>
                </a:lnTo>
                <a:lnTo>
                  <a:pt x="11" y="43"/>
                </a:lnTo>
                <a:lnTo>
                  <a:pt x="12" y="43"/>
                </a:lnTo>
                <a:close/>
              </a:path>
            </a:pathLst>
          </a:custGeom>
          <a:solidFill>
            <a:srgbClr val="66C7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77" name="Freeform 427"/>
          <p:cNvSpPr>
            <a:spLocks/>
          </p:cNvSpPr>
          <p:nvPr/>
        </p:nvSpPr>
        <p:spPr bwMode="auto">
          <a:xfrm>
            <a:off x="7454901" y="3284539"/>
            <a:ext cx="11113" cy="20637"/>
          </a:xfrm>
          <a:custGeom>
            <a:avLst/>
            <a:gdLst>
              <a:gd name="T0" fmla="*/ 6350 w 7"/>
              <a:gd name="T1" fmla="*/ 20637 h 13"/>
              <a:gd name="T2" fmla="*/ 6350 w 7"/>
              <a:gd name="T3" fmla="*/ 20637 h 13"/>
              <a:gd name="T4" fmla="*/ 6350 w 7"/>
              <a:gd name="T5" fmla="*/ 20637 h 13"/>
              <a:gd name="T6" fmla="*/ 7938 w 7"/>
              <a:gd name="T7" fmla="*/ 19050 h 13"/>
              <a:gd name="T8" fmla="*/ 7938 w 7"/>
              <a:gd name="T9" fmla="*/ 19050 h 13"/>
              <a:gd name="T10" fmla="*/ 7938 w 7"/>
              <a:gd name="T11" fmla="*/ 19050 h 13"/>
              <a:gd name="T12" fmla="*/ 9525 w 7"/>
              <a:gd name="T13" fmla="*/ 19050 h 13"/>
              <a:gd name="T14" fmla="*/ 9525 w 7"/>
              <a:gd name="T15" fmla="*/ 17462 h 13"/>
              <a:gd name="T16" fmla="*/ 9525 w 7"/>
              <a:gd name="T17" fmla="*/ 17462 h 13"/>
              <a:gd name="T18" fmla="*/ 9525 w 7"/>
              <a:gd name="T19" fmla="*/ 17462 h 13"/>
              <a:gd name="T20" fmla="*/ 9525 w 7"/>
              <a:gd name="T21" fmla="*/ 15875 h 13"/>
              <a:gd name="T22" fmla="*/ 11113 w 7"/>
              <a:gd name="T23" fmla="*/ 14287 h 13"/>
              <a:gd name="T24" fmla="*/ 11113 w 7"/>
              <a:gd name="T25" fmla="*/ 14287 h 13"/>
              <a:gd name="T26" fmla="*/ 11113 w 7"/>
              <a:gd name="T27" fmla="*/ 11112 h 13"/>
              <a:gd name="T28" fmla="*/ 11113 w 7"/>
              <a:gd name="T29" fmla="*/ 9525 h 13"/>
              <a:gd name="T30" fmla="*/ 11113 w 7"/>
              <a:gd name="T31" fmla="*/ 7937 h 13"/>
              <a:gd name="T32" fmla="*/ 11113 w 7"/>
              <a:gd name="T33" fmla="*/ 6350 h 13"/>
              <a:gd name="T34" fmla="*/ 11113 w 7"/>
              <a:gd name="T35" fmla="*/ 6350 h 13"/>
              <a:gd name="T36" fmla="*/ 9525 w 7"/>
              <a:gd name="T37" fmla="*/ 3175 h 13"/>
              <a:gd name="T38" fmla="*/ 9525 w 7"/>
              <a:gd name="T39" fmla="*/ 3175 h 13"/>
              <a:gd name="T40" fmla="*/ 9525 w 7"/>
              <a:gd name="T41" fmla="*/ 1587 h 13"/>
              <a:gd name="T42" fmla="*/ 7938 w 7"/>
              <a:gd name="T43" fmla="*/ 1587 h 13"/>
              <a:gd name="T44" fmla="*/ 7938 w 7"/>
              <a:gd name="T45" fmla="*/ 0 h 13"/>
              <a:gd name="T46" fmla="*/ 6350 w 7"/>
              <a:gd name="T47" fmla="*/ 0 h 13"/>
              <a:gd name="T48" fmla="*/ 6350 w 7"/>
              <a:gd name="T49" fmla="*/ 0 h 13"/>
              <a:gd name="T50" fmla="*/ 6350 w 7"/>
              <a:gd name="T51" fmla="*/ 0 h 13"/>
              <a:gd name="T52" fmla="*/ 4763 w 7"/>
              <a:gd name="T53" fmla="*/ 0 h 13"/>
              <a:gd name="T54" fmla="*/ 4763 w 7"/>
              <a:gd name="T55" fmla="*/ 0 h 13"/>
              <a:gd name="T56" fmla="*/ 3175 w 7"/>
              <a:gd name="T57" fmla="*/ 0 h 13"/>
              <a:gd name="T58" fmla="*/ 3175 w 7"/>
              <a:gd name="T59" fmla="*/ 1587 h 13"/>
              <a:gd name="T60" fmla="*/ 3175 w 7"/>
              <a:gd name="T61" fmla="*/ 1587 h 13"/>
              <a:gd name="T62" fmla="*/ 1588 w 7"/>
              <a:gd name="T63" fmla="*/ 3175 h 13"/>
              <a:gd name="T64" fmla="*/ 1588 w 7"/>
              <a:gd name="T65" fmla="*/ 3175 h 13"/>
              <a:gd name="T66" fmla="*/ 0 w 7"/>
              <a:gd name="T67" fmla="*/ 6350 h 13"/>
              <a:gd name="T68" fmla="*/ 0 w 7"/>
              <a:gd name="T69" fmla="*/ 6350 h 13"/>
              <a:gd name="T70" fmla="*/ 0 w 7"/>
              <a:gd name="T71" fmla="*/ 7937 h 13"/>
              <a:gd name="T72" fmla="*/ 0 w 7"/>
              <a:gd name="T73" fmla="*/ 9525 h 13"/>
              <a:gd name="T74" fmla="*/ 0 w 7"/>
              <a:gd name="T75" fmla="*/ 11112 h 13"/>
              <a:gd name="T76" fmla="*/ 0 w 7"/>
              <a:gd name="T77" fmla="*/ 14287 h 13"/>
              <a:gd name="T78" fmla="*/ 0 w 7"/>
              <a:gd name="T79" fmla="*/ 14287 h 13"/>
              <a:gd name="T80" fmla="*/ 1588 w 7"/>
              <a:gd name="T81" fmla="*/ 15875 h 13"/>
              <a:gd name="T82" fmla="*/ 1588 w 7"/>
              <a:gd name="T83" fmla="*/ 17462 h 13"/>
              <a:gd name="T84" fmla="*/ 1588 w 7"/>
              <a:gd name="T85" fmla="*/ 17462 h 13"/>
              <a:gd name="T86" fmla="*/ 3175 w 7"/>
              <a:gd name="T87" fmla="*/ 19050 h 13"/>
              <a:gd name="T88" fmla="*/ 3175 w 7"/>
              <a:gd name="T89" fmla="*/ 19050 h 13"/>
              <a:gd name="T90" fmla="*/ 4763 w 7"/>
              <a:gd name="T91" fmla="*/ 20637 h 13"/>
              <a:gd name="T92" fmla="*/ 4763 w 7"/>
              <a:gd name="T93" fmla="*/ 20637 h 13"/>
              <a:gd name="T94" fmla="*/ 6350 w 7"/>
              <a:gd name="T95" fmla="*/ 20637 h 1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 h="13">
                <a:moveTo>
                  <a:pt x="4" y="13"/>
                </a:moveTo>
                <a:lnTo>
                  <a:pt x="4" y="13"/>
                </a:lnTo>
                <a:lnTo>
                  <a:pt x="5" y="12"/>
                </a:lnTo>
                <a:lnTo>
                  <a:pt x="6" y="12"/>
                </a:lnTo>
                <a:lnTo>
                  <a:pt x="6" y="11"/>
                </a:lnTo>
                <a:lnTo>
                  <a:pt x="6" y="10"/>
                </a:lnTo>
                <a:lnTo>
                  <a:pt x="7" y="9"/>
                </a:lnTo>
                <a:lnTo>
                  <a:pt x="7" y="7"/>
                </a:lnTo>
                <a:lnTo>
                  <a:pt x="7" y="6"/>
                </a:lnTo>
                <a:lnTo>
                  <a:pt x="7" y="5"/>
                </a:lnTo>
                <a:lnTo>
                  <a:pt x="7" y="4"/>
                </a:lnTo>
                <a:lnTo>
                  <a:pt x="6" y="2"/>
                </a:lnTo>
                <a:lnTo>
                  <a:pt x="6" y="1"/>
                </a:lnTo>
                <a:lnTo>
                  <a:pt x="5" y="1"/>
                </a:lnTo>
                <a:lnTo>
                  <a:pt x="5" y="0"/>
                </a:lnTo>
                <a:lnTo>
                  <a:pt x="4" y="0"/>
                </a:lnTo>
                <a:lnTo>
                  <a:pt x="3" y="0"/>
                </a:lnTo>
                <a:lnTo>
                  <a:pt x="2" y="0"/>
                </a:lnTo>
                <a:lnTo>
                  <a:pt x="2" y="1"/>
                </a:lnTo>
                <a:lnTo>
                  <a:pt x="1" y="2"/>
                </a:lnTo>
                <a:lnTo>
                  <a:pt x="0" y="4"/>
                </a:lnTo>
                <a:lnTo>
                  <a:pt x="0" y="5"/>
                </a:lnTo>
                <a:lnTo>
                  <a:pt x="0" y="6"/>
                </a:lnTo>
                <a:lnTo>
                  <a:pt x="0" y="7"/>
                </a:lnTo>
                <a:lnTo>
                  <a:pt x="0" y="9"/>
                </a:lnTo>
                <a:lnTo>
                  <a:pt x="1" y="10"/>
                </a:lnTo>
                <a:lnTo>
                  <a:pt x="1" y="11"/>
                </a:lnTo>
                <a:lnTo>
                  <a:pt x="2" y="12"/>
                </a:lnTo>
                <a:lnTo>
                  <a:pt x="3" y="13"/>
                </a:lnTo>
                <a:lnTo>
                  <a:pt x="4" y="13"/>
                </a:lnTo>
                <a:close/>
              </a:path>
            </a:pathLst>
          </a:custGeom>
          <a:solidFill>
            <a:srgbClr val="D4EBD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78" name="Freeform 428"/>
          <p:cNvSpPr>
            <a:spLocks/>
          </p:cNvSpPr>
          <p:nvPr/>
        </p:nvSpPr>
        <p:spPr bwMode="auto">
          <a:xfrm>
            <a:off x="7299325" y="3159126"/>
            <a:ext cx="127000" cy="379413"/>
          </a:xfrm>
          <a:custGeom>
            <a:avLst/>
            <a:gdLst>
              <a:gd name="T0" fmla="*/ 127000 w 80"/>
              <a:gd name="T1" fmla="*/ 15875 h 239"/>
              <a:gd name="T2" fmla="*/ 127000 w 80"/>
              <a:gd name="T3" fmla="*/ 46038 h 239"/>
              <a:gd name="T4" fmla="*/ 127000 w 80"/>
              <a:gd name="T5" fmla="*/ 85725 h 239"/>
              <a:gd name="T6" fmla="*/ 127000 w 80"/>
              <a:gd name="T7" fmla="*/ 120650 h 239"/>
              <a:gd name="T8" fmla="*/ 122238 w 80"/>
              <a:gd name="T9" fmla="*/ 125413 h 239"/>
              <a:gd name="T10" fmla="*/ 111125 w 80"/>
              <a:gd name="T11" fmla="*/ 117475 h 239"/>
              <a:gd name="T12" fmla="*/ 100013 w 80"/>
              <a:gd name="T13" fmla="*/ 114300 h 239"/>
              <a:gd name="T14" fmla="*/ 100013 w 80"/>
              <a:gd name="T15" fmla="*/ 101600 h 239"/>
              <a:gd name="T16" fmla="*/ 103188 w 80"/>
              <a:gd name="T17" fmla="*/ 82550 h 239"/>
              <a:gd name="T18" fmla="*/ 103188 w 80"/>
              <a:gd name="T19" fmla="*/ 65088 h 239"/>
              <a:gd name="T20" fmla="*/ 100013 w 80"/>
              <a:gd name="T21" fmla="*/ 47625 h 239"/>
              <a:gd name="T22" fmla="*/ 95250 w 80"/>
              <a:gd name="T23" fmla="*/ 33338 h 239"/>
              <a:gd name="T24" fmla="*/ 85725 w 80"/>
              <a:gd name="T25" fmla="*/ 23813 h 239"/>
              <a:gd name="T26" fmla="*/ 76200 w 80"/>
              <a:gd name="T27" fmla="*/ 20638 h 239"/>
              <a:gd name="T28" fmla="*/ 65088 w 80"/>
              <a:gd name="T29" fmla="*/ 22225 h 239"/>
              <a:gd name="T30" fmla="*/ 57150 w 80"/>
              <a:gd name="T31" fmla="*/ 30163 h 239"/>
              <a:gd name="T32" fmla="*/ 50800 w 80"/>
              <a:gd name="T33" fmla="*/ 44450 h 239"/>
              <a:gd name="T34" fmla="*/ 46038 w 80"/>
              <a:gd name="T35" fmla="*/ 61913 h 239"/>
              <a:gd name="T36" fmla="*/ 46038 w 80"/>
              <a:gd name="T37" fmla="*/ 79375 h 239"/>
              <a:gd name="T38" fmla="*/ 49213 w 80"/>
              <a:gd name="T39" fmla="*/ 98425 h 239"/>
              <a:gd name="T40" fmla="*/ 55563 w 80"/>
              <a:gd name="T41" fmla="*/ 112713 h 239"/>
              <a:gd name="T42" fmla="*/ 63500 w 80"/>
              <a:gd name="T43" fmla="*/ 120650 h 239"/>
              <a:gd name="T44" fmla="*/ 74613 w 80"/>
              <a:gd name="T45" fmla="*/ 125413 h 239"/>
              <a:gd name="T46" fmla="*/ 77788 w 80"/>
              <a:gd name="T47" fmla="*/ 133350 h 239"/>
              <a:gd name="T48" fmla="*/ 69850 w 80"/>
              <a:gd name="T49" fmla="*/ 152400 h 239"/>
              <a:gd name="T50" fmla="*/ 68263 w 80"/>
              <a:gd name="T51" fmla="*/ 173038 h 239"/>
              <a:gd name="T52" fmla="*/ 63500 w 80"/>
              <a:gd name="T53" fmla="*/ 174625 h 239"/>
              <a:gd name="T54" fmla="*/ 53975 w 80"/>
              <a:gd name="T55" fmla="*/ 163513 h 239"/>
              <a:gd name="T56" fmla="*/ 42863 w 80"/>
              <a:gd name="T57" fmla="*/ 158750 h 239"/>
              <a:gd name="T58" fmla="*/ 31750 w 80"/>
              <a:gd name="T59" fmla="*/ 163513 h 239"/>
              <a:gd name="T60" fmla="*/ 23813 w 80"/>
              <a:gd name="T61" fmla="*/ 171450 h 239"/>
              <a:gd name="T62" fmla="*/ 17463 w 80"/>
              <a:gd name="T63" fmla="*/ 185738 h 239"/>
              <a:gd name="T64" fmla="*/ 12700 w 80"/>
              <a:gd name="T65" fmla="*/ 204788 h 239"/>
              <a:gd name="T66" fmla="*/ 12700 w 80"/>
              <a:gd name="T67" fmla="*/ 223838 h 239"/>
              <a:gd name="T68" fmla="*/ 15875 w 80"/>
              <a:gd name="T69" fmla="*/ 241300 h 239"/>
              <a:gd name="T70" fmla="*/ 22225 w 80"/>
              <a:gd name="T71" fmla="*/ 254000 h 239"/>
              <a:gd name="T72" fmla="*/ 31750 w 80"/>
              <a:gd name="T73" fmla="*/ 265113 h 239"/>
              <a:gd name="T74" fmla="*/ 41275 w 80"/>
              <a:gd name="T75" fmla="*/ 268288 h 239"/>
              <a:gd name="T76" fmla="*/ 52388 w 80"/>
              <a:gd name="T77" fmla="*/ 265113 h 239"/>
              <a:gd name="T78" fmla="*/ 60325 w 80"/>
              <a:gd name="T79" fmla="*/ 257175 h 239"/>
              <a:gd name="T80" fmla="*/ 68263 w 80"/>
              <a:gd name="T81" fmla="*/ 241300 h 239"/>
              <a:gd name="T82" fmla="*/ 71438 w 80"/>
              <a:gd name="T83" fmla="*/ 225425 h 239"/>
              <a:gd name="T84" fmla="*/ 74613 w 80"/>
              <a:gd name="T85" fmla="*/ 211138 h 239"/>
              <a:gd name="T86" fmla="*/ 84138 w 80"/>
              <a:gd name="T87" fmla="*/ 228600 h 239"/>
              <a:gd name="T88" fmla="*/ 92075 w 80"/>
              <a:gd name="T89" fmla="*/ 236538 h 239"/>
              <a:gd name="T90" fmla="*/ 100013 w 80"/>
              <a:gd name="T91" fmla="*/ 239713 h 239"/>
              <a:gd name="T92" fmla="*/ 109538 w 80"/>
              <a:gd name="T93" fmla="*/ 238125 h 239"/>
              <a:gd name="T94" fmla="*/ 123825 w 80"/>
              <a:gd name="T95" fmla="*/ 250825 h 239"/>
              <a:gd name="T96" fmla="*/ 122238 w 80"/>
              <a:gd name="T97" fmla="*/ 266700 h 239"/>
              <a:gd name="T98" fmla="*/ 117475 w 80"/>
              <a:gd name="T99" fmla="*/ 274638 h 239"/>
              <a:gd name="T100" fmla="*/ 106363 w 80"/>
              <a:gd name="T101" fmla="*/ 274638 h 239"/>
              <a:gd name="T102" fmla="*/ 98425 w 80"/>
              <a:gd name="T103" fmla="*/ 282575 h 239"/>
              <a:gd name="T104" fmla="*/ 90488 w 80"/>
              <a:gd name="T105" fmla="*/ 292100 h 239"/>
              <a:gd name="T106" fmla="*/ 85725 w 80"/>
              <a:gd name="T107" fmla="*/ 307975 h 239"/>
              <a:gd name="T108" fmla="*/ 84138 w 80"/>
              <a:gd name="T109" fmla="*/ 327025 h 239"/>
              <a:gd name="T110" fmla="*/ 85725 w 80"/>
              <a:gd name="T111" fmla="*/ 342900 h 239"/>
              <a:gd name="T112" fmla="*/ 90488 w 80"/>
              <a:gd name="T113" fmla="*/ 358775 h 239"/>
              <a:gd name="T114" fmla="*/ 98425 w 80"/>
              <a:gd name="T115" fmla="*/ 371475 h 239"/>
              <a:gd name="T116" fmla="*/ 106363 w 80"/>
              <a:gd name="T117" fmla="*/ 377825 h 239"/>
              <a:gd name="T118" fmla="*/ 36513 w 80"/>
              <a:gd name="T119" fmla="*/ 147638 h 23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0" h="239">
                <a:moveTo>
                  <a:pt x="80" y="0"/>
                </a:moveTo>
                <a:lnTo>
                  <a:pt x="80" y="0"/>
                </a:lnTo>
                <a:lnTo>
                  <a:pt x="80" y="1"/>
                </a:lnTo>
                <a:lnTo>
                  <a:pt x="80" y="2"/>
                </a:lnTo>
                <a:lnTo>
                  <a:pt x="80" y="3"/>
                </a:lnTo>
                <a:lnTo>
                  <a:pt x="80" y="4"/>
                </a:lnTo>
                <a:lnTo>
                  <a:pt x="80" y="5"/>
                </a:lnTo>
                <a:lnTo>
                  <a:pt x="80" y="7"/>
                </a:lnTo>
                <a:lnTo>
                  <a:pt x="80" y="8"/>
                </a:lnTo>
                <a:lnTo>
                  <a:pt x="80" y="10"/>
                </a:lnTo>
                <a:lnTo>
                  <a:pt x="80" y="11"/>
                </a:lnTo>
                <a:lnTo>
                  <a:pt x="80" y="12"/>
                </a:lnTo>
                <a:lnTo>
                  <a:pt x="80" y="13"/>
                </a:lnTo>
                <a:lnTo>
                  <a:pt x="80" y="15"/>
                </a:lnTo>
                <a:lnTo>
                  <a:pt x="80" y="16"/>
                </a:lnTo>
                <a:lnTo>
                  <a:pt x="80" y="17"/>
                </a:lnTo>
                <a:lnTo>
                  <a:pt x="80" y="18"/>
                </a:lnTo>
                <a:lnTo>
                  <a:pt x="80" y="20"/>
                </a:lnTo>
                <a:lnTo>
                  <a:pt x="80" y="22"/>
                </a:lnTo>
                <a:lnTo>
                  <a:pt x="80" y="23"/>
                </a:lnTo>
                <a:lnTo>
                  <a:pt x="80" y="24"/>
                </a:lnTo>
                <a:lnTo>
                  <a:pt x="80" y="26"/>
                </a:lnTo>
                <a:lnTo>
                  <a:pt x="80" y="28"/>
                </a:lnTo>
                <a:lnTo>
                  <a:pt x="80" y="29"/>
                </a:lnTo>
                <a:lnTo>
                  <a:pt x="80" y="31"/>
                </a:lnTo>
                <a:lnTo>
                  <a:pt x="80" y="33"/>
                </a:lnTo>
                <a:lnTo>
                  <a:pt x="80" y="35"/>
                </a:lnTo>
                <a:lnTo>
                  <a:pt x="80" y="36"/>
                </a:lnTo>
                <a:lnTo>
                  <a:pt x="80" y="38"/>
                </a:lnTo>
                <a:lnTo>
                  <a:pt x="80" y="40"/>
                </a:lnTo>
                <a:lnTo>
                  <a:pt x="80" y="42"/>
                </a:lnTo>
                <a:lnTo>
                  <a:pt x="80" y="44"/>
                </a:lnTo>
                <a:lnTo>
                  <a:pt x="80" y="45"/>
                </a:lnTo>
                <a:lnTo>
                  <a:pt x="80" y="47"/>
                </a:lnTo>
                <a:lnTo>
                  <a:pt x="80" y="49"/>
                </a:lnTo>
                <a:lnTo>
                  <a:pt x="80" y="50"/>
                </a:lnTo>
                <a:lnTo>
                  <a:pt x="80" y="52"/>
                </a:lnTo>
                <a:lnTo>
                  <a:pt x="80" y="54"/>
                </a:lnTo>
                <a:lnTo>
                  <a:pt x="80" y="55"/>
                </a:lnTo>
                <a:lnTo>
                  <a:pt x="80" y="57"/>
                </a:lnTo>
                <a:lnTo>
                  <a:pt x="80" y="59"/>
                </a:lnTo>
                <a:lnTo>
                  <a:pt x="80" y="61"/>
                </a:lnTo>
                <a:lnTo>
                  <a:pt x="80" y="62"/>
                </a:lnTo>
                <a:lnTo>
                  <a:pt x="80" y="64"/>
                </a:lnTo>
                <a:lnTo>
                  <a:pt x="80" y="65"/>
                </a:lnTo>
                <a:lnTo>
                  <a:pt x="80" y="67"/>
                </a:lnTo>
                <a:lnTo>
                  <a:pt x="80" y="68"/>
                </a:lnTo>
                <a:lnTo>
                  <a:pt x="80" y="70"/>
                </a:lnTo>
                <a:lnTo>
                  <a:pt x="80" y="71"/>
                </a:lnTo>
                <a:lnTo>
                  <a:pt x="80" y="73"/>
                </a:lnTo>
                <a:lnTo>
                  <a:pt x="80" y="74"/>
                </a:lnTo>
                <a:lnTo>
                  <a:pt x="80" y="76"/>
                </a:lnTo>
                <a:lnTo>
                  <a:pt x="80" y="77"/>
                </a:lnTo>
                <a:lnTo>
                  <a:pt x="80" y="78"/>
                </a:lnTo>
                <a:lnTo>
                  <a:pt x="80" y="79"/>
                </a:lnTo>
                <a:lnTo>
                  <a:pt x="80" y="81"/>
                </a:lnTo>
                <a:lnTo>
                  <a:pt x="80" y="82"/>
                </a:lnTo>
                <a:lnTo>
                  <a:pt x="80" y="83"/>
                </a:lnTo>
                <a:lnTo>
                  <a:pt x="80" y="84"/>
                </a:lnTo>
                <a:lnTo>
                  <a:pt x="80" y="83"/>
                </a:lnTo>
                <a:lnTo>
                  <a:pt x="79" y="83"/>
                </a:lnTo>
                <a:lnTo>
                  <a:pt x="79" y="82"/>
                </a:lnTo>
                <a:lnTo>
                  <a:pt x="78" y="81"/>
                </a:lnTo>
                <a:lnTo>
                  <a:pt x="78" y="80"/>
                </a:lnTo>
                <a:lnTo>
                  <a:pt x="77" y="79"/>
                </a:lnTo>
                <a:lnTo>
                  <a:pt x="76" y="78"/>
                </a:lnTo>
                <a:lnTo>
                  <a:pt x="75" y="78"/>
                </a:lnTo>
                <a:lnTo>
                  <a:pt x="75" y="77"/>
                </a:lnTo>
                <a:lnTo>
                  <a:pt x="74" y="76"/>
                </a:lnTo>
                <a:lnTo>
                  <a:pt x="73" y="75"/>
                </a:lnTo>
                <a:lnTo>
                  <a:pt x="72" y="75"/>
                </a:lnTo>
                <a:lnTo>
                  <a:pt x="72" y="74"/>
                </a:lnTo>
                <a:lnTo>
                  <a:pt x="71" y="74"/>
                </a:lnTo>
                <a:lnTo>
                  <a:pt x="70" y="74"/>
                </a:lnTo>
                <a:lnTo>
                  <a:pt x="70" y="73"/>
                </a:lnTo>
                <a:lnTo>
                  <a:pt x="69" y="73"/>
                </a:lnTo>
                <a:lnTo>
                  <a:pt x="68" y="73"/>
                </a:lnTo>
                <a:lnTo>
                  <a:pt x="67" y="73"/>
                </a:lnTo>
                <a:lnTo>
                  <a:pt x="67" y="72"/>
                </a:lnTo>
                <a:lnTo>
                  <a:pt x="66" y="72"/>
                </a:lnTo>
                <a:lnTo>
                  <a:pt x="65" y="72"/>
                </a:lnTo>
                <a:lnTo>
                  <a:pt x="64" y="72"/>
                </a:lnTo>
                <a:lnTo>
                  <a:pt x="63" y="72"/>
                </a:lnTo>
                <a:lnTo>
                  <a:pt x="62" y="73"/>
                </a:lnTo>
                <a:lnTo>
                  <a:pt x="61" y="73"/>
                </a:lnTo>
                <a:lnTo>
                  <a:pt x="60" y="69"/>
                </a:lnTo>
                <a:lnTo>
                  <a:pt x="61" y="68"/>
                </a:lnTo>
                <a:lnTo>
                  <a:pt x="61" y="67"/>
                </a:lnTo>
                <a:lnTo>
                  <a:pt x="62" y="66"/>
                </a:lnTo>
                <a:lnTo>
                  <a:pt x="62" y="65"/>
                </a:lnTo>
                <a:lnTo>
                  <a:pt x="63" y="64"/>
                </a:lnTo>
                <a:lnTo>
                  <a:pt x="63" y="63"/>
                </a:lnTo>
                <a:lnTo>
                  <a:pt x="63" y="62"/>
                </a:lnTo>
                <a:lnTo>
                  <a:pt x="63" y="61"/>
                </a:lnTo>
                <a:lnTo>
                  <a:pt x="64" y="60"/>
                </a:lnTo>
                <a:lnTo>
                  <a:pt x="64" y="59"/>
                </a:lnTo>
                <a:lnTo>
                  <a:pt x="64" y="58"/>
                </a:lnTo>
                <a:lnTo>
                  <a:pt x="64" y="57"/>
                </a:lnTo>
                <a:lnTo>
                  <a:pt x="65" y="56"/>
                </a:lnTo>
                <a:lnTo>
                  <a:pt x="65" y="55"/>
                </a:lnTo>
                <a:lnTo>
                  <a:pt x="65" y="54"/>
                </a:lnTo>
                <a:lnTo>
                  <a:pt x="65" y="53"/>
                </a:lnTo>
                <a:lnTo>
                  <a:pt x="65" y="52"/>
                </a:lnTo>
                <a:lnTo>
                  <a:pt x="65" y="50"/>
                </a:lnTo>
                <a:lnTo>
                  <a:pt x="65" y="49"/>
                </a:lnTo>
                <a:lnTo>
                  <a:pt x="65" y="48"/>
                </a:lnTo>
                <a:lnTo>
                  <a:pt x="65" y="47"/>
                </a:lnTo>
                <a:lnTo>
                  <a:pt x="65" y="46"/>
                </a:lnTo>
                <a:lnTo>
                  <a:pt x="65" y="45"/>
                </a:lnTo>
                <a:lnTo>
                  <a:pt x="65" y="44"/>
                </a:lnTo>
                <a:lnTo>
                  <a:pt x="65" y="43"/>
                </a:lnTo>
                <a:lnTo>
                  <a:pt x="65" y="42"/>
                </a:lnTo>
                <a:lnTo>
                  <a:pt x="65" y="41"/>
                </a:lnTo>
                <a:lnTo>
                  <a:pt x="65" y="40"/>
                </a:lnTo>
                <a:lnTo>
                  <a:pt x="65" y="39"/>
                </a:lnTo>
                <a:lnTo>
                  <a:pt x="65" y="38"/>
                </a:lnTo>
                <a:lnTo>
                  <a:pt x="65" y="36"/>
                </a:lnTo>
                <a:lnTo>
                  <a:pt x="65" y="35"/>
                </a:lnTo>
                <a:lnTo>
                  <a:pt x="64" y="34"/>
                </a:lnTo>
                <a:lnTo>
                  <a:pt x="64" y="33"/>
                </a:lnTo>
                <a:lnTo>
                  <a:pt x="64" y="32"/>
                </a:lnTo>
                <a:lnTo>
                  <a:pt x="64" y="31"/>
                </a:lnTo>
                <a:lnTo>
                  <a:pt x="63" y="31"/>
                </a:lnTo>
                <a:lnTo>
                  <a:pt x="63" y="30"/>
                </a:lnTo>
                <a:lnTo>
                  <a:pt x="63" y="29"/>
                </a:lnTo>
                <a:lnTo>
                  <a:pt x="63" y="28"/>
                </a:lnTo>
                <a:lnTo>
                  <a:pt x="62" y="27"/>
                </a:lnTo>
                <a:lnTo>
                  <a:pt x="62" y="26"/>
                </a:lnTo>
                <a:lnTo>
                  <a:pt x="62" y="25"/>
                </a:lnTo>
                <a:lnTo>
                  <a:pt x="61" y="24"/>
                </a:lnTo>
                <a:lnTo>
                  <a:pt x="61" y="23"/>
                </a:lnTo>
                <a:lnTo>
                  <a:pt x="60" y="23"/>
                </a:lnTo>
                <a:lnTo>
                  <a:pt x="60" y="22"/>
                </a:lnTo>
                <a:lnTo>
                  <a:pt x="60" y="21"/>
                </a:lnTo>
                <a:lnTo>
                  <a:pt x="59" y="21"/>
                </a:lnTo>
                <a:lnTo>
                  <a:pt x="59" y="19"/>
                </a:lnTo>
                <a:lnTo>
                  <a:pt x="58" y="19"/>
                </a:lnTo>
                <a:lnTo>
                  <a:pt x="58" y="18"/>
                </a:lnTo>
                <a:lnTo>
                  <a:pt x="57" y="18"/>
                </a:lnTo>
                <a:lnTo>
                  <a:pt x="56" y="17"/>
                </a:lnTo>
                <a:lnTo>
                  <a:pt x="56" y="16"/>
                </a:lnTo>
                <a:lnTo>
                  <a:pt x="55" y="16"/>
                </a:lnTo>
                <a:lnTo>
                  <a:pt x="55" y="15"/>
                </a:lnTo>
                <a:lnTo>
                  <a:pt x="54" y="15"/>
                </a:lnTo>
                <a:lnTo>
                  <a:pt x="53" y="15"/>
                </a:lnTo>
                <a:lnTo>
                  <a:pt x="53" y="14"/>
                </a:lnTo>
                <a:lnTo>
                  <a:pt x="52" y="13"/>
                </a:lnTo>
                <a:lnTo>
                  <a:pt x="51" y="13"/>
                </a:lnTo>
                <a:lnTo>
                  <a:pt x="50" y="13"/>
                </a:lnTo>
                <a:lnTo>
                  <a:pt x="49" y="13"/>
                </a:lnTo>
                <a:lnTo>
                  <a:pt x="48" y="13"/>
                </a:lnTo>
                <a:lnTo>
                  <a:pt x="47" y="13"/>
                </a:lnTo>
                <a:lnTo>
                  <a:pt x="46" y="13"/>
                </a:lnTo>
                <a:lnTo>
                  <a:pt x="45" y="13"/>
                </a:lnTo>
                <a:lnTo>
                  <a:pt x="44" y="13"/>
                </a:lnTo>
                <a:lnTo>
                  <a:pt x="43" y="13"/>
                </a:lnTo>
                <a:lnTo>
                  <a:pt x="42" y="13"/>
                </a:lnTo>
                <a:lnTo>
                  <a:pt x="41" y="14"/>
                </a:lnTo>
                <a:lnTo>
                  <a:pt x="41" y="15"/>
                </a:lnTo>
                <a:lnTo>
                  <a:pt x="40" y="15"/>
                </a:lnTo>
                <a:lnTo>
                  <a:pt x="39" y="15"/>
                </a:lnTo>
                <a:lnTo>
                  <a:pt x="39" y="16"/>
                </a:lnTo>
                <a:lnTo>
                  <a:pt x="38" y="16"/>
                </a:lnTo>
                <a:lnTo>
                  <a:pt x="38" y="17"/>
                </a:lnTo>
                <a:lnTo>
                  <a:pt x="37" y="18"/>
                </a:lnTo>
                <a:lnTo>
                  <a:pt x="36" y="18"/>
                </a:lnTo>
                <a:lnTo>
                  <a:pt x="36" y="19"/>
                </a:lnTo>
                <a:lnTo>
                  <a:pt x="35" y="19"/>
                </a:lnTo>
                <a:lnTo>
                  <a:pt x="35" y="21"/>
                </a:lnTo>
                <a:lnTo>
                  <a:pt x="34" y="21"/>
                </a:lnTo>
                <a:lnTo>
                  <a:pt x="34" y="22"/>
                </a:lnTo>
                <a:lnTo>
                  <a:pt x="34" y="23"/>
                </a:lnTo>
                <a:lnTo>
                  <a:pt x="33" y="24"/>
                </a:lnTo>
                <a:lnTo>
                  <a:pt x="33" y="25"/>
                </a:lnTo>
                <a:lnTo>
                  <a:pt x="32" y="26"/>
                </a:lnTo>
                <a:lnTo>
                  <a:pt x="32" y="27"/>
                </a:lnTo>
                <a:lnTo>
                  <a:pt x="32" y="28"/>
                </a:lnTo>
                <a:lnTo>
                  <a:pt x="31" y="29"/>
                </a:lnTo>
                <a:lnTo>
                  <a:pt x="31" y="30"/>
                </a:lnTo>
                <a:lnTo>
                  <a:pt x="30" y="31"/>
                </a:lnTo>
                <a:lnTo>
                  <a:pt x="30" y="32"/>
                </a:lnTo>
                <a:lnTo>
                  <a:pt x="30" y="33"/>
                </a:lnTo>
                <a:lnTo>
                  <a:pt x="30" y="34"/>
                </a:lnTo>
                <a:lnTo>
                  <a:pt x="30" y="35"/>
                </a:lnTo>
                <a:lnTo>
                  <a:pt x="29" y="36"/>
                </a:lnTo>
                <a:lnTo>
                  <a:pt x="29" y="38"/>
                </a:lnTo>
                <a:lnTo>
                  <a:pt x="29" y="39"/>
                </a:lnTo>
                <a:lnTo>
                  <a:pt x="29" y="40"/>
                </a:lnTo>
                <a:lnTo>
                  <a:pt x="29" y="41"/>
                </a:lnTo>
                <a:lnTo>
                  <a:pt x="29" y="42"/>
                </a:lnTo>
                <a:lnTo>
                  <a:pt x="29" y="43"/>
                </a:lnTo>
                <a:lnTo>
                  <a:pt x="29" y="44"/>
                </a:lnTo>
                <a:lnTo>
                  <a:pt x="29" y="45"/>
                </a:lnTo>
                <a:lnTo>
                  <a:pt x="29" y="46"/>
                </a:lnTo>
                <a:lnTo>
                  <a:pt x="29" y="47"/>
                </a:lnTo>
                <a:lnTo>
                  <a:pt x="29" y="48"/>
                </a:lnTo>
                <a:lnTo>
                  <a:pt x="29" y="49"/>
                </a:lnTo>
                <a:lnTo>
                  <a:pt x="29" y="50"/>
                </a:lnTo>
                <a:lnTo>
                  <a:pt x="29" y="52"/>
                </a:lnTo>
                <a:lnTo>
                  <a:pt x="29" y="53"/>
                </a:lnTo>
                <a:lnTo>
                  <a:pt x="29" y="54"/>
                </a:lnTo>
                <a:lnTo>
                  <a:pt x="29" y="55"/>
                </a:lnTo>
                <a:lnTo>
                  <a:pt x="30" y="56"/>
                </a:lnTo>
                <a:lnTo>
                  <a:pt x="30" y="57"/>
                </a:lnTo>
                <a:lnTo>
                  <a:pt x="30" y="58"/>
                </a:lnTo>
                <a:lnTo>
                  <a:pt x="30" y="60"/>
                </a:lnTo>
                <a:lnTo>
                  <a:pt x="30" y="61"/>
                </a:lnTo>
                <a:lnTo>
                  <a:pt x="31" y="62"/>
                </a:lnTo>
                <a:lnTo>
                  <a:pt x="31" y="63"/>
                </a:lnTo>
                <a:lnTo>
                  <a:pt x="32" y="63"/>
                </a:lnTo>
                <a:lnTo>
                  <a:pt x="32" y="64"/>
                </a:lnTo>
                <a:lnTo>
                  <a:pt x="32" y="65"/>
                </a:lnTo>
                <a:lnTo>
                  <a:pt x="33" y="66"/>
                </a:lnTo>
                <a:lnTo>
                  <a:pt x="33" y="67"/>
                </a:lnTo>
                <a:lnTo>
                  <a:pt x="34" y="68"/>
                </a:lnTo>
                <a:lnTo>
                  <a:pt x="34" y="69"/>
                </a:lnTo>
                <a:lnTo>
                  <a:pt x="34" y="70"/>
                </a:lnTo>
                <a:lnTo>
                  <a:pt x="35" y="70"/>
                </a:lnTo>
                <a:lnTo>
                  <a:pt x="35" y="71"/>
                </a:lnTo>
                <a:lnTo>
                  <a:pt x="36" y="71"/>
                </a:lnTo>
                <a:lnTo>
                  <a:pt x="36" y="72"/>
                </a:lnTo>
                <a:lnTo>
                  <a:pt x="36" y="73"/>
                </a:lnTo>
                <a:lnTo>
                  <a:pt x="37" y="73"/>
                </a:lnTo>
                <a:lnTo>
                  <a:pt x="37" y="74"/>
                </a:lnTo>
                <a:lnTo>
                  <a:pt x="38" y="74"/>
                </a:lnTo>
                <a:lnTo>
                  <a:pt x="38" y="75"/>
                </a:lnTo>
                <a:lnTo>
                  <a:pt x="39" y="75"/>
                </a:lnTo>
                <a:lnTo>
                  <a:pt x="39" y="76"/>
                </a:lnTo>
                <a:lnTo>
                  <a:pt x="40" y="76"/>
                </a:lnTo>
                <a:lnTo>
                  <a:pt x="41" y="77"/>
                </a:lnTo>
                <a:lnTo>
                  <a:pt x="41" y="78"/>
                </a:lnTo>
                <a:lnTo>
                  <a:pt x="42" y="78"/>
                </a:lnTo>
                <a:lnTo>
                  <a:pt x="43" y="78"/>
                </a:lnTo>
                <a:lnTo>
                  <a:pt x="44" y="78"/>
                </a:lnTo>
                <a:lnTo>
                  <a:pt x="45" y="79"/>
                </a:lnTo>
                <a:lnTo>
                  <a:pt x="46" y="79"/>
                </a:lnTo>
                <a:lnTo>
                  <a:pt x="47" y="79"/>
                </a:lnTo>
                <a:lnTo>
                  <a:pt x="48" y="79"/>
                </a:lnTo>
                <a:lnTo>
                  <a:pt x="49" y="79"/>
                </a:lnTo>
                <a:lnTo>
                  <a:pt x="50" y="79"/>
                </a:lnTo>
                <a:lnTo>
                  <a:pt x="51" y="81"/>
                </a:lnTo>
                <a:lnTo>
                  <a:pt x="50" y="82"/>
                </a:lnTo>
                <a:lnTo>
                  <a:pt x="50" y="83"/>
                </a:lnTo>
                <a:lnTo>
                  <a:pt x="49" y="83"/>
                </a:lnTo>
                <a:lnTo>
                  <a:pt x="49" y="84"/>
                </a:lnTo>
                <a:lnTo>
                  <a:pt x="48" y="85"/>
                </a:lnTo>
                <a:lnTo>
                  <a:pt x="48" y="86"/>
                </a:lnTo>
                <a:lnTo>
                  <a:pt x="47" y="88"/>
                </a:lnTo>
                <a:lnTo>
                  <a:pt x="47" y="89"/>
                </a:lnTo>
                <a:lnTo>
                  <a:pt x="46" y="90"/>
                </a:lnTo>
                <a:lnTo>
                  <a:pt x="46" y="91"/>
                </a:lnTo>
                <a:lnTo>
                  <a:pt x="46" y="92"/>
                </a:lnTo>
                <a:lnTo>
                  <a:pt x="45" y="94"/>
                </a:lnTo>
                <a:lnTo>
                  <a:pt x="44" y="96"/>
                </a:lnTo>
                <a:lnTo>
                  <a:pt x="44" y="97"/>
                </a:lnTo>
                <a:lnTo>
                  <a:pt x="44" y="98"/>
                </a:lnTo>
                <a:lnTo>
                  <a:pt x="44" y="99"/>
                </a:lnTo>
                <a:lnTo>
                  <a:pt x="43" y="100"/>
                </a:lnTo>
                <a:lnTo>
                  <a:pt x="43" y="102"/>
                </a:lnTo>
                <a:lnTo>
                  <a:pt x="43" y="103"/>
                </a:lnTo>
                <a:lnTo>
                  <a:pt x="43" y="105"/>
                </a:lnTo>
                <a:lnTo>
                  <a:pt x="43" y="106"/>
                </a:lnTo>
                <a:lnTo>
                  <a:pt x="43" y="107"/>
                </a:lnTo>
                <a:lnTo>
                  <a:pt x="43" y="108"/>
                </a:lnTo>
                <a:lnTo>
                  <a:pt x="43" y="109"/>
                </a:lnTo>
                <a:lnTo>
                  <a:pt x="43" y="110"/>
                </a:lnTo>
                <a:lnTo>
                  <a:pt x="43" y="111"/>
                </a:lnTo>
                <a:lnTo>
                  <a:pt x="43" y="112"/>
                </a:lnTo>
                <a:lnTo>
                  <a:pt x="43" y="113"/>
                </a:lnTo>
                <a:lnTo>
                  <a:pt x="42" y="113"/>
                </a:lnTo>
                <a:lnTo>
                  <a:pt x="41" y="113"/>
                </a:lnTo>
                <a:lnTo>
                  <a:pt x="41" y="112"/>
                </a:lnTo>
                <a:lnTo>
                  <a:pt x="40" y="111"/>
                </a:lnTo>
                <a:lnTo>
                  <a:pt x="40" y="110"/>
                </a:lnTo>
                <a:lnTo>
                  <a:pt x="39" y="110"/>
                </a:lnTo>
                <a:lnTo>
                  <a:pt x="39" y="109"/>
                </a:lnTo>
                <a:lnTo>
                  <a:pt x="39" y="108"/>
                </a:lnTo>
                <a:lnTo>
                  <a:pt x="38" y="108"/>
                </a:lnTo>
                <a:lnTo>
                  <a:pt x="38" y="107"/>
                </a:lnTo>
                <a:lnTo>
                  <a:pt x="37" y="106"/>
                </a:lnTo>
                <a:lnTo>
                  <a:pt x="36" y="105"/>
                </a:lnTo>
                <a:lnTo>
                  <a:pt x="35" y="105"/>
                </a:lnTo>
                <a:lnTo>
                  <a:pt x="35" y="104"/>
                </a:lnTo>
                <a:lnTo>
                  <a:pt x="34" y="103"/>
                </a:lnTo>
                <a:lnTo>
                  <a:pt x="33" y="102"/>
                </a:lnTo>
                <a:lnTo>
                  <a:pt x="32" y="102"/>
                </a:lnTo>
                <a:lnTo>
                  <a:pt x="31" y="102"/>
                </a:lnTo>
                <a:lnTo>
                  <a:pt x="30" y="101"/>
                </a:lnTo>
                <a:lnTo>
                  <a:pt x="29" y="101"/>
                </a:lnTo>
                <a:lnTo>
                  <a:pt x="28" y="100"/>
                </a:lnTo>
                <a:lnTo>
                  <a:pt x="27" y="100"/>
                </a:lnTo>
                <a:lnTo>
                  <a:pt x="26" y="100"/>
                </a:lnTo>
                <a:lnTo>
                  <a:pt x="25" y="100"/>
                </a:lnTo>
                <a:lnTo>
                  <a:pt x="25" y="101"/>
                </a:lnTo>
                <a:lnTo>
                  <a:pt x="24" y="101"/>
                </a:lnTo>
                <a:lnTo>
                  <a:pt x="23" y="101"/>
                </a:lnTo>
                <a:lnTo>
                  <a:pt x="23" y="102"/>
                </a:lnTo>
                <a:lnTo>
                  <a:pt x="22" y="102"/>
                </a:lnTo>
                <a:lnTo>
                  <a:pt x="21" y="102"/>
                </a:lnTo>
                <a:lnTo>
                  <a:pt x="20" y="103"/>
                </a:lnTo>
                <a:lnTo>
                  <a:pt x="19" y="103"/>
                </a:lnTo>
                <a:lnTo>
                  <a:pt x="19" y="104"/>
                </a:lnTo>
                <a:lnTo>
                  <a:pt x="18" y="105"/>
                </a:lnTo>
                <a:lnTo>
                  <a:pt x="17" y="105"/>
                </a:lnTo>
                <a:lnTo>
                  <a:pt x="17" y="106"/>
                </a:lnTo>
                <a:lnTo>
                  <a:pt x="16" y="106"/>
                </a:lnTo>
                <a:lnTo>
                  <a:pt x="16" y="107"/>
                </a:lnTo>
                <a:lnTo>
                  <a:pt x="15" y="107"/>
                </a:lnTo>
                <a:lnTo>
                  <a:pt x="15" y="108"/>
                </a:lnTo>
                <a:lnTo>
                  <a:pt x="14" y="109"/>
                </a:lnTo>
                <a:lnTo>
                  <a:pt x="14" y="110"/>
                </a:lnTo>
                <a:lnTo>
                  <a:pt x="13" y="111"/>
                </a:lnTo>
                <a:lnTo>
                  <a:pt x="13" y="112"/>
                </a:lnTo>
                <a:lnTo>
                  <a:pt x="12" y="113"/>
                </a:lnTo>
                <a:lnTo>
                  <a:pt x="12" y="114"/>
                </a:lnTo>
                <a:lnTo>
                  <a:pt x="12" y="115"/>
                </a:lnTo>
                <a:lnTo>
                  <a:pt x="11" y="115"/>
                </a:lnTo>
                <a:lnTo>
                  <a:pt x="11" y="116"/>
                </a:lnTo>
                <a:lnTo>
                  <a:pt x="11" y="117"/>
                </a:lnTo>
                <a:lnTo>
                  <a:pt x="10" y="118"/>
                </a:lnTo>
                <a:lnTo>
                  <a:pt x="10" y="119"/>
                </a:lnTo>
                <a:lnTo>
                  <a:pt x="10" y="120"/>
                </a:lnTo>
                <a:lnTo>
                  <a:pt x="10" y="121"/>
                </a:lnTo>
                <a:lnTo>
                  <a:pt x="9" y="122"/>
                </a:lnTo>
                <a:lnTo>
                  <a:pt x="9" y="123"/>
                </a:lnTo>
                <a:lnTo>
                  <a:pt x="9" y="124"/>
                </a:lnTo>
                <a:lnTo>
                  <a:pt x="9" y="125"/>
                </a:lnTo>
                <a:lnTo>
                  <a:pt x="8" y="126"/>
                </a:lnTo>
                <a:lnTo>
                  <a:pt x="8" y="127"/>
                </a:lnTo>
                <a:lnTo>
                  <a:pt x="8" y="128"/>
                </a:lnTo>
                <a:lnTo>
                  <a:pt x="8" y="129"/>
                </a:lnTo>
                <a:lnTo>
                  <a:pt x="8" y="131"/>
                </a:lnTo>
                <a:lnTo>
                  <a:pt x="8" y="133"/>
                </a:lnTo>
                <a:lnTo>
                  <a:pt x="8" y="134"/>
                </a:lnTo>
                <a:lnTo>
                  <a:pt x="8" y="135"/>
                </a:lnTo>
                <a:lnTo>
                  <a:pt x="8" y="136"/>
                </a:lnTo>
                <a:lnTo>
                  <a:pt x="8" y="137"/>
                </a:lnTo>
                <a:lnTo>
                  <a:pt x="8" y="138"/>
                </a:lnTo>
                <a:lnTo>
                  <a:pt x="8" y="139"/>
                </a:lnTo>
                <a:lnTo>
                  <a:pt x="8" y="140"/>
                </a:lnTo>
                <a:lnTo>
                  <a:pt x="8" y="141"/>
                </a:lnTo>
                <a:lnTo>
                  <a:pt x="8" y="142"/>
                </a:lnTo>
                <a:lnTo>
                  <a:pt x="8" y="143"/>
                </a:lnTo>
                <a:lnTo>
                  <a:pt x="9" y="144"/>
                </a:lnTo>
                <a:lnTo>
                  <a:pt x="9" y="145"/>
                </a:lnTo>
                <a:lnTo>
                  <a:pt x="9" y="146"/>
                </a:lnTo>
                <a:lnTo>
                  <a:pt x="9" y="147"/>
                </a:lnTo>
                <a:lnTo>
                  <a:pt x="9" y="148"/>
                </a:lnTo>
                <a:lnTo>
                  <a:pt x="10" y="149"/>
                </a:lnTo>
                <a:lnTo>
                  <a:pt x="10" y="150"/>
                </a:lnTo>
                <a:lnTo>
                  <a:pt x="10" y="151"/>
                </a:lnTo>
                <a:lnTo>
                  <a:pt x="10" y="152"/>
                </a:lnTo>
                <a:lnTo>
                  <a:pt x="11" y="152"/>
                </a:lnTo>
                <a:lnTo>
                  <a:pt x="11" y="154"/>
                </a:lnTo>
                <a:lnTo>
                  <a:pt x="11" y="155"/>
                </a:lnTo>
                <a:lnTo>
                  <a:pt x="12" y="155"/>
                </a:lnTo>
                <a:lnTo>
                  <a:pt x="12" y="156"/>
                </a:lnTo>
                <a:lnTo>
                  <a:pt x="12" y="157"/>
                </a:lnTo>
                <a:lnTo>
                  <a:pt x="13" y="158"/>
                </a:lnTo>
                <a:lnTo>
                  <a:pt x="13" y="159"/>
                </a:lnTo>
                <a:lnTo>
                  <a:pt x="14" y="160"/>
                </a:lnTo>
                <a:lnTo>
                  <a:pt x="15" y="161"/>
                </a:lnTo>
                <a:lnTo>
                  <a:pt x="15" y="162"/>
                </a:lnTo>
                <a:lnTo>
                  <a:pt x="16" y="163"/>
                </a:lnTo>
                <a:lnTo>
                  <a:pt x="17" y="164"/>
                </a:lnTo>
                <a:lnTo>
                  <a:pt x="17" y="165"/>
                </a:lnTo>
                <a:lnTo>
                  <a:pt x="18" y="165"/>
                </a:lnTo>
                <a:lnTo>
                  <a:pt x="19" y="165"/>
                </a:lnTo>
                <a:lnTo>
                  <a:pt x="19" y="166"/>
                </a:lnTo>
                <a:lnTo>
                  <a:pt x="19" y="167"/>
                </a:lnTo>
                <a:lnTo>
                  <a:pt x="20" y="167"/>
                </a:lnTo>
                <a:lnTo>
                  <a:pt x="21" y="167"/>
                </a:lnTo>
                <a:lnTo>
                  <a:pt x="21" y="168"/>
                </a:lnTo>
                <a:lnTo>
                  <a:pt x="22" y="168"/>
                </a:lnTo>
                <a:lnTo>
                  <a:pt x="23" y="168"/>
                </a:lnTo>
                <a:lnTo>
                  <a:pt x="24" y="168"/>
                </a:lnTo>
                <a:lnTo>
                  <a:pt x="24" y="169"/>
                </a:lnTo>
                <a:lnTo>
                  <a:pt x="25" y="169"/>
                </a:lnTo>
                <a:lnTo>
                  <a:pt x="26" y="169"/>
                </a:lnTo>
                <a:lnTo>
                  <a:pt x="27" y="169"/>
                </a:lnTo>
                <a:lnTo>
                  <a:pt x="28" y="169"/>
                </a:lnTo>
                <a:lnTo>
                  <a:pt x="29" y="169"/>
                </a:lnTo>
                <a:lnTo>
                  <a:pt x="29" y="168"/>
                </a:lnTo>
                <a:lnTo>
                  <a:pt x="30" y="168"/>
                </a:lnTo>
                <a:lnTo>
                  <a:pt x="31" y="168"/>
                </a:lnTo>
                <a:lnTo>
                  <a:pt x="32" y="168"/>
                </a:lnTo>
                <a:lnTo>
                  <a:pt x="33" y="167"/>
                </a:lnTo>
                <a:lnTo>
                  <a:pt x="34" y="167"/>
                </a:lnTo>
                <a:lnTo>
                  <a:pt x="34" y="166"/>
                </a:lnTo>
                <a:lnTo>
                  <a:pt x="35" y="165"/>
                </a:lnTo>
                <a:lnTo>
                  <a:pt x="36" y="165"/>
                </a:lnTo>
                <a:lnTo>
                  <a:pt x="36" y="164"/>
                </a:lnTo>
                <a:lnTo>
                  <a:pt x="37" y="163"/>
                </a:lnTo>
                <a:lnTo>
                  <a:pt x="38" y="163"/>
                </a:lnTo>
                <a:lnTo>
                  <a:pt x="38" y="162"/>
                </a:lnTo>
                <a:lnTo>
                  <a:pt x="39" y="161"/>
                </a:lnTo>
                <a:lnTo>
                  <a:pt x="39" y="160"/>
                </a:lnTo>
                <a:lnTo>
                  <a:pt x="40" y="160"/>
                </a:lnTo>
                <a:lnTo>
                  <a:pt x="40" y="159"/>
                </a:lnTo>
                <a:lnTo>
                  <a:pt x="40" y="158"/>
                </a:lnTo>
                <a:lnTo>
                  <a:pt x="41" y="158"/>
                </a:lnTo>
                <a:lnTo>
                  <a:pt x="41" y="157"/>
                </a:lnTo>
                <a:lnTo>
                  <a:pt x="41" y="156"/>
                </a:lnTo>
                <a:lnTo>
                  <a:pt x="42" y="155"/>
                </a:lnTo>
                <a:lnTo>
                  <a:pt x="42" y="154"/>
                </a:lnTo>
                <a:lnTo>
                  <a:pt x="43" y="152"/>
                </a:lnTo>
                <a:lnTo>
                  <a:pt x="43" y="151"/>
                </a:lnTo>
                <a:lnTo>
                  <a:pt x="43" y="150"/>
                </a:lnTo>
                <a:lnTo>
                  <a:pt x="44" y="149"/>
                </a:lnTo>
                <a:lnTo>
                  <a:pt x="44" y="148"/>
                </a:lnTo>
                <a:lnTo>
                  <a:pt x="44" y="147"/>
                </a:lnTo>
                <a:lnTo>
                  <a:pt x="44" y="146"/>
                </a:lnTo>
                <a:lnTo>
                  <a:pt x="45" y="145"/>
                </a:lnTo>
                <a:lnTo>
                  <a:pt x="45" y="144"/>
                </a:lnTo>
                <a:lnTo>
                  <a:pt x="45" y="143"/>
                </a:lnTo>
                <a:lnTo>
                  <a:pt x="45" y="142"/>
                </a:lnTo>
                <a:lnTo>
                  <a:pt x="45" y="141"/>
                </a:lnTo>
                <a:lnTo>
                  <a:pt x="45" y="140"/>
                </a:lnTo>
                <a:lnTo>
                  <a:pt x="46" y="139"/>
                </a:lnTo>
                <a:lnTo>
                  <a:pt x="46" y="138"/>
                </a:lnTo>
                <a:lnTo>
                  <a:pt x="46" y="137"/>
                </a:lnTo>
                <a:lnTo>
                  <a:pt x="46" y="136"/>
                </a:lnTo>
                <a:lnTo>
                  <a:pt x="46" y="135"/>
                </a:lnTo>
                <a:lnTo>
                  <a:pt x="46" y="134"/>
                </a:lnTo>
                <a:lnTo>
                  <a:pt x="46" y="133"/>
                </a:lnTo>
                <a:lnTo>
                  <a:pt x="46" y="132"/>
                </a:lnTo>
                <a:lnTo>
                  <a:pt x="47" y="133"/>
                </a:lnTo>
                <a:lnTo>
                  <a:pt x="47" y="134"/>
                </a:lnTo>
                <a:lnTo>
                  <a:pt x="47" y="135"/>
                </a:lnTo>
                <a:lnTo>
                  <a:pt x="48" y="136"/>
                </a:lnTo>
                <a:lnTo>
                  <a:pt x="48" y="137"/>
                </a:lnTo>
                <a:lnTo>
                  <a:pt x="49" y="139"/>
                </a:lnTo>
                <a:lnTo>
                  <a:pt x="50" y="140"/>
                </a:lnTo>
                <a:lnTo>
                  <a:pt x="50" y="141"/>
                </a:lnTo>
                <a:lnTo>
                  <a:pt x="51" y="142"/>
                </a:lnTo>
                <a:lnTo>
                  <a:pt x="52" y="143"/>
                </a:lnTo>
                <a:lnTo>
                  <a:pt x="53" y="144"/>
                </a:lnTo>
                <a:lnTo>
                  <a:pt x="54" y="146"/>
                </a:lnTo>
                <a:lnTo>
                  <a:pt x="55" y="147"/>
                </a:lnTo>
                <a:lnTo>
                  <a:pt x="56" y="147"/>
                </a:lnTo>
                <a:lnTo>
                  <a:pt x="57" y="148"/>
                </a:lnTo>
                <a:lnTo>
                  <a:pt x="58" y="148"/>
                </a:lnTo>
                <a:lnTo>
                  <a:pt x="58" y="149"/>
                </a:lnTo>
                <a:lnTo>
                  <a:pt x="59" y="149"/>
                </a:lnTo>
                <a:lnTo>
                  <a:pt x="60" y="149"/>
                </a:lnTo>
                <a:lnTo>
                  <a:pt x="60" y="150"/>
                </a:lnTo>
                <a:lnTo>
                  <a:pt x="61" y="150"/>
                </a:lnTo>
                <a:lnTo>
                  <a:pt x="62" y="150"/>
                </a:lnTo>
                <a:lnTo>
                  <a:pt x="62" y="151"/>
                </a:lnTo>
                <a:lnTo>
                  <a:pt x="63" y="151"/>
                </a:lnTo>
                <a:lnTo>
                  <a:pt x="64" y="151"/>
                </a:lnTo>
                <a:lnTo>
                  <a:pt x="65" y="151"/>
                </a:lnTo>
                <a:lnTo>
                  <a:pt x="66" y="151"/>
                </a:lnTo>
                <a:lnTo>
                  <a:pt x="67" y="151"/>
                </a:lnTo>
                <a:lnTo>
                  <a:pt x="67" y="150"/>
                </a:lnTo>
                <a:lnTo>
                  <a:pt x="68" y="150"/>
                </a:lnTo>
                <a:lnTo>
                  <a:pt x="69" y="150"/>
                </a:lnTo>
                <a:lnTo>
                  <a:pt x="69" y="149"/>
                </a:lnTo>
                <a:lnTo>
                  <a:pt x="70" y="149"/>
                </a:lnTo>
                <a:lnTo>
                  <a:pt x="71" y="149"/>
                </a:lnTo>
                <a:lnTo>
                  <a:pt x="71" y="148"/>
                </a:lnTo>
                <a:lnTo>
                  <a:pt x="72" y="148"/>
                </a:lnTo>
                <a:lnTo>
                  <a:pt x="72" y="147"/>
                </a:lnTo>
                <a:lnTo>
                  <a:pt x="73" y="147"/>
                </a:lnTo>
                <a:lnTo>
                  <a:pt x="74" y="147"/>
                </a:lnTo>
                <a:lnTo>
                  <a:pt x="74" y="146"/>
                </a:lnTo>
                <a:lnTo>
                  <a:pt x="79" y="156"/>
                </a:lnTo>
                <a:lnTo>
                  <a:pt x="78" y="157"/>
                </a:lnTo>
                <a:lnTo>
                  <a:pt x="78" y="158"/>
                </a:lnTo>
                <a:lnTo>
                  <a:pt x="78" y="159"/>
                </a:lnTo>
                <a:lnTo>
                  <a:pt x="78" y="160"/>
                </a:lnTo>
                <a:lnTo>
                  <a:pt x="78" y="161"/>
                </a:lnTo>
                <a:lnTo>
                  <a:pt x="77" y="162"/>
                </a:lnTo>
                <a:lnTo>
                  <a:pt x="77" y="163"/>
                </a:lnTo>
                <a:lnTo>
                  <a:pt x="77" y="164"/>
                </a:lnTo>
                <a:lnTo>
                  <a:pt x="77" y="165"/>
                </a:lnTo>
                <a:lnTo>
                  <a:pt x="77" y="166"/>
                </a:lnTo>
                <a:lnTo>
                  <a:pt x="77" y="167"/>
                </a:lnTo>
                <a:lnTo>
                  <a:pt x="77" y="168"/>
                </a:lnTo>
                <a:lnTo>
                  <a:pt x="76" y="168"/>
                </a:lnTo>
                <a:lnTo>
                  <a:pt x="76" y="169"/>
                </a:lnTo>
                <a:lnTo>
                  <a:pt x="76" y="170"/>
                </a:lnTo>
                <a:lnTo>
                  <a:pt x="76" y="171"/>
                </a:lnTo>
                <a:lnTo>
                  <a:pt x="76" y="172"/>
                </a:lnTo>
                <a:lnTo>
                  <a:pt x="76" y="173"/>
                </a:lnTo>
                <a:lnTo>
                  <a:pt x="76" y="174"/>
                </a:lnTo>
                <a:lnTo>
                  <a:pt x="75" y="174"/>
                </a:lnTo>
                <a:lnTo>
                  <a:pt x="75" y="173"/>
                </a:lnTo>
                <a:lnTo>
                  <a:pt x="74" y="173"/>
                </a:lnTo>
                <a:lnTo>
                  <a:pt x="73" y="173"/>
                </a:lnTo>
                <a:lnTo>
                  <a:pt x="72" y="173"/>
                </a:lnTo>
                <a:lnTo>
                  <a:pt x="71" y="173"/>
                </a:lnTo>
                <a:lnTo>
                  <a:pt x="70" y="173"/>
                </a:lnTo>
                <a:lnTo>
                  <a:pt x="69" y="173"/>
                </a:lnTo>
                <a:lnTo>
                  <a:pt x="68" y="173"/>
                </a:lnTo>
                <a:lnTo>
                  <a:pt x="67" y="173"/>
                </a:lnTo>
                <a:lnTo>
                  <a:pt x="66" y="174"/>
                </a:lnTo>
                <a:lnTo>
                  <a:pt x="65" y="175"/>
                </a:lnTo>
                <a:lnTo>
                  <a:pt x="64" y="175"/>
                </a:lnTo>
                <a:lnTo>
                  <a:pt x="64" y="176"/>
                </a:lnTo>
                <a:lnTo>
                  <a:pt x="63" y="176"/>
                </a:lnTo>
                <a:lnTo>
                  <a:pt x="62" y="176"/>
                </a:lnTo>
                <a:lnTo>
                  <a:pt x="62" y="177"/>
                </a:lnTo>
                <a:lnTo>
                  <a:pt x="62" y="178"/>
                </a:lnTo>
                <a:lnTo>
                  <a:pt x="61" y="178"/>
                </a:lnTo>
                <a:lnTo>
                  <a:pt x="61" y="179"/>
                </a:lnTo>
                <a:lnTo>
                  <a:pt x="60" y="179"/>
                </a:lnTo>
                <a:lnTo>
                  <a:pt x="60" y="180"/>
                </a:lnTo>
                <a:lnTo>
                  <a:pt x="59" y="181"/>
                </a:lnTo>
                <a:lnTo>
                  <a:pt x="58" y="182"/>
                </a:lnTo>
                <a:lnTo>
                  <a:pt x="58" y="183"/>
                </a:lnTo>
                <a:lnTo>
                  <a:pt x="57" y="184"/>
                </a:lnTo>
                <a:lnTo>
                  <a:pt x="57" y="186"/>
                </a:lnTo>
                <a:lnTo>
                  <a:pt x="56" y="186"/>
                </a:lnTo>
                <a:lnTo>
                  <a:pt x="56" y="187"/>
                </a:lnTo>
                <a:lnTo>
                  <a:pt x="55" y="188"/>
                </a:lnTo>
                <a:lnTo>
                  <a:pt x="55" y="189"/>
                </a:lnTo>
                <a:lnTo>
                  <a:pt x="55" y="190"/>
                </a:lnTo>
                <a:lnTo>
                  <a:pt x="55" y="191"/>
                </a:lnTo>
                <a:lnTo>
                  <a:pt x="54" y="192"/>
                </a:lnTo>
                <a:lnTo>
                  <a:pt x="54" y="193"/>
                </a:lnTo>
                <a:lnTo>
                  <a:pt x="54" y="194"/>
                </a:lnTo>
                <a:lnTo>
                  <a:pt x="54" y="195"/>
                </a:lnTo>
                <a:lnTo>
                  <a:pt x="54" y="196"/>
                </a:lnTo>
                <a:lnTo>
                  <a:pt x="53" y="197"/>
                </a:lnTo>
                <a:lnTo>
                  <a:pt x="53" y="198"/>
                </a:lnTo>
                <a:lnTo>
                  <a:pt x="53" y="199"/>
                </a:lnTo>
                <a:lnTo>
                  <a:pt x="53" y="200"/>
                </a:lnTo>
                <a:lnTo>
                  <a:pt x="53" y="201"/>
                </a:lnTo>
                <a:lnTo>
                  <a:pt x="53" y="202"/>
                </a:lnTo>
                <a:lnTo>
                  <a:pt x="53" y="204"/>
                </a:lnTo>
                <a:lnTo>
                  <a:pt x="53" y="205"/>
                </a:lnTo>
                <a:lnTo>
                  <a:pt x="53" y="206"/>
                </a:lnTo>
                <a:lnTo>
                  <a:pt x="53" y="207"/>
                </a:lnTo>
                <a:lnTo>
                  <a:pt x="53" y="208"/>
                </a:lnTo>
                <a:lnTo>
                  <a:pt x="53" y="209"/>
                </a:lnTo>
                <a:lnTo>
                  <a:pt x="53" y="210"/>
                </a:lnTo>
                <a:lnTo>
                  <a:pt x="53" y="211"/>
                </a:lnTo>
                <a:lnTo>
                  <a:pt x="53" y="212"/>
                </a:lnTo>
                <a:lnTo>
                  <a:pt x="53" y="213"/>
                </a:lnTo>
                <a:lnTo>
                  <a:pt x="53" y="214"/>
                </a:lnTo>
                <a:lnTo>
                  <a:pt x="53" y="215"/>
                </a:lnTo>
                <a:lnTo>
                  <a:pt x="54" y="216"/>
                </a:lnTo>
                <a:lnTo>
                  <a:pt x="54" y="218"/>
                </a:lnTo>
                <a:lnTo>
                  <a:pt x="54" y="219"/>
                </a:lnTo>
                <a:lnTo>
                  <a:pt x="54" y="220"/>
                </a:lnTo>
                <a:lnTo>
                  <a:pt x="55" y="220"/>
                </a:lnTo>
                <a:lnTo>
                  <a:pt x="55" y="221"/>
                </a:lnTo>
                <a:lnTo>
                  <a:pt x="55" y="222"/>
                </a:lnTo>
                <a:lnTo>
                  <a:pt x="55" y="223"/>
                </a:lnTo>
                <a:lnTo>
                  <a:pt x="56" y="223"/>
                </a:lnTo>
                <a:lnTo>
                  <a:pt x="56" y="224"/>
                </a:lnTo>
                <a:lnTo>
                  <a:pt x="56" y="225"/>
                </a:lnTo>
                <a:lnTo>
                  <a:pt x="57" y="226"/>
                </a:lnTo>
                <a:lnTo>
                  <a:pt x="57" y="227"/>
                </a:lnTo>
                <a:lnTo>
                  <a:pt x="57" y="228"/>
                </a:lnTo>
                <a:lnTo>
                  <a:pt x="58" y="228"/>
                </a:lnTo>
                <a:lnTo>
                  <a:pt x="58" y="230"/>
                </a:lnTo>
                <a:lnTo>
                  <a:pt x="59" y="231"/>
                </a:lnTo>
                <a:lnTo>
                  <a:pt x="60" y="231"/>
                </a:lnTo>
                <a:lnTo>
                  <a:pt x="60" y="232"/>
                </a:lnTo>
                <a:lnTo>
                  <a:pt x="60" y="233"/>
                </a:lnTo>
                <a:lnTo>
                  <a:pt x="61" y="233"/>
                </a:lnTo>
                <a:lnTo>
                  <a:pt x="61" y="234"/>
                </a:lnTo>
                <a:lnTo>
                  <a:pt x="62" y="234"/>
                </a:lnTo>
                <a:lnTo>
                  <a:pt x="62" y="235"/>
                </a:lnTo>
                <a:lnTo>
                  <a:pt x="63" y="235"/>
                </a:lnTo>
                <a:lnTo>
                  <a:pt x="63" y="236"/>
                </a:lnTo>
                <a:lnTo>
                  <a:pt x="64" y="236"/>
                </a:lnTo>
                <a:lnTo>
                  <a:pt x="65" y="237"/>
                </a:lnTo>
                <a:lnTo>
                  <a:pt x="66" y="237"/>
                </a:lnTo>
                <a:lnTo>
                  <a:pt x="66" y="238"/>
                </a:lnTo>
                <a:lnTo>
                  <a:pt x="67" y="238"/>
                </a:lnTo>
                <a:lnTo>
                  <a:pt x="68" y="238"/>
                </a:lnTo>
                <a:lnTo>
                  <a:pt x="69" y="239"/>
                </a:lnTo>
                <a:lnTo>
                  <a:pt x="70" y="239"/>
                </a:lnTo>
                <a:lnTo>
                  <a:pt x="0" y="239"/>
                </a:lnTo>
                <a:lnTo>
                  <a:pt x="47" y="218"/>
                </a:lnTo>
                <a:lnTo>
                  <a:pt x="0" y="201"/>
                </a:lnTo>
                <a:lnTo>
                  <a:pt x="36" y="183"/>
                </a:lnTo>
                <a:lnTo>
                  <a:pt x="0" y="166"/>
                </a:lnTo>
                <a:lnTo>
                  <a:pt x="0" y="108"/>
                </a:lnTo>
                <a:lnTo>
                  <a:pt x="23" y="93"/>
                </a:lnTo>
                <a:lnTo>
                  <a:pt x="0" y="81"/>
                </a:lnTo>
                <a:lnTo>
                  <a:pt x="23" y="68"/>
                </a:lnTo>
                <a:lnTo>
                  <a:pt x="0" y="52"/>
                </a:lnTo>
                <a:lnTo>
                  <a:pt x="26" y="41"/>
                </a:lnTo>
                <a:lnTo>
                  <a:pt x="0" y="27"/>
                </a:lnTo>
                <a:lnTo>
                  <a:pt x="33" y="16"/>
                </a:lnTo>
                <a:lnTo>
                  <a:pt x="0" y="0"/>
                </a:lnTo>
                <a:lnTo>
                  <a:pt x="80" y="0"/>
                </a:lnTo>
                <a:close/>
              </a:path>
            </a:pathLst>
          </a:custGeom>
          <a:solidFill>
            <a:srgbClr val="66C7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79" name="Freeform 429"/>
          <p:cNvSpPr>
            <a:spLocks/>
          </p:cNvSpPr>
          <p:nvPr/>
        </p:nvSpPr>
        <p:spPr bwMode="auto">
          <a:xfrm>
            <a:off x="7423151" y="3309939"/>
            <a:ext cx="30163" cy="28575"/>
          </a:xfrm>
          <a:custGeom>
            <a:avLst/>
            <a:gdLst>
              <a:gd name="T0" fmla="*/ 28575 w 19"/>
              <a:gd name="T1" fmla="*/ 15875 h 18"/>
              <a:gd name="T2" fmla="*/ 3175 w 19"/>
              <a:gd name="T3" fmla="*/ 28575 h 18"/>
              <a:gd name="T4" fmla="*/ 0 w 19"/>
              <a:gd name="T5" fmla="*/ 11113 h 18"/>
              <a:gd name="T6" fmla="*/ 26988 w 19"/>
              <a:gd name="T7" fmla="*/ 0 h 18"/>
              <a:gd name="T8" fmla="*/ 26988 w 19"/>
              <a:gd name="T9" fmla="*/ 0 h 18"/>
              <a:gd name="T10" fmla="*/ 28575 w 19"/>
              <a:gd name="T11" fmla="*/ 1588 h 18"/>
              <a:gd name="T12" fmla="*/ 28575 w 19"/>
              <a:gd name="T13" fmla="*/ 3175 h 18"/>
              <a:gd name="T14" fmla="*/ 28575 w 19"/>
              <a:gd name="T15" fmla="*/ 3175 h 18"/>
              <a:gd name="T16" fmla="*/ 28575 w 19"/>
              <a:gd name="T17" fmla="*/ 4763 h 18"/>
              <a:gd name="T18" fmla="*/ 30163 w 19"/>
              <a:gd name="T19" fmla="*/ 4763 h 18"/>
              <a:gd name="T20" fmla="*/ 30163 w 19"/>
              <a:gd name="T21" fmla="*/ 6350 h 18"/>
              <a:gd name="T22" fmla="*/ 30163 w 19"/>
              <a:gd name="T23" fmla="*/ 6350 h 18"/>
              <a:gd name="T24" fmla="*/ 30163 w 19"/>
              <a:gd name="T25" fmla="*/ 7938 h 18"/>
              <a:gd name="T26" fmla="*/ 30163 w 19"/>
              <a:gd name="T27" fmla="*/ 7938 h 18"/>
              <a:gd name="T28" fmla="*/ 30163 w 19"/>
              <a:gd name="T29" fmla="*/ 9525 h 18"/>
              <a:gd name="T30" fmla="*/ 30163 w 19"/>
              <a:gd name="T31" fmla="*/ 11113 h 18"/>
              <a:gd name="T32" fmla="*/ 30163 w 19"/>
              <a:gd name="T33" fmla="*/ 12700 h 18"/>
              <a:gd name="T34" fmla="*/ 28575 w 19"/>
              <a:gd name="T35" fmla="*/ 12700 h 18"/>
              <a:gd name="T36" fmla="*/ 28575 w 19"/>
              <a:gd name="T37" fmla="*/ 14288 h 18"/>
              <a:gd name="T38" fmla="*/ 28575 w 19"/>
              <a:gd name="T39" fmla="*/ 15875 h 18"/>
              <a:gd name="T40" fmla="*/ 28575 w 19"/>
              <a:gd name="T41" fmla="*/ 15875 h 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 h="18">
                <a:moveTo>
                  <a:pt x="18" y="10"/>
                </a:moveTo>
                <a:lnTo>
                  <a:pt x="2" y="18"/>
                </a:lnTo>
                <a:lnTo>
                  <a:pt x="0" y="7"/>
                </a:lnTo>
                <a:lnTo>
                  <a:pt x="17" y="0"/>
                </a:lnTo>
                <a:lnTo>
                  <a:pt x="18" y="1"/>
                </a:lnTo>
                <a:lnTo>
                  <a:pt x="18" y="2"/>
                </a:lnTo>
                <a:lnTo>
                  <a:pt x="18" y="3"/>
                </a:lnTo>
                <a:lnTo>
                  <a:pt x="19" y="3"/>
                </a:lnTo>
                <a:lnTo>
                  <a:pt x="19" y="4"/>
                </a:lnTo>
                <a:lnTo>
                  <a:pt x="19" y="5"/>
                </a:lnTo>
                <a:lnTo>
                  <a:pt x="19" y="6"/>
                </a:lnTo>
                <a:lnTo>
                  <a:pt x="19" y="7"/>
                </a:lnTo>
                <a:lnTo>
                  <a:pt x="19" y="8"/>
                </a:lnTo>
                <a:lnTo>
                  <a:pt x="18" y="8"/>
                </a:lnTo>
                <a:lnTo>
                  <a:pt x="18" y="9"/>
                </a:lnTo>
                <a:lnTo>
                  <a:pt x="18" y="10"/>
                </a:lnTo>
                <a:close/>
              </a:path>
            </a:pathLst>
          </a:custGeom>
          <a:solidFill>
            <a:srgbClr val="4263B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80" name="Freeform 430"/>
          <p:cNvSpPr>
            <a:spLocks/>
          </p:cNvSpPr>
          <p:nvPr/>
        </p:nvSpPr>
        <p:spPr bwMode="auto">
          <a:xfrm>
            <a:off x="7399339" y="3460750"/>
            <a:ext cx="15875" cy="26988"/>
          </a:xfrm>
          <a:custGeom>
            <a:avLst/>
            <a:gdLst>
              <a:gd name="T0" fmla="*/ 7938 w 10"/>
              <a:gd name="T1" fmla="*/ 26988 h 17"/>
              <a:gd name="T2" fmla="*/ 9525 w 10"/>
              <a:gd name="T3" fmla="*/ 26988 h 17"/>
              <a:gd name="T4" fmla="*/ 11113 w 10"/>
              <a:gd name="T5" fmla="*/ 25400 h 17"/>
              <a:gd name="T6" fmla="*/ 12700 w 10"/>
              <a:gd name="T7" fmla="*/ 23813 h 17"/>
              <a:gd name="T8" fmla="*/ 12700 w 10"/>
              <a:gd name="T9" fmla="*/ 22225 h 17"/>
              <a:gd name="T10" fmla="*/ 14288 w 10"/>
              <a:gd name="T11" fmla="*/ 20638 h 17"/>
              <a:gd name="T12" fmla="*/ 14288 w 10"/>
              <a:gd name="T13" fmla="*/ 17463 h 17"/>
              <a:gd name="T14" fmla="*/ 14288 w 10"/>
              <a:gd name="T15" fmla="*/ 15875 h 17"/>
              <a:gd name="T16" fmla="*/ 14288 w 10"/>
              <a:gd name="T17" fmla="*/ 12700 h 17"/>
              <a:gd name="T18" fmla="*/ 14288 w 10"/>
              <a:gd name="T19" fmla="*/ 9525 h 17"/>
              <a:gd name="T20" fmla="*/ 14288 w 10"/>
              <a:gd name="T21" fmla="*/ 6350 h 17"/>
              <a:gd name="T22" fmla="*/ 12700 w 10"/>
              <a:gd name="T23" fmla="*/ 4763 h 17"/>
              <a:gd name="T24" fmla="*/ 12700 w 10"/>
              <a:gd name="T25" fmla="*/ 3175 h 17"/>
              <a:gd name="T26" fmla="*/ 11113 w 10"/>
              <a:gd name="T27" fmla="*/ 1588 h 17"/>
              <a:gd name="T28" fmla="*/ 9525 w 10"/>
              <a:gd name="T29" fmla="*/ 1588 h 17"/>
              <a:gd name="T30" fmla="*/ 7938 w 10"/>
              <a:gd name="T31" fmla="*/ 0 h 17"/>
              <a:gd name="T32" fmla="*/ 6350 w 10"/>
              <a:gd name="T33" fmla="*/ 0 h 17"/>
              <a:gd name="T34" fmla="*/ 4763 w 10"/>
              <a:gd name="T35" fmla="*/ 1588 h 17"/>
              <a:gd name="T36" fmla="*/ 3175 w 10"/>
              <a:gd name="T37" fmla="*/ 1588 h 17"/>
              <a:gd name="T38" fmla="*/ 3175 w 10"/>
              <a:gd name="T39" fmla="*/ 3175 h 17"/>
              <a:gd name="T40" fmla="*/ 1588 w 10"/>
              <a:gd name="T41" fmla="*/ 4763 h 17"/>
              <a:gd name="T42" fmla="*/ 1588 w 10"/>
              <a:gd name="T43" fmla="*/ 6350 h 17"/>
              <a:gd name="T44" fmla="*/ 0 w 10"/>
              <a:gd name="T45" fmla="*/ 9525 h 17"/>
              <a:gd name="T46" fmla="*/ 0 w 10"/>
              <a:gd name="T47" fmla="*/ 12700 h 17"/>
              <a:gd name="T48" fmla="*/ 0 w 10"/>
              <a:gd name="T49" fmla="*/ 15875 h 17"/>
              <a:gd name="T50" fmla="*/ 0 w 10"/>
              <a:gd name="T51" fmla="*/ 17463 h 17"/>
              <a:gd name="T52" fmla="*/ 1588 w 10"/>
              <a:gd name="T53" fmla="*/ 20638 h 17"/>
              <a:gd name="T54" fmla="*/ 1588 w 10"/>
              <a:gd name="T55" fmla="*/ 22225 h 17"/>
              <a:gd name="T56" fmla="*/ 3175 w 10"/>
              <a:gd name="T57" fmla="*/ 23813 h 17"/>
              <a:gd name="T58" fmla="*/ 3175 w 10"/>
              <a:gd name="T59" fmla="*/ 25400 h 17"/>
              <a:gd name="T60" fmla="*/ 4763 w 10"/>
              <a:gd name="T61" fmla="*/ 26988 h 17"/>
              <a:gd name="T62" fmla="*/ 6350 w 10"/>
              <a:gd name="T63" fmla="*/ 26988 h 1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 h="17">
                <a:moveTo>
                  <a:pt x="5" y="17"/>
                </a:moveTo>
                <a:lnTo>
                  <a:pt x="5" y="17"/>
                </a:lnTo>
                <a:lnTo>
                  <a:pt x="6" y="17"/>
                </a:lnTo>
                <a:lnTo>
                  <a:pt x="7" y="17"/>
                </a:lnTo>
                <a:lnTo>
                  <a:pt x="7" y="16"/>
                </a:lnTo>
                <a:lnTo>
                  <a:pt x="8" y="15"/>
                </a:lnTo>
                <a:lnTo>
                  <a:pt x="8" y="14"/>
                </a:lnTo>
                <a:lnTo>
                  <a:pt x="9" y="14"/>
                </a:lnTo>
                <a:lnTo>
                  <a:pt x="9" y="13"/>
                </a:lnTo>
                <a:lnTo>
                  <a:pt x="9" y="12"/>
                </a:lnTo>
                <a:lnTo>
                  <a:pt x="9" y="11"/>
                </a:lnTo>
                <a:lnTo>
                  <a:pt x="9" y="10"/>
                </a:lnTo>
                <a:lnTo>
                  <a:pt x="10" y="9"/>
                </a:lnTo>
                <a:lnTo>
                  <a:pt x="9" y="8"/>
                </a:lnTo>
                <a:lnTo>
                  <a:pt x="9" y="7"/>
                </a:lnTo>
                <a:lnTo>
                  <a:pt x="9" y="6"/>
                </a:lnTo>
                <a:lnTo>
                  <a:pt x="9" y="4"/>
                </a:lnTo>
                <a:lnTo>
                  <a:pt x="8" y="3"/>
                </a:lnTo>
                <a:lnTo>
                  <a:pt x="8" y="2"/>
                </a:lnTo>
                <a:lnTo>
                  <a:pt x="7" y="2"/>
                </a:lnTo>
                <a:lnTo>
                  <a:pt x="7" y="1"/>
                </a:lnTo>
                <a:lnTo>
                  <a:pt x="6" y="1"/>
                </a:lnTo>
                <a:lnTo>
                  <a:pt x="5" y="0"/>
                </a:lnTo>
                <a:lnTo>
                  <a:pt x="4" y="0"/>
                </a:lnTo>
                <a:lnTo>
                  <a:pt x="4" y="1"/>
                </a:lnTo>
                <a:lnTo>
                  <a:pt x="3" y="1"/>
                </a:lnTo>
                <a:lnTo>
                  <a:pt x="2" y="1"/>
                </a:lnTo>
                <a:lnTo>
                  <a:pt x="2" y="2"/>
                </a:lnTo>
                <a:lnTo>
                  <a:pt x="1" y="2"/>
                </a:lnTo>
                <a:lnTo>
                  <a:pt x="1" y="3"/>
                </a:lnTo>
                <a:lnTo>
                  <a:pt x="1" y="4"/>
                </a:lnTo>
                <a:lnTo>
                  <a:pt x="0" y="6"/>
                </a:lnTo>
                <a:lnTo>
                  <a:pt x="0" y="7"/>
                </a:lnTo>
                <a:lnTo>
                  <a:pt x="0" y="8"/>
                </a:lnTo>
                <a:lnTo>
                  <a:pt x="0" y="9"/>
                </a:lnTo>
                <a:lnTo>
                  <a:pt x="0" y="10"/>
                </a:lnTo>
                <a:lnTo>
                  <a:pt x="0" y="11"/>
                </a:lnTo>
                <a:lnTo>
                  <a:pt x="0" y="12"/>
                </a:lnTo>
                <a:lnTo>
                  <a:pt x="1" y="13"/>
                </a:lnTo>
                <a:lnTo>
                  <a:pt x="1" y="14"/>
                </a:lnTo>
                <a:lnTo>
                  <a:pt x="1" y="15"/>
                </a:lnTo>
                <a:lnTo>
                  <a:pt x="2" y="15"/>
                </a:lnTo>
                <a:lnTo>
                  <a:pt x="2" y="16"/>
                </a:lnTo>
                <a:lnTo>
                  <a:pt x="3" y="17"/>
                </a:lnTo>
                <a:lnTo>
                  <a:pt x="4" y="17"/>
                </a:lnTo>
                <a:lnTo>
                  <a:pt x="5" y="17"/>
                </a:lnTo>
                <a:close/>
              </a:path>
            </a:pathLst>
          </a:custGeom>
          <a:solidFill>
            <a:srgbClr val="D4EBD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81" name="Freeform 431"/>
          <p:cNvSpPr>
            <a:spLocks/>
          </p:cNvSpPr>
          <p:nvPr/>
        </p:nvSpPr>
        <p:spPr bwMode="auto">
          <a:xfrm>
            <a:off x="7378700" y="3292476"/>
            <a:ext cx="46038" cy="87313"/>
          </a:xfrm>
          <a:custGeom>
            <a:avLst/>
            <a:gdLst>
              <a:gd name="T0" fmla="*/ 25400 w 29"/>
              <a:gd name="T1" fmla="*/ 85725 h 55"/>
              <a:gd name="T2" fmla="*/ 26988 w 29"/>
              <a:gd name="T3" fmla="*/ 85725 h 55"/>
              <a:gd name="T4" fmla="*/ 30163 w 29"/>
              <a:gd name="T5" fmla="*/ 84138 h 55"/>
              <a:gd name="T6" fmla="*/ 31750 w 29"/>
              <a:gd name="T7" fmla="*/ 82550 h 55"/>
              <a:gd name="T8" fmla="*/ 33338 w 29"/>
              <a:gd name="T9" fmla="*/ 80963 h 55"/>
              <a:gd name="T10" fmla="*/ 36513 w 29"/>
              <a:gd name="T11" fmla="*/ 79375 h 55"/>
              <a:gd name="T12" fmla="*/ 39688 w 29"/>
              <a:gd name="T13" fmla="*/ 74613 h 55"/>
              <a:gd name="T14" fmla="*/ 42863 w 29"/>
              <a:gd name="T15" fmla="*/ 69850 h 55"/>
              <a:gd name="T16" fmla="*/ 42863 w 29"/>
              <a:gd name="T17" fmla="*/ 63500 h 55"/>
              <a:gd name="T18" fmla="*/ 44450 w 29"/>
              <a:gd name="T19" fmla="*/ 60325 h 55"/>
              <a:gd name="T20" fmla="*/ 46038 w 29"/>
              <a:gd name="T21" fmla="*/ 55563 h 55"/>
              <a:gd name="T22" fmla="*/ 46038 w 29"/>
              <a:gd name="T23" fmla="*/ 50800 h 55"/>
              <a:gd name="T24" fmla="*/ 46038 w 29"/>
              <a:gd name="T25" fmla="*/ 46038 h 55"/>
              <a:gd name="T26" fmla="*/ 46038 w 29"/>
              <a:gd name="T27" fmla="*/ 41275 h 55"/>
              <a:gd name="T28" fmla="*/ 46038 w 29"/>
              <a:gd name="T29" fmla="*/ 38100 h 55"/>
              <a:gd name="T30" fmla="*/ 46038 w 29"/>
              <a:gd name="T31" fmla="*/ 33338 h 55"/>
              <a:gd name="T32" fmla="*/ 46038 w 29"/>
              <a:gd name="T33" fmla="*/ 28575 h 55"/>
              <a:gd name="T34" fmla="*/ 44450 w 29"/>
              <a:gd name="T35" fmla="*/ 25400 h 55"/>
              <a:gd name="T36" fmla="*/ 42863 w 29"/>
              <a:gd name="T37" fmla="*/ 20638 h 55"/>
              <a:gd name="T38" fmla="*/ 41275 w 29"/>
              <a:gd name="T39" fmla="*/ 14288 h 55"/>
              <a:gd name="T40" fmla="*/ 36513 w 29"/>
              <a:gd name="T41" fmla="*/ 9525 h 55"/>
              <a:gd name="T42" fmla="*/ 34925 w 29"/>
              <a:gd name="T43" fmla="*/ 6350 h 55"/>
              <a:gd name="T44" fmla="*/ 33338 w 29"/>
              <a:gd name="T45" fmla="*/ 4763 h 55"/>
              <a:gd name="T46" fmla="*/ 30163 w 29"/>
              <a:gd name="T47" fmla="*/ 1588 h 55"/>
              <a:gd name="T48" fmla="*/ 28575 w 29"/>
              <a:gd name="T49" fmla="*/ 1588 h 55"/>
              <a:gd name="T50" fmla="*/ 26988 w 29"/>
              <a:gd name="T51" fmla="*/ 0 h 55"/>
              <a:gd name="T52" fmla="*/ 23813 w 29"/>
              <a:gd name="T53" fmla="*/ 0 h 55"/>
              <a:gd name="T54" fmla="*/ 20638 w 29"/>
              <a:gd name="T55" fmla="*/ 0 h 55"/>
              <a:gd name="T56" fmla="*/ 19050 w 29"/>
              <a:gd name="T57" fmla="*/ 1588 h 55"/>
              <a:gd name="T58" fmla="*/ 15875 w 29"/>
              <a:gd name="T59" fmla="*/ 1588 h 55"/>
              <a:gd name="T60" fmla="*/ 14288 w 29"/>
              <a:gd name="T61" fmla="*/ 4763 h 55"/>
              <a:gd name="T62" fmla="*/ 11113 w 29"/>
              <a:gd name="T63" fmla="*/ 4763 h 55"/>
              <a:gd name="T64" fmla="*/ 7938 w 29"/>
              <a:gd name="T65" fmla="*/ 9525 h 55"/>
              <a:gd name="T66" fmla="*/ 4763 w 29"/>
              <a:gd name="T67" fmla="*/ 15875 h 55"/>
              <a:gd name="T68" fmla="*/ 1588 w 29"/>
              <a:gd name="T69" fmla="*/ 22225 h 55"/>
              <a:gd name="T70" fmla="*/ 1588 w 29"/>
              <a:gd name="T71" fmla="*/ 26988 h 55"/>
              <a:gd name="T72" fmla="*/ 0 w 29"/>
              <a:gd name="T73" fmla="*/ 30163 h 55"/>
              <a:gd name="T74" fmla="*/ 0 w 29"/>
              <a:gd name="T75" fmla="*/ 34925 h 55"/>
              <a:gd name="T76" fmla="*/ 0 w 29"/>
              <a:gd name="T77" fmla="*/ 39688 h 55"/>
              <a:gd name="T78" fmla="*/ 0 w 29"/>
              <a:gd name="T79" fmla="*/ 44450 h 55"/>
              <a:gd name="T80" fmla="*/ 0 w 29"/>
              <a:gd name="T81" fmla="*/ 47625 h 55"/>
              <a:gd name="T82" fmla="*/ 0 w 29"/>
              <a:gd name="T83" fmla="*/ 52388 h 55"/>
              <a:gd name="T84" fmla="*/ 0 w 29"/>
              <a:gd name="T85" fmla="*/ 57150 h 55"/>
              <a:gd name="T86" fmla="*/ 1588 w 29"/>
              <a:gd name="T87" fmla="*/ 60325 h 55"/>
              <a:gd name="T88" fmla="*/ 3175 w 29"/>
              <a:gd name="T89" fmla="*/ 63500 h 55"/>
              <a:gd name="T90" fmla="*/ 4763 w 29"/>
              <a:gd name="T91" fmla="*/ 69850 h 55"/>
              <a:gd name="T92" fmla="*/ 6350 w 29"/>
              <a:gd name="T93" fmla="*/ 74613 h 55"/>
              <a:gd name="T94" fmla="*/ 11113 w 29"/>
              <a:gd name="T95" fmla="*/ 79375 h 55"/>
              <a:gd name="T96" fmla="*/ 14288 w 29"/>
              <a:gd name="T97" fmla="*/ 82550 h 55"/>
              <a:gd name="T98" fmla="*/ 15875 w 29"/>
              <a:gd name="T99" fmla="*/ 84138 h 55"/>
              <a:gd name="T100" fmla="*/ 17463 w 29"/>
              <a:gd name="T101" fmla="*/ 84138 h 55"/>
              <a:gd name="T102" fmla="*/ 20638 w 29"/>
              <a:gd name="T103" fmla="*/ 85725 h 55"/>
              <a:gd name="T104" fmla="*/ 23813 w 29"/>
              <a:gd name="T105" fmla="*/ 87313 h 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9" h="55">
                <a:moveTo>
                  <a:pt x="15" y="55"/>
                </a:moveTo>
                <a:lnTo>
                  <a:pt x="15" y="54"/>
                </a:lnTo>
                <a:lnTo>
                  <a:pt x="16" y="54"/>
                </a:lnTo>
                <a:lnTo>
                  <a:pt x="17" y="54"/>
                </a:lnTo>
                <a:lnTo>
                  <a:pt x="18" y="54"/>
                </a:lnTo>
                <a:lnTo>
                  <a:pt x="18" y="53"/>
                </a:lnTo>
                <a:lnTo>
                  <a:pt x="19" y="53"/>
                </a:lnTo>
                <a:lnTo>
                  <a:pt x="20" y="53"/>
                </a:lnTo>
                <a:lnTo>
                  <a:pt x="20" y="52"/>
                </a:lnTo>
                <a:lnTo>
                  <a:pt x="21" y="52"/>
                </a:lnTo>
                <a:lnTo>
                  <a:pt x="21" y="51"/>
                </a:lnTo>
                <a:lnTo>
                  <a:pt x="22" y="51"/>
                </a:lnTo>
                <a:lnTo>
                  <a:pt x="22" y="50"/>
                </a:lnTo>
                <a:lnTo>
                  <a:pt x="23" y="50"/>
                </a:lnTo>
                <a:lnTo>
                  <a:pt x="23" y="48"/>
                </a:lnTo>
                <a:lnTo>
                  <a:pt x="24" y="48"/>
                </a:lnTo>
                <a:lnTo>
                  <a:pt x="25" y="47"/>
                </a:lnTo>
                <a:lnTo>
                  <a:pt x="26" y="47"/>
                </a:lnTo>
                <a:lnTo>
                  <a:pt x="26" y="45"/>
                </a:lnTo>
                <a:lnTo>
                  <a:pt x="26" y="44"/>
                </a:lnTo>
                <a:lnTo>
                  <a:pt x="27" y="44"/>
                </a:lnTo>
                <a:lnTo>
                  <a:pt x="27" y="42"/>
                </a:lnTo>
                <a:lnTo>
                  <a:pt x="27" y="41"/>
                </a:lnTo>
                <a:lnTo>
                  <a:pt x="27" y="40"/>
                </a:lnTo>
                <a:lnTo>
                  <a:pt x="28" y="40"/>
                </a:lnTo>
                <a:lnTo>
                  <a:pt x="28" y="39"/>
                </a:lnTo>
                <a:lnTo>
                  <a:pt x="28" y="38"/>
                </a:lnTo>
                <a:lnTo>
                  <a:pt x="28" y="37"/>
                </a:lnTo>
                <a:lnTo>
                  <a:pt x="29" y="36"/>
                </a:lnTo>
                <a:lnTo>
                  <a:pt x="29" y="35"/>
                </a:lnTo>
                <a:lnTo>
                  <a:pt x="29" y="34"/>
                </a:lnTo>
                <a:lnTo>
                  <a:pt x="29" y="33"/>
                </a:lnTo>
                <a:lnTo>
                  <a:pt x="29" y="32"/>
                </a:lnTo>
                <a:lnTo>
                  <a:pt x="29" y="31"/>
                </a:lnTo>
                <a:lnTo>
                  <a:pt x="29" y="30"/>
                </a:lnTo>
                <a:lnTo>
                  <a:pt x="29" y="29"/>
                </a:lnTo>
                <a:lnTo>
                  <a:pt x="29" y="28"/>
                </a:lnTo>
                <a:lnTo>
                  <a:pt x="29" y="26"/>
                </a:lnTo>
                <a:lnTo>
                  <a:pt x="29" y="25"/>
                </a:lnTo>
                <a:lnTo>
                  <a:pt x="29" y="24"/>
                </a:lnTo>
                <a:lnTo>
                  <a:pt x="29" y="23"/>
                </a:lnTo>
                <a:lnTo>
                  <a:pt x="29" y="22"/>
                </a:lnTo>
                <a:lnTo>
                  <a:pt x="29" y="21"/>
                </a:lnTo>
                <a:lnTo>
                  <a:pt x="29" y="20"/>
                </a:lnTo>
                <a:lnTo>
                  <a:pt x="29" y="19"/>
                </a:lnTo>
                <a:lnTo>
                  <a:pt x="29" y="18"/>
                </a:lnTo>
                <a:lnTo>
                  <a:pt x="28" y="17"/>
                </a:lnTo>
                <a:lnTo>
                  <a:pt x="28" y="16"/>
                </a:lnTo>
                <a:lnTo>
                  <a:pt x="28" y="15"/>
                </a:lnTo>
                <a:lnTo>
                  <a:pt x="28" y="14"/>
                </a:lnTo>
                <a:lnTo>
                  <a:pt x="27" y="13"/>
                </a:lnTo>
                <a:lnTo>
                  <a:pt x="27" y="12"/>
                </a:lnTo>
                <a:lnTo>
                  <a:pt x="27" y="11"/>
                </a:lnTo>
                <a:lnTo>
                  <a:pt x="26" y="10"/>
                </a:lnTo>
                <a:lnTo>
                  <a:pt x="26" y="9"/>
                </a:lnTo>
                <a:lnTo>
                  <a:pt x="26" y="8"/>
                </a:lnTo>
                <a:lnTo>
                  <a:pt x="25" y="7"/>
                </a:lnTo>
                <a:lnTo>
                  <a:pt x="24" y="6"/>
                </a:lnTo>
                <a:lnTo>
                  <a:pt x="23" y="6"/>
                </a:lnTo>
                <a:lnTo>
                  <a:pt x="23" y="5"/>
                </a:lnTo>
                <a:lnTo>
                  <a:pt x="23" y="4"/>
                </a:lnTo>
                <a:lnTo>
                  <a:pt x="22" y="4"/>
                </a:lnTo>
                <a:lnTo>
                  <a:pt x="22" y="3"/>
                </a:lnTo>
                <a:lnTo>
                  <a:pt x="21" y="3"/>
                </a:lnTo>
                <a:lnTo>
                  <a:pt x="20" y="3"/>
                </a:lnTo>
                <a:lnTo>
                  <a:pt x="20" y="2"/>
                </a:lnTo>
                <a:lnTo>
                  <a:pt x="20" y="1"/>
                </a:lnTo>
                <a:lnTo>
                  <a:pt x="19" y="1"/>
                </a:lnTo>
                <a:lnTo>
                  <a:pt x="18" y="1"/>
                </a:lnTo>
                <a:lnTo>
                  <a:pt x="17" y="0"/>
                </a:lnTo>
                <a:lnTo>
                  <a:pt x="16" y="0"/>
                </a:lnTo>
                <a:lnTo>
                  <a:pt x="15" y="0"/>
                </a:lnTo>
                <a:lnTo>
                  <a:pt x="14" y="0"/>
                </a:lnTo>
                <a:lnTo>
                  <a:pt x="13" y="0"/>
                </a:lnTo>
                <a:lnTo>
                  <a:pt x="12" y="0"/>
                </a:lnTo>
                <a:lnTo>
                  <a:pt x="12" y="1"/>
                </a:lnTo>
                <a:lnTo>
                  <a:pt x="11" y="1"/>
                </a:lnTo>
                <a:lnTo>
                  <a:pt x="10" y="1"/>
                </a:lnTo>
                <a:lnTo>
                  <a:pt x="9" y="2"/>
                </a:lnTo>
                <a:lnTo>
                  <a:pt x="9" y="3"/>
                </a:lnTo>
                <a:lnTo>
                  <a:pt x="8" y="3"/>
                </a:lnTo>
                <a:lnTo>
                  <a:pt x="7" y="3"/>
                </a:lnTo>
                <a:lnTo>
                  <a:pt x="7" y="4"/>
                </a:lnTo>
                <a:lnTo>
                  <a:pt x="6" y="5"/>
                </a:lnTo>
                <a:lnTo>
                  <a:pt x="5" y="6"/>
                </a:lnTo>
                <a:lnTo>
                  <a:pt x="4" y="7"/>
                </a:lnTo>
                <a:lnTo>
                  <a:pt x="4" y="8"/>
                </a:lnTo>
                <a:lnTo>
                  <a:pt x="3" y="9"/>
                </a:lnTo>
                <a:lnTo>
                  <a:pt x="3" y="10"/>
                </a:lnTo>
                <a:lnTo>
                  <a:pt x="3" y="11"/>
                </a:lnTo>
                <a:lnTo>
                  <a:pt x="2" y="12"/>
                </a:lnTo>
                <a:lnTo>
                  <a:pt x="2" y="13"/>
                </a:lnTo>
                <a:lnTo>
                  <a:pt x="1" y="14"/>
                </a:lnTo>
                <a:lnTo>
                  <a:pt x="1" y="15"/>
                </a:lnTo>
                <a:lnTo>
                  <a:pt x="1" y="16"/>
                </a:lnTo>
                <a:lnTo>
                  <a:pt x="1" y="17"/>
                </a:lnTo>
                <a:lnTo>
                  <a:pt x="1" y="18"/>
                </a:lnTo>
                <a:lnTo>
                  <a:pt x="0" y="18"/>
                </a:lnTo>
                <a:lnTo>
                  <a:pt x="0" y="19"/>
                </a:lnTo>
                <a:lnTo>
                  <a:pt x="0" y="20"/>
                </a:lnTo>
                <a:lnTo>
                  <a:pt x="0" y="21"/>
                </a:lnTo>
                <a:lnTo>
                  <a:pt x="0" y="22"/>
                </a:lnTo>
                <a:lnTo>
                  <a:pt x="0" y="23"/>
                </a:lnTo>
                <a:lnTo>
                  <a:pt x="0" y="24"/>
                </a:lnTo>
                <a:lnTo>
                  <a:pt x="0" y="25"/>
                </a:lnTo>
                <a:lnTo>
                  <a:pt x="0" y="26"/>
                </a:lnTo>
                <a:lnTo>
                  <a:pt x="0" y="28"/>
                </a:lnTo>
                <a:lnTo>
                  <a:pt x="0" y="29"/>
                </a:lnTo>
                <a:lnTo>
                  <a:pt x="0" y="30"/>
                </a:lnTo>
                <a:lnTo>
                  <a:pt x="0" y="31"/>
                </a:lnTo>
                <a:lnTo>
                  <a:pt x="0" y="32"/>
                </a:lnTo>
                <a:lnTo>
                  <a:pt x="0" y="33"/>
                </a:lnTo>
                <a:lnTo>
                  <a:pt x="0" y="34"/>
                </a:lnTo>
                <a:lnTo>
                  <a:pt x="0" y="35"/>
                </a:lnTo>
                <a:lnTo>
                  <a:pt x="0" y="36"/>
                </a:lnTo>
                <a:lnTo>
                  <a:pt x="1" y="36"/>
                </a:lnTo>
                <a:lnTo>
                  <a:pt x="1" y="37"/>
                </a:lnTo>
                <a:lnTo>
                  <a:pt x="1" y="38"/>
                </a:lnTo>
                <a:lnTo>
                  <a:pt x="1" y="39"/>
                </a:lnTo>
                <a:lnTo>
                  <a:pt x="1" y="40"/>
                </a:lnTo>
                <a:lnTo>
                  <a:pt x="2" y="40"/>
                </a:lnTo>
                <a:lnTo>
                  <a:pt x="2" y="41"/>
                </a:lnTo>
                <a:lnTo>
                  <a:pt x="2" y="42"/>
                </a:lnTo>
                <a:lnTo>
                  <a:pt x="3" y="44"/>
                </a:lnTo>
                <a:lnTo>
                  <a:pt x="3" y="45"/>
                </a:lnTo>
                <a:lnTo>
                  <a:pt x="4" y="47"/>
                </a:lnTo>
                <a:lnTo>
                  <a:pt x="5" y="48"/>
                </a:lnTo>
                <a:lnTo>
                  <a:pt x="6" y="50"/>
                </a:lnTo>
                <a:lnTo>
                  <a:pt x="7" y="50"/>
                </a:lnTo>
                <a:lnTo>
                  <a:pt x="7" y="51"/>
                </a:lnTo>
                <a:lnTo>
                  <a:pt x="8" y="51"/>
                </a:lnTo>
                <a:lnTo>
                  <a:pt x="9" y="52"/>
                </a:lnTo>
                <a:lnTo>
                  <a:pt x="10" y="53"/>
                </a:lnTo>
                <a:lnTo>
                  <a:pt x="11" y="53"/>
                </a:lnTo>
                <a:lnTo>
                  <a:pt x="12" y="54"/>
                </a:lnTo>
                <a:lnTo>
                  <a:pt x="13" y="54"/>
                </a:lnTo>
                <a:lnTo>
                  <a:pt x="14" y="54"/>
                </a:lnTo>
                <a:lnTo>
                  <a:pt x="15" y="55"/>
                </a:lnTo>
                <a:close/>
              </a:path>
            </a:pathLst>
          </a:custGeom>
          <a:solidFill>
            <a:srgbClr val="E67A7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82" name="Freeform 432"/>
          <p:cNvSpPr>
            <a:spLocks/>
          </p:cNvSpPr>
          <p:nvPr/>
        </p:nvSpPr>
        <p:spPr bwMode="auto">
          <a:xfrm>
            <a:off x="7412039" y="3357564"/>
            <a:ext cx="28575" cy="60325"/>
          </a:xfrm>
          <a:custGeom>
            <a:avLst/>
            <a:gdLst>
              <a:gd name="T0" fmla="*/ 6350 w 18"/>
              <a:gd name="T1" fmla="*/ 0 h 38"/>
              <a:gd name="T2" fmla="*/ 28575 w 18"/>
              <a:gd name="T3" fmla="*/ 50800 h 38"/>
              <a:gd name="T4" fmla="*/ 22225 w 18"/>
              <a:gd name="T5" fmla="*/ 60325 h 38"/>
              <a:gd name="T6" fmla="*/ 0 w 18"/>
              <a:gd name="T7" fmla="*/ 11113 h 38"/>
              <a:gd name="T8" fmla="*/ 0 w 18"/>
              <a:gd name="T9" fmla="*/ 9525 h 38"/>
              <a:gd name="T10" fmla="*/ 0 w 18"/>
              <a:gd name="T11" fmla="*/ 9525 h 38"/>
              <a:gd name="T12" fmla="*/ 0 w 18"/>
              <a:gd name="T13" fmla="*/ 7938 h 38"/>
              <a:gd name="T14" fmla="*/ 0 w 18"/>
              <a:gd name="T15" fmla="*/ 7938 h 38"/>
              <a:gd name="T16" fmla="*/ 0 w 18"/>
              <a:gd name="T17" fmla="*/ 6350 h 38"/>
              <a:gd name="T18" fmla="*/ 1588 w 18"/>
              <a:gd name="T19" fmla="*/ 4763 h 38"/>
              <a:gd name="T20" fmla="*/ 1588 w 18"/>
              <a:gd name="T21" fmla="*/ 3175 h 38"/>
              <a:gd name="T22" fmla="*/ 1588 w 18"/>
              <a:gd name="T23" fmla="*/ 1588 h 38"/>
              <a:gd name="T24" fmla="*/ 3175 w 18"/>
              <a:gd name="T25" fmla="*/ 0 h 38"/>
              <a:gd name="T26" fmla="*/ 3175 w 18"/>
              <a:gd name="T27" fmla="*/ 0 h 38"/>
              <a:gd name="T28" fmla="*/ 4763 w 18"/>
              <a:gd name="T29" fmla="*/ 0 h 38"/>
              <a:gd name="T30" fmla="*/ 4763 w 18"/>
              <a:gd name="T31" fmla="*/ 0 h 38"/>
              <a:gd name="T32" fmla="*/ 6350 w 18"/>
              <a:gd name="T33" fmla="*/ 0 h 38"/>
              <a:gd name="T34" fmla="*/ 6350 w 18"/>
              <a:gd name="T35" fmla="*/ 0 h 38"/>
              <a:gd name="T36" fmla="*/ 6350 w 18"/>
              <a:gd name="T37" fmla="*/ 0 h 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8" h="38">
                <a:moveTo>
                  <a:pt x="4" y="0"/>
                </a:moveTo>
                <a:lnTo>
                  <a:pt x="18" y="32"/>
                </a:lnTo>
                <a:lnTo>
                  <a:pt x="14" y="38"/>
                </a:lnTo>
                <a:lnTo>
                  <a:pt x="0" y="7"/>
                </a:lnTo>
                <a:lnTo>
                  <a:pt x="0" y="6"/>
                </a:lnTo>
                <a:lnTo>
                  <a:pt x="0" y="5"/>
                </a:lnTo>
                <a:lnTo>
                  <a:pt x="0" y="4"/>
                </a:lnTo>
                <a:lnTo>
                  <a:pt x="1" y="3"/>
                </a:lnTo>
                <a:lnTo>
                  <a:pt x="1" y="2"/>
                </a:lnTo>
                <a:lnTo>
                  <a:pt x="1" y="1"/>
                </a:lnTo>
                <a:lnTo>
                  <a:pt x="2" y="0"/>
                </a:lnTo>
                <a:lnTo>
                  <a:pt x="3" y="0"/>
                </a:lnTo>
                <a:lnTo>
                  <a:pt x="4" y="0"/>
                </a:lnTo>
                <a:close/>
              </a:path>
            </a:pathLst>
          </a:custGeom>
          <a:solidFill>
            <a:srgbClr val="66C7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83" name="Freeform 433"/>
          <p:cNvSpPr>
            <a:spLocks/>
          </p:cNvSpPr>
          <p:nvPr/>
        </p:nvSpPr>
        <p:spPr bwMode="auto">
          <a:xfrm>
            <a:off x="7386639" y="3305175"/>
            <a:ext cx="14287" cy="26988"/>
          </a:xfrm>
          <a:custGeom>
            <a:avLst/>
            <a:gdLst>
              <a:gd name="T0" fmla="*/ 7937 w 9"/>
              <a:gd name="T1" fmla="*/ 26988 h 17"/>
              <a:gd name="T2" fmla="*/ 9525 w 9"/>
              <a:gd name="T3" fmla="*/ 26988 h 17"/>
              <a:gd name="T4" fmla="*/ 11112 w 9"/>
              <a:gd name="T5" fmla="*/ 25400 h 17"/>
              <a:gd name="T6" fmla="*/ 11112 w 9"/>
              <a:gd name="T7" fmla="*/ 23813 h 17"/>
              <a:gd name="T8" fmla="*/ 12700 w 9"/>
              <a:gd name="T9" fmla="*/ 22225 h 17"/>
              <a:gd name="T10" fmla="*/ 14287 w 9"/>
              <a:gd name="T11" fmla="*/ 20638 h 17"/>
              <a:gd name="T12" fmla="*/ 14287 w 9"/>
              <a:gd name="T13" fmla="*/ 17463 h 17"/>
              <a:gd name="T14" fmla="*/ 14287 w 9"/>
              <a:gd name="T15" fmla="*/ 15875 h 17"/>
              <a:gd name="T16" fmla="*/ 14287 w 9"/>
              <a:gd name="T17" fmla="*/ 12700 h 17"/>
              <a:gd name="T18" fmla="*/ 14287 w 9"/>
              <a:gd name="T19" fmla="*/ 9525 h 17"/>
              <a:gd name="T20" fmla="*/ 14287 w 9"/>
              <a:gd name="T21" fmla="*/ 6350 h 17"/>
              <a:gd name="T22" fmla="*/ 12700 w 9"/>
              <a:gd name="T23" fmla="*/ 4763 h 17"/>
              <a:gd name="T24" fmla="*/ 11112 w 9"/>
              <a:gd name="T25" fmla="*/ 3175 h 17"/>
              <a:gd name="T26" fmla="*/ 11112 w 9"/>
              <a:gd name="T27" fmla="*/ 1588 h 17"/>
              <a:gd name="T28" fmla="*/ 9525 w 9"/>
              <a:gd name="T29" fmla="*/ 1588 h 17"/>
              <a:gd name="T30" fmla="*/ 7937 w 9"/>
              <a:gd name="T31" fmla="*/ 0 h 17"/>
              <a:gd name="T32" fmla="*/ 6350 w 9"/>
              <a:gd name="T33" fmla="*/ 0 h 17"/>
              <a:gd name="T34" fmla="*/ 4762 w 9"/>
              <a:gd name="T35" fmla="*/ 1588 h 17"/>
              <a:gd name="T36" fmla="*/ 3175 w 9"/>
              <a:gd name="T37" fmla="*/ 1588 h 17"/>
              <a:gd name="T38" fmla="*/ 1587 w 9"/>
              <a:gd name="T39" fmla="*/ 3175 h 17"/>
              <a:gd name="T40" fmla="*/ 1587 w 9"/>
              <a:gd name="T41" fmla="*/ 4763 h 17"/>
              <a:gd name="T42" fmla="*/ 0 w 9"/>
              <a:gd name="T43" fmla="*/ 6350 h 17"/>
              <a:gd name="T44" fmla="*/ 0 w 9"/>
              <a:gd name="T45" fmla="*/ 9525 h 17"/>
              <a:gd name="T46" fmla="*/ 0 w 9"/>
              <a:gd name="T47" fmla="*/ 12700 h 17"/>
              <a:gd name="T48" fmla="*/ 0 w 9"/>
              <a:gd name="T49" fmla="*/ 15875 h 17"/>
              <a:gd name="T50" fmla="*/ 0 w 9"/>
              <a:gd name="T51" fmla="*/ 17463 h 17"/>
              <a:gd name="T52" fmla="*/ 0 w 9"/>
              <a:gd name="T53" fmla="*/ 20638 h 17"/>
              <a:gd name="T54" fmla="*/ 1587 w 9"/>
              <a:gd name="T55" fmla="*/ 22225 h 17"/>
              <a:gd name="T56" fmla="*/ 1587 w 9"/>
              <a:gd name="T57" fmla="*/ 23813 h 17"/>
              <a:gd name="T58" fmla="*/ 3175 w 9"/>
              <a:gd name="T59" fmla="*/ 25400 h 17"/>
              <a:gd name="T60" fmla="*/ 4762 w 9"/>
              <a:gd name="T61" fmla="*/ 26988 h 17"/>
              <a:gd name="T62" fmla="*/ 6350 w 9"/>
              <a:gd name="T63" fmla="*/ 26988 h 1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 h="17">
                <a:moveTo>
                  <a:pt x="5" y="17"/>
                </a:moveTo>
                <a:lnTo>
                  <a:pt x="5" y="17"/>
                </a:lnTo>
                <a:lnTo>
                  <a:pt x="6" y="17"/>
                </a:lnTo>
                <a:lnTo>
                  <a:pt x="7" y="16"/>
                </a:lnTo>
                <a:lnTo>
                  <a:pt x="7" y="15"/>
                </a:lnTo>
                <a:lnTo>
                  <a:pt x="8" y="15"/>
                </a:lnTo>
                <a:lnTo>
                  <a:pt x="8" y="14"/>
                </a:lnTo>
                <a:lnTo>
                  <a:pt x="9" y="13"/>
                </a:lnTo>
                <a:lnTo>
                  <a:pt x="9" y="12"/>
                </a:lnTo>
                <a:lnTo>
                  <a:pt x="9" y="11"/>
                </a:lnTo>
                <a:lnTo>
                  <a:pt x="9" y="10"/>
                </a:lnTo>
                <a:lnTo>
                  <a:pt x="9" y="9"/>
                </a:lnTo>
                <a:lnTo>
                  <a:pt x="9" y="8"/>
                </a:lnTo>
                <a:lnTo>
                  <a:pt x="9" y="7"/>
                </a:lnTo>
                <a:lnTo>
                  <a:pt x="9" y="6"/>
                </a:lnTo>
                <a:lnTo>
                  <a:pt x="9" y="5"/>
                </a:lnTo>
                <a:lnTo>
                  <a:pt x="9" y="4"/>
                </a:lnTo>
                <a:lnTo>
                  <a:pt x="8" y="4"/>
                </a:lnTo>
                <a:lnTo>
                  <a:pt x="8" y="3"/>
                </a:lnTo>
                <a:lnTo>
                  <a:pt x="8" y="2"/>
                </a:lnTo>
                <a:lnTo>
                  <a:pt x="7" y="2"/>
                </a:lnTo>
                <a:lnTo>
                  <a:pt x="7" y="1"/>
                </a:lnTo>
                <a:lnTo>
                  <a:pt x="6" y="1"/>
                </a:lnTo>
                <a:lnTo>
                  <a:pt x="5" y="0"/>
                </a:lnTo>
                <a:lnTo>
                  <a:pt x="4" y="0"/>
                </a:lnTo>
                <a:lnTo>
                  <a:pt x="3" y="1"/>
                </a:lnTo>
                <a:lnTo>
                  <a:pt x="2" y="1"/>
                </a:lnTo>
                <a:lnTo>
                  <a:pt x="1" y="2"/>
                </a:lnTo>
                <a:lnTo>
                  <a:pt x="1" y="3"/>
                </a:lnTo>
                <a:lnTo>
                  <a:pt x="0" y="4"/>
                </a:lnTo>
                <a:lnTo>
                  <a:pt x="0" y="5"/>
                </a:lnTo>
                <a:lnTo>
                  <a:pt x="0" y="6"/>
                </a:lnTo>
                <a:lnTo>
                  <a:pt x="0" y="7"/>
                </a:lnTo>
                <a:lnTo>
                  <a:pt x="0" y="8"/>
                </a:lnTo>
                <a:lnTo>
                  <a:pt x="0" y="9"/>
                </a:lnTo>
                <a:lnTo>
                  <a:pt x="0" y="10"/>
                </a:lnTo>
                <a:lnTo>
                  <a:pt x="0" y="11"/>
                </a:lnTo>
                <a:lnTo>
                  <a:pt x="0" y="12"/>
                </a:lnTo>
                <a:lnTo>
                  <a:pt x="0" y="13"/>
                </a:lnTo>
                <a:lnTo>
                  <a:pt x="0" y="14"/>
                </a:lnTo>
                <a:lnTo>
                  <a:pt x="1" y="14"/>
                </a:lnTo>
                <a:lnTo>
                  <a:pt x="1" y="15"/>
                </a:lnTo>
                <a:lnTo>
                  <a:pt x="2" y="15"/>
                </a:lnTo>
                <a:lnTo>
                  <a:pt x="2" y="16"/>
                </a:lnTo>
                <a:lnTo>
                  <a:pt x="2" y="17"/>
                </a:lnTo>
                <a:lnTo>
                  <a:pt x="3" y="17"/>
                </a:lnTo>
                <a:lnTo>
                  <a:pt x="4" y="17"/>
                </a:lnTo>
                <a:lnTo>
                  <a:pt x="5" y="17"/>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84" name="Freeform 434"/>
          <p:cNvSpPr>
            <a:spLocks/>
          </p:cNvSpPr>
          <p:nvPr/>
        </p:nvSpPr>
        <p:spPr bwMode="auto">
          <a:xfrm>
            <a:off x="7356476" y="3338513"/>
            <a:ext cx="30163" cy="30162"/>
          </a:xfrm>
          <a:custGeom>
            <a:avLst/>
            <a:gdLst>
              <a:gd name="T0" fmla="*/ 28575 w 19"/>
              <a:gd name="T1" fmla="*/ 15875 h 19"/>
              <a:gd name="T2" fmla="*/ 3175 w 19"/>
              <a:gd name="T3" fmla="*/ 30162 h 19"/>
              <a:gd name="T4" fmla="*/ 0 w 19"/>
              <a:gd name="T5" fmla="*/ 14287 h 19"/>
              <a:gd name="T6" fmla="*/ 26988 w 19"/>
              <a:gd name="T7" fmla="*/ 0 h 19"/>
              <a:gd name="T8" fmla="*/ 26988 w 19"/>
              <a:gd name="T9" fmla="*/ 0 h 19"/>
              <a:gd name="T10" fmla="*/ 26988 w 19"/>
              <a:gd name="T11" fmla="*/ 0 h 19"/>
              <a:gd name="T12" fmla="*/ 28575 w 19"/>
              <a:gd name="T13" fmla="*/ 1587 h 19"/>
              <a:gd name="T14" fmla="*/ 28575 w 19"/>
              <a:gd name="T15" fmla="*/ 3175 h 19"/>
              <a:gd name="T16" fmla="*/ 28575 w 19"/>
              <a:gd name="T17" fmla="*/ 3175 h 19"/>
              <a:gd name="T18" fmla="*/ 30163 w 19"/>
              <a:gd name="T19" fmla="*/ 4762 h 19"/>
              <a:gd name="T20" fmla="*/ 30163 w 19"/>
              <a:gd name="T21" fmla="*/ 6350 h 19"/>
              <a:gd name="T22" fmla="*/ 30163 w 19"/>
              <a:gd name="T23" fmla="*/ 7937 h 19"/>
              <a:gd name="T24" fmla="*/ 30163 w 19"/>
              <a:gd name="T25" fmla="*/ 9525 h 19"/>
              <a:gd name="T26" fmla="*/ 30163 w 19"/>
              <a:gd name="T27" fmla="*/ 11112 h 19"/>
              <a:gd name="T28" fmla="*/ 30163 w 19"/>
              <a:gd name="T29" fmla="*/ 11112 h 19"/>
              <a:gd name="T30" fmla="*/ 30163 w 19"/>
              <a:gd name="T31" fmla="*/ 14287 h 19"/>
              <a:gd name="T32" fmla="*/ 28575 w 19"/>
              <a:gd name="T33" fmla="*/ 14287 h 19"/>
              <a:gd name="T34" fmla="*/ 28575 w 19"/>
              <a:gd name="T35" fmla="*/ 15875 h 19"/>
              <a:gd name="T36" fmla="*/ 28575 w 19"/>
              <a:gd name="T37" fmla="*/ 15875 h 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 h="19">
                <a:moveTo>
                  <a:pt x="18" y="10"/>
                </a:moveTo>
                <a:lnTo>
                  <a:pt x="2" y="19"/>
                </a:lnTo>
                <a:lnTo>
                  <a:pt x="0" y="9"/>
                </a:lnTo>
                <a:lnTo>
                  <a:pt x="17" y="0"/>
                </a:lnTo>
                <a:lnTo>
                  <a:pt x="18" y="1"/>
                </a:lnTo>
                <a:lnTo>
                  <a:pt x="18" y="2"/>
                </a:lnTo>
                <a:lnTo>
                  <a:pt x="19" y="3"/>
                </a:lnTo>
                <a:lnTo>
                  <a:pt x="19" y="4"/>
                </a:lnTo>
                <a:lnTo>
                  <a:pt x="19" y="5"/>
                </a:lnTo>
                <a:lnTo>
                  <a:pt x="19" y="6"/>
                </a:lnTo>
                <a:lnTo>
                  <a:pt x="19" y="7"/>
                </a:lnTo>
                <a:lnTo>
                  <a:pt x="19" y="9"/>
                </a:lnTo>
                <a:lnTo>
                  <a:pt x="18" y="9"/>
                </a:lnTo>
                <a:lnTo>
                  <a:pt x="18" y="10"/>
                </a:lnTo>
                <a:close/>
              </a:path>
            </a:pathLst>
          </a:custGeom>
          <a:solidFill>
            <a:srgbClr val="66C7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85" name="Freeform 435"/>
          <p:cNvSpPr>
            <a:spLocks/>
          </p:cNvSpPr>
          <p:nvPr/>
        </p:nvSpPr>
        <p:spPr bwMode="auto">
          <a:xfrm>
            <a:off x="7321550" y="3336926"/>
            <a:ext cx="39688" cy="73025"/>
          </a:xfrm>
          <a:custGeom>
            <a:avLst/>
            <a:gdLst>
              <a:gd name="T0" fmla="*/ 22225 w 25"/>
              <a:gd name="T1" fmla="*/ 73025 h 46"/>
              <a:gd name="T2" fmla="*/ 23813 w 25"/>
              <a:gd name="T3" fmla="*/ 71438 h 46"/>
              <a:gd name="T4" fmla="*/ 25400 w 25"/>
              <a:gd name="T5" fmla="*/ 71438 h 46"/>
              <a:gd name="T6" fmla="*/ 28575 w 25"/>
              <a:gd name="T7" fmla="*/ 68263 h 46"/>
              <a:gd name="T8" fmla="*/ 31750 w 25"/>
              <a:gd name="T9" fmla="*/ 66675 h 46"/>
              <a:gd name="T10" fmla="*/ 33338 w 25"/>
              <a:gd name="T11" fmla="*/ 63500 h 46"/>
              <a:gd name="T12" fmla="*/ 34925 w 25"/>
              <a:gd name="T13" fmla="*/ 60325 h 46"/>
              <a:gd name="T14" fmla="*/ 36513 w 25"/>
              <a:gd name="T15" fmla="*/ 55563 h 46"/>
              <a:gd name="T16" fmla="*/ 38100 w 25"/>
              <a:gd name="T17" fmla="*/ 50800 h 46"/>
              <a:gd name="T18" fmla="*/ 39688 w 25"/>
              <a:gd name="T19" fmla="*/ 46038 h 46"/>
              <a:gd name="T20" fmla="*/ 39688 w 25"/>
              <a:gd name="T21" fmla="*/ 41275 h 46"/>
              <a:gd name="T22" fmla="*/ 39688 w 25"/>
              <a:gd name="T23" fmla="*/ 38100 h 46"/>
              <a:gd name="T24" fmla="*/ 39688 w 25"/>
              <a:gd name="T25" fmla="*/ 34925 h 46"/>
              <a:gd name="T26" fmla="*/ 39688 w 25"/>
              <a:gd name="T27" fmla="*/ 33338 h 46"/>
              <a:gd name="T28" fmla="*/ 39688 w 25"/>
              <a:gd name="T29" fmla="*/ 30163 h 46"/>
              <a:gd name="T30" fmla="*/ 38100 w 25"/>
              <a:gd name="T31" fmla="*/ 25400 h 46"/>
              <a:gd name="T32" fmla="*/ 38100 w 25"/>
              <a:gd name="T33" fmla="*/ 20638 h 46"/>
              <a:gd name="T34" fmla="*/ 36513 w 25"/>
              <a:gd name="T35" fmla="*/ 15875 h 46"/>
              <a:gd name="T36" fmla="*/ 34925 w 25"/>
              <a:gd name="T37" fmla="*/ 11113 h 46"/>
              <a:gd name="T38" fmla="*/ 33338 w 25"/>
              <a:gd name="T39" fmla="*/ 7938 h 46"/>
              <a:gd name="T40" fmla="*/ 30163 w 25"/>
              <a:gd name="T41" fmla="*/ 4763 h 46"/>
              <a:gd name="T42" fmla="*/ 26988 w 25"/>
              <a:gd name="T43" fmla="*/ 3175 h 46"/>
              <a:gd name="T44" fmla="*/ 25400 w 25"/>
              <a:gd name="T45" fmla="*/ 1588 h 46"/>
              <a:gd name="T46" fmla="*/ 22225 w 25"/>
              <a:gd name="T47" fmla="*/ 0 h 46"/>
              <a:gd name="T48" fmla="*/ 19050 w 25"/>
              <a:gd name="T49" fmla="*/ 0 h 46"/>
              <a:gd name="T50" fmla="*/ 17463 w 25"/>
              <a:gd name="T51" fmla="*/ 0 h 46"/>
              <a:gd name="T52" fmla="*/ 15875 w 25"/>
              <a:gd name="T53" fmla="*/ 0 h 46"/>
              <a:gd name="T54" fmla="*/ 14288 w 25"/>
              <a:gd name="T55" fmla="*/ 1588 h 46"/>
              <a:gd name="T56" fmla="*/ 12700 w 25"/>
              <a:gd name="T57" fmla="*/ 3175 h 46"/>
              <a:gd name="T58" fmla="*/ 9525 w 25"/>
              <a:gd name="T59" fmla="*/ 4763 h 46"/>
              <a:gd name="T60" fmla="*/ 6350 w 25"/>
              <a:gd name="T61" fmla="*/ 7938 h 46"/>
              <a:gd name="T62" fmla="*/ 4763 w 25"/>
              <a:gd name="T63" fmla="*/ 11113 h 46"/>
              <a:gd name="T64" fmla="*/ 3175 w 25"/>
              <a:gd name="T65" fmla="*/ 15875 h 46"/>
              <a:gd name="T66" fmla="*/ 1588 w 25"/>
              <a:gd name="T67" fmla="*/ 20638 h 46"/>
              <a:gd name="T68" fmla="*/ 1588 w 25"/>
              <a:gd name="T69" fmla="*/ 25400 h 46"/>
              <a:gd name="T70" fmla="*/ 0 w 25"/>
              <a:gd name="T71" fmla="*/ 30163 h 46"/>
              <a:gd name="T72" fmla="*/ 0 w 25"/>
              <a:gd name="T73" fmla="*/ 33338 h 46"/>
              <a:gd name="T74" fmla="*/ 0 w 25"/>
              <a:gd name="T75" fmla="*/ 34925 h 46"/>
              <a:gd name="T76" fmla="*/ 0 w 25"/>
              <a:gd name="T77" fmla="*/ 38100 h 46"/>
              <a:gd name="T78" fmla="*/ 0 w 25"/>
              <a:gd name="T79" fmla="*/ 41275 h 46"/>
              <a:gd name="T80" fmla="*/ 1588 w 25"/>
              <a:gd name="T81" fmla="*/ 47625 h 46"/>
              <a:gd name="T82" fmla="*/ 1588 w 25"/>
              <a:gd name="T83" fmla="*/ 52388 h 46"/>
              <a:gd name="T84" fmla="*/ 3175 w 25"/>
              <a:gd name="T85" fmla="*/ 57150 h 46"/>
              <a:gd name="T86" fmla="*/ 4763 w 25"/>
              <a:gd name="T87" fmla="*/ 60325 h 46"/>
              <a:gd name="T88" fmla="*/ 6350 w 25"/>
              <a:gd name="T89" fmla="*/ 65088 h 46"/>
              <a:gd name="T90" fmla="*/ 9525 w 25"/>
              <a:gd name="T91" fmla="*/ 68263 h 46"/>
              <a:gd name="T92" fmla="*/ 12700 w 25"/>
              <a:gd name="T93" fmla="*/ 69850 h 46"/>
              <a:gd name="T94" fmla="*/ 14288 w 25"/>
              <a:gd name="T95" fmla="*/ 71438 h 46"/>
              <a:gd name="T96" fmla="*/ 17463 w 25"/>
              <a:gd name="T97" fmla="*/ 71438 h 46"/>
              <a:gd name="T98" fmla="*/ 17463 w 25"/>
              <a:gd name="T99" fmla="*/ 73025 h 46"/>
              <a:gd name="T100" fmla="*/ 19050 w 25"/>
              <a:gd name="T101" fmla="*/ 73025 h 4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5" h="46">
                <a:moveTo>
                  <a:pt x="12" y="46"/>
                </a:moveTo>
                <a:lnTo>
                  <a:pt x="13" y="46"/>
                </a:lnTo>
                <a:lnTo>
                  <a:pt x="14" y="46"/>
                </a:lnTo>
                <a:lnTo>
                  <a:pt x="14" y="45"/>
                </a:lnTo>
                <a:lnTo>
                  <a:pt x="15" y="45"/>
                </a:lnTo>
                <a:lnTo>
                  <a:pt x="16" y="45"/>
                </a:lnTo>
                <a:lnTo>
                  <a:pt x="17" y="45"/>
                </a:lnTo>
                <a:lnTo>
                  <a:pt x="17" y="44"/>
                </a:lnTo>
                <a:lnTo>
                  <a:pt x="18" y="43"/>
                </a:lnTo>
                <a:lnTo>
                  <a:pt x="19" y="43"/>
                </a:lnTo>
                <a:lnTo>
                  <a:pt x="20" y="42"/>
                </a:lnTo>
                <a:lnTo>
                  <a:pt x="20" y="41"/>
                </a:lnTo>
                <a:lnTo>
                  <a:pt x="21" y="41"/>
                </a:lnTo>
                <a:lnTo>
                  <a:pt x="21" y="40"/>
                </a:lnTo>
                <a:lnTo>
                  <a:pt x="21" y="39"/>
                </a:lnTo>
                <a:lnTo>
                  <a:pt x="22" y="38"/>
                </a:lnTo>
                <a:lnTo>
                  <a:pt x="23" y="36"/>
                </a:lnTo>
                <a:lnTo>
                  <a:pt x="23" y="35"/>
                </a:lnTo>
                <a:lnTo>
                  <a:pt x="23" y="34"/>
                </a:lnTo>
                <a:lnTo>
                  <a:pt x="24" y="33"/>
                </a:lnTo>
                <a:lnTo>
                  <a:pt x="24" y="32"/>
                </a:lnTo>
                <a:lnTo>
                  <a:pt x="24" y="31"/>
                </a:lnTo>
                <a:lnTo>
                  <a:pt x="24" y="30"/>
                </a:lnTo>
                <a:lnTo>
                  <a:pt x="25" y="29"/>
                </a:lnTo>
                <a:lnTo>
                  <a:pt x="25" y="27"/>
                </a:lnTo>
                <a:lnTo>
                  <a:pt x="25" y="26"/>
                </a:lnTo>
                <a:lnTo>
                  <a:pt x="25" y="25"/>
                </a:lnTo>
                <a:lnTo>
                  <a:pt x="25" y="24"/>
                </a:lnTo>
                <a:lnTo>
                  <a:pt x="25" y="23"/>
                </a:lnTo>
                <a:lnTo>
                  <a:pt x="25" y="22"/>
                </a:lnTo>
                <a:lnTo>
                  <a:pt x="25" y="21"/>
                </a:lnTo>
                <a:lnTo>
                  <a:pt x="25" y="20"/>
                </a:lnTo>
                <a:lnTo>
                  <a:pt x="25" y="19"/>
                </a:lnTo>
                <a:lnTo>
                  <a:pt x="25" y="18"/>
                </a:lnTo>
                <a:lnTo>
                  <a:pt x="25" y="17"/>
                </a:lnTo>
                <a:lnTo>
                  <a:pt x="24" y="16"/>
                </a:lnTo>
                <a:lnTo>
                  <a:pt x="24" y="15"/>
                </a:lnTo>
                <a:lnTo>
                  <a:pt x="24" y="14"/>
                </a:lnTo>
                <a:lnTo>
                  <a:pt x="24" y="13"/>
                </a:lnTo>
                <a:lnTo>
                  <a:pt x="23" y="12"/>
                </a:lnTo>
                <a:lnTo>
                  <a:pt x="23" y="11"/>
                </a:lnTo>
                <a:lnTo>
                  <a:pt x="23" y="10"/>
                </a:lnTo>
                <a:lnTo>
                  <a:pt x="23" y="9"/>
                </a:lnTo>
                <a:lnTo>
                  <a:pt x="22" y="8"/>
                </a:lnTo>
                <a:lnTo>
                  <a:pt x="22" y="7"/>
                </a:lnTo>
                <a:lnTo>
                  <a:pt x="21" y="7"/>
                </a:lnTo>
                <a:lnTo>
                  <a:pt x="21" y="6"/>
                </a:lnTo>
                <a:lnTo>
                  <a:pt x="21" y="5"/>
                </a:lnTo>
                <a:lnTo>
                  <a:pt x="20" y="4"/>
                </a:lnTo>
                <a:lnTo>
                  <a:pt x="19" y="3"/>
                </a:lnTo>
                <a:lnTo>
                  <a:pt x="19" y="2"/>
                </a:lnTo>
                <a:lnTo>
                  <a:pt x="18" y="2"/>
                </a:lnTo>
                <a:lnTo>
                  <a:pt x="17" y="2"/>
                </a:lnTo>
                <a:lnTo>
                  <a:pt x="17" y="1"/>
                </a:lnTo>
                <a:lnTo>
                  <a:pt x="16" y="1"/>
                </a:lnTo>
                <a:lnTo>
                  <a:pt x="15" y="1"/>
                </a:lnTo>
                <a:lnTo>
                  <a:pt x="15" y="0"/>
                </a:lnTo>
                <a:lnTo>
                  <a:pt x="14" y="0"/>
                </a:lnTo>
                <a:lnTo>
                  <a:pt x="13" y="0"/>
                </a:lnTo>
                <a:lnTo>
                  <a:pt x="12" y="0"/>
                </a:lnTo>
                <a:lnTo>
                  <a:pt x="11" y="0"/>
                </a:lnTo>
                <a:lnTo>
                  <a:pt x="10" y="0"/>
                </a:lnTo>
                <a:lnTo>
                  <a:pt x="10" y="1"/>
                </a:lnTo>
                <a:lnTo>
                  <a:pt x="9" y="1"/>
                </a:lnTo>
                <a:lnTo>
                  <a:pt x="8" y="1"/>
                </a:lnTo>
                <a:lnTo>
                  <a:pt x="8" y="2"/>
                </a:lnTo>
                <a:lnTo>
                  <a:pt x="7" y="2"/>
                </a:lnTo>
                <a:lnTo>
                  <a:pt x="6" y="2"/>
                </a:lnTo>
                <a:lnTo>
                  <a:pt x="6" y="3"/>
                </a:lnTo>
                <a:lnTo>
                  <a:pt x="5" y="4"/>
                </a:lnTo>
                <a:lnTo>
                  <a:pt x="4" y="5"/>
                </a:lnTo>
                <a:lnTo>
                  <a:pt x="4" y="6"/>
                </a:lnTo>
                <a:lnTo>
                  <a:pt x="4" y="7"/>
                </a:lnTo>
                <a:lnTo>
                  <a:pt x="3" y="7"/>
                </a:lnTo>
                <a:lnTo>
                  <a:pt x="3" y="8"/>
                </a:lnTo>
                <a:lnTo>
                  <a:pt x="2" y="9"/>
                </a:lnTo>
                <a:lnTo>
                  <a:pt x="2" y="10"/>
                </a:lnTo>
                <a:lnTo>
                  <a:pt x="2" y="11"/>
                </a:lnTo>
                <a:lnTo>
                  <a:pt x="1" y="12"/>
                </a:lnTo>
                <a:lnTo>
                  <a:pt x="1" y="13"/>
                </a:lnTo>
                <a:lnTo>
                  <a:pt x="1" y="14"/>
                </a:lnTo>
                <a:lnTo>
                  <a:pt x="1" y="15"/>
                </a:lnTo>
                <a:lnTo>
                  <a:pt x="1" y="16"/>
                </a:lnTo>
                <a:lnTo>
                  <a:pt x="0" y="17"/>
                </a:lnTo>
                <a:lnTo>
                  <a:pt x="0" y="18"/>
                </a:lnTo>
                <a:lnTo>
                  <a:pt x="0" y="19"/>
                </a:lnTo>
                <a:lnTo>
                  <a:pt x="0" y="20"/>
                </a:lnTo>
                <a:lnTo>
                  <a:pt x="0" y="21"/>
                </a:lnTo>
                <a:lnTo>
                  <a:pt x="0" y="22"/>
                </a:lnTo>
                <a:lnTo>
                  <a:pt x="0" y="23"/>
                </a:lnTo>
                <a:lnTo>
                  <a:pt x="0" y="24"/>
                </a:lnTo>
                <a:lnTo>
                  <a:pt x="0" y="25"/>
                </a:lnTo>
                <a:lnTo>
                  <a:pt x="0" y="26"/>
                </a:lnTo>
                <a:lnTo>
                  <a:pt x="0" y="27"/>
                </a:lnTo>
                <a:lnTo>
                  <a:pt x="0" y="29"/>
                </a:lnTo>
                <a:lnTo>
                  <a:pt x="1" y="30"/>
                </a:lnTo>
                <a:lnTo>
                  <a:pt x="1" y="31"/>
                </a:lnTo>
                <a:lnTo>
                  <a:pt x="1" y="32"/>
                </a:lnTo>
                <a:lnTo>
                  <a:pt x="1" y="33"/>
                </a:lnTo>
                <a:lnTo>
                  <a:pt x="1" y="34"/>
                </a:lnTo>
                <a:lnTo>
                  <a:pt x="2" y="35"/>
                </a:lnTo>
                <a:lnTo>
                  <a:pt x="2" y="36"/>
                </a:lnTo>
                <a:lnTo>
                  <a:pt x="3" y="38"/>
                </a:lnTo>
                <a:lnTo>
                  <a:pt x="4" y="39"/>
                </a:lnTo>
                <a:lnTo>
                  <a:pt x="4" y="40"/>
                </a:lnTo>
                <a:lnTo>
                  <a:pt x="4" y="41"/>
                </a:lnTo>
                <a:lnTo>
                  <a:pt x="5" y="41"/>
                </a:lnTo>
                <a:lnTo>
                  <a:pt x="5" y="42"/>
                </a:lnTo>
                <a:lnTo>
                  <a:pt x="6" y="43"/>
                </a:lnTo>
                <a:lnTo>
                  <a:pt x="7" y="43"/>
                </a:lnTo>
                <a:lnTo>
                  <a:pt x="8" y="44"/>
                </a:lnTo>
                <a:lnTo>
                  <a:pt x="8" y="45"/>
                </a:lnTo>
                <a:lnTo>
                  <a:pt x="9" y="45"/>
                </a:lnTo>
                <a:lnTo>
                  <a:pt x="10" y="45"/>
                </a:lnTo>
                <a:lnTo>
                  <a:pt x="11" y="45"/>
                </a:lnTo>
                <a:lnTo>
                  <a:pt x="11" y="46"/>
                </a:lnTo>
                <a:lnTo>
                  <a:pt x="12" y="46"/>
                </a:lnTo>
                <a:close/>
              </a:path>
            </a:pathLst>
          </a:custGeom>
          <a:solidFill>
            <a:srgbClr val="4263B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86" name="Freeform 436"/>
          <p:cNvSpPr>
            <a:spLocks/>
          </p:cNvSpPr>
          <p:nvPr/>
        </p:nvSpPr>
        <p:spPr bwMode="auto">
          <a:xfrm>
            <a:off x="7327900" y="3351214"/>
            <a:ext cx="12700" cy="22225"/>
          </a:xfrm>
          <a:custGeom>
            <a:avLst/>
            <a:gdLst>
              <a:gd name="T0" fmla="*/ 7938 w 8"/>
              <a:gd name="T1" fmla="*/ 22225 h 14"/>
              <a:gd name="T2" fmla="*/ 7938 w 8"/>
              <a:gd name="T3" fmla="*/ 22225 h 14"/>
              <a:gd name="T4" fmla="*/ 9525 w 8"/>
              <a:gd name="T5" fmla="*/ 20638 h 14"/>
              <a:gd name="T6" fmla="*/ 11113 w 8"/>
              <a:gd name="T7" fmla="*/ 20638 h 14"/>
              <a:gd name="T8" fmla="*/ 12700 w 8"/>
              <a:gd name="T9" fmla="*/ 19050 h 14"/>
              <a:gd name="T10" fmla="*/ 12700 w 8"/>
              <a:gd name="T11" fmla="*/ 15875 h 14"/>
              <a:gd name="T12" fmla="*/ 12700 w 8"/>
              <a:gd name="T13" fmla="*/ 14288 h 14"/>
              <a:gd name="T14" fmla="*/ 12700 w 8"/>
              <a:gd name="T15" fmla="*/ 12700 h 14"/>
              <a:gd name="T16" fmla="*/ 12700 w 8"/>
              <a:gd name="T17" fmla="*/ 9525 h 14"/>
              <a:gd name="T18" fmla="*/ 12700 w 8"/>
              <a:gd name="T19" fmla="*/ 7938 h 14"/>
              <a:gd name="T20" fmla="*/ 12700 w 8"/>
              <a:gd name="T21" fmla="*/ 4763 h 14"/>
              <a:gd name="T22" fmla="*/ 12700 w 8"/>
              <a:gd name="T23" fmla="*/ 3175 h 14"/>
              <a:gd name="T24" fmla="*/ 11113 w 8"/>
              <a:gd name="T25" fmla="*/ 3175 h 14"/>
              <a:gd name="T26" fmla="*/ 9525 w 8"/>
              <a:gd name="T27" fmla="*/ 0 h 14"/>
              <a:gd name="T28" fmla="*/ 7938 w 8"/>
              <a:gd name="T29" fmla="*/ 0 h 14"/>
              <a:gd name="T30" fmla="*/ 7938 w 8"/>
              <a:gd name="T31" fmla="*/ 0 h 14"/>
              <a:gd name="T32" fmla="*/ 6350 w 8"/>
              <a:gd name="T33" fmla="*/ 0 h 14"/>
              <a:gd name="T34" fmla="*/ 4763 w 8"/>
              <a:gd name="T35" fmla="*/ 0 h 14"/>
              <a:gd name="T36" fmla="*/ 4763 w 8"/>
              <a:gd name="T37" fmla="*/ 0 h 14"/>
              <a:gd name="T38" fmla="*/ 3175 w 8"/>
              <a:gd name="T39" fmla="*/ 3175 h 14"/>
              <a:gd name="T40" fmla="*/ 1588 w 8"/>
              <a:gd name="T41" fmla="*/ 4763 h 14"/>
              <a:gd name="T42" fmla="*/ 1588 w 8"/>
              <a:gd name="T43" fmla="*/ 6350 h 14"/>
              <a:gd name="T44" fmla="*/ 0 w 8"/>
              <a:gd name="T45" fmla="*/ 7938 h 14"/>
              <a:gd name="T46" fmla="*/ 0 w 8"/>
              <a:gd name="T47" fmla="*/ 11113 h 14"/>
              <a:gd name="T48" fmla="*/ 0 w 8"/>
              <a:gd name="T49" fmla="*/ 12700 h 14"/>
              <a:gd name="T50" fmla="*/ 1588 w 8"/>
              <a:gd name="T51" fmla="*/ 15875 h 14"/>
              <a:gd name="T52" fmla="*/ 1588 w 8"/>
              <a:gd name="T53" fmla="*/ 17463 h 14"/>
              <a:gd name="T54" fmla="*/ 3175 w 8"/>
              <a:gd name="T55" fmla="*/ 19050 h 14"/>
              <a:gd name="T56" fmla="*/ 3175 w 8"/>
              <a:gd name="T57" fmla="*/ 20638 h 14"/>
              <a:gd name="T58" fmla="*/ 4763 w 8"/>
              <a:gd name="T59" fmla="*/ 20638 h 14"/>
              <a:gd name="T60" fmla="*/ 6350 w 8"/>
              <a:gd name="T61" fmla="*/ 22225 h 14"/>
              <a:gd name="T62" fmla="*/ 7938 w 8"/>
              <a:gd name="T63" fmla="*/ 22225 h 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 h="14">
                <a:moveTo>
                  <a:pt x="5" y="14"/>
                </a:moveTo>
                <a:lnTo>
                  <a:pt x="5" y="14"/>
                </a:lnTo>
                <a:lnTo>
                  <a:pt x="6" y="13"/>
                </a:lnTo>
                <a:lnTo>
                  <a:pt x="7" y="13"/>
                </a:lnTo>
                <a:lnTo>
                  <a:pt x="7" y="12"/>
                </a:lnTo>
                <a:lnTo>
                  <a:pt x="8" y="12"/>
                </a:lnTo>
                <a:lnTo>
                  <a:pt x="8" y="11"/>
                </a:lnTo>
                <a:lnTo>
                  <a:pt x="8" y="10"/>
                </a:lnTo>
                <a:lnTo>
                  <a:pt x="8" y="9"/>
                </a:lnTo>
                <a:lnTo>
                  <a:pt x="8" y="8"/>
                </a:lnTo>
                <a:lnTo>
                  <a:pt x="8" y="7"/>
                </a:lnTo>
                <a:lnTo>
                  <a:pt x="8" y="6"/>
                </a:lnTo>
                <a:lnTo>
                  <a:pt x="8" y="5"/>
                </a:lnTo>
                <a:lnTo>
                  <a:pt x="8" y="4"/>
                </a:lnTo>
                <a:lnTo>
                  <a:pt x="8" y="3"/>
                </a:lnTo>
                <a:lnTo>
                  <a:pt x="8" y="2"/>
                </a:lnTo>
                <a:lnTo>
                  <a:pt x="7" y="2"/>
                </a:lnTo>
                <a:lnTo>
                  <a:pt x="7" y="1"/>
                </a:lnTo>
                <a:lnTo>
                  <a:pt x="6" y="0"/>
                </a:lnTo>
                <a:lnTo>
                  <a:pt x="5" y="0"/>
                </a:lnTo>
                <a:lnTo>
                  <a:pt x="4" y="0"/>
                </a:lnTo>
                <a:lnTo>
                  <a:pt x="3" y="0"/>
                </a:lnTo>
                <a:lnTo>
                  <a:pt x="2" y="1"/>
                </a:lnTo>
                <a:lnTo>
                  <a:pt x="2" y="2"/>
                </a:lnTo>
                <a:lnTo>
                  <a:pt x="1" y="2"/>
                </a:lnTo>
                <a:lnTo>
                  <a:pt x="1" y="3"/>
                </a:lnTo>
                <a:lnTo>
                  <a:pt x="1" y="4"/>
                </a:lnTo>
                <a:lnTo>
                  <a:pt x="0" y="5"/>
                </a:lnTo>
                <a:lnTo>
                  <a:pt x="0" y="6"/>
                </a:lnTo>
                <a:lnTo>
                  <a:pt x="0" y="7"/>
                </a:lnTo>
                <a:lnTo>
                  <a:pt x="0" y="8"/>
                </a:lnTo>
                <a:lnTo>
                  <a:pt x="0" y="9"/>
                </a:lnTo>
                <a:lnTo>
                  <a:pt x="1" y="10"/>
                </a:lnTo>
                <a:lnTo>
                  <a:pt x="1" y="11"/>
                </a:lnTo>
                <a:lnTo>
                  <a:pt x="1" y="12"/>
                </a:lnTo>
                <a:lnTo>
                  <a:pt x="2" y="12"/>
                </a:lnTo>
                <a:lnTo>
                  <a:pt x="2" y="13"/>
                </a:lnTo>
                <a:lnTo>
                  <a:pt x="3" y="13"/>
                </a:lnTo>
                <a:lnTo>
                  <a:pt x="3" y="14"/>
                </a:lnTo>
                <a:lnTo>
                  <a:pt x="4" y="14"/>
                </a:lnTo>
                <a:lnTo>
                  <a:pt x="5" y="1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87" name="Freeform 437"/>
          <p:cNvSpPr>
            <a:spLocks/>
          </p:cNvSpPr>
          <p:nvPr/>
        </p:nvSpPr>
        <p:spPr bwMode="auto">
          <a:xfrm>
            <a:off x="7429501" y="3397251"/>
            <a:ext cx="47625" cy="85725"/>
          </a:xfrm>
          <a:custGeom>
            <a:avLst/>
            <a:gdLst>
              <a:gd name="T0" fmla="*/ 25400 w 30"/>
              <a:gd name="T1" fmla="*/ 85725 h 54"/>
              <a:gd name="T2" fmla="*/ 28575 w 30"/>
              <a:gd name="T3" fmla="*/ 85725 h 54"/>
              <a:gd name="T4" fmla="*/ 30163 w 30"/>
              <a:gd name="T5" fmla="*/ 82550 h 54"/>
              <a:gd name="T6" fmla="*/ 31750 w 30"/>
              <a:gd name="T7" fmla="*/ 82550 h 54"/>
              <a:gd name="T8" fmla="*/ 34925 w 30"/>
              <a:gd name="T9" fmla="*/ 80963 h 54"/>
              <a:gd name="T10" fmla="*/ 36513 w 30"/>
              <a:gd name="T11" fmla="*/ 77788 h 54"/>
              <a:gd name="T12" fmla="*/ 39688 w 30"/>
              <a:gd name="T13" fmla="*/ 73025 h 54"/>
              <a:gd name="T14" fmla="*/ 42863 w 30"/>
              <a:gd name="T15" fmla="*/ 66675 h 54"/>
              <a:gd name="T16" fmla="*/ 44450 w 30"/>
              <a:gd name="T17" fmla="*/ 63500 h 54"/>
              <a:gd name="T18" fmla="*/ 46038 w 30"/>
              <a:gd name="T19" fmla="*/ 58738 h 54"/>
              <a:gd name="T20" fmla="*/ 46038 w 30"/>
              <a:gd name="T21" fmla="*/ 52388 h 54"/>
              <a:gd name="T22" fmla="*/ 47625 w 30"/>
              <a:gd name="T23" fmla="*/ 47625 h 54"/>
              <a:gd name="T24" fmla="*/ 47625 w 30"/>
              <a:gd name="T25" fmla="*/ 44450 h 54"/>
              <a:gd name="T26" fmla="*/ 47625 w 30"/>
              <a:gd name="T27" fmla="*/ 39688 h 54"/>
              <a:gd name="T28" fmla="*/ 47625 w 30"/>
              <a:gd name="T29" fmla="*/ 34925 h 54"/>
              <a:gd name="T30" fmla="*/ 46038 w 30"/>
              <a:gd name="T31" fmla="*/ 31750 h 54"/>
              <a:gd name="T32" fmla="*/ 46038 w 30"/>
              <a:gd name="T33" fmla="*/ 26988 h 54"/>
              <a:gd name="T34" fmla="*/ 44450 w 30"/>
              <a:gd name="T35" fmla="*/ 23813 h 54"/>
              <a:gd name="T36" fmla="*/ 42863 w 30"/>
              <a:gd name="T37" fmla="*/ 17463 h 54"/>
              <a:gd name="T38" fmla="*/ 39688 w 30"/>
              <a:gd name="T39" fmla="*/ 11113 h 54"/>
              <a:gd name="T40" fmla="*/ 36513 w 30"/>
              <a:gd name="T41" fmla="*/ 6350 h 54"/>
              <a:gd name="T42" fmla="*/ 33338 w 30"/>
              <a:gd name="T43" fmla="*/ 3175 h 54"/>
              <a:gd name="T44" fmla="*/ 31750 w 30"/>
              <a:gd name="T45" fmla="*/ 1588 h 54"/>
              <a:gd name="T46" fmla="*/ 28575 w 30"/>
              <a:gd name="T47" fmla="*/ 1588 h 54"/>
              <a:gd name="T48" fmla="*/ 26988 w 30"/>
              <a:gd name="T49" fmla="*/ 0 h 54"/>
              <a:gd name="T50" fmla="*/ 23813 w 30"/>
              <a:gd name="T51" fmla="*/ 0 h 54"/>
              <a:gd name="T52" fmla="*/ 22225 w 30"/>
              <a:gd name="T53" fmla="*/ 0 h 54"/>
              <a:gd name="T54" fmla="*/ 19050 w 30"/>
              <a:gd name="T55" fmla="*/ 1588 h 54"/>
              <a:gd name="T56" fmla="*/ 17463 w 30"/>
              <a:gd name="T57" fmla="*/ 1588 h 54"/>
              <a:gd name="T58" fmla="*/ 14288 w 30"/>
              <a:gd name="T59" fmla="*/ 3175 h 54"/>
              <a:gd name="T60" fmla="*/ 12700 w 30"/>
              <a:gd name="T61" fmla="*/ 4763 h 54"/>
              <a:gd name="T62" fmla="*/ 9525 w 30"/>
              <a:gd name="T63" fmla="*/ 7938 h 54"/>
              <a:gd name="T64" fmla="*/ 6350 w 30"/>
              <a:gd name="T65" fmla="*/ 14288 h 54"/>
              <a:gd name="T66" fmla="*/ 3175 w 30"/>
              <a:gd name="T67" fmla="*/ 20638 h 54"/>
              <a:gd name="T68" fmla="*/ 1588 w 30"/>
              <a:gd name="T69" fmla="*/ 25400 h 54"/>
              <a:gd name="T70" fmla="*/ 1588 w 30"/>
              <a:gd name="T71" fmla="*/ 28575 h 54"/>
              <a:gd name="T72" fmla="*/ 0 w 30"/>
              <a:gd name="T73" fmla="*/ 33338 h 54"/>
              <a:gd name="T74" fmla="*/ 0 w 30"/>
              <a:gd name="T75" fmla="*/ 36513 h 54"/>
              <a:gd name="T76" fmla="*/ 0 w 30"/>
              <a:gd name="T77" fmla="*/ 41275 h 54"/>
              <a:gd name="T78" fmla="*/ 0 w 30"/>
              <a:gd name="T79" fmla="*/ 46038 h 54"/>
              <a:gd name="T80" fmla="*/ 0 w 30"/>
              <a:gd name="T81" fmla="*/ 50800 h 54"/>
              <a:gd name="T82" fmla="*/ 1588 w 30"/>
              <a:gd name="T83" fmla="*/ 55563 h 54"/>
              <a:gd name="T84" fmla="*/ 1588 w 30"/>
              <a:gd name="T85" fmla="*/ 60325 h 54"/>
              <a:gd name="T86" fmla="*/ 3175 w 30"/>
              <a:gd name="T87" fmla="*/ 63500 h 54"/>
              <a:gd name="T88" fmla="*/ 4763 w 30"/>
              <a:gd name="T89" fmla="*/ 68263 h 54"/>
              <a:gd name="T90" fmla="*/ 7938 w 30"/>
              <a:gd name="T91" fmla="*/ 74613 h 54"/>
              <a:gd name="T92" fmla="*/ 11113 w 30"/>
              <a:gd name="T93" fmla="*/ 79375 h 54"/>
              <a:gd name="T94" fmla="*/ 14288 w 30"/>
              <a:gd name="T95" fmla="*/ 82550 h 54"/>
              <a:gd name="T96" fmla="*/ 15875 w 30"/>
              <a:gd name="T97" fmla="*/ 82550 h 54"/>
              <a:gd name="T98" fmla="*/ 19050 w 30"/>
              <a:gd name="T99" fmla="*/ 85725 h 54"/>
              <a:gd name="T100" fmla="*/ 20638 w 30"/>
              <a:gd name="T101" fmla="*/ 85725 h 54"/>
              <a:gd name="T102" fmla="*/ 23813 w 30"/>
              <a:gd name="T103" fmla="*/ 85725 h 5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0" h="54">
                <a:moveTo>
                  <a:pt x="15" y="54"/>
                </a:moveTo>
                <a:lnTo>
                  <a:pt x="15" y="54"/>
                </a:lnTo>
                <a:lnTo>
                  <a:pt x="16" y="54"/>
                </a:lnTo>
                <a:lnTo>
                  <a:pt x="17" y="54"/>
                </a:lnTo>
                <a:lnTo>
                  <a:pt x="18" y="54"/>
                </a:lnTo>
                <a:lnTo>
                  <a:pt x="18" y="53"/>
                </a:lnTo>
                <a:lnTo>
                  <a:pt x="19" y="53"/>
                </a:lnTo>
                <a:lnTo>
                  <a:pt x="19" y="52"/>
                </a:lnTo>
                <a:lnTo>
                  <a:pt x="20" y="52"/>
                </a:lnTo>
                <a:lnTo>
                  <a:pt x="21" y="52"/>
                </a:lnTo>
                <a:lnTo>
                  <a:pt x="21" y="51"/>
                </a:lnTo>
                <a:lnTo>
                  <a:pt x="22" y="51"/>
                </a:lnTo>
                <a:lnTo>
                  <a:pt x="22" y="50"/>
                </a:lnTo>
                <a:lnTo>
                  <a:pt x="23" y="49"/>
                </a:lnTo>
                <a:lnTo>
                  <a:pt x="24" y="49"/>
                </a:lnTo>
                <a:lnTo>
                  <a:pt x="24" y="47"/>
                </a:lnTo>
                <a:lnTo>
                  <a:pt x="25" y="47"/>
                </a:lnTo>
                <a:lnTo>
                  <a:pt x="25" y="46"/>
                </a:lnTo>
                <a:lnTo>
                  <a:pt x="26" y="45"/>
                </a:lnTo>
                <a:lnTo>
                  <a:pt x="26" y="44"/>
                </a:lnTo>
                <a:lnTo>
                  <a:pt x="27" y="43"/>
                </a:lnTo>
                <a:lnTo>
                  <a:pt x="27" y="42"/>
                </a:lnTo>
                <a:lnTo>
                  <a:pt x="27" y="41"/>
                </a:lnTo>
                <a:lnTo>
                  <a:pt x="28" y="41"/>
                </a:lnTo>
                <a:lnTo>
                  <a:pt x="28" y="40"/>
                </a:lnTo>
                <a:lnTo>
                  <a:pt x="28" y="39"/>
                </a:lnTo>
                <a:lnTo>
                  <a:pt x="28" y="38"/>
                </a:lnTo>
                <a:lnTo>
                  <a:pt x="29" y="38"/>
                </a:lnTo>
                <a:lnTo>
                  <a:pt x="29" y="37"/>
                </a:lnTo>
                <a:lnTo>
                  <a:pt x="29" y="36"/>
                </a:lnTo>
                <a:lnTo>
                  <a:pt x="29" y="35"/>
                </a:lnTo>
                <a:lnTo>
                  <a:pt x="29" y="34"/>
                </a:lnTo>
                <a:lnTo>
                  <a:pt x="29" y="33"/>
                </a:lnTo>
                <a:lnTo>
                  <a:pt x="30" y="33"/>
                </a:lnTo>
                <a:lnTo>
                  <a:pt x="30" y="32"/>
                </a:lnTo>
                <a:lnTo>
                  <a:pt x="30" y="31"/>
                </a:lnTo>
                <a:lnTo>
                  <a:pt x="30" y="30"/>
                </a:lnTo>
                <a:lnTo>
                  <a:pt x="30" y="29"/>
                </a:lnTo>
                <a:lnTo>
                  <a:pt x="30" y="28"/>
                </a:lnTo>
                <a:lnTo>
                  <a:pt x="30" y="27"/>
                </a:lnTo>
                <a:lnTo>
                  <a:pt x="30" y="26"/>
                </a:lnTo>
                <a:lnTo>
                  <a:pt x="30" y="25"/>
                </a:lnTo>
                <a:lnTo>
                  <a:pt x="30" y="24"/>
                </a:lnTo>
                <a:lnTo>
                  <a:pt x="30" y="23"/>
                </a:lnTo>
                <a:lnTo>
                  <a:pt x="30" y="22"/>
                </a:lnTo>
                <a:lnTo>
                  <a:pt x="30" y="21"/>
                </a:lnTo>
                <a:lnTo>
                  <a:pt x="29" y="21"/>
                </a:lnTo>
                <a:lnTo>
                  <a:pt x="29" y="20"/>
                </a:lnTo>
                <a:lnTo>
                  <a:pt x="29" y="19"/>
                </a:lnTo>
                <a:lnTo>
                  <a:pt x="29" y="18"/>
                </a:lnTo>
                <a:lnTo>
                  <a:pt x="29" y="17"/>
                </a:lnTo>
                <a:lnTo>
                  <a:pt x="28" y="16"/>
                </a:lnTo>
                <a:lnTo>
                  <a:pt x="28" y="15"/>
                </a:lnTo>
                <a:lnTo>
                  <a:pt x="28" y="14"/>
                </a:lnTo>
                <a:lnTo>
                  <a:pt x="28" y="13"/>
                </a:lnTo>
                <a:lnTo>
                  <a:pt x="27" y="12"/>
                </a:lnTo>
                <a:lnTo>
                  <a:pt x="27" y="11"/>
                </a:lnTo>
                <a:lnTo>
                  <a:pt x="26" y="10"/>
                </a:lnTo>
                <a:lnTo>
                  <a:pt x="26" y="9"/>
                </a:lnTo>
                <a:lnTo>
                  <a:pt x="25" y="8"/>
                </a:lnTo>
                <a:lnTo>
                  <a:pt x="25" y="7"/>
                </a:lnTo>
                <a:lnTo>
                  <a:pt x="24" y="6"/>
                </a:lnTo>
                <a:lnTo>
                  <a:pt x="24" y="5"/>
                </a:lnTo>
                <a:lnTo>
                  <a:pt x="23" y="4"/>
                </a:lnTo>
                <a:lnTo>
                  <a:pt x="22" y="4"/>
                </a:lnTo>
                <a:lnTo>
                  <a:pt x="22" y="3"/>
                </a:lnTo>
                <a:lnTo>
                  <a:pt x="21" y="2"/>
                </a:lnTo>
                <a:lnTo>
                  <a:pt x="20" y="2"/>
                </a:lnTo>
                <a:lnTo>
                  <a:pt x="20" y="1"/>
                </a:lnTo>
                <a:lnTo>
                  <a:pt x="19" y="1"/>
                </a:lnTo>
                <a:lnTo>
                  <a:pt x="18" y="1"/>
                </a:lnTo>
                <a:lnTo>
                  <a:pt x="17" y="1"/>
                </a:lnTo>
                <a:lnTo>
                  <a:pt x="17" y="0"/>
                </a:lnTo>
                <a:lnTo>
                  <a:pt x="16" y="0"/>
                </a:lnTo>
                <a:lnTo>
                  <a:pt x="15" y="0"/>
                </a:lnTo>
                <a:lnTo>
                  <a:pt x="14" y="0"/>
                </a:lnTo>
                <a:lnTo>
                  <a:pt x="13" y="0"/>
                </a:lnTo>
                <a:lnTo>
                  <a:pt x="12" y="1"/>
                </a:lnTo>
                <a:lnTo>
                  <a:pt x="11" y="1"/>
                </a:lnTo>
                <a:lnTo>
                  <a:pt x="10" y="1"/>
                </a:lnTo>
                <a:lnTo>
                  <a:pt x="10" y="2"/>
                </a:lnTo>
                <a:lnTo>
                  <a:pt x="9" y="2"/>
                </a:lnTo>
                <a:lnTo>
                  <a:pt x="8" y="2"/>
                </a:lnTo>
                <a:lnTo>
                  <a:pt x="8" y="3"/>
                </a:lnTo>
                <a:lnTo>
                  <a:pt x="7" y="3"/>
                </a:lnTo>
                <a:lnTo>
                  <a:pt x="7" y="4"/>
                </a:lnTo>
                <a:lnTo>
                  <a:pt x="6" y="4"/>
                </a:lnTo>
                <a:lnTo>
                  <a:pt x="6" y="5"/>
                </a:lnTo>
                <a:lnTo>
                  <a:pt x="5" y="6"/>
                </a:lnTo>
                <a:lnTo>
                  <a:pt x="5" y="7"/>
                </a:lnTo>
                <a:lnTo>
                  <a:pt x="4" y="8"/>
                </a:lnTo>
                <a:lnTo>
                  <a:pt x="4" y="9"/>
                </a:lnTo>
                <a:lnTo>
                  <a:pt x="3" y="10"/>
                </a:lnTo>
                <a:lnTo>
                  <a:pt x="3" y="11"/>
                </a:lnTo>
                <a:lnTo>
                  <a:pt x="3" y="12"/>
                </a:lnTo>
                <a:lnTo>
                  <a:pt x="2" y="13"/>
                </a:lnTo>
                <a:lnTo>
                  <a:pt x="2" y="14"/>
                </a:lnTo>
                <a:lnTo>
                  <a:pt x="2" y="15"/>
                </a:lnTo>
                <a:lnTo>
                  <a:pt x="1" y="15"/>
                </a:lnTo>
                <a:lnTo>
                  <a:pt x="1" y="16"/>
                </a:lnTo>
                <a:lnTo>
                  <a:pt x="1" y="17"/>
                </a:lnTo>
                <a:lnTo>
                  <a:pt x="1" y="18"/>
                </a:lnTo>
                <a:lnTo>
                  <a:pt x="1" y="19"/>
                </a:lnTo>
                <a:lnTo>
                  <a:pt x="1" y="20"/>
                </a:lnTo>
                <a:lnTo>
                  <a:pt x="0" y="21"/>
                </a:lnTo>
                <a:lnTo>
                  <a:pt x="0" y="22"/>
                </a:lnTo>
                <a:lnTo>
                  <a:pt x="0" y="23"/>
                </a:lnTo>
                <a:lnTo>
                  <a:pt x="0" y="24"/>
                </a:lnTo>
                <a:lnTo>
                  <a:pt x="0" y="25"/>
                </a:lnTo>
                <a:lnTo>
                  <a:pt x="0" y="26"/>
                </a:lnTo>
                <a:lnTo>
                  <a:pt x="0" y="27"/>
                </a:lnTo>
                <a:lnTo>
                  <a:pt x="0" y="28"/>
                </a:lnTo>
                <a:lnTo>
                  <a:pt x="0" y="29"/>
                </a:lnTo>
                <a:lnTo>
                  <a:pt x="0" y="30"/>
                </a:lnTo>
                <a:lnTo>
                  <a:pt x="0" y="31"/>
                </a:lnTo>
                <a:lnTo>
                  <a:pt x="0" y="32"/>
                </a:lnTo>
                <a:lnTo>
                  <a:pt x="0" y="33"/>
                </a:lnTo>
                <a:lnTo>
                  <a:pt x="1" y="34"/>
                </a:lnTo>
                <a:lnTo>
                  <a:pt x="1" y="35"/>
                </a:lnTo>
                <a:lnTo>
                  <a:pt x="1" y="36"/>
                </a:lnTo>
                <a:lnTo>
                  <a:pt x="1" y="37"/>
                </a:lnTo>
                <a:lnTo>
                  <a:pt x="1" y="38"/>
                </a:lnTo>
                <a:lnTo>
                  <a:pt x="2" y="39"/>
                </a:lnTo>
                <a:lnTo>
                  <a:pt x="2" y="40"/>
                </a:lnTo>
                <a:lnTo>
                  <a:pt x="2" y="41"/>
                </a:lnTo>
                <a:lnTo>
                  <a:pt x="3" y="42"/>
                </a:lnTo>
                <a:lnTo>
                  <a:pt x="3" y="43"/>
                </a:lnTo>
                <a:lnTo>
                  <a:pt x="3" y="44"/>
                </a:lnTo>
                <a:lnTo>
                  <a:pt x="4" y="45"/>
                </a:lnTo>
                <a:lnTo>
                  <a:pt x="4" y="46"/>
                </a:lnTo>
                <a:lnTo>
                  <a:pt x="5" y="47"/>
                </a:lnTo>
                <a:lnTo>
                  <a:pt x="6" y="49"/>
                </a:lnTo>
                <a:lnTo>
                  <a:pt x="7" y="50"/>
                </a:lnTo>
                <a:lnTo>
                  <a:pt x="7" y="51"/>
                </a:lnTo>
                <a:lnTo>
                  <a:pt x="8" y="51"/>
                </a:lnTo>
                <a:lnTo>
                  <a:pt x="9" y="51"/>
                </a:lnTo>
                <a:lnTo>
                  <a:pt x="9" y="52"/>
                </a:lnTo>
                <a:lnTo>
                  <a:pt x="10" y="52"/>
                </a:lnTo>
                <a:lnTo>
                  <a:pt x="11" y="52"/>
                </a:lnTo>
                <a:lnTo>
                  <a:pt x="11" y="53"/>
                </a:lnTo>
                <a:lnTo>
                  <a:pt x="12" y="54"/>
                </a:lnTo>
                <a:lnTo>
                  <a:pt x="13" y="54"/>
                </a:lnTo>
                <a:lnTo>
                  <a:pt x="14" y="54"/>
                </a:lnTo>
                <a:lnTo>
                  <a:pt x="15" y="54"/>
                </a:lnTo>
                <a:close/>
              </a:path>
            </a:pathLst>
          </a:custGeom>
          <a:solidFill>
            <a:srgbClr val="66C7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88" name="Freeform 438"/>
          <p:cNvSpPr>
            <a:spLocks/>
          </p:cNvSpPr>
          <p:nvPr/>
        </p:nvSpPr>
        <p:spPr bwMode="auto">
          <a:xfrm>
            <a:off x="7435851" y="3413126"/>
            <a:ext cx="17463" cy="28575"/>
          </a:xfrm>
          <a:custGeom>
            <a:avLst/>
            <a:gdLst>
              <a:gd name="T0" fmla="*/ 9525 w 11"/>
              <a:gd name="T1" fmla="*/ 26988 h 18"/>
              <a:gd name="T2" fmla="*/ 11113 w 11"/>
              <a:gd name="T3" fmla="*/ 26988 h 18"/>
              <a:gd name="T4" fmla="*/ 12700 w 11"/>
              <a:gd name="T5" fmla="*/ 26988 h 18"/>
              <a:gd name="T6" fmla="*/ 14288 w 11"/>
              <a:gd name="T7" fmla="*/ 23813 h 18"/>
              <a:gd name="T8" fmla="*/ 14288 w 11"/>
              <a:gd name="T9" fmla="*/ 22225 h 18"/>
              <a:gd name="T10" fmla="*/ 15875 w 11"/>
              <a:gd name="T11" fmla="*/ 20638 h 18"/>
              <a:gd name="T12" fmla="*/ 15875 w 11"/>
              <a:gd name="T13" fmla="*/ 17463 h 18"/>
              <a:gd name="T14" fmla="*/ 17463 w 11"/>
              <a:gd name="T15" fmla="*/ 14288 h 18"/>
              <a:gd name="T16" fmla="*/ 17463 w 11"/>
              <a:gd name="T17" fmla="*/ 12700 h 18"/>
              <a:gd name="T18" fmla="*/ 15875 w 11"/>
              <a:gd name="T19" fmla="*/ 7938 h 18"/>
              <a:gd name="T20" fmla="*/ 15875 w 11"/>
              <a:gd name="T21" fmla="*/ 6350 h 18"/>
              <a:gd name="T22" fmla="*/ 14288 w 11"/>
              <a:gd name="T23" fmla="*/ 3175 h 18"/>
              <a:gd name="T24" fmla="*/ 14288 w 11"/>
              <a:gd name="T25" fmla="*/ 3175 h 18"/>
              <a:gd name="T26" fmla="*/ 12700 w 11"/>
              <a:gd name="T27" fmla="*/ 1588 h 18"/>
              <a:gd name="T28" fmla="*/ 11113 w 11"/>
              <a:gd name="T29" fmla="*/ 0 h 18"/>
              <a:gd name="T30" fmla="*/ 9525 w 11"/>
              <a:gd name="T31" fmla="*/ 0 h 18"/>
              <a:gd name="T32" fmla="*/ 7938 w 11"/>
              <a:gd name="T33" fmla="*/ 0 h 18"/>
              <a:gd name="T34" fmla="*/ 6350 w 11"/>
              <a:gd name="T35" fmla="*/ 0 h 18"/>
              <a:gd name="T36" fmla="*/ 4763 w 11"/>
              <a:gd name="T37" fmla="*/ 1588 h 18"/>
              <a:gd name="T38" fmla="*/ 3175 w 11"/>
              <a:gd name="T39" fmla="*/ 3175 h 18"/>
              <a:gd name="T40" fmla="*/ 1588 w 11"/>
              <a:gd name="T41" fmla="*/ 3175 h 18"/>
              <a:gd name="T42" fmla="*/ 1588 w 11"/>
              <a:gd name="T43" fmla="*/ 6350 h 18"/>
              <a:gd name="T44" fmla="*/ 0 w 11"/>
              <a:gd name="T45" fmla="*/ 7938 h 18"/>
              <a:gd name="T46" fmla="*/ 0 w 11"/>
              <a:gd name="T47" fmla="*/ 12700 h 18"/>
              <a:gd name="T48" fmla="*/ 0 w 11"/>
              <a:gd name="T49" fmla="*/ 14288 h 18"/>
              <a:gd name="T50" fmla="*/ 0 w 11"/>
              <a:gd name="T51" fmla="*/ 17463 h 18"/>
              <a:gd name="T52" fmla="*/ 1588 w 11"/>
              <a:gd name="T53" fmla="*/ 20638 h 18"/>
              <a:gd name="T54" fmla="*/ 1588 w 11"/>
              <a:gd name="T55" fmla="*/ 22225 h 18"/>
              <a:gd name="T56" fmla="*/ 3175 w 11"/>
              <a:gd name="T57" fmla="*/ 23813 h 18"/>
              <a:gd name="T58" fmla="*/ 4763 w 11"/>
              <a:gd name="T59" fmla="*/ 26988 h 18"/>
              <a:gd name="T60" fmla="*/ 6350 w 11"/>
              <a:gd name="T61" fmla="*/ 26988 h 18"/>
              <a:gd name="T62" fmla="*/ 7938 w 11"/>
              <a:gd name="T63" fmla="*/ 26988 h 1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 h="18">
                <a:moveTo>
                  <a:pt x="6" y="18"/>
                </a:moveTo>
                <a:lnTo>
                  <a:pt x="6" y="17"/>
                </a:lnTo>
                <a:lnTo>
                  <a:pt x="7" y="17"/>
                </a:lnTo>
                <a:lnTo>
                  <a:pt x="8" y="17"/>
                </a:lnTo>
                <a:lnTo>
                  <a:pt x="8" y="16"/>
                </a:lnTo>
                <a:lnTo>
                  <a:pt x="9" y="15"/>
                </a:lnTo>
                <a:lnTo>
                  <a:pt x="9" y="14"/>
                </a:lnTo>
                <a:lnTo>
                  <a:pt x="10" y="14"/>
                </a:lnTo>
                <a:lnTo>
                  <a:pt x="10" y="13"/>
                </a:lnTo>
                <a:lnTo>
                  <a:pt x="10" y="12"/>
                </a:lnTo>
                <a:lnTo>
                  <a:pt x="10" y="11"/>
                </a:lnTo>
                <a:lnTo>
                  <a:pt x="11" y="10"/>
                </a:lnTo>
                <a:lnTo>
                  <a:pt x="11" y="9"/>
                </a:lnTo>
                <a:lnTo>
                  <a:pt x="11" y="8"/>
                </a:lnTo>
                <a:lnTo>
                  <a:pt x="11" y="7"/>
                </a:lnTo>
                <a:lnTo>
                  <a:pt x="10" y="5"/>
                </a:lnTo>
                <a:lnTo>
                  <a:pt x="10" y="4"/>
                </a:lnTo>
                <a:lnTo>
                  <a:pt x="9" y="2"/>
                </a:lnTo>
                <a:lnTo>
                  <a:pt x="8" y="1"/>
                </a:lnTo>
                <a:lnTo>
                  <a:pt x="7" y="1"/>
                </a:lnTo>
                <a:lnTo>
                  <a:pt x="7" y="0"/>
                </a:lnTo>
                <a:lnTo>
                  <a:pt x="6" y="0"/>
                </a:lnTo>
                <a:lnTo>
                  <a:pt x="5" y="0"/>
                </a:lnTo>
                <a:lnTo>
                  <a:pt x="4" y="0"/>
                </a:lnTo>
                <a:lnTo>
                  <a:pt x="3" y="1"/>
                </a:lnTo>
                <a:lnTo>
                  <a:pt x="2" y="2"/>
                </a:lnTo>
                <a:lnTo>
                  <a:pt x="1" y="2"/>
                </a:lnTo>
                <a:lnTo>
                  <a:pt x="1" y="4"/>
                </a:lnTo>
                <a:lnTo>
                  <a:pt x="1" y="5"/>
                </a:lnTo>
                <a:lnTo>
                  <a:pt x="0" y="5"/>
                </a:lnTo>
                <a:lnTo>
                  <a:pt x="0" y="7"/>
                </a:lnTo>
                <a:lnTo>
                  <a:pt x="0" y="8"/>
                </a:lnTo>
                <a:lnTo>
                  <a:pt x="0" y="9"/>
                </a:lnTo>
                <a:lnTo>
                  <a:pt x="0" y="10"/>
                </a:lnTo>
                <a:lnTo>
                  <a:pt x="0" y="11"/>
                </a:lnTo>
                <a:lnTo>
                  <a:pt x="1" y="12"/>
                </a:lnTo>
                <a:lnTo>
                  <a:pt x="1" y="13"/>
                </a:lnTo>
                <a:lnTo>
                  <a:pt x="1" y="14"/>
                </a:lnTo>
                <a:lnTo>
                  <a:pt x="2" y="15"/>
                </a:lnTo>
                <a:lnTo>
                  <a:pt x="3" y="16"/>
                </a:lnTo>
                <a:lnTo>
                  <a:pt x="3" y="17"/>
                </a:lnTo>
                <a:lnTo>
                  <a:pt x="4" y="17"/>
                </a:lnTo>
                <a:lnTo>
                  <a:pt x="5" y="17"/>
                </a:lnTo>
                <a:lnTo>
                  <a:pt x="6" y="18"/>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89" name="Freeform 439"/>
          <p:cNvSpPr>
            <a:spLocks/>
          </p:cNvSpPr>
          <p:nvPr/>
        </p:nvSpPr>
        <p:spPr bwMode="auto">
          <a:xfrm>
            <a:off x="7408864" y="3159125"/>
            <a:ext cx="160337" cy="382588"/>
          </a:xfrm>
          <a:custGeom>
            <a:avLst/>
            <a:gdLst>
              <a:gd name="T0" fmla="*/ 160337 w 101"/>
              <a:gd name="T1" fmla="*/ 277813 h 241"/>
              <a:gd name="T2" fmla="*/ 7937 w 101"/>
              <a:gd name="T3" fmla="*/ 377825 h 241"/>
              <a:gd name="T4" fmla="*/ 15875 w 101"/>
              <a:gd name="T5" fmla="*/ 373063 h 241"/>
              <a:gd name="T6" fmla="*/ 23812 w 101"/>
              <a:gd name="T7" fmla="*/ 363538 h 241"/>
              <a:gd name="T8" fmla="*/ 28575 w 101"/>
              <a:gd name="T9" fmla="*/ 349250 h 241"/>
              <a:gd name="T10" fmla="*/ 34925 w 101"/>
              <a:gd name="T11" fmla="*/ 341313 h 241"/>
              <a:gd name="T12" fmla="*/ 44450 w 101"/>
              <a:gd name="T13" fmla="*/ 344488 h 241"/>
              <a:gd name="T14" fmla="*/ 52387 w 101"/>
              <a:gd name="T15" fmla="*/ 342900 h 241"/>
              <a:gd name="T16" fmla="*/ 61912 w 101"/>
              <a:gd name="T17" fmla="*/ 336550 h 241"/>
              <a:gd name="T18" fmla="*/ 71437 w 101"/>
              <a:gd name="T19" fmla="*/ 323850 h 241"/>
              <a:gd name="T20" fmla="*/ 74612 w 101"/>
              <a:gd name="T21" fmla="*/ 327025 h 241"/>
              <a:gd name="T22" fmla="*/ 76200 w 101"/>
              <a:gd name="T23" fmla="*/ 342900 h 241"/>
              <a:gd name="T24" fmla="*/ 80962 w 101"/>
              <a:gd name="T25" fmla="*/ 357188 h 241"/>
              <a:gd name="T26" fmla="*/ 87312 w 101"/>
              <a:gd name="T27" fmla="*/ 368300 h 241"/>
              <a:gd name="T28" fmla="*/ 96837 w 101"/>
              <a:gd name="T29" fmla="*/ 374650 h 241"/>
              <a:gd name="T30" fmla="*/ 106362 w 101"/>
              <a:gd name="T31" fmla="*/ 376238 h 241"/>
              <a:gd name="T32" fmla="*/ 114300 w 101"/>
              <a:gd name="T33" fmla="*/ 373063 h 241"/>
              <a:gd name="T34" fmla="*/ 123825 w 101"/>
              <a:gd name="T35" fmla="*/ 365125 h 241"/>
              <a:gd name="T36" fmla="*/ 130175 w 101"/>
              <a:gd name="T37" fmla="*/ 354013 h 241"/>
              <a:gd name="T38" fmla="*/ 133350 w 101"/>
              <a:gd name="T39" fmla="*/ 339725 h 241"/>
              <a:gd name="T40" fmla="*/ 134937 w 101"/>
              <a:gd name="T41" fmla="*/ 323850 h 241"/>
              <a:gd name="T42" fmla="*/ 134937 w 101"/>
              <a:gd name="T43" fmla="*/ 306388 h 241"/>
              <a:gd name="T44" fmla="*/ 131762 w 101"/>
              <a:gd name="T45" fmla="*/ 290513 h 241"/>
              <a:gd name="T46" fmla="*/ 125412 w 101"/>
              <a:gd name="T47" fmla="*/ 277813 h 241"/>
              <a:gd name="T48" fmla="*/ 117475 w 101"/>
              <a:gd name="T49" fmla="*/ 269875 h 241"/>
              <a:gd name="T50" fmla="*/ 107950 w 101"/>
              <a:gd name="T51" fmla="*/ 265113 h 241"/>
              <a:gd name="T52" fmla="*/ 98425 w 101"/>
              <a:gd name="T53" fmla="*/ 265113 h 241"/>
              <a:gd name="T54" fmla="*/ 88900 w 101"/>
              <a:gd name="T55" fmla="*/ 273050 h 241"/>
              <a:gd name="T56" fmla="*/ 80962 w 101"/>
              <a:gd name="T57" fmla="*/ 285750 h 241"/>
              <a:gd name="T58" fmla="*/ 79375 w 101"/>
              <a:gd name="T59" fmla="*/ 269875 h 241"/>
              <a:gd name="T60" fmla="*/ 76200 w 101"/>
              <a:gd name="T61" fmla="*/ 254000 h 241"/>
              <a:gd name="T62" fmla="*/ 69850 w 101"/>
              <a:gd name="T63" fmla="*/ 239713 h 241"/>
              <a:gd name="T64" fmla="*/ 61912 w 101"/>
              <a:gd name="T65" fmla="*/ 227013 h 241"/>
              <a:gd name="T66" fmla="*/ 53975 w 101"/>
              <a:gd name="T67" fmla="*/ 222250 h 241"/>
              <a:gd name="T68" fmla="*/ 42862 w 101"/>
              <a:gd name="T69" fmla="*/ 219075 h 241"/>
              <a:gd name="T70" fmla="*/ 36512 w 101"/>
              <a:gd name="T71" fmla="*/ 222250 h 241"/>
              <a:gd name="T72" fmla="*/ 20637 w 101"/>
              <a:gd name="T73" fmla="*/ 212725 h 241"/>
              <a:gd name="T74" fmla="*/ 25400 w 101"/>
              <a:gd name="T75" fmla="*/ 195263 h 241"/>
              <a:gd name="T76" fmla="*/ 38100 w 101"/>
              <a:gd name="T77" fmla="*/ 185738 h 241"/>
              <a:gd name="T78" fmla="*/ 46037 w 101"/>
              <a:gd name="T79" fmla="*/ 198438 h 241"/>
              <a:gd name="T80" fmla="*/ 55562 w 101"/>
              <a:gd name="T81" fmla="*/ 203200 h 241"/>
              <a:gd name="T82" fmla="*/ 65087 w 101"/>
              <a:gd name="T83" fmla="*/ 201613 h 241"/>
              <a:gd name="T84" fmla="*/ 73025 w 101"/>
              <a:gd name="T85" fmla="*/ 195263 h 241"/>
              <a:gd name="T86" fmla="*/ 79375 w 101"/>
              <a:gd name="T87" fmla="*/ 185738 h 241"/>
              <a:gd name="T88" fmla="*/ 84137 w 101"/>
              <a:gd name="T89" fmla="*/ 173038 h 241"/>
              <a:gd name="T90" fmla="*/ 87312 w 101"/>
              <a:gd name="T91" fmla="*/ 157163 h 241"/>
              <a:gd name="T92" fmla="*/ 87312 w 101"/>
              <a:gd name="T93" fmla="*/ 141288 h 241"/>
              <a:gd name="T94" fmla="*/ 84137 w 101"/>
              <a:gd name="T95" fmla="*/ 127000 h 241"/>
              <a:gd name="T96" fmla="*/ 79375 w 101"/>
              <a:gd name="T97" fmla="*/ 114300 h 241"/>
              <a:gd name="T98" fmla="*/ 73025 w 101"/>
              <a:gd name="T99" fmla="*/ 104775 h 241"/>
              <a:gd name="T100" fmla="*/ 65087 w 101"/>
              <a:gd name="T101" fmla="*/ 98425 h 241"/>
              <a:gd name="T102" fmla="*/ 57150 w 101"/>
              <a:gd name="T103" fmla="*/ 96838 h 241"/>
              <a:gd name="T104" fmla="*/ 47625 w 101"/>
              <a:gd name="T105" fmla="*/ 100013 h 241"/>
              <a:gd name="T106" fmla="*/ 41275 w 101"/>
              <a:gd name="T107" fmla="*/ 107950 h 241"/>
              <a:gd name="T108" fmla="*/ 34925 w 101"/>
              <a:gd name="T109" fmla="*/ 119063 h 241"/>
              <a:gd name="T110" fmla="*/ 30162 w 101"/>
              <a:gd name="T111" fmla="*/ 131763 h 241"/>
              <a:gd name="T112" fmla="*/ 28575 w 101"/>
              <a:gd name="T113" fmla="*/ 146050 h 241"/>
              <a:gd name="T114" fmla="*/ 20637 w 101"/>
              <a:gd name="T115" fmla="*/ 139700 h 24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01" h="241">
                <a:moveTo>
                  <a:pt x="11" y="0"/>
                </a:moveTo>
                <a:lnTo>
                  <a:pt x="101" y="0"/>
                </a:lnTo>
                <a:lnTo>
                  <a:pt x="37" y="24"/>
                </a:lnTo>
                <a:lnTo>
                  <a:pt x="101" y="41"/>
                </a:lnTo>
                <a:lnTo>
                  <a:pt x="53" y="62"/>
                </a:lnTo>
                <a:lnTo>
                  <a:pt x="101" y="78"/>
                </a:lnTo>
                <a:lnTo>
                  <a:pt x="60" y="96"/>
                </a:lnTo>
                <a:lnTo>
                  <a:pt x="101" y="114"/>
                </a:lnTo>
                <a:lnTo>
                  <a:pt x="66" y="130"/>
                </a:lnTo>
                <a:lnTo>
                  <a:pt x="101" y="146"/>
                </a:lnTo>
                <a:lnTo>
                  <a:pt x="74" y="161"/>
                </a:lnTo>
                <a:lnTo>
                  <a:pt x="101" y="175"/>
                </a:lnTo>
                <a:lnTo>
                  <a:pt x="101" y="241"/>
                </a:lnTo>
                <a:lnTo>
                  <a:pt x="3" y="240"/>
                </a:lnTo>
                <a:lnTo>
                  <a:pt x="0" y="240"/>
                </a:lnTo>
                <a:lnTo>
                  <a:pt x="1" y="240"/>
                </a:lnTo>
                <a:lnTo>
                  <a:pt x="1" y="239"/>
                </a:lnTo>
                <a:lnTo>
                  <a:pt x="2" y="239"/>
                </a:lnTo>
                <a:lnTo>
                  <a:pt x="3" y="239"/>
                </a:lnTo>
                <a:lnTo>
                  <a:pt x="4" y="238"/>
                </a:lnTo>
                <a:lnTo>
                  <a:pt x="5" y="238"/>
                </a:lnTo>
                <a:lnTo>
                  <a:pt x="6" y="238"/>
                </a:lnTo>
                <a:lnTo>
                  <a:pt x="7" y="238"/>
                </a:lnTo>
                <a:lnTo>
                  <a:pt x="8" y="237"/>
                </a:lnTo>
                <a:lnTo>
                  <a:pt x="9" y="237"/>
                </a:lnTo>
                <a:lnTo>
                  <a:pt x="9" y="236"/>
                </a:lnTo>
                <a:lnTo>
                  <a:pt x="10" y="236"/>
                </a:lnTo>
                <a:lnTo>
                  <a:pt x="10" y="235"/>
                </a:lnTo>
                <a:lnTo>
                  <a:pt x="11" y="235"/>
                </a:lnTo>
                <a:lnTo>
                  <a:pt x="11" y="234"/>
                </a:lnTo>
                <a:lnTo>
                  <a:pt x="12" y="233"/>
                </a:lnTo>
                <a:lnTo>
                  <a:pt x="13" y="232"/>
                </a:lnTo>
                <a:lnTo>
                  <a:pt x="13" y="231"/>
                </a:lnTo>
                <a:lnTo>
                  <a:pt x="14" y="231"/>
                </a:lnTo>
                <a:lnTo>
                  <a:pt x="14" y="230"/>
                </a:lnTo>
                <a:lnTo>
                  <a:pt x="15" y="230"/>
                </a:lnTo>
                <a:lnTo>
                  <a:pt x="15" y="229"/>
                </a:lnTo>
                <a:lnTo>
                  <a:pt x="15" y="228"/>
                </a:lnTo>
                <a:lnTo>
                  <a:pt x="16" y="227"/>
                </a:lnTo>
                <a:lnTo>
                  <a:pt x="16" y="226"/>
                </a:lnTo>
                <a:lnTo>
                  <a:pt x="17" y="225"/>
                </a:lnTo>
                <a:lnTo>
                  <a:pt x="17" y="224"/>
                </a:lnTo>
                <a:lnTo>
                  <a:pt x="18" y="224"/>
                </a:lnTo>
                <a:lnTo>
                  <a:pt x="18" y="223"/>
                </a:lnTo>
                <a:lnTo>
                  <a:pt x="18" y="222"/>
                </a:lnTo>
                <a:lnTo>
                  <a:pt x="18" y="220"/>
                </a:lnTo>
                <a:lnTo>
                  <a:pt x="19" y="220"/>
                </a:lnTo>
                <a:lnTo>
                  <a:pt x="19" y="219"/>
                </a:lnTo>
                <a:lnTo>
                  <a:pt x="19" y="218"/>
                </a:lnTo>
                <a:lnTo>
                  <a:pt x="20" y="217"/>
                </a:lnTo>
                <a:lnTo>
                  <a:pt x="20" y="216"/>
                </a:lnTo>
                <a:lnTo>
                  <a:pt x="20" y="215"/>
                </a:lnTo>
                <a:lnTo>
                  <a:pt x="20" y="214"/>
                </a:lnTo>
                <a:lnTo>
                  <a:pt x="21" y="214"/>
                </a:lnTo>
                <a:lnTo>
                  <a:pt x="22" y="215"/>
                </a:lnTo>
                <a:lnTo>
                  <a:pt x="23" y="215"/>
                </a:lnTo>
                <a:lnTo>
                  <a:pt x="24" y="216"/>
                </a:lnTo>
                <a:lnTo>
                  <a:pt x="25" y="216"/>
                </a:lnTo>
                <a:lnTo>
                  <a:pt x="25" y="217"/>
                </a:lnTo>
                <a:lnTo>
                  <a:pt x="26" y="217"/>
                </a:lnTo>
                <a:lnTo>
                  <a:pt x="27" y="217"/>
                </a:lnTo>
                <a:lnTo>
                  <a:pt x="28" y="217"/>
                </a:lnTo>
                <a:lnTo>
                  <a:pt x="29" y="217"/>
                </a:lnTo>
                <a:lnTo>
                  <a:pt x="30" y="217"/>
                </a:lnTo>
                <a:lnTo>
                  <a:pt x="31" y="217"/>
                </a:lnTo>
                <a:lnTo>
                  <a:pt x="32" y="217"/>
                </a:lnTo>
                <a:lnTo>
                  <a:pt x="33" y="217"/>
                </a:lnTo>
                <a:lnTo>
                  <a:pt x="33" y="216"/>
                </a:lnTo>
                <a:lnTo>
                  <a:pt x="34" y="216"/>
                </a:lnTo>
                <a:lnTo>
                  <a:pt x="34" y="215"/>
                </a:lnTo>
                <a:lnTo>
                  <a:pt x="35" y="215"/>
                </a:lnTo>
                <a:lnTo>
                  <a:pt x="36" y="215"/>
                </a:lnTo>
                <a:lnTo>
                  <a:pt x="37" y="214"/>
                </a:lnTo>
                <a:lnTo>
                  <a:pt x="38" y="213"/>
                </a:lnTo>
                <a:lnTo>
                  <a:pt x="39" y="212"/>
                </a:lnTo>
                <a:lnTo>
                  <a:pt x="40" y="211"/>
                </a:lnTo>
                <a:lnTo>
                  <a:pt x="40" y="210"/>
                </a:lnTo>
                <a:lnTo>
                  <a:pt x="41" y="210"/>
                </a:lnTo>
                <a:lnTo>
                  <a:pt x="41" y="209"/>
                </a:lnTo>
                <a:lnTo>
                  <a:pt x="42" y="209"/>
                </a:lnTo>
                <a:lnTo>
                  <a:pt x="42" y="208"/>
                </a:lnTo>
                <a:lnTo>
                  <a:pt x="43" y="207"/>
                </a:lnTo>
                <a:lnTo>
                  <a:pt x="44" y="206"/>
                </a:lnTo>
                <a:lnTo>
                  <a:pt x="44" y="205"/>
                </a:lnTo>
                <a:lnTo>
                  <a:pt x="44" y="204"/>
                </a:lnTo>
                <a:lnTo>
                  <a:pt x="45" y="204"/>
                </a:lnTo>
                <a:lnTo>
                  <a:pt x="45" y="203"/>
                </a:lnTo>
                <a:lnTo>
                  <a:pt x="46" y="202"/>
                </a:lnTo>
                <a:lnTo>
                  <a:pt x="46" y="201"/>
                </a:lnTo>
                <a:lnTo>
                  <a:pt x="47" y="200"/>
                </a:lnTo>
                <a:lnTo>
                  <a:pt x="47" y="199"/>
                </a:lnTo>
                <a:lnTo>
                  <a:pt x="47" y="201"/>
                </a:lnTo>
                <a:lnTo>
                  <a:pt x="47" y="202"/>
                </a:lnTo>
                <a:lnTo>
                  <a:pt x="47" y="203"/>
                </a:lnTo>
                <a:lnTo>
                  <a:pt x="47" y="204"/>
                </a:lnTo>
                <a:lnTo>
                  <a:pt x="47" y="205"/>
                </a:lnTo>
                <a:lnTo>
                  <a:pt x="47" y="206"/>
                </a:lnTo>
                <a:lnTo>
                  <a:pt x="47" y="207"/>
                </a:lnTo>
                <a:lnTo>
                  <a:pt x="47" y="208"/>
                </a:lnTo>
                <a:lnTo>
                  <a:pt x="47" y="209"/>
                </a:lnTo>
                <a:lnTo>
                  <a:pt x="47" y="210"/>
                </a:lnTo>
                <a:lnTo>
                  <a:pt x="47" y="211"/>
                </a:lnTo>
                <a:lnTo>
                  <a:pt x="47" y="212"/>
                </a:lnTo>
                <a:lnTo>
                  <a:pt x="47" y="213"/>
                </a:lnTo>
                <a:lnTo>
                  <a:pt x="47" y="214"/>
                </a:lnTo>
                <a:lnTo>
                  <a:pt x="48" y="215"/>
                </a:lnTo>
                <a:lnTo>
                  <a:pt x="48" y="216"/>
                </a:lnTo>
                <a:lnTo>
                  <a:pt x="48" y="217"/>
                </a:lnTo>
                <a:lnTo>
                  <a:pt x="48" y="218"/>
                </a:lnTo>
                <a:lnTo>
                  <a:pt x="49" y="219"/>
                </a:lnTo>
                <a:lnTo>
                  <a:pt x="49" y="220"/>
                </a:lnTo>
                <a:lnTo>
                  <a:pt x="50" y="220"/>
                </a:lnTo>
                <a:lnTo>
                  <a:pt x="50" y="222"/>
                </a:lnTo>
                <a:lnTo>
                  <a:pt x="50" y="223"/>
                </a:lnTo>
                <a:lnTo>
                  <a:pt x="51" y="224"/>
                </a:lnTo>
                <a:lnTo>
                  <a:pt x="51" y="225"/>
                </a:lnTo>
                <a:lnTo>
                  <a:pt x="52" y="225"/>
                </a:lnTo>
                <a:lnTo>
                  <a:pt x="52" y="226"/>
                </a:lnTo>
                <a:lnTo>
                  <a:pt x="52" y="227"/>
                </a:lnTo>
                <a:lnTo>
                  <a:pt x="53" y="227"/>
                </a:lnTo>
                <a:lnTo>
                  <a:pt x="53" y="228"/>
                </a:lnTo>
                <a:lnTo>
                  <a:pt x="53" y="229"/>
                </a:lnTo>
                <a:lnTo>
                  <a:pt x="54" y="229"/>
                </a:lnTo>
                <a:lnTo>
                  <a:pt x="54" y="230"/>
                </a:lnTo>
                <a:lnTo>
                  <a:pt x="55" y="230"/>
                </a:lnTo>
                <a:lnTo>
                  <a:pt x="55" y="231"/>
                </a:lnTo>
                <a:lnTo>
                  <a:pt x="55" y="232"/>
                </a:lnTo>
                <a:lnTo>
                  <a:pt x="56" y="232"/>
                </a:lnTo>
                <a:lnTo>
                  <a:pt x="57" y="233"/>
                </a:lnTo>
                <a:lnTo>
                  <a:pt x="58" y="234"/>
                </a:lnTo>
                <a:lnTo>
                  <a:pt x="59" y="235"/>
                </a:lnTo>
                <a:lnTo>
                  <a:pt x="60" y="235"/>
                </a:lnTo>
                <a:lnTo>
                  <a:pt x="61" y="236"/>
                </a:lnTo>
                <a:lnTo>
                  <a:pt x="62" y="237"/>
                </a:lnTo>
                <a:lnTo>
                  <a:pt x="63" y="237"/>
                </a:lnTo>
                <a:lnTo>
                  <a:pt x="64" y="237"/>
                </a:lnTo>
                <a:lnTo>
                  <a:pt x="65" y="237"/>
                </a:lnTo>
                <a:lnTo>
                  <a:pt x="66" y="237"/>
                </a:lnTo>
                <a:lnTo>
                  <a:pt x="67" y="237"/>
                </a:lnTo>
                <a:lnTo>
                  <a:pt x="68" y="237"/>
                </a:lnTo>
                <a:lnTo>
                  <a:pt x="69" y="237"/>
                </a:lnTo>
                <a:lnTo>
                  <a:pt x="70" y="237"/>
                </a:lnTo>
                <a:lnTo>
                  <a:pt x="70" y="236"/>
                </a:lnTo>
                <a:lnTo>
                  <a:pt x="71" y="236"/>
                </a:lnTo>
                <a:lnTo>
                  <a:pt x="72" y="235"/>
                </a:lnTo>
                <a:lnTo>
                  <a:pt x="73" y="235"/>
                </a:lnTo>
                <a:lnTo>
                  <a:pt x="74" y="234"/>
                </a:lnTo>
                <a:lnTo>
                  <a:pt x="74" y="233"/>
                </a:lnTo>
                <a:lnTo>
                  <a:pt x="75" y="233"/>
                </a:lnTo>
                <a:lnTo>
                  <a:pt x="76" y="232"/>
                </a:lnTo>
                <a:lnTo>
                  <a:pt x="77" y="231"/>
                </a:lnTo>
                <a:lnTo>
                  <a:pt x="77" y="230"/>
                </a:lnTo>
                <a:lnTo>
                  <a:pt x="78" y="230"/>
                </a:lnTo>
                <a:lnTo>
                  <a:pt x="78" y="229"/>
                </a:lnTo>
                <a:lnTo>
                  <a:pt x="79" y="229"/>
                </a:lnTo>
                <a:lnTo>
                  <a:pt x="79" y="228"/>
                </a:lnTo>
                <a:lnTo>
                  <a:pt x="79" y="227"/>
                </a:lnTo>
                <a:lnTo>
                  <a:pt x="80" y="227"/>
                </a:lnTo>
                <a:lnTo>
                  <a:pt x="80" y="226"/>
                </a:lnTo>
                <a:lnTo>
                  <a:pt x="80" y="225"/>
                </a:lnTo>
                <a:lnTo>
                  <a:pt x="81" y="225"/>
                </a:lnTo>
                <a:lnTo>
                  <a:pt x="81" y="224"/>
                </a:lnTo>
                <a:lnTo>
                  <a:pt x="82" y="223"/>
                </a:lnTo>
                <a:lnTo>
                  <a:pt x="82" y="222"/>
                </a:lnTo>
                <a:lnTo>
                  <a:pt x="82" y="220"/>
                </a:lnTo>
                <a:lnTo>
                  <a:pt x="83" y="220"/>
                </a:lnTo>
                <a:lnTo>
                  <a:pt x="83" y="219"/>
                </a:lnTo>
                <a:lnTo>
                  <a:pt x="83" y="218"/>
                </a:lnTo>
                <a:lnTo>
                  <a:pt x="84" y="217"/>
                </a:lnTo>
                <a:lnTo>
                  <a:pt x="84" y="216"/>
                </a:lnTo>
                <a:lnTo>
                  <a:pt x="84" y="215"/>
                </a:lnTo>
                <a:lnTo>
                  <a:pt x="84" y="214"/>
                </a:lnTo>
                <a:lnTo>
                  <a:pt x="84" y="213"/>
                </a:lnTo>
                <a:lnTo>
                  <a:pt x="85" y="212"/>
                </a:lnTo>
                <a:lnTo>
                  <a:pt x="85" y="211"/>
                </a:lnTo>
                <a:lnTo>
                  <a:pt x="85" y="210"/>
                </a:lnTo>
                <a:lnTo>
                  <a:pt x="85" y="209"/>
                </a:lnTo>
                <a:lnTo>
                  <a:pt x="85" y="208"/>
                </a:lnTo>
                <a:lnTo>
                  <a:pt x="85" y="207"/>
                </a:lnTo>
                <a:lnTo>
                  <a:pt x="85" y="206"/>
                </a:lnTo>
                <a:lnTo>
                  <a:pt x="85" y="205"/>
                </a:lnTo>
                <a:lnTo>
                  <a:pt x="85" y="204"/>
                </a:lnTo>
                <a:lnTo>
                  <a:pt x="85" y="203"/>
                </a:lnTo>
                <a:lnTo>
                  <a:pt x="86" y="202"/>
                </a:lnTo>
                <a:lnTo>
                  <a:pt x="85" y="201"/>
                </a:lnTo>
                <a:lnTo>
                  <a:pt x="85" y="200"/>
                </a:lnTo>
                <a:lnTo>
                  <a:pt x="85" y="199"/>
                </a:lnTo>
                <a:lnTo>
                  <a:pt x="85" y="198"/>
                </a:lnTo>
                <a:lnTo>
                  <a:pt x="85" y="197"/>
                </a:lnTo>
                <a:lnTo>
                  <a:pt x="85" y="196"/>
                </a:lnTo>
                <a:lnTo>
                  <a:pt x="85" y="195"/>
                </a:lnTo>
                <a:lnTo>
                  <a:pt x="85" y="194"/>
                </a:lnTo>
                <a:lnTo>
                  <a:pt x="85" y="193"/>
                </a:lnTo>
                <a:lnTo>
                  <a:pt x="85" y="192"/>
                </a:lnTo>
                <a:lnTo>
                  <a:pt x="85" y="191"/>
                </a:lnTo>
                <a:lnTo>
                  <a:pt x="84" y="190"/>
                </a:lnTo>
                <a:lnTo>
                  <a:pt x="84" y="189"/>
                </a:lnTo>
                <a:lnTo>
                  <a:pt x="84" y="188"/>
                </a:lnTo>
                <a:lnTo>
                  <a:pt x="84" y="187"/>
                </a:lnTo>
                <a:lnTo>
                  <a:pt x="84" y="186"/>
                </a:lnTo>
                <a:lnTo>
                  <a:pt x="83" y="186"/>
                </a:lnTo>
                <a:lnTo>
                  <a:pt x="83" y="185"/>
                </a:lnTo>
                <a:lnTo>
                  <a:pt x="83" y="184"/>
                </a:lnTo>
                <a:lnTo>
                  <a:pt x="83" y="183"/>
                </a:lnTo>
                <a:lnTo>
                  <a:pt x="82" y="183"/>
                </a:lnTo>
                <a:lnTo>
                  <a:pt x="82" y="182"/>
                </a:lnTo>
                <a:lnTo>
                  <a:pt x="82" y="181"/>
                </a:lnTo>
                <a:lnTo>
                  <a:pt x="82" y="180"/>
                </a:lnTo>
                <a:lnTo>
                  <a:pt x="81" y="180"/>
                </a:lnTo>
                <a:lnTo>
                  <a:pt x="81" y="179"/>
                </a:lnTo>
                <a:lnTo>
                  <a:pt x="81" y="178"/>
                </a:lnTo>
                <a:lnTo>
                  <a:pt x="80" y="178"/>
                </a:lnTo>
                <a:lnTo>
                  <a:pt x="80" y="177"/>
                </a:lnTo>
                <a:lnTo>
                  <a:pt x="79" y="176"/>
                </a:lnTo>
                <a:lnTo>
                  <a:pt x="79" y="175"/>
                </a:lnTo>
                <a:lnTo>
                  <a:pt x="78" y="174"/>
                </a:lnTo>
                <a:lnTo>
                  <a:pt x="77" y="173"/>
                </a:lnTo>
                <a:lnTo>
                  <a:pt x="77" y="172"/>
                </a:lnTo>
                <a:lnTo>
                  <a:pt x="76" y="172"/>
                </a:lnTo>
                <a:lnTo>
                  <a:pt x="76" y="171"/>
                </a:lnTo>
                <a:lnTo>
                  <a:pt x="75" y="170"/>
                </a:lnTo>
                <a:lnTo>
                  <a:pt x="74" y="170"/>
                </a:lnTo>
                <a:lnTo>
                  <a:pt x="74" y="169"/>
                </a:lnTo>
                <a:lnTo>
                  <a:pt x="73" y="169"/>
                </a:lnTo>
                <a:lnTo>
                  <a:pt x="72" y="168"/>
                </a:lnTo>
                <a:lnTo>
                  <a:pt x="71" y="168"/>
                </a:lnTo>
                <a:lnTo>
                  <a:pt x="71" y="167"/>
                </a:lnTo>
                <a:lnTo>
                  <a:pt x="70" y="167"/>
                </a:lnTo>
                <a:lnTo>
                  <a:pt x="69" y="167"/>
                </a:lnTo>
                <a:lnTo>
                  <a:pt x="68" y="167"/>
                </a:lnTo>
                <a:lnTo>
                  <a:pt x="67" y="167"/>
                </a:lnTo>
                <a:lnTo>
                  <a:pt x="66" y="167"/>
                </a:lnTo>
                <a:lnTo>
                  <a:pt x="65" y="167"/>
                </a:lnTo>
                <a:lnTo>
                  <a:pt x="64" y="167"/>
                </a:lnTo>
                <a:lnTo>
                  <a:pt x="63" y="167"/>
                </a:lnTo>
                <a:lnTo>
                  <a:pt x="62" y="167"/>
                </a:lnTo>
                <a:lnTo>
                  <a:pt x="61" y="167"/>
                </a:lnTo>
                <a:lnTo>
                  <a:pt x="61" y="168"/>
                </a:lnTo>
                <a:lnTo>
                  <a:pt x="60" y="168"/>
                </a:lnTo>
                <a:lnTo>
                  <a:pt x="60" y="169"/>
                </a:lnTo>
                <a:lnTo>
                  <a:pt x="59" y="169"/>
                </a:lnTo>
                <a:lnTo>
                  <a:pt x="58" y="169"/>
                </a:lnTo>
                <a:lnTo>
                  <a:pt x="57" y="170"/>
                </a:lnTo>
                <a:lnTo>
                  <a:pt x="57" y="171"/>
                </a:lnTo>
                <a:lnTo>
                  <a:pt x="56" y="172"/>
                </a:lnTo>
                <a:lnTo>
                  <a:pt x="55" y="173"/>
                </a:lnTo>
                <a:lnTo>
                  <a:pt x="54" y="174"/>
                </a:lnTo>
                <a:lnTo>
                  <a:pt x="53" y="175"/>
                </a:lnTo>
                <a:lnTo>
                  <a:pt x="52" y="177"/>
                </a:lnTo>
                <a:lnTo>
                  <a:pt x="52" y="178"/>
                </a:lnTo>
                <a:lnTo>
                  <a:pt x="51" y="178"/>
                </a:lnTo>
                <a:lnTo>
                  <a:pt x="51" y="179"/>
                </a:lnTo>
                <a:lnTo>
                  <a:pt x="51" y="180"/>
                </a:lnTo>
                <a:lnTo>
                  <a:pt x="50" y="181"/>
                </a:lnTo>
                <a:lnTo>
                  <a:pt x="50" y="180"/>
                </a:lnTo>
                <a:lnTo>
                  <a:pt x="50" y="179"/>
                </a:lnTo>
                <a:lnTo>
                  <a:pt x="50" y="178"/>
                </a:lnTo>
                <a:lnTo>
                  <a:pt x="50" y="177"/>
                </a:lnTo>
                <a:lnTo>
                  <a:pt x="50" y="175"/>
                </a:lnTo>
                <a:lnTo>
                  <a:pt x="50" y="174"/>
                </a:lnTo>
                <a:lnTo>
                  <a:pt x="50" y="173"/>
                </a:lnTo>
                <a:lnTo>
                  <a:pt x="50" y="172"/>
                </a:lnTo>
                <a:lnTo>
                  <a:pt x="50" y="170"/>
                </a:lnTo>
                <a:lnTo>
                  <a:pt x="50" y="169"/>
                </a:lnTo>
                <a:lnTo>
                  <a:pt x="50" y="168"/>
                </a:lnTo>
                <a:lnTo>
                  <a:pt x="50" y="167"/>
                </a:lnTo>
                <a:lnTo>
                  <a:pt x="50" y="166"/>
                </a:lnTo>
                <a:lnTo>
                  <a:pt x="49" y="165"/>
                </a:lnTo>
                <a:lnTo>
                  <a:pt x="49" y="164"/>
                </a:lnTo>
                <a:lnTo>
                  <a:pt x="49" y="163"/>
                </a:lnTo>
                <a:lnTo>
                  <a:pt x="49" y="162"/>
                </a:lnTo>
                <a:lnTo>
                  <a:pt x="48" y="161"/>
                </a:lnTo>
                <a:lnTo>
                  <a:pt x="48" y="160"/>
                </a:lnTo>
                <a:lnTo>
                  <a:pt x="48" y="159"/>
                </a:lnTo>
                <a:lnTo>
                  <a:pt x="47" y="158"/>
                </a:lnTo>
                <a:lnTo>
                  <a:pt x="47" y="157"/>
                </a:lnTo>
                <a:lnTo>
                  <a:pt x="47" y="156"/>
                </a:lnTo>
                <a:lnTo>
                  <a:pt x="47" y="155"/>
                </a:lnTo>
                <a:lnTo>
                  <a:pt x="46" y="154"/>
                </a:lnTo>
                <a:lnTo>
                  <a:pt x="46" y="153"/>
                </a:lnTo>
                <a:lnTo>
                  <a:pt x="46" y="152"/>
                </a:lnTo>
                <a:lnTo>
                  <a:pt x="45" y="152"/>
                </a:lnTo>
                <a:lnTo>
                  <a:pt x="45" y="151"/>
                </a:lnTo>
                <a:lnTo>
                  <a:pt x="44" y="151"/>
                </a:lnTo>
                <a:lnTo>
                  <a:pt x="44" y="150"/>
                </a:lnTo>
                <a:lnTo>
                  <a:pt x="44" y="149"/>
                </a:lnTo>
                <a:lnTo>
                  <a:pt x="43" y="148"/>
                </a:lnTo>
                <a:lnTo>
                  <a:pt x="43" y="147"/>
                </a:lnTo>
                <a:lnTo>
                  <a:pt x="42" y="147"/>
                </a:lnTo>
                <a:lnTo>
                  <a:pt x="42" y="146"/>
                </a:lnTo>
                <a:lnTo>
                  <a:pt x="41" y="146"/>
                </a:lnTo>
                <a:lnTo>
                  <a:pt x="41" y="145"/>
                </a:lnTo>
                <a:lnTo>
                  <a:pt x="40" y="144"/>
                </a:lnTo>
                <a:lnTo>
                  <a:pt x="39" y="143"/>
                </a:lnTo>
                <a:lnTo>
                  <a:pt x="38" y="143"/>
                </a:lnTo>
                <a:lnTo>
                  <a:pt x="38" y="142"/>
                </a:lnTo>
                <a:lnTo>
                  <a:pt x="37" y="141"/>
                </a:lnTo>
                <a:lnTo>
                  <a:pt x="36" y="141"/>
                </a:lnTo>
                <a:lnTo>
                  <a:pt x="36" y="140"/>
                </a:lnTo>
                <a:lnTo>
                  <a:pt x="35" y="140"/>
                </a:lnTo>
                <a:lnTo>
                  <a:pt x="34" y="140"/>
                </a:lnTo>
                <a:lnTo>
                  <a:pt x="33" y="139"/>
                </a:lnTo>
                <a:lnTo>
                  <a:pt x="32" y="139"/>
                </a:lnTo>
                <a:lnTo>
                  <a:pt x="32" y="138"/>
                </a:lnTo>
                <a:lnTo>
                  <a:pt x="31" y="138"/>
                </a:lnTo>
                <a:lnTo>
                  <a:pt x="30" y="138"/>
                </a:lnTo>
                <a:lnTo>
                  <a:pt x="29" y="138"/>
                </a:lnTo>
                <a:lnTo>
                  <a:pt x="28" y="138"/>
                </a:lnTo>
                <a:lnTo>
                  <a:pt x="27" y="138"/>
                </a:lnTo>
                <a:lnTo>
                  <a:pt x="26" y="138"/>
                </a:lnTo>
                <a:lnTo>
                  <a:pt x="26" y="139"/>
                </a:lnTo>
                <a:lnTo>
                  <a:pt x="25" y="139"/>
                </a:lnTo>
                <a:lnTo>
                  <a:pt x="24" y="139"/>
                </a:lnTo>
                <a:lnTo>
                  <a:pt x="24" y="140"/>
                </a:lnTo>
                <a:lnTo>
                  <a:pt x="23" y="140"/>
                </a:lnTo>
                <a:lnTo>
                  <a:pt x="22" y="140"/>
                </a:lnTo>
                <a:lnTo>
                  <a:pt x="21" y="141"/>
                </a:lnTo>
                <a:lnTo>
                  <a:pt x="20" y="141"/>
                </a:lnTo>
                <a:lnTo>
                  <a:pt x="19" y="142"/>
                </a:lnTo>
                <a:lnTo>
                  <a:pt x="18" y="143"/>
                </a:lnTo>
                <a:lnTo>
                  <a:pt x="13" y="134"/>
                </a:lnTo>
                <a:lnTo>
                  <a:pt x="13" y="133"/>
                </a:lnTo>
                <a:lnTo>
                  <a:pt x="14" y="132"/>
                </a:lnTo>
                <a:lnTo>
                  <a:pt x="14" y="131"/>
                </a:lnTo>
                <a:lnTo>
                  <a:pt x="14" y="130"/>
                </a:lnTo>
                <a:lnTo>
                  <a:pt x="15" y="128"/>
                </a:lnTo>
                <a:lnTo>
                  <a:pt x="15" y="126"/>
                </a:lnTo>
                <a:lnTo>
                  <a:pt x="15" y="125"/>
                </a:lnTo>
                <a:lnTo>
                  <a:pt x="16" y="125"/>
                </a:lnTo>
                <a:lnTo>
                  <a:pt x="16" y="124"/>
                </a:lnTo>
                <a:lnTo>
                  <a:pt x="16" y="123"/>
                </a:lnTo>
                <a:lnTo>
                  <a:pt x="16" y="122"/>
                </a:lnTo>
                <a:lnTo>
                  <a:pt x="16" y="121"/>
                </a:lnTo>
                <a:lnTo>
                  <a:pt x="16" y="120"/>
                </a:lnTo>
                <a:lnTo>
                  <a:pt x="17" y="119"/>
                </a:lnTo>
                <a:lnTo>
                  <a:pt x="17" y="117"/>
                </a:lnTo>
                <a:lnTo>
                  <a:pt x="22" y="114"/>
                </a:lnTo>
                <a:lnTo>
                  <a:pt x="22" y="115"/>
                </a:lnTo>
                <a:lnTo>
                  <a:pt x="23" y="115"/>
                </a:lnTo>
                <a:lnTo>
                  <a:pt x="23" y="116"/>
                </a:lnTo>
                <a:lnTo>
                  <a:pt x="23" y="117"/>
                </a:lnTo>
                <a:lnTo>
                  <a:pt x="24" y="117"/>
                </a:lnTo>
                <a:lnTo>
                  <a:pt x="24" y="118"/>
                </a:lnTo>
                <a:lnTo>
                  <a:pt x="24" y="119"/>
                </a:lnTo>
                <a:lnTo>
                  <a:pt x="25" y="120"/>
                </a:lnTo>
                <a:lnTo>
                  <a:pt x="25" y="121"/>
                </a:lnTo>
                <a:lnTo>
                  <a:pt x="26" y="122"/>
                </a:lnTo>
                <a:lnTo>
                  <a:pt x="27" y="123"/>
                </a:lnTo>
                <a:lnTo>
                  <a:pt x="28" y="123"/>
                </a:lnTo>
                <a:lnTo>
                  <a:pt x="28" y="124"/>
                </a:lnTo>
                <a:lnTo>
                  <a:pt x="29" y="125"/>
                </a:lnTo>
                <a:lnTo>
                  <a:pt x="30" y="125"/>
                </a:lnTo>
                <a:lnTo>
                  <a:pt x="30" y="126"/>
                </a:lnTo>
                <a:lnTo>
                  <a:pt x="31" y="126"/>
                </a:lnTo>
                <a:lnTo>
                  <a:pt x="32" y="126"/>
                </a:lnTo>
                <a:lnTo>
                  <a:pt x="33" y="127"/>
                </a:lnTo>
                <a:lnTo>
                  <a:pt x="34" y="128"/>
                </a:lnTo>
                <a:lnTo>
                  <a:pt x="35" y="128"/>
                </a:lnTo>
                <a:lnTo>
                  <a:pt x="36" y="128"/>
                </a:lnTo>
                <a:lnTo>
                  <a:pt x="37" y="128"/>
                </a:lnTo>
                <a:lnTo>
                  <a:pt x="38" y="128"/>
                </a:lnTo>
                <a:lnTo>
                  <a:pt x="39" y="128"/>
                </a:lnTo>
                <a:lnTo>
                  <a:pt x="40" y="128"/>
                </a:lnTo>
                <a:lnTo>
                  <a:pt x="40" y="127"/>
                </a:lnTo>
                <a:lnTo>
                  <a:pt x="41" y="127"/>
                </a:lnTo>
                <a:lnTo>
                  <a:pt x="41" y="126"/>
                </a:lnTo>
                <a:lnTo>
                  <a:pt x="42" y="126"/>
                </a:lnTo>
                <a:lnTo>
                  <a:pt x="43" y="126"/>
                </a:lnTo>
                <a:lnTo>
                  <a:pt x="43" y="125"/>
                </a:lnTo>
                <a:lnTo>
                  <a:pt x="44" y="125"/>
                </a:lnTo>
                <a:lnTo>
                  <a:pt x="45" y="125"/>
                </a:lnTo>
                <a:lnTo>
                  <a:pt x="45" y="124"/>
                </a:lnTo>
                <a:lnTo>
                  <a:pt x="46" y="124"/>
                </a:lnTo>
                <a:lnTo>
                  <a:pt x="46" y="123"/>
                </a:lnTo>
                <a:lnTo>
                  <a:pt x="47" y="123"/>
                </a:lnTo>
                <a:lnTo>
                  <a:pt x="47" y="122"/>
                </a:lnTo>
                <a:lnTo>
                  <a:pt x="48" y="122"/>
                </a:lnTo>
                <a:lnTo>
                  <a:pt x="48" y="120"/>
                </a:lnTo>
                <a:lnTo>
                  <a:pt x="49" y="120"/>
                </a:lnTo>
                <a:lnTo>
                  <a:pt x="49" y="119"/>
                </a:lnTo>
                <a:lnTo>
                  <a:pt x="50" y="118"/>
                </a:lnTo>
                <a:lnTo>
                  <a:pt x="50" y="117"/>
                </a:lnTo>
                <a:lnTo>
                  <a:pt x="51" y="116"/>
                </a:lnTo>
                <a:lnTo>
                  <a:pt x="51" y="115"/>
                </a:lnTo>
                <a:lnTo>
                  <a:pt x="52" y="115"/>
                </a:lnTo>
                <a:lnTo>
                  <a:pt x="52" y="113"/>
                </a:lnTo>
                <a:lnTo>
                  <a:pt x="52" y="112"/>
                </a:lnTo>
                <a:lnTo>
                  <a:pt x="53" y="111"/>
                </a:lnTo>
                <a:lnTo>
                  <a:pt x="53" y="110"/>
                </a:lnTo>
                <a:lnTo>
                  <a:pt x="53" y="109"/>
                </a:lnTo>
                <a:lnTo>
                  <a:pt x="54" y="109"/>
                </a:lnTo>
                <a:lnTo>
                  <a:pt x="54" y="107"/>
                </a:lnTo>
                <a:lnTo>
                  <a:pt x="54" y="106"/>
                </a:lnTo>
                <a:lnTo>
                  <a:pt x="54" y="105"/>
                </a:lnTo>
                <a:lnTo>
                  <a:pt x="54" y="104"/>
                </a:lnTo>
                <a:lnTo>
                  <a:pt x="55" y="103"/>
                </a:lnTo>
                <a:lnTo>
                  <a:pt x="55" y="102"/>
                </a:lnTo>
                <a:lnTo>
                  <a:pt x="55" y="101"/>
                </a:lnTo>
                <a:lnTo>
                  <a:pt x="55" y="99"/>
                </a:lnTo>
                <a:lnTo>
                  <a:pt x="55" y="98"/>
                </a:lnTo>
                <a:lnTo>
                  <a:pt x="55" y="97"/>
                </a:lnTo>
                <a:lnTo>
                  <a:pt x="55" y="96"/>
                </a:lnTo>
                <a:lnTo>
                  <a:pt x="55" y="94"/>
                </a:lnTo>
                <a:lnTo>
                  <a:pt x="55" y="93"/>
                </a:lnTo>
                <a:lnTo>
                  <a:pt x="55" y="92"/>
                </a:lnTo>
                <a:lnTo>
                  <a:pt x="55" y="91"/>
                </a:lnTo>
                <a:lnTo>
                  <a:pt x="55" y="90"/>
                </a:lnTo>
                <a:lnTo>
                  <a:pt x="55" y="89"/>
                </a:lnTo>
                <a:lnTo>
                  <a:pt x="55" y="88"/>
                </a:lnTo>
                <a:lnTo>
                  <a:pt x="55" y="87"/>
                </a:lnTo>
                <a:lnTo>
                  <a:pt x="55" y="86"/>
                </a:lnTo>
                <a:lnTo>
                  <a:pt x="54" y="85"/>
                </a:lnTo>
                <a:lnTo>
                  <a:pt x="54" y="84"/>
                </a:lnTo>
                <a:lnTo>
                  <a:pt x="54" y="83"/>
                </a:lnTo>
                <a:lnTo>
                  <a:pt x="54" y="81"/>
                </a:lnTo>
                <a:lnTo>
                  <a:pt x="53" y="80"/>
                </a:lnTo>
                <a:lnTo>
                  <a:pt x="53" y="79"/>
                </a:lnTo>
                <a:lnTo>
                  <a:pt x="53" y="78"/>
                </a:lnTo>
                <a:lnTo>
                  <a:pt x="52" y="77"/>
                </a:lnTo>
                <a:lnTo>
                  <a:pt x="52" y="76"/>
                </a:lnTo>
                <a:lnTo>
                  <a:pt x="52" y="75"/>
                </a:lnTo>
                <a:lnTo>
                  <a:pt x="51" y="74"/>
                </a:lnTo>
                <a:lnTo>
                  <a:pt x="51" y="73"/>
                </a:lnTo>
                <a:lnTo>
                  <a:pt x="50" y="72"/>
                </a:lnTo>
                <a:lnTo>
                  <a:pt x="50" y="71"/>
                </a:lnTo>
                <a:lnTo>
                  <a:pt x="50" y="70"/>
                </a:lnTo>
                <a:lnTo>
                  <a:pt x="49" y="70"/>
                </a:lnTo>
                <a:lnTo>
                  <a:pt x="49" y="69"/>
                </a:lnTo>
                <a:lnTo>
                  <a:pt x="48" y="68"/>
                </a:lnTo>
                <a:lnTo>
                  <a:pt x="47" y="67"/>
                </a:lnTo>
                <a:lnTo>
                  <a:pt x="46" y="66"/>
                </a:lnTo>
                <a:lnTo>
                  <a:pt x="46" y="65"/>
                </a:lnTo>
                <a:lnTo>
                  <a:pt x="45" y="65"/>
                </a:lnTo>
                <a:lnTo>
                  <a:pt x="44" y="64"/>
                </a:lnTo>
                <a:lnTo>
                  <a:pt x="43" y="63"/>
                </a:lnTo>
                <a:lnTo>
                  <a:pt x="42" y="63"/>
                </a:lnTo>
                <a:lnTo>
                  <a:pt x="42" y="62"/>
                </a:lnTo>
                <a:lnTo>
                  <a:pt x="41" y="62"/>
                </a:lnTo>
                <a:lnTo>
                  <a:pt x="40" y="62"/>
                </a:lnTo>
                <a:lnTo>
                  <a:pt x="39" y="62"/>
                </a:lnTo>
                <a:lnTo>
                  <a:pt x="38" y="61"/>
                </a:lnTo>
                <a:lnTo>
                  <a:pt x="37" y="61"/>
                </a:lnTo>
                <a:lnTo>
                  <a:pt x="36" y="61"/>
                </a:lnTo>
                <a:lnTo>
                  <a:pt x="35" y="61"/>
                </a:lnTo>
                <a:lnTo>
                  <a:pt x="35" y="62"/>
                </a:lnTo>
                <a:lnTo>
                  <a:pt x="34" y="62"/>
                </a:lnTo>
                <a:lnTo>
                  <a:pt x="33" y="62"/>
                </a:lnTo>
                <a:lnTo>
                  <a:pt x="32" y="62"/>
                </a:lnTo>
                <a:lnTo>
                  <a:pt x="31" y="63"/>
                </a:lnTo>
                <a:lnTo>
                  <a:pt x="30" y="63"/>
                </a:lnTo>
                <a:lnTo>
                  <a:pt x="29" y="64"/>
                </a:lnTo>
                <a:lnTo>
                  <a:pt x="29" y="65"/>
                </a:lnTo>
                <a:lnTo>
                  <a:pt x="28" y="65"/>
                </a:lnTo>
                <a:lnTo>
                  <a:pt x="27" y="66"/>
                </a:lnTo>
                <a:lnTo>
                  <a:pt x="27" y="67"/>
                </a:lnTo>
                <a:lnTo>
                  <a:pt x="26" y="67"/>
                </a:lnTo>
                <a:lnTo>
                  <a:pt x="26" y="68"/>
                </a:lnTo>
                <a:lnTo>
                  <a:pt x="25" y="68"/>
                </a:lnTo>
                <a:lnTo>
                  <a:pt x="25" y="69"/>
                </a:lnTo>
                <a:lnTo>
                  <a:pt x="25" y="70"/>
                </a:lnTo>
                <a:lnTo>
                  <a:pt x="24" y="70"/>
                </a:lnTo>
                <a:lnTo>
                  <a:pt x="24" y="71"/>
                </a:lnTo>
                <a:lnTo>
                  <a:pt x="24" y="72"/>
                </a:lnTo>
                <a:lnTo>
                  <a:pt x="23" y="72"/>
                </a:lnTo>
                <a:lnTo>
                  <a:pt x="23" y="73"/>
                </a:lnTo>
                <a:lnTo>
                  <a:pt x="23" y="74"/>
                </a:lnTo>
                <a:lnTo>
                  <a:pt x="22" y="74"/>
                </a:lnTo>
                <a:lnTo>
                  <a:pt x="22" y="75"/>
                </a:lnTo>
                <a:lnTo>
                  <a:pt x="21" y="76"/>
                </a:lnTo>
                <a:lnTo>
                  <a:pt x="21" y="77"/>
                </a:lnTo>
                <a:lnTo>
                  <a:pt x="21" y="78"/>
                </a:lnTo>
                <a:lnTo>
                  <a:pt x="20" y="79"/>
                </a:lnTo>
                <a:lnTo>
                  <a:pt x="20" y="80"/>
                </a:lnTo>
                <a:lnTo>
                  <a:pt x="20" y="81"/>
                </a:lnTo>
                <a:lnTo>
                  <a:pt x="20" y="83"/>
                </a:lnTo>
                <a:lnTo>
                  <a:pt x="19" y="83"/>
                </a:lnTo>
                <a:lnTo>
                  <a:pt x="19" y="84"/>
                </a:lnTo>
                <a:lnTo>
                  <a:pt x="19" y="85"/>
                </a:lnTo>
                <a:lnTo>
                  <a:pt x="19" y="86"/>
                </a:lnTo>
                <a:lnTo>
                  <a:pt x="19" y="88"/>
                </a:lnTo>
                <a:lnTo>
                  <a:pt x="19" y="89"/>
                </a:lnTo>
                <a:lnTo>
                  <a:pt x="19" y="91"/>
                </a:lnTo>
                <a:lnTo>
                  <a:pt x="18" y="91"/>
                </a:lnTo>
                <a:lnTo>
                  <a:pt x="18" y="92"/>
                </a:lnTo>
                <a:lnTo>
                  <a:pt x="18" y="93"/>
                </a:lnTo>
                <a:lnTo>
                  <a:pt x="19" y="94"/>
                </a:lnTo>
                <a:lnTo>
                  <a:pt x="15" y="95"/>
                </a:lnTo>
                <a:lnTo>
                  <a:pt x="15" y="94"/>
                </a:lnTo>
                <a:lnTo>
                  <a:pt x="14" y="93"/>
                </a:lnTo>
                <a:lnTo>
                  <a:pt x="14" y="92"/>
                </a:lnTo>
                <a:lnTo>
                  <a:pt x="14" y="91"/>
                </a:lnTo>
                <a:lnTo>
                  <a:pt x="13" y="91"/>
                </a:lnTo>
                <a:lnTo>
                  <a:pt x="13" y="89"/>
                </a:lnTo>
                <a:lnTo>
                  <a:pt x="13" y="88"/>
                </a:lnTo>
                <a:lnTo>
                  <a:pt x="12" y="88"/>
                </a:lnTo>
                <a:lnTo>
                  <a:pt x="12" y="87"/>
                </a:lnTo>
                <a:lnTo>
                  <a:pt x="12" y="86"/>
                </a:lnTo>
                <a:lnTo>
                  <a:pt x="11" y="85"/>
                </a:lnTo>
                <a:lnTo>
                  <a:pt x="11" y="84"/>
                </a:lnTo>
                <a:lnTo>
                  <a:pt x="11" y="0"/>
                </a:lnTo>
                <a:close/>
              </a:path>
            </a:pathLst>
          </a:custGeom>
          <a:solidFill>
            <a:srgbClr val="4263B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90" name="Rectangle 440"/>
          <p:cNvSpPr>
            <a:spLocks noChangeArrowheads="1"/>
          </p:cNvSpPr>
          <p:nvPr/>
        </p:nvSpPr>
        <p:spPr bwMode="auto">
          <a:xfrm>
            <a:off x="7300914" y="3159126"/>
            <a:ext cx="268287" cy="379413"/>
          </a:xfrm>
          <a:prstGeom prst="rect">
            <a:avLst/>
          </a:prstGeom>
          <a:solidFill>
            <a:srgbClr val="D4EBD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endParaRPr lang="en-US">
              <a:solidFill>
                <a:srgbClr val="000000"/>
              </a:solidFill>
            </a:endParaRPr>
          </a:p>
        </p:txBody>
      </p:sp>
      <p:sp>
        <p:nvSpPr>
          <p:cNvPr id="13691" name="Freeform 441"/>
          <p:cNvSpPr>
            <a:spLocks/>
          </p:cNvSpPr>
          <p:nvPr/>
        </p:nvSpPr>
        <p:spPr bwMode="auto">
          <a:xfrm>
            <a:off x="7491413" y="3443288"/>
            <a:ext cx="42862" cy="74612"/>
          </a:xfrm>
          <a:custGeom>
            <a:avLst/>
            <a:gdLst>
              <a:gd name="T0" fmla="*/ 22225 w 27"/>
              <a:gd name="T1" fmla="*/ 74612 h 47"/>
              <a:gd name="T2" fmla="*/ 23812 w 27"/>
              <a:gd name="T3" fmla="*/ 74612 h 47"/>
              <a:gd name="T4" fmla="*/ 25400 w 27"/>
              <a:gd name="T5" fmla="*/ 73025 h 47"/>
              <a:gd name="T6" fmla="*/ 26987 w 27"/>
              <a:gd name="T7" fmla="*/ 73025 h 47"/>
              <a:gd name="T8" fmla="*/ 28575 w 27"/>
              <a:gd name="T9" fmla="*/ 71437 h 47"/>
              <a:gd name="T10" fmla="*/ 31750 w 27"/>
              <a:gd name="T11" fmla="*/ 69850 h 47"/>
              <a:gd name="T12" fmla="*/ 33337 w 27"/>
              <a:gd name="T13" fmla="*/ 66675 h 47"/>
              <a:gd name="T14" fmla="*/ 36512 w 27"/>
              <a:gd name="T15" fmla="*/ 65087 h 47"/>
              <a:gd name="T16" fmla="*/ 38100 w 27"/>
              <a:gd name="T17" fmla="*/ 60325 h 47"/>
              <a:gd name="T18" fmla="*/ 39687 w 27"/>
              <a:gd name="T19" fmla="*/ 55562 h 47"/>
              <a:gd name="T20" fmla="*/ 41275 w 27"/>
              <a:gd name="T21" fmla="*/ 50800 h 47"/>
              <a:gd name="T22" fmla="*/ 42862 w 27"/>
              <a:gd name="T23" fmla="*/ 47625 h 47"/>
              <a:gd name="T24" fmla="*/ 42862 w 27"/>
              <a:gd name="T25" fmla="*/ 42862 h 47"/>
              <a:gd name="T26" fmla="*/ 42862 w 27"/>
              <a:gd name="T27" fmla="*/ 39687 h 47"/>
              <a:gd name="T28" fmla="*/ 42862 w 27"/>
              <a:gd name="T29" fmla="*/ 36512 h 47"/>
              <a:gd name="T30" fmla="*/ 42862 w 27"/>
              <a:gd name="T31" fmla="*/ 33337 h 47"/>
              <a:gd name="T32" fmla="*/ 42862 w 27"/>
              <a:gd name="T33" fmla="*/ 30162 h 47"/>
              <a:gd name="T34" fmla="*/ 42862 w 27"/>
              <a:gd name="T35" fmla="*/ 26987 h 47"/>
              <a:gd name="T36" fmla="*/ 42862 w 27"/>
              <a:gd name="T37" fmla="*/ 23812 h 47"/>
              <a:gd name="T38" fmla="*/ 41275 w 27"/>
              <a:gd name="T39" fmla="*/ 19050 h 47"/>
              <a:gd name="T40" fmla="*/ 39687 w 27"/>
              <a:gd name="T41" fmla="*/ 14287 h 47"/>
              <a:gd name="T42" fmla="*/ 38100 w 27"/>
              <a:gd name="T43" fmla="*/ 11112 h 47"/>
              <a:gd name="T44" fmla="*/ 34925 w 27"/>
              <a:gd name="T45" fmla="*/ 7937 h 47"/>
              <a:gd name="T46" fmla="*/ 31750 w 27"/>
              <a:gd name="T47" fmla="*/ 4762 h 47"/>
              <a:gd name="T48" fmla="*/ 30162 w 27"/>
              <a:gd name="T49" fmla="*/ 1587 h 47"/>
              <a:gd name="T50" fmla="*/ 28575 w 27"/>
              <a:gd name="T51" fmla="*/ 1587 h 47"/>
              <a:gd name="T52" fmla="*/ 26987 w 27"/>
              <a:gd name="T53" fmla="*/ 0 h 47"/>
              <a:gd name="T54" fmla="*/ 25400 w 27"/>
              <a:gd name="T55" fmla="*/ 0 h 47"/>
              <a:gd name="T56" fmla="*/ 23812 w 27"/>
              <a:gd name="T57" fmla="*/ 0 h 47"/>
              <a:gd name="T58" fmla="*/ 20637 w 27"/>
              <a:gd name="T59" fmla="*/ 0 h 47"/>
              <a:gd name="T60" fmla="*/ 19050 w 27"/>
              <a:gd name="T61" fmla="*/ 0 h 47"/>
              <a:gd name="T62" fmla="*/ 17462 w 27"/>
              <a:gd name="T63" fmla="*/ 0 h 47"/>
              <a:gd name="T64" fmla="*/ 15875 w 27"/>
              <a:gd name="T65" fmla="*/ 0 h 47"/>
              <a:gd name="T66" fmla="*/ 14287 w 27"/>
              <a:gd name="T67" fmla="*/ 1587 h 47"/>
              <a:gd name="T68" fmla="*/ 11112 w 27"/>
              <a:gd name="T69" fmla="*/ 3175 h 47"/>
              <a:gd name="T70" fmla="*/ 9525 w 27"/>
              <a:gd name="T71" fmla="*/ 6350 h 47"/>
              <a:gd name="T72" fmla="*/ 6350 w 27"/>
              <a:gd name="T73" fmla="*/ 9525 h 47"/>
              <a:gd name="T74" fmla="*/ 4762 w 27"/>
              <a:gd name="T75" fmla="*/ 12700 h 47"/>
              <a:gd name="T76" fmla="*/ 3175 w 27"/>
              <a:gd name="T77" fmla="*/ 17462 h 47"/>
              <a:gd name="T78" fmla="*/ 1587 w 27"/>
              <a:gd name="T79" fmla="*/ 22225 h 47"/>
              <a:gd name="T80" fmla="*/ 0 w 27"/>
              <a:gd name="T81" fmla="*/ 26987 h 47"/>
              <a:gd name="T82" fmla="*/ 0 w 27"/>
              <a:gd name="T83" fmla="*/ 30162 h 47"/>
              <a:gd name="T84" fmla="*/ 0 w 27"/>
              <a:gd name="T85" fmla="*/ 31750 h 47"/>
              <a:gd name="T86" fmla="*/ 0 w 27"/>
              <a:gd name="T87" fmla="*/ 34925 h 47"/>
              <a:gd name="T88" fmla="*/ 0 w 27"/>
              <a:gd name="T89" fmla="*/ 38100 h 47"/>
              <a:gd name="T90" fmla="*/ 0 w 27"/>
              <a:gd name="T91" fmla="*/ 42862 h 47"/>
              <a:gd name="T92" fmla="*/ 0 w 27"/>
              <a:gd name="T93" fmla="*/ 46037 h 47"/>
              <a:gd name="T94" fmla="*/ 1587 w 27"/>
              <a:gd name="T95" fmla="*/ 49212 h 47"/>
              <a:gd name="T96" fmla="*/ 3175 w 27"/>
              <a:gd name="T97" fmla="*/ 55562 h 47"/>
              <a:gd name="T98" fmla="*/ 4762 w 27"/>
              <a:gd name="T99" fmla="*/ 60325 h 47"/>
              <a:gd name="T100" fmla="*/ 6350 w 27"/>
              <a:gd name="T101" fmla="*/ 63500 h 47"/>
              <a:gd name="T102" fmla="*/ 7937 w 27"/>
              <a:gd name="T103" fmla="*/ 66675 h 47"/>
              <a:gd name="T104" fmla="*/ 11112 w 27"/>
              <a:gd name="T105" fmla="*/ 69850 h 47"/>
              <a:gd name="T106" fmla="*/ 12700 w 27"/>
              <a:gd name="T107" fmla="*/ 71437 h 47"/>
              <a:gd name="T108" fmla="*/ 15875 w 27"/>
              <a:gd name="T109" fmla="*/ 73025 h 47"/>
              <a:gd name="T110" fmla="*/ 17462 w 27"/>
              <a:gd name="T111" fmla="*/ 73025 h 47"/>
              <a:gd name="T112" fmla="*/ 19050 w 27"/>
              <a:gd name="T113" fmla="*/ 74612 h 47"/>
              <a:gd name="T114" fmla="*/ 20637 w 27"/>
              <a:gd name="T115" fmla="*/ 74612 h 4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47">
                <a:moveTo>
                  <a:pt x="14" y="47"/>
                </a:moveTo>
                <a:lnTo>
                  <a:pt x="14" y="47"/>
                </a:lnTo>
                <a:lnTo>
                  <a:pt x="15" y="47"/>
                </a:lnTo>
                <a:lnTo>
                  <a:pt x="16" y="46"/>
                </a:lnTo>
                <a:lnTo>
                  <a:pt x="17" y="46"/>
                </a:lnTo>
                <a:lnTo>
                  <a:pt x="18" y="46"/>
                </a:lnTo>
                <a:lnTo>
                  <a:pt x="18" y="45"/>
                </a:lnTo>
                <a:lnTo>
                  <a:pt x="19" y="45"/>
                </a:lnTo>
                <a:lnTo>
                  <a:pt x="20" y="44"/>
                </a:lnTo>
                <a:lnTo>
                  <a:pt x="21" y="43"/>
                </a:lnTo>
                <a:lnTo>
                  <a:pt x="21" y="42"/>
                </a:lnTo>
                <a:lnTo>
                  <a:pt x="22" y="42"/>
                </a:lnTo>
                <a:lnTo>
                  <a:pt x="23" y="41"/>
                </a:lnTo>
                <a:lnTo>
                  <a:pt x="24" y="40"/>
                </a:lnTo>
                <a:lnTo>
                  <a:pt x="24" y="39"/>
                </a:lnTo>
                <a:lnTo>
                  <a:pt x="24" y="38"/>
                </a:lnTo>
                <a:lnTo>
                  <a:pt x="25" y="38"/>
                </a:lnTo>
                <a:lnTo>
                  <a:pt x="25" y="36"/>
                </a:lnTo>
                <a:lnTo>
                  <a:pt x="25" y="35"/>
                </a:lnTo>
                <a:lnTo>
                  <a:pt x="26" y="35"/>
                </a:lnTo>
                <a:lnTo>
                  <a:pt x="26" y="33"/>
                </a:lnTo>
                <a:lnTo>
                  <a:pt x="26" y="32"/>
                </a:lnTo>
                <a:lnTo>
                  <a:pt x="27" y="31"/>
                </a:lnTo>
                <a:lnTo>
                  <a:pt x="27" y="30"/>
                </a:lnTo>
                <a:lnTo>
                  <a:pt x="27" y="29"/>
                </a:lnTo>
                <a:lnTo>
                  <a:pt x="27" y="28"/>
                </a:lnTo>
                <a:lnTo>
                  <a:pt x="27" y="27"/>
                </a:lnTo>
                <a:lnTo>
                  <a:pt x="27" y="26"/>
                </a:lnTo>
                <a:lnTo>
                  <a:pt x="27" y="25"/>
                </a:lnTo>
                <a:lnTo>
                  <a:pt x="27" y="24"/>
                </a:lnTo>
                <a:lnTo>
                  <a:pt x="27" y="23"/>
                </a:lnTo>
                <a:lnTo>
                  <a:pt x="27" y="22"/>
                </a:lnTo>
                <a:lnTo>
                  <a:pt x="27" y="21"/>
                </a:lnTo>
                <a:lnTo>
                  <a:pt x="27" y="20"/>
                </a:lnTo>
                <a:lnTo>
                  <a:pt x="27" y="19"/>
                </a:lnTo>
                <a:lnTo>
                  <a:pt x="27" y="18"/>
                </a:lnTo>
                <a:lnTo>
                  <a:pt x="27" y="17"/>
                </a:lnTo>
                <a:lnTo>
                  <a:pt x="27" y="16"/>
                </a:lnTo>
                <a:lnTo>
                  <a:pt x="27" y="15"/>
                </a:lnTo>
                <a:lnTo>
                  <a:pt x="26" y="14"/>
                </a:lnTo>
                <a:lnTo>
                  <a:pt x="26" y="13"/>
                </a:lnTo>
                <a:lnTo>
                  <a:pt x="26" y="12"/>
                </a:lnTo>
                <a:lnTo>
                  <a:pt x="25" y="11"/>
                </a:lnTo>
                <a:lnTo>
                  <a:pt x="25" y="10"/>
                </a:lnTo>
                <a:lnTo>
                  <a:pt x="25" y="9"/>
                </a:lnTo>
                <a:lnTo>
                  <a:pt x="24" y="8"/>
                </a:lnTo>
                <a:lnTo>
                  <a:pt x="24" y="7"/>
                </a:lnTo>
                <a:lnTo>
                  <a:pt x="23" y="6"/>
                </a:lnTo>
                <a:lnTo>
                  <a:pt x="23" y="5"/>
                </a:lnTo>
                <a:lnTo>
                  <a:pt x="22" y="5"/>
                </a:lnTo>
                <a:lnTo>
                  <a:pt x="21" y="4"/>
                </a:lnTo>
                <a:lnTo>
                  <a:pt x="21" y="3"/>
                </a:lnTo>
                <a:lnTo>
                  <a:pt x="20" y="3"/>
                </a:lnTo>
                <a:lnTo>
                  <a:pt x="20" y="2"/>
                </a:lnTo>
                <a:lnTo>
                  <a:pt x="19" y="1"/>
                </a:lnTo>
                <a:lnTo>
                  <a:pt x="18" y="1"/>
                </a:lnTo>
                <a:lnTo>
                  <a:pt x="17" y="0"/>
                </a:lnTo>
                <a:lnTo>
                  <a:pt x="16" y="0"/>
                </a:lnTo>
                <a:lnTo>
                  <a:pt x="15" y="0"/>
                </a:lnTo>
                <a:lnTo>
                  <a:pt x="14" y="0"/>
                </a:lnTo>
                <a:lnTo>
                  <a:pt x="13" y="0"/>
                </a:lnTo>
                <a:lnTo>
                  <a:pt x="12" y="0"/>
                </a:lnTo>
                <a:lnTo>
                  <a:pt x="11" y="0"/>
                </a:lnTo>
                <a:lnTo>
                  <a:pt x="10" y="0"/>
                </a:lnTo>
                <a:lnTo>
                  <a:pt x="9" y="1"/>
                </a:lnTo>
                <a:lnTo>
                  <a:pt x="8" y="1"/>
                </a:lnTo>
                <a:lnTo>
                  <a:pt x="8" y="2"/>
                </a:lnTo>
                <a:lnTo>
                  <a:pt x="7" y="2"/>
                </a:lnTo>
                <a:lnTo>
                  <a:pt x="7" y="3"/>
                </a:lnTo>
                <a:lnTo>
                  <a:pt x="6" y="3"/>
                </a:lnTo>
                <a:lnTo>
                  <a:pt x="6" y="4"/>
                </a:lnTo>
                <a:lnTo>
                  <a:pt x="5" y="5"/>
                </a:lnTo>
                <a:lnTo>
                  <a:pt x="4" y="6"/>
                </a:lnTo>
                <a:lnTo>
                  <a:pt x="4" y="7"/>
                </a:lnTo>
                <a:lnTo>
                  <a:pt x="3" y="8"/>
                </a:lnTo>
                <a:lnTo>
                  <a:pt x="3" y="9"/>
                </a:lnTo>
                <a:lnTo>
                  <a:pt x="2" y="10"/>
                </a:lnTo>
                <a:lnTo>
                  <a:pt x="2" y="11"/>
                </a:lnTo>
                <a:lnTo>
                  <a:pt x="2" y="12"/>
                </a:lnTo>
                <a:lnTo>
                  <a:pt x="1" y="13"/>
                </a:lnTo>
                <a:lnTo>
                  <a:pt x="1" y="14"/>
                </a:lnTo>
                <a:lnTo>
                  <a:pt x="1" y="15"/>
                </a:lnTo>
                <a:lnTo>
                  <a:pt x="1" y="16"/>
                </a:lnTo>
                <a:lnTo>
                  <a:pt x="0" y="17"/>
                </a:lnTo>
                <a:lnTo>
                  <a:pt x="0" y="18"/>
                </a:lnTo>
                <a:lnTo>
                  <a:pt x="0" y="19"/>
                </a:lnTo>
                <a:lnTo>
                  <a:pt x="0" y="20"/>
                </a:lnTo>
                <a:lnTo>
                  <a:pt x="0" y="21"/>
                </a:lnTo>
                <a:lnTo>
                  <a:pt x="0" y="22"/>
                </a:lnTo>
                <a:lnTo>
                  <a:pt x="0" y="23"/>
                </a:lnTo>
                <a:lnTo>
                  <a:pt x="0" y="24"/>
                </a:lnTo>
                <a:lnTo>
                  <a:pt x="0" y="25"/>
                </a:lnTo>
                <a:lnTo>
                  <a:pt x="0" y="26"/>
                </a:lnTo>
                <a:lnTo>
                  <a:pt x="0" y="27"/>
                </a:lnTo>
                <a:lnTo>
                  <a:pt x="0" y="28"/>
                </a:lnTo>
                <a:lnTo>
                  <a:pt x="0" y="29"/>
                </a:lnTo>
                <a:lnTo>
                  <a:pt x="1" y="30"/>
                </a:lnTo>
                <a:lnTo>
                  <a:pt x="1" y="31"/>
                </a:lnTo>
                <a:lnTo>
                  <a:pt x="1" y="32"/>
                </a:lnTo>
                <a:lnTo>
                  <a:pt x="1" y="33"/>
                </a:lnTo>
                <a:lnTo>
                  <a:pt x="2" y="35"/>
                </a:lnTo>
                <a:lnTo>
                  <a:pt x="2" y="36"/>
                </a:lnTo>
                <a:lnTo>
                  <a:pt x="3" y="38"/>
                </a:lnTo>
                <a:lnTo>
                  <a:pt x="3" y="39"/>
                </a:lnTo>
                <a:lnTo>
                  <a:pt x="4" y="40"/>
                </a:lnTo>
                <a:lnTo>
                  <a:pt x="4" y="41"/>
                </a:lnTo>
                <a:lnTo>
                  <a:pt x="5" y="41"/>
                </a:lnTo>
                <a:lnTo>
                  <a:pt x="5" y="42"/>
                </a:lnTo>
                <a:lnTo>
                  <a:pt x="6" y="42"/>
                </a:lnTo>
                <a:lnTo>
                  <a:pt x="6" y="43"/>
                </a:lnTo>
                <a:lnTo>
                  <a:pt x="7" y="44"/>
                </a:lnTo>
                <a:lnTo>
                  <a:pt x="8" y="44"/>
                </a:lnTo>
                <a:lnTo>
                  <a:pt x="8" y="45"/>
                </a:lnTo>
                <a:lnTo>
                  <a:pt x="9" y="45"/>
                </a:lnTo>
                <a:lnTo>
                  <a:pt x="9" y="46"/>
                </a:lnTo>
                <a:lnTo>
                  <a:pt x="10" y="46"/>
                </a:lnTo>
                <a:lnTo>
                  <a:pt x="11" y="46"/>
                </a:lnTo>
                <a:lnTo>
                  <a:pt x="12" y="46"/>
                </a:lnTo>
                <a:lnTo>
                  <a:pt x="12" y="47"/>
                </a:lnTo>
                <a:lnTo>
                  <a:pt x="13" y="47"/>
                </a:lnTo>
                <a:lnTo>
                  <a:pt x="14" y="47"/>
                </a:lnTo>
                <a:close/>
              </a:path>
            </a:pathLst>
          </a:custGeom>
          <a:solidFill>
            <a:srgbClr val="66C7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92" name="Freeform 442"/>
          <p:cNvSpPr>
            <a:spLocks/>
          </p:cNvSpPr>
          <p:nvPr/>
        </p:nvSpPr>
        <p:spPr bwMode="auto">
          <a:xfrm>
            <a:off x="7505700" y="3449639"/>
            <a:ext cx="12700" cy="22225"/>
          </a:xfrm>
          <a:custGeom>
            <a:avLst/>
            <a:gdLst>
              <a:gd name="T0" fmla="*/ 6350 w 8"/>
              <a:gd name="T1" fmla="*/ 22225 h 14"/>
              <a:gd name="T2" fmla="*/ 6350 w 8"/>
              <a:gd name="T3" fmla="*/ 22225 h 14"/>
              <a:gd name="T4" fmla="*/ 7938 w 8"/>
              <a:gd name="T5" fmla="*/ 22225 h 14"/>
              <a:gd name="T6" fmla="*/ 7938 w 8"/>
              <a:gd name="T7" fmla="*/ 22225 h 14"/>
              <a:gd name="T8" fmla="*/ 7938 w 8"/>
              <a:gd name="T9" fmla="*/ 22225 h 14"/>
              <a:gd name="T10" fmla="*/ 9525 w 8"/>
              <a:gd name="T11" fmla="*/ 20638 h 14"/>
              <a:gd name="T12" fmla="*/ 9525 w 8"/>
              <a:gd name="T13" fmla="*/ 20638 h 14"/>
              <a:gd name="T14" fmla="*/ 9525 w 8"/>
              <a:gd name="T15" fmla="*/ 19050 h 14"/>
              <a:gd name="T16" fmla="*/ 11113 w 8"/>
              <a:gd name="T17" fmla="*/ 19050 h 14"/>
              <a:gd name="T18" fmla="*/ 11113 w 8"/>
              <a:gd name="T19" fmla="*/ 17463 h 14"/>
              <a:gd name="T20" fmla="*/ 11113 w 8"/>
              <a:gd name="T21" fmla="*/ 15875 h 14"/>
              <a:gd name="T22" fmla="*/ 12700 w 8"/>
              <a:gd name="T23" fmla="*/ 15875 h 14"/>
              <a:gd name="T24" fmla="*/ 12700 w 8"/>
              <a:gd name="T25" fmla="*/ 14288 h 14"/>
              <a:gd name="T26" fmla="*/ 12700 w 8"/>
              <a:gd name="T27" fmla="*/ 12700 h 14"/>
              <a:gd name="T28" fmla="*/ 12700 w 8"/>
              <a:gd name="T29" fmla="*/ 11113 h 14"/>
              <a:gd name="T30" fmla="*/ 12700 w 8"/>
              <a:gd name="T31" fmla="*/ 9525 h 14"/>
              <a:gd name="T32" fmla="*/ 12700 w 8"/>
              <a:gd name="T33" fmla="*/ 7938 h 14"/>
              <a:gd name="T34" fmla="*/ 12700 w 8"/>
              <a:gd name="T35" fmla="*/ 7938 h 14"/>
              <a:gd name="T36" fmla="*/ 12700 w 8"/>
              <a:gd name="T37" fmla="*/ 6350 h 14"/>
              <a:gd name="T38" fmla="*/ 11113 w 8"/>
              <a:gd name="T39" fmla="*/ 6350 h 14"/>
              <a:gd name="T40" fmla="*/ 11113 w 8"/>
              <a:gd name="T41" fmla="*/ 4763 h 14"/>
              <a:gd name="T42" fmla="*/ 11113 w 8"/>
              <a:gd name="T43" fmla="*/ 3175 h 14"/>
              <a:gd name="T44" fmla="*/ 11113 w 8"/>
              <a:gd name="T45" fmla="*/ 3175 h 14"/>
              <a:gd name="T46" fmla="*/ 9525 w 8"/>
              <a:gd name="T47" fmla="*/ 3175 h 14"/>
              <a:gd name="T48" fmla="*/ 9525 w 8"/>
              <a:gd name="T49" fmla="*/ 1588 h 14"/>
              <a:gd name="T50" fmla="*/ 9525 w 8"/>
              <a:gd name="T51" fmla="*/ 1588 h 14"/>
              <a:gd name="T52" fmla="*/ 7938 w 8"/>
              <a:gd name="T53" fmla="*/ 1588 h 14"/>
              <a:gd name="T54" fmla="*/ 7938 w 8"/>
              <a:gd name="T55" fmla="*/ 1588 h 14"/>
              <a:gd name="T56" fmla="*/ 7938 w 8"/>
              <a:gd name="T57" fmla="*/ 1588 h 14"/>
              <a:gd name="T58" fmla="*/ 6350 w 8"/>
              <a:gd name="T59" fmla="*/ 0 h 14"/>
              <a:gd name="T60" fmla="*/ 6350 w 8"/>
              <a:gd name="T61" fmla="*/ 0 h 14"/>
              <a:gd name="T62" fmla="*/ 6350 w 8"/>
              <a:gd name="T63" fmla="*/ 0 h 14"/>
              <a:gd name="T64" fmla="*/ 4763 w 8"/>
              <a:gd name="T65" fmla="*/ 1588 h 14"/>
              <a:gd name="T66" fmla="*/ 3175 w 8"/>
              <a:gd name="T67" fmla="*/ 1588 h 14"/>
              <a:gd name="T68" fmla="*/ 3175 w 8"/>
              <a:gd name="T69" fmla="*/ 1588 h 14"/>
              <a:gd name="T70" fmla="*/ 3175 w 8"/>
              <a:gd name="T71" fmla="*/ 1588 h 14"/>
              <a:gd name="T72" fmla="*/ 1588 w 8"/>
              <a:gd name="T73" fmla="*/ 3175 h 14"/>
              <a:gd name="T74" fmla="*/ 1588 w 8"/>
              <a:gd name="T75" fmla="*/ 3175 h 14"/>
              <a:gd name="T76" fmla="*/ 1588 w 8"/>
              <a:gd name="T77" fmla="*/ 4763 h 14"/>
              <a:gd name="T78" fmla="*/ 1588 w 8"/>
              <a:gd name="T79" fmla="*/ 6350 h 14"/>
              <a:gd name="T80" fmla="*/ 0 w 8"/>
              <a:gd name="T81" fmla="*/ 6350 h 14"/>
              <a:gd name="T82" fmla="*/ 0 w 8"/>
              <a:gd name="T83" fmla="*/ 7938 h 14"/>
              <a:gd name="T84" fmla="*/ 0 w 8"/>
              <a:gd name="T85" fmla="*/ 7938 h 14"/>
              <a:gd name="T86" fmla="*/ 0 w 8"/>
              <a:gd name="T87" fmla="*/ 9525 h 14"/>
              <a:gd name="T88" fmla="*/ 0 w 8"/>
              <a:gd name="T89" fmla="*/ 11113 h 14"/>
              <a:gd name="T90" fmla="*/ 0 w 8"/>
              <a:gd name="T91" fmla="*/ 12700 h 14"/>
              <a:gd name="T92" fmla="*/ 0 w 8"/>
              <a:gd name="T93" fmla="*/ 14288 h 14"/>
              <a:gd name="T94" fmla="*/ 0 w 8"/>
              <a:gd name="T95" fmla="*/ 15875 h 14"/>
              <a:gd name="T96" fmla="*/ 1588 w 8"/>
              <a:gd name="T97" fmla="*/ 15875 h 14"/>
              <a:gd name="T98" fmla="*/ 1588 w 8"/>
              <a:gd name="T99" fmla="*/ 17463 h 14"/>
              <a:gd name="T100" fmla="*/ 1588 w 8"/>
              <a:gd name="T101" fmla="*/ 19050 h 14"/>
              <a:gd name="T102" fmla="*/ 1588 w 8"/>
              <a:gd name="T103" fmla="*/ 19050 h 14"/>
              <a:gd name="T104" fmla="*/ 3175 w 8"/>
              <a:gd name="T105" fmla="*/ 20638 h 14"/>
              <a:gd name="T106" fmla="*/ 3175 w 8"/>
              <a:gd name="T107" fmla="*/ 20638 h 14"/>
              <a:gd name="T108" fmla="*/ 3175 w 8"/>
              <a:gd name="T109" fmla="*/ 22225 h 14"/>
              <a:gd name="T110" fmla="*/ 4763 w 8"/>
              <a:gd name="T111" fmla="*/ 22225 h 14"/>
              <a:gd name="T112" fmla="*/ 6350 w 8"/>
              <a:gd name="T113" fmla="*/ 22225 h 14"/>
              <a:gd name="T114" fmla="*/ 6350 w 8"/>
              <a:gd name="T115" fmla="*/ 22225 h 1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 h="14">
                <a:moveTo>
                  <a:pt x="4" y="14"/>
                </a:moveTo>
                <a:lnTo>
                  <a:pt x="4" y="14"/>
                </a:lnTo>
                <a:lnTo>
                  <a:pt x="5" y="14"/>
                </a:lnTo>
                <a:lnTo>
                  <a:pt x="6" y="13"/>
                </a:lnTo>
                <a:lnTo>
                  <a:pt x="6" y="12"/>
                </a:lnTo>
                <a:lnTo>
                  <a:pt x="7" y="12"/>
                </a:lnTo>
                <a:lnTo>
                  <a:pt x="7" y="11"/>
                </a:lnTo>
                <a:lnTo>
                  <a:pt x="7" y="10"/>
                </a:lnTo>
                <a:lnTo>
                  <a:pt x="8" y="10"/>
                </a:lnTo>
                <a:lnTo>
                  <a:pt x="8" y="9"/>
                </a:lnTo>
                <a:lnTo>
                  <a:pt x="8" y="8"/>
                </a:lnTo>
                <a:lnTo>
                  <a:pt x="8" y="7"/>
                </a:lnTo>
                <a:lnTo>
                  <a:pt x="8" y="6"/>
                </a:lnTo>
                <a:lnTo>
                  <a:pt x="8" y="5"/>
                </a:lnTo>
                <a:lnTo>
                  <a:pt x="8" y="4"/>
                </a:lnTo>
                <a:lnTo>
                  <a:pt x="7" y="4"/>
                </a:lnTo>
                <a:lnTo>
                  <a:pt x="7" y="3"/>
                </a:lnTo>
                <a:lnTo>
                  <a:pt x="7" y="2"/>
                </a:lnTo>
                <a:lnTo>
                  <a:pt x="6" y="2"/>
                </a:lnTo>
                <a:lnTo>
                  <a:pt x="6" y="1"/>
                </a:lnTo>
                <a:lnTo>
                  <a:pt x="5" y="1"/>
                </a:lnTo>
                <a:lnTo>
                  <a:pt x="4" y="0"/>
                </a:lnTo>
                <a:lnTo>
                  <a:pt x="3" y="1"/>
                </a:lnTo>
                <a:lnTo>
                  <a:pt x="2" y="1"/>
                </a:lnTo>
                <a:lnTo>
                  <a:pt x="1" y="2"/>
                </a:lnTo>
                <a:lnTo>
                  <a:pt x="1" y="3"/>
                </a:lnTo>
                <a:lnTo>
                  <a:pt x="1" y="4"/>
                </a:lnTo>
                <a:lnTo>
                  <a:pt x="0" y="4"/>
                </a:lnTo>
                <a:lnTo>
                  <a:pt x="0" y="5"/>
                </a:lnTo>
                <a:lnTo>
                  <a:pt x="0" y="6"/>
                </a:lnTo>
                <a:lnTo>
                  <a:pt x="0" y="7"/>
                </a:lnTo>
                <a:lnTo>
                  <a:pt x="0" y="8"/>
                </a:lnTo>
                <a:lnTo>
                  <a:pt x="0" y="9"/>
                </a:lnTo>
                <a:lnTo>
                  <a:pt x="0" y="10"/>
                </a:lnTo>
                <a:lnTo>
                  <a:pt x="1" y="10"/>
                </a:lnTo>
                <a:lnTo>
                  <a:pt x="1" y="11"/>
                </a:lnTo>
                <a:lnTo>
                  <a:pt x="1" y="12"/>
                </a:lnTo>
                <a:lnTo>
                  <a:pt x="2" y="13"/>
                </a:lnTo>
                <a:lnTo>
                  <a:pt x="2" y="14"/>
                </a:lnTo>
                <a:lnTo>
                  <a:pt x="3" y="14"/>
                </a:lnTo>
                <a:lnTo>
                  <a:pt x="4" y="14"/>
                </a:lnTo>
                <a:close/>
              </a:path>
            </a:pathLst>
          </a:custGeom>
          <a:solidFill>
            <a:srgbClr val="D4EBD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93" name="Freeform 443"/>
          <p:cNvSpPr>
            <a:spLocks/>
          </p:cNvSpPr>
          <p:nvPr/>
        </p:nvSpPr>
        <p:spPr bwMode="auto">
          <a:xfrm>
            <a:off x="7483475" y="3454401"/>
            <a:ext cx="20638" cy="28575"/>
          </a:xfrm>
          <a:custGeom>
            <a:avLst/>
            <a:gdLst>
              <a:gd name="T0" fmla="*/ 15875 w 13"/>
              <a:gd name="T1" fmla="*/ 28575 h 18"/>
              <a:gd name="T2" fmla="*/ 0 w 13"/>
              <a:gd name="T3" fmla="*/ 15875 h 18"/>
              <a:gd name="T4" fmla="*/ 3175 w 13"/>
              <a:gd name="T5" fmla="*/ 0 h 18"/>
              <a:gd name="T6" fmla="*/ 19050 w 13"/>
              <a:gd name="T7" fmla="*/ 9525 h 18"/>
              <a:gd name="T8" fmla="*/ 19050 w 13"/>
              <a:gd name="T9" fmla="*/ 11113 h 18"/>
              <a:gd name="T10" fmla="*/ 19050 w 13"/>
              <a:gd name="T11" fmla="*/ 12700 h 18"/>
              <a:gd name="T12" fmla="*/ 19050 w 13"/>
              <a:gd name="T13" fmla="*/ 14288 h 18"/>
              <a:gd name="T14" fmla="*/ 20638 w 13"/>
              <a:gd name="T15" fmla="*/ 15875 h 18"/>
              <a:gd name="T16" fmla="*/ 20638 w 13"/>
              <a:gd name="T17" fmla="*/ 17463 h 18"/>
              <a:gd name="T18" fmla="*/ 20638 w 13"/>
              <a:gd name="T19" fmla="*/ 17463 h 18"/>
              <a:gd name="T20" fmla="*/ 19050 w 13"/>
              <a:gd name="T21" fmla="*/ 20638 h 18"/>
              <a:gd name="T22" fmla="*/ 19050 w 13"/>
              <a:gd name="T23" fmla="*/ 20638 h 18"/>
              <a:gd name="T24" fmla="*/ 19050 w 13"/>
              <a:gd name="T25" fmla="*/ 22225 h 18"/>
              <a:gd name="T26" fmla="*/ 19050 w 13"/>
              <a:gd name="T27" fmla="*/ 23813 h 18"/>
              <a:gd name="T28" fmla="*/ 19050 w 13"/>
              <a:gd name="T29" fmla="*/ 23813 h 18"/>
              <a:gd name="T30" fmla="*/ 17463 w 13"/>
              <a:gd name="T31" fmla="*/ 23813 h 18"/>
              <a:gd name="T32" fmla="*/ 17463 w 13"/>
              <a:gd name="T33" fmla="*/ 25400 h 18"/>
              <a:gd name="T34" fmla="*/ 17463 w 13"/>
              <a:gd name="T35" fmla="*/ 25400 h 18"/>
              <a:gd name="T36" fmla="*/ 15875 w 13"/>
              <a:gd name="T37" fmla="*/ 26988 h 18"/>
              <a:gd name="T38" fmla="*/ 15875 w 13"/>
              <a:gd name="T39" fmla="*/ 26988 h 18"/>
              <a:gd name="T40" fmla="*/ 15875 w 13"/>
              <a:gd name="T41" fmla="*/ 28575 h 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3" h="18">
                <a:moveTo>
                  <a:pt x="10" y="18"/>
                </a:moveTo>
                <a:lnTo>
                  <a:pt x="0" y="10"/>
                </a:lnTo>
                <a:lnTo>
                  <a:pt x="2" y="0"/>
                </a:lnTo>
                <a:lnTo>
                  <a:pt x="12" y="6"/>
                </a:lnTo>
                <a:lnTo>
                  <a:pt x="12" y="7"/>
                </a:lnTo>
                <a:lnTo>
                  <a:pt x="12" y="8"/>
                </a:lnTo>
                <a:lnTo>
                  <a:pt x="12" y="9"/>
                </a:lnTo>
                <a:lnTo>
                  <a:pt x="13" y="10"/>
                </a:lnTo>
                <a:lnTo>
                  <a:pt x="13" y="11"/>
                </a:lnTo>
                <a:lnTo>
                  <a:pt x="12" y="13"/>
                </a:lnTo>
                <a:lnTo>
                  <a:pt x="12" y="14"/>
                </a:lnTo>
                <a:lnTo>
                  <a:pt x="12" y="15"/>
                </a:lnTo>
                <a:lnTo>
                  <a:pt x="11" y="15"/>
                </a:lnTo>
                <a:lnTo>
                  <a:pt x="11" y="16"/>
                </a:lnTo>
                <a:lnTo>
                  <a:pt x="10" y="17"/>
                </a:lnTo>
                <a:lnTo>
                  <a:pt x="10" y="18"/>
                </a:lnTo>
                <a:close/>
              </a:path>
            </a:pathLst>
          </a:custGeom>
          <a:solidFill>
            <a:srgbClr val="4263B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94" name="Freeform 444"/>
          <p:cNvSpPr>
            <a:spLocks/>
          </p:cNvSpPr>
          <p:nvPr/>
        </p:nvSpPr>
        <p:spPr bwMode="auto">
          <a:xfrm>
            <a:off x="7380288" y="3427414"/>
            <a:ext cx="61912" cy="111125"/>
          </a:xfrm>
          <a:custGeom>
            <a:avLst/>
            <a:gdLst>
              <a:gd name="T0" fmla="*/ 33337 w 39"/>
              <a:gd name="T1" fmla="*/ 111125 h 70"/>
              <a:gd name="T2" fmla="*/ 36512 w 39"/>
              <a:gd name="T3" fmla="*/ 111125 h 70"/>
              <a:gd name="T4" fmla="*/ 39687 w 39"/>
              <a:gd name="T5" fmla="*/ 109538 h 70"/>
              <a:gd name="T6" fmla="*/ 42862 w 39"/>
              <a:gd name="T7" fmla="*/ 107950 h 70"/>
              <a:gd name="T8" fmla="*/ 44450 w 39"/>
              <a:gd name="T9" fmla="*/ 106363 h 70"/>
              <a:gd name="T10" fmla="*/ 47625 w 39"/>
              <a:gd name="T11" fmla="*/ 103188 h 70"/>
              <a:gd name="T12" fmla="*/ 50800 w 39"/>
              <a:gd name="T13" fmla="*/ 100013 h 70"/>
              <a:gd name="T14" fmla="*/ 52387 w 39"/>
              <a:gd name="T15" fmla="*/ 96838 h 70"/>
              <a:gd name="T16" fmla="*/ 53975 w 39"/>
              <a:gd name="T17" fmla="*/ 92075 h 70"/>
              <a:gd name="T18" fmla="*/ 57150 w 39"/>
              <a:gd name="T19" fmla="*/ 88900 h 70"/>
              <a:gd name="T20" fmla="*/ 57150 w 39"/>
              <a:gd name="T21" fmla="*/ 84138 h 70"/>
              <a:gd name="T22" fmla="*/ 58737 w 39"/>
              <a:gd name="T23" fmla="*/ 79375 h 70"/>
              <a:gd name="T24" fmla="*/ 60325 w 39"/>
              <a:gd name="T25" fmla="*/ 73025 h 70"/>
              <a:gd name="T26" fmla="*/ 61912 w 39"/>
              <a:gd name="T27" fmla="*/ 68263 h 70"/>
              <a:gd name="T28" fmla="*/ 61912 w 39"/>
              <a:gd name="T29" fmla="*/ 63500 h 70"/>
              <a:gd name="T30" fmla="*/ 61912 w 39"/>
              <a:gd name="T31" fmla="*/ 58738 h 70"/>
              <a:gd name="T32" fmla="*/ 61912 w 39"/>
              <a:gd name="T33" fmla="*/ 52388 h 70"/>
              <a:gd name="T34" fmla="*/ 61912 w 39"/>
              <a:gd name="T35" fmla="*/ 46038 h 70"/>
              <a:gd name="T36" fmla="*/ 60325 w 39"/>
              <a:gd name="T37" fmla="*/ 41275 h 70"/>
              <a:gd name="T38" fmla="*/ 60325 w 39"/>
              <a:gd name="T39" fmla="*/ 34925 h 70"/>
              <a:gd name="T40" fmla="*/ 58737 w 39"/>
              <a:gd name="T41" fmla="*/ 30163 h 70"/>
              <a:gd name="T42" fmla="*/ 57150 w 39"/>
              <a:gd name="T43" fmla="*/ 26988 h 70"/>
              <a:gd name="T44" fmla="*/ 55562 w 39"/>
              <a:gd name="T45" fmla="*/ 22225 h 70"/>
              <a:gd name="T46" fmla="*/ 53975 w 39"/>
              <a:gd name="T47" fmla="*/ 17463 h 70"/>
              <a:gd name="T48" fmla="*/ 52387 w 39"/>
              <a:gd name="T49" fmla="*/ 14288 h 70"/>
              <a:gd name="T50" fmla="*/ 49212 w 39"/>
              <a:gd name="T51" fmla="*/ 9525 h 70"/>
              <a:gd name="T52" fmla="*/ 46037 w 39"/>
              <a:gd name="T53" fmla="*/ 7938 h 70"/>
              <a:gd name="T54" fmla="*/ 42862 w 39"/>
              <a:gd name="T55" fmla="*/ 4763 h 70"/>
              <a:gd name="T56" fmla="*/ 39687 w 39"/>
              <a:gd name="T57" fmla="*/ 3175 h 70"/>
              <a:gd name="T58" fmla="*/ 38100 w 39"/>
              <a:gd name="T59" fmla="*/ 1588 h 70"/>
              <a:gd name="T60" fmla="*/ 34925 w 39"/>
              <a:gd name="T61" fmla="*/ 1588 h 70"/>
              <a:gd name="T62" fmla="*/ 31750 w 39"/>
              <a:gd name="T63" fmla="*/ 0 h 70"/>
              <a:gd name="T64" fmla="*/ 28575 w 39"/>
              <a:gd name="T65" fmla="*/ 1588 h 70"/>
              <a:gd name="T66" fmla="*/ 25400 w 39"/>
              <a:gd name="T67" fmla="*/ 1588 h 70"/>
              <a:gd name="T68" fmla="*/ 22225 w 39"/>
              <a:gd name="T69" fmla="*/ 3175 h 70"/>
              <a:gd name="T70" fmla="*/ 19050 w 39"/>
              <a:gd name="T71" fmla="*/ 4763 h 70"/>
              <a:gd name="T72" fmla="*/ 15875 w 39"/>
              <a:gd name="T73" fmla="*/ 7938 h 70"/>
              <a:gd name="T74" fmla="*/ 14287 w 39"/>
              <a:gd name="T75" fmla="*/ 9525 h 70"/>
              <a:gd name="T76" fmla="*/ 11112 w 39"/>
              <a:gd name="T77" fmla="*/ 12700 h 70"/>
              <a:gd name="T78" fmla="*/ 9525 w 39"/>
              <a:gd name="T79" fmla="*/ 17463 h 70"/>
              <a:gd name="T80" fmla="*/ 7937 w 39"/>
              <a:gd name="T81" fmla="*/ 20638 h 70"/>
              <a:gd name="T82" fmla="*/ 6350 w 39"/>
              <a:gd name="T83" fmla="*/ 25400 h 70"/>
              <a:gd name="T84" fmla="*/ 4762 w 39"/>
              <a:gd name="T85" fmla="*/ 30163 h 70"/>
              <a:gd name="T86" fmla="*/ 3175 w 39"/>
              <a:gd name="T87" fmla="*/ 34925 h 70"/>
              <a:gd name="T88" fmla="*/ 1587 w 39"/>
              <a:gd name="T89" fmla="*/ 41275 h 70"/>
              <a:gd name="T90" fmla="*/ 1587 w 39"/>
              <a:gd name="T91" fmla="*/ 46038 h 70"/>
              <a:gd name="T92" fmla="*/ 0 w 39"/>
              <a:gd name="T93" fmla="*/ 52388 h 70"/>
              <a:gd name="T94" fmla="*/ 0 w 39"/>
              <a:gd name="T95" fmla="*/ 58738 h 70"/>
              <a:gd name="T96" fmla="*/ 0 w 39"/>
              <a:gd name="T97" fmla="*/ 63500 h 70"/>
              <a:gd name="T98" fmla="*/ 1587 w 39"/>
              <a:gd name="T99" fmla="*/ 68263 h 70"/>
              <a:gd name="T100" fmla="*/ 3175 w 39"/>
              <a:gd name="T101" fmla="*/ 73025 h 70"/>
              <a:gd name="T102" fmla="*/ 3175 w 39"/>
              <a:gd name="T103" fmla="*/ 79375 h 70"/>
              <a:gd name="T104" fmla="*/ 4762 w 39"/>
              <a:gd name="T105" fmla="*/ 84138 h 70"/>
              <a:gd name="T106" fmla="*/ 6350 w 39"/>
              <a:gd name="T107" fmla="*/ 88900 h 70"/>
              <a:gd name="T108" fmla="*/ 7937 w 39"/>
              <a:gd name="T109" fmla="*/ 92075 h 70"/>
              <a:gd name="T110" fmla="*/ 9525 w 39"/>
              <a:gd name="T111" fmla="*/ 96838 h 70"/>
              <a:gd name="T112" fmla="*/ 12700 w 39"/>
              <a:gd name="T113" fmla="*/ 100013 h 70"/>
              <a:gd name="T114" fmla="*/ 14287 w 39"/>
              <a:gd name="T115" fmla="*/ 103188 h 70"/>
              <a:gd name="T116" fmla="*/ 17462 w 39"/>
              <a:gd name="T117" fmla="*/ 106363 h 70"/>
              <a:gd name="T118" fmla="*/ 20637 w 39"/>
              <a:gd name="T119" fmla="*/ 107950 h 70"/>
              <a:gd name="T120" fmla="*/ 22225 w 39"/>
              <a:gd name="T121" fmla="*/ 109538 h 70"/>
              <a:gd name="T122" fmla="*/ 26987 w 39"/>
              <a:gd name="T123" fmla="*/ 111125 h 70"/>
              <a:gd name="T124" fmla="*/ 28575 w 39"/>
              <a:gd name="T125" fmla="*/ 111125 h 7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9" h="70">
                <a:moveTo>
                  <a:pt x="20" y="70"/>
                </a:moveTo>
                <a:lnTo>
                  <a:pt x="20" y="70"/>
                </a:lnTo>
                <a:lnTo>
                  <a:pt x="21" y="70"/>
                </a:lnTo>
                <a:lnTo>
                  <a:pt x="22" y="70"/>
                </a:lnTo>
                <a:lnTo>
                  <a:pt x="23" y="70"/>
                </a:lnTo>
                <a:lnTo>
                  <a:pt x="24" y="70"/>
                </a:lnTo>
                <a:lnTo>
                  <a:pt x="25" y="69"/>
                </a:lnTo>
                <a:lnTo>
                  <a:pt x="26" y="69"/>
                </a:lnTo>
                <a:lnTo>
                  <a:pt x="27" y="68"/>
                </a:lnTo>
                <a:lnTo>
                  <a:pt x="28" y="67"/>
                </a:lnTo>
                <a:lnTo>
                  <a:pt x="29" y="66"/>
                </a:lnTo>
                <a:lnTo>
                  <a:pt x="30" y="66"/>
                </a:lnTo>
                <a:lnTo>
                  <a:pt x="30" y="65"/>
                </a:lnTo>
                <a:lnTo>
                  <a:pt x="31" y="64"/>
                </a:lnTo>
                <a:lnTo>
                  <a:pt x="32" y="64"/>
                </a:lnTo>
                <a:lnTo>
                  <a:pt x="32" y="63"/>
                </a:lnTo>
                <a:lnTo>
                  <a:pt x="32" y="62"/>
                </a:lnTo>
                <a:lnTo>
                  <a:pt x="33" y="62"/>
                </a:lnTo>
                <a:lnTo>
                  <a:pt x="33" y="61"/>
                </a:lnTo>
                <a:lnTo>
                  <a:pt x="34" y="61"/>
                </a:lnTo>
                <a:lnTo>
                  <a:pt x="34" y="59"/>
                </a:lnTo>
                <a:lnTo>
                  <a:pt x="34" y="58"/>
                </a:lnTo>
                <a:lnTo>
                  <a:pt x="35" y="57"/>
                </a:lnTo>
                <a:lnTo>
                  <a:pt x="35" y="56"/>
                </a:lnTo>
                <a:lnTo>
                  <a:pt x="36" y="56"/>
                </a:lnTo>
                <a:lnTo>
                  <a:pt x="36" y="55"/>
                </a:lnTo>
                <a:lnTo>
                  <a:pt x="36" y="54"/>
                </a:lnTo>
                <a:lnTo>
                  <a:pt x="36" y="53"/>
                </a:lnTo>
                <a:lnTo>
                  <a:pt x="37" y="52"/>
                </a:lnTo>
                <a:lnTo>
                  <a:pt x="37" y="51"/>
                </a:lnTo>
                <a:lnTo>
                  <a:pt x="37" y="50"/>
                </a:lnTo>
                <a:lnTo>
                  <a:pt x="38" y="49"/>
                </a:lnTo>
                <a:lnTo>
                  <a:pt x="38" y="48"/>
                </a:lnTo>
                <a:lnTo>
                  <a:pt x="38" y="46"/>
                </a:lnTo>
                <a:lnTo>
                  <a:pt x="38" y="45"/>
                </a:lnTo>
                <a:lnTo>
                  <a:pt x="38" y="44"/>
                </a:lnTo>
                <a:lnTo>
                  <a:pt x="39" y="43"/>
                </a:lnTo>
                <a:lnTo>
                  <a:pt x="39" y="42"/>
                </a:lnTo>
                <a:lnTo>
                  <a:pt x="39" y="41"/>
                </a:lnTo>
                <a:lnTo>
                  <a:pt x="39" y="40"/>
                </a:lnTo>
                <a:lnTo>
                  <a:pt x="39" y="39"/>
                </a:lnTo>
                <a:lnTo>
                  <a:pt x="39" y="38"/>
                </a:lnTo>
                <a:lnTo>
                  <a:pt x="39" y="37"/>
                </a:lnTo>
                <a:lnTo>
                  <a:pt x="39" y="35"/>
                </a:lnTo>
                <a:lnTo>
                  <a:pt x="39" y="34"/>
                </a:lnTo>
                <a:lnTo>
                  <a:pt x="39" y="33"/>
                </a:lnTo>
                <a:lnTo>
                  <a:pt x="39" y="32"/>
                </a:lnTo>
                <a:lnTo>
                  <a:pt x="39" y="31"/>
                </a:lnTo>
                <a:lnTo>
                  <a:pt x="39" y="30"/>
                </a:lnTo>
                <a:lnTo>
                  <a:pt x="39" y="29"/>
                </a:lnTo>
                <a:lnTo>
                  <a:pt x="39" y="27"/>
                </a:lnTo>
                <a:lnTo>
                  <a:pt x="38" y="27"/>
                </a:lnTo>
                <a:lnTo>
                  <a:pt x="38" y="26"/>
                </a:lnTo>
                <a:lnTo>
                  <a:pt x="38" y="25"/>
                </a:lnTo>
                <a:lnTo>
                  <a:pt x="38" y="24"/>
                </a:lnTo>
                <a:lnTo>
                  <a:pt x="38" y="23"/>
                </a:lnTo>
                <a:lnTo>
                  <a:pt x="38" y="22"/>
                </a:lnTo>
                <a:lnTo>
                  <a:pt x="37" y="21"/>
                </a:lnTo>
                <a:lnTo>
                  <a:pt x="37" y="20"/>
                </a:lnTo>
                <a:lnTo>
                  <a:pt x="37" y="19"/>
                </a:lnTo>
                <a:lnTo>
                  <a:pt x="36" y="18"/>
                </a:lnTo>
                <a:lnTo>
                  <a:pt x="36" y="17"/>
                </a:lnTo>
                <a:lnTo>
                  <a:pt x="36" y="16"/>
                </a:lnTo>
                <a:lnTo>
                  <a:pt x="36" y="15"/>
                </a:lnTo>
                <a:lnTo>
                  <a:pt x="35" y="15"/>
                </a:lnTo>
                <a:lnTo>
                  <a:pt x="35" y="14"/>
                </a:lnTo>
                <a:lnTo>
                  <a:pt x="35" y="13"/>
                </a:lnTo>
                <a:lnTo>
                  <a:pt x="34" y="13"/>
                </a:lnTo>
                <a:lnTo>
                  <a:pt x="34" y="12"/>
                </a:lnTo>
                <a:lnTo>
                  <a:pt x="34" y="11"/>
                </a:lnTo>
                <a:lnTo>
                  <a:pt x="33" y="10"/>
                </a:lnTo>
                <a:lnTo>
                  <a:pt x="33" y="9"/>
                </a:lnTo>
                <a:lnTo>
                  <a:pt x="32" y="8"/>
                </a:lnTo>
                <a:lnTo>
                  <a:pt x="31" y="7"/>
                </a:lnTo>
                <a:lnTo>
                  <a:pt x="31" y="6"/>
                </a:lnTo>
                <a:lnTo>
                  <a:pt x="30" y="6"/>
                </a:lnTo>
                <a:lnTo>
                  <a:pt x="30" y="5"/>
                </a:lnTo>
                <a:lnTo>
                  <a:pt x="29" y="5"/>
                </a:lnTo>
                <a:lnTo>
                  <a:pt x="28" y="4"/>
                </a:lnTo>
                <a:lnTo>
                  <a:pt x="28" y="3"/>
                </a:lnTo>
                <a:lnTo>
                  <a:pt x="27" y="3"/>
                </a:lnTo>
                <a:lnTo>
                  <a:pt x="26" y="3"/>
                </a:lnTo>
                <a:lnTo>
                  <a:pt x="26" y="2"/>
                </a:lnTo>
                <a:lnTo>
                  <a:pt x="25" y="2"/>
                </a:lnTo>
                <a:lnTo>
                  <a:pt x="25" y="1"/>
                </a:lnTo>
                <a:lnTo>
                  <a:pt x="24" y="1"/>
                </a:lnTo>
                <a:lnTo>
                  <a:pt x="23" y="1"/>
                </a:lnTo>
                <a:lnTo>
                  <a:pt x="22" y="1"/>
                </a:lnTo>
                <a:lnTo>
                  <a:pt x="21" y="0"/>
                </a:lnTo>
                <a:lnTo>
                  <a:pt x="20" y="0"/>
                </a:lnTo>
                <a:lnTo>
                  <a:pt x="19" y="0"/>
                </a:lnTo>
                <a:lnTo>
                  <a:pt x="18" y="0"/>
                </a:lnTo>
                <a:lnTo>
                  <a:pt x="18" y="1"/>
                </a:lnTo>
                <a:lnTo>
                  <a:pt x="17" y="1"/>
                </a:lnTo>
                <a:lnTo>
                  <a:pt x="16" y="1"/>
                </a:lnTo>
                <a:lnTo>
                  <a:pt x="15" y="1"/>
                </a:lnTo>
                <a:lnTo>
                  <a:pt x="14" y="1"/>
                </a:lnTo>
                <a:lnTo>
                  <a:pt x="14" y="2"/>
                </a:lnTo>
                <a:lnTo>
                  <a:pt x="13" y="2"/>
                </a:lnTo>
                <a:lnTo>
                  <a:pt x="13" y="3"/>
                </a:lnTo>
                <a:lnTo>
                  <a:pt x="12" y="3"/>
                </a:lnTo>
                <a:lnTo>
                  <a:pt x="11" y="4"/>
                </a:lnTo>
                <a:lnTo>
                  <a:pt x="10" y="5"/>
                </a:lnTo>
                <a:lnTo>
                  <a:pt x="9" y="6"/>
                </a:lnTo>
                <a:lnTo>
                  <a:pt x="9" y="7"/>
                </a:lnTo>
                <a:lnTo>
                  <a:pt x="8" y="8"/>
                </a:lnTo>
                <a:lnTo>
                  <a:pt x="7" y="8"/>
                </a:lnTo>
                <a:lnTo>
                  <a:pt x="7" y="9"/>
                </a:lnTo>
                <a:lnTo>
                  <a:pt x="7" y="10"/>
                </a:lnTo>
                <a:lnTo>
                  <a:pt x="6" y="10"/>
                </a:lnTo>
                <a:lnTo>
                  <a:pt x="6" y="11"/>
                </a:lnTo>
                <a:lnTo>
                  <a:pt x="5" y="12"/>
                </a:lnTo>
                <a:lnTo>
                  <a:pt x="5" y="13"/>
                </a:lnTo>
                <a:lnTo>
                  <a:pt x="4" y="14"/>
                </a:lnTo>
                <a:lnTo>
                  <a:pt x="4" y="15"/>
                </a:lnTo>
                <a:lnTo>
                  <a:pt x="4" y="16"/>
                </a:lnTo>
                <a:lnTo>
                  <a:pt x="3" y="17"/>
                </a:lnTo>
                <a:lnTo>
                  <a:pt x="3" y="18"/>
                </a:lnTo>
                <a:lnTo>
                  <a:pt x="3" y="19"/>
                </a:lnTo>
                <a:lnTo>
                  <a:pt x="2" y="20"/>
                </a:lnTo>
                <a:lnTo>
                  <a:pt x="2" y="21"/>
                </a:lnTo>
                <a:lnTo>
                  <a:pt x="2" y="22"/>
                </a:lnTo>
                <a:lnTo>
                  <a:pt x="2" y="23"/>
                </a:lnTo>
                <a:lnTo>
                  <a:pt x="2" y="24"/>
                </a:lnTo>
                <a:lnTo>
                  <a:pt x="1" y="25"/>
                </a:lnTo>
                <a:lnTo>
                  <a:pt x="1" y="26"/>
                </a:lnTo>
                <a:lnTo>
                  <a:pt x="1" y="27"/>
                </a:lnTo>
                <a:lnTo>
                  <a:pt x="1" y="29"/>
                </a:lnTo>
                <a:lnTo>
                  <a:pt x="0" y="30"/>
                </a:lnTo>
                <a:lnTo>
                  <a:pt x="0" y="31"/>
                </a:lnTo>
                <a:lnTo>
                  <a:pt x="0" y="32"/>
                </a:lnTo>
                <a:lnTo>
                  <a:pt x="0" y="33"/>
                </a:lnTo>
                <a:lnTo>
                  <a:pt x="0" y="34"/>
                </a:lnTo>
                <a:lnTo>
                  <a:pt x="0" y="35"/>
                </a:lnTo>
                <a:lnTo>
                  <a:pt x="0" y="37"/>
                </a:lnTo>
                <a:lnTo>
                  <a:pt x="0" y="38"/>
                </a:lnTo>
                <a:lnTo>
                  <a:pt x="0" y="39"/>
                </a:lnTo>
                <a:lnTo>
                  <a:pt x="0" y="40"/>
                </a:lnTo>
                <a:lnTo>
                  <a:pt x="0" y="41"/>
                </a:lnTo>
                <a:lnTo>
                  <a:pt x="1" y="41"/>
                </a:lnTo>
                <a:lnTo>
                  <a:pt x="1" y="42"/>
                </a:lnTo>
                <a:lnTo>
                  <a:pt x="1" y="43"/>
                </a:lnTo>
                <a:lnTo>
                  <a:pt x="1" y="44"/>
                </a:lnTo>
                <a:lnTo>
                  <a:pt x="1" y="45"/>
                </a:lnTo>
                <a:lnTo>
                  <a:pt x="1" y="46"/>
                </a:lnTo>
                <a:lnTo>
                  <a:pt x="2" y="46"/>
                </a:lnTo>
                <a:lnTo>
                  <a:pt x="2" y="48"/>
                </a:lnTo>
                <a:lnTo>
                  <a:pt x="2" y="49"/>
                </a:lnTo>
                <a:lnTo>
                  <a:pt x="2" y="50"/>
                </a:lnTo>
                <a:lnTo>
                  <a:pt x="2" y="51"/>
                </a:lnTo>
                <a:lnTo>
                  <a:pt x="3" y="51"/>
                </a:lnTo>
                <a:lnTo>
                  <a:pt x="3" y="52"/>
                </a:lnTo>
                <a:lnTo>
                  <a:pt x="3" y="53"/>
                </a:lnTo>
                <a:lnTo>
                  <a:pt x="3" y="54"/>
                </a:lnTo>
                <a:lnTo>
                  <a:pt x="4" y="55"/>
                </a:lnTo>
                <a:lnTo>
                  <a:pt x="4" y="56"/>
                </a:lnTo>
                <a:lnTo>
                  <a:pt x="4" y="57"/>
                </a:lnTo>
                <a:lnTo>
                  <a:pt x="5" y="57"/>
                </a:lnTo>
                <a:lnTo>
                  <a:pt x="5" y="58"/>
                </a:lnTo>
                <a:lnTo>
                  <a:pt x="5" y="59"/>
                </a:lnTo>
                <a:lnTo>
                  <a:pt x="6" y="59"/>
                </a:lnTo>
                <a:lnTo>
                  <a:pt x="6" y="61"/>
                </a:lnTo>
                <a:lnTo>
                  <a:pt x="7" y="61"/>
                </a:lnTo>
                <a:lnTo>
                  <a:pt x="7" y="62"/>
                </a:lnTo>
                <a:lnTo>
                  <a:pt x="8" y="63"/>
                </a:lnTo>
                <a:lnTo>
                  <a:pt x="8" y="64"/>
                </a:lnTo>
                <a:lnTo>
                  <a:pt x="9" y="64"/>
                </a:lnTo>
                <a:lnTo>
                  <a:pt x="9" y="65"/>
                </a:lnTo>
                <a:lnTo>
                  <a:pt x="10" y="66"/>
                </a:lnTo>
                <a:lnTo>
                  <a:pt x="11" y="67"/>
                </a:lnTo>
                <a:lnTo>
                  <a:pt x="12" y="67"/>
                </a:lnTo>
                <a:lnTo>
                  <a:pt x="12" y="68"/>
                </a:lnTo>
                <a:lnTo>
                  <a:pt x="13" y="68"/>
                </a:lnTo>
                <a:lnTo>
                  <a:pt x="13" y="69"/>
                </a:lnTo>
                <a:lnTo>
                  <a:pt x="14" y="69"/>
                </a:lnTo>
                <a:lnTo>
                  <a:pt x="15" y="69"/>
                </a:lnTo>
                <a:lnTo>
                  <a:pt x="16" y="70"/>
                </a:lnTo>
                <a:lnTo>
                  <a:pt x="17" y="70"/>
                </a:lnTo>
                <a:lnTo>
                  <a:pt x="18" y="70"/>
                </a:lnTo>
                <a:lnTo>
                  <a:pt x="19" y="70"/>
                </a:lnTo>
                <a:lnTo>
                  <a:pt x="20" y="70"/>
                </a:lnTo>
                <a:close/>
              </a:path>
            </a:pathLst>
          </a:custGeom>
          <a:solidFill>
            <a:srgbClr val="4263B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95" name="Freeform 445"/>
          <p:cNvSpPr>
            <a:spLocks/>
          </p:cNvSpPr>
          <p:nvPr/>
        </p:nvSpPr>
        <p:spPr bwMode="auto">
          <a:xfrm>
            <a:off x="7426326" y="3487738"/>
            <a:ext cx="15875" cy="44450"/>
          </a:xfrm>
          <a:custGeom>
            <a:avLst/>
            <a:gdLst>
              <a:gd name="T0" fmla="*/ 0 w 10"/>
              <a:gd name="T1" fmla="*/ 23813 h 28"/>
              <a:gd name="T2" fmla="*/ 0 w 10"/>
              <a:gd name="T3" fmla="*/ 44450 h 28"/>
              <a:gd name="T4" fmla="*/ 4763 w 10"/>
              <a:gd name="T5" fmla="*/ 44450 h 28"/>
              <a:gd name="T6" fmla="*/ 15875 w 10"/>
              <a:gd name="T7" fmla="*/ 19050 h 28"/>
              <a:gd name="T8" fmla="*/ 14288 w 10"/>
              <a:gd name="T9" fmla="*/ 11113 h 28"/>
              <a:gd name="T10" fmla="*/ 4763 w 10"/>
              <a:gd name="T11" fmla="*/ 0 h 28"/>
              <a:gd name="T12" fmla="*/ 0 w 10"/>
              <a:gd name="T13" fmla="*/ 23813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8">
                <a:moveTo>
                  <a:pt x="0" y="15"/>
                </a:moveTo>
                <a:lnTo>
                  <a:pt x="0" y="28"/>
                </a:lnTo>
                <a:lnTo>
                  <a:pt x="3" y="28"/>
                </a:lnTo>
                <a:lnTo>
                  <a:pt x="10" y="12"/>
                </a:lnTo>
                <a:lnTo>
                  <a:pt x="9" y="7"/>
                </a:lnTo>
                <a:lnTo>
                  <a:pt x="3" y="0"/>
                </a:lnTo>
                <a:lnTo>
                  <a:pt x="0" y="15"/>
                </a:lnTo>
                <a:close/>
              </a:path>
            </a:pathLst>
          </a:custGeom>
          <a:solidFill>
            <a:srgbClr val="66C7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96" name="Freeform 446"/>
          <p:cNvSpPr>
            <a:spLocks/>
          </p:cNvSpPr>
          <p:nvPr/>
        </p:nvSpPr>
        <p:spPr bwMode="auto">
          <a:xfrm>
            <a:off x="7392989" y="3451225"/>
            <a:ext cx="39687" cy="71438"/>
          </a:xfrm>
          <a:custGeom>
            <a:avLst/>
            <a:gdLst>
              <a:gd name="T0" fmla="*/ 20637 w 25"/>
              <a:gd name="T1" fmla="*/ 71438 h 45"/>
              <a:gd name="T2" fmla="*/ 22225 w 25"/>
              <a:gd name="T3" fmla="*/ 71438 h 45"/>
              <a:gd name="T4" fmla="*/ 23812 w 25"/>
              <a:gd name="T5" fmla="*/ 69850 h 45"/>
              <a:gd name="T6" fmla="*/ 26987 w 25"/>
              <a:gd name="T7" fmla="*/ 68263 h 45"/>
              <a:gd name="T8" fmla="*/ 28575 w 25"/>
              <a:gd name="T9" fmla="*/ 66675 h 45"/>
              <a:gd name="T10" fmla="*/ 31750 w 25"/>
              <a:gd name="T11" fmla="*/ 63500 h 45"/>
              <a:gd name="T12" fmla="*/ 33337 w 25"/>
              <a:gd name="T13" fmla="*/ 60325 h 45"/>
              <a:gd name="T14" fmla="*/ 34925 w 25"/>
              <a:gd name="T15" fmla="*/ 55563 h 45"/>
              <a:gd name="T16" fmla="*/ 36512 w 25"/>
              <a:gd name="T17" fmla="*/ 52388 h 45"/>
              <a:gd name="T18" fmla="*/ 38100 w 25"/>
              <a:gd name="T19" fmla="*/ 47625 h 45"/>
              <a:gd name="T20" fmla="*/ 39687 w 25"/>
              <a:gd name="T21" fmla="*/ 42863 h 45"/>
              <a:gd name="T22" fmla="*/ 39687 w 25"/>
              <a:gd name="T23" fmla="*/ 39688 h 45"/>
              <a:gd name="T24" fmla="*/ 39687 w 25"/>
              <a:gd name="T25" fmla="*/ 34925 h 45"/>
              <a:gd name="T26" fmla="*/ 39687 w 25"/>
              <a:gd name="T27" fmla="*/ 31750 h 45"/>
              <a:gd name="T28" fmla="*/ 39687 w 25"/>
              <a:gd name="T29" fmla="*/ 28575 h 45"/>
              <a:gd name="T30" fmla="*/ 38100 w 25"/>
              <a:gd name="T31" fmla="*/ 25400 h 45"/>
              <a:gd name="T32" fmla="*/ 38100 w 25"/>
              <a:gd name="T33" fmla="*/ 20638 h 45"/>
              <a:gd name="T34" fmla="*/ 36512 w 25"/>
              <a:gd name="T35" fmla="*/ 14288 h 45"/>
              <a:gd name="T36" fmla="*/ 34925 w 25"/>
              <a:gd name="T37" fmla="*/ 11113 h 45"/>
              <a:gd name="T38" fmla="*/ 31750 w 25"/>
              <a:gd name="T39" fmla="*/ 7938 h 45"/>
              <a:gd name="T40" fmla="*/ 30162 w 25"/>
              <a:gd name="T41" fmla="*/ 4763 h 45"/>
              <a:gd name="T42" fmla="*/ 26987 w 25"/>
              <a:gd name="T43" fmla="*/ 3175 h 45"/>
              <a:gd name="T44" fmla="*/ 25400 w 25"/>
              <a:gd name="T45" fmla="*/ 1588 h 45"/>
              <a:gd name="T46" fmla="*/ 22225 w 25"/>
              <a:gd name="T47" fmla="*/ 0 h 45"/>
              <a:gd name="T48" fmla="*/ 20637 w 25"/>
              <a:gd name="T49" fmla="*/ 0 h 45"/>
              <a:gd name="T50" fmla="*/ 19050 w 25"/>
              <a:gd name="T51" fmla="*/ 0 h 45"/>
              <a:gd name="T52" fmla="*/ 17462 w 25"/>
              <a:gd name="T53" fmla="*/ 0 h 45"/>
              <a:gd name="T54" fmla="*/ 15875 w 25"/>
              <a:gd name="T55" fmla="*/ 1588 h 45"/>
              <a:gd name="T56" fmla="*/ 14287 w 25"/>
              <a:gd name="T57" fmla="*/ 1588 h 45"/>
              <a:gd name="T58" fmla="*/ 12700 w 25"/>
              <a:gd name="T59" fmla="*/ 3175 h 45"/>
              <a:gd name="T60" fmla="*/ 9525 w 25"/>
              <a:gd name="T61" fmla="*/ 4763 h 45"/>
              <a:gd name="T62" fmla="*/ 6350 w 25"/>
              <a:gd name="T63" fmla="*/ 7938 h 45"/>
              <a:gd name="T64" fmla="*/ 4762 w 25"/>
              <a:gd name="T65" fmla="*/ 11113 h 45"/>
              <a:gd name="T66" fmla="*/ 3175 w 25"/>
              <a:gd name="T67" fmla="*/ 14288 h 45"/>
              <a:gd name="T68" fmla="*/ 1587 w 25"/>
              <a:gd name="T69" fmla="*/ 20638 h 45"/>
              <a:gd name="T70" fmla="*/ 0 w 25"/>
              <a:gd name="T71" fmla="*/ 25400 h 45"/>
              <a:gd name="T72" fmla="*/ 0 w 25"/>
              <a:gd name="T73" fmla="*/ 28575 h 45"/>
              <a:gd name="T74" fmla="*/ 0 w 25"/>
              <a:gd name="T75" fmla="*/ 31750 h 45"/>
              <a:gd name="T76" fmla="*/ 0 w 25"/>
              <a:gd name="T77" fmla="*/ 34925 h 45"/>
              <a:gd name="T78" fmla="*/ 0 w 25"/>
              <a:gd name="T79" fmla="*/ 39688 h 45"/>
              <a:gd name="T80" fmla="*/ 0 w 25"/>
              <a:gd name="T81" fmla="*/ 42863 h 45"/>
              <a:gd name="T82" fmla="*/ 1587 w 25"/>
              <a:gd name="T83" fmla="*/ 47625 h 45"/>
              <a:gd name="T84" fmla="*/ 1587 w 25"/>
              <a:gd name="T85" fmla="*/ 52388 h 45"/>
              <a:gd name="T86" fmla="*/ 3175 w 25"/>
              <a:gd name="T87" fmla="*/ 55563 h 45"/>
              <a:gd name="T88" fmla="*/ 6350 w 25"/>
              <a:gd name="T89" fmla="*/ 60325 h 45"/>
              <a:gd name="T90" fmla="*/ 7937 w 25"/>
              <a:gd name="T91" fmla="*/ 63500 h 45"/>
              <a:gd name="T92" fmla="*/ 9525 w 25"/>
              <a:gd name="T93" fmla="*/ 66675 h 45"/>
              <a:gd name="T94" fmla="*/ 12700 w 25"/>
              <a:gd name="T95" fmla="*/ 68263 h 45"/>
              <a:gd name="T96" fmla="*/ 14287 w 25"/>
              <a:gd name="T97" fmla="*/ 69850 h 45"/>
              <a:gd name="T98" fmla="*/ 17462 w 25"/>
              <a:gd name="T99" fmla="*/ 71438 h 45"/>
              <a:gd name="T100" fmla="*/ 19050 w 25"/>
              <a:gd name="T101" fmla="*/ 71438 h 4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5" h="45">
                <a:moveTo>
                  <a:pt x="12" y="45"/>
                </a:moveTo>
                <a:lnTo>
                  <a:pt x="13" y="45"/>
                </a:lnTo>
                <a:lnTo>
                  <a:pt x="14" y="45"/>
                </a:lnTo>
                <a:lnTo>
                  <a:pt x="15" y="44"/>
                </a:lnTo>
                <a:lnTo>
                  <a:pt x="16" y="44"/>
                </a:lnTo>
                <a:lnTo>
                  <a:pt x="16" y="43"/>
                </a:lnTo>
                <a:lnTo>
                  <a:pt x="17" y="43"/>
                </a:lnTo>
                <a:lnTo>
                  <a:pt x="18" y="42"/>
                </a:lnTo>
                <a:lnTo>
                  <a:pt x="19" y="42"/>
                </a:lnTo>
                <a:lnTo>
                  <a:pt x="19" y="41"/>
                </a:lnTo>
                <a:lnTo>
                  <a:pt x="20" y="40"/>
                </a:lnTo>
                <a:lnTo>
                  <a:pt x="21" y="39"/>
                </a:lnTo>
                <a:lnTo>
                  <a:pt x="21" y="38"/>
                </a:lnTo>
                <a:lnTo>
                  <a:pt x="22" y="37"/>
                </a:lnTo>
                <a:lnTo>
                  <a:pt x="22" y="35"/>
                </a:lnTo>
                <a:lnTo>
                  <a:pt x="23" y="35"/>
                </a:lnTo>
                <a:lnTo>
                  <a:pt x="23" y="34"/>
                </a:lnTo>
                <a:lnTo>
                  <a:pt x="23" y="33"/>
                </a:lnTo>
                <a:lnTo>
                  <a:pt x="24" y="32"/>
                </a:lnTo>
                <a:lnTo>
                  <a:pt x="24" y="31"/>
                </a:lnTo>
                <a:lnTo>
                  <a:pt x="24" y="30"/>
                </a:lnTo>
                <a:lnTo>
                  <a:pt x="24" y="29"/>
                </a:lnTo>
                <a:lnTo>
                  <a:pt x="25" y="28"/>
                </a:lnTo>
                <a:lnTo>
                  <a:pt x="25" y="27"/>
                </a:lnTo>
                <a:lnTo>
                  <a:pt x="25" y="26"/>
                </a:lnTo>
                <a:lnTo>
                  <a:pt x="25" y="25"/>
                </a:lnTo>
                <a:lnTo>
                  <a:pt x="25" y="24"/>
                </a:lnTo>
                <a:lnTo>
                  <a:pt x="25" y="23"/>
                </a:lnTo>
                <a:lnTo>
                  <a:pt x="25" y="22"/>
                </a:lnTo>
                <a:lnTo>
                  <a:pt x="25" y="21"/>
                </a:lnTo>
                <a:lnTo>
                  <a:pt x="25" y="20"/>
                </a:lnTo>
                <a:lnTo>
                  <a:pt x="25" y="19"/>
                </a:lnTo>
                <a:lnTo>
                  <a:pt x="25" y="18"/>
                </a:lnTo>
                <a:lnTo>
                  <a:pt x="25" y="17"/>
                </a:lnTo>
                <a:lnTo>
                  <a:pt x="24" y="16"/>
                </a:lnTo>
                <a:lnTo>
                  <a:pt x="24" y="14"/>
                </a:lnTo>
                <a:lnTo>
                  <a:pt x="24" y="13"/>
                </a:lnTo>
                <a:lnTo>
                  <a:pt x="23" y="11"/>
                </a:lnTo>
                <a:lnTo>
                  <a:pt x="23" y="9"/>
                </a:lnTo>
                <a:lnTo>
                  <a:pt x="22" y="9"/>
                </a:lnTo>
                <a:lnTo>
                  <a:pt x="22" y="8"/>
                </a:lnTo>
                <a:lnTo>
                  <a:pt x="22" y="7"/>
                </a:lnTo>
                <a:lnTo>
                  <a:pt x="21" y="7"/>
                </a:lnTo>
                <a:lnTo>
                  <a:pt x="21" y="6"/>
                </a:lnTo>
                <a:lnTo>
                  <a:pt x="20" y="5"/>
                </a:lnTo>
                <a:lnTo>
                  <a:pt x="19" y="4"/>
                </a:lnTo>
                <a:lnTo>
                  <a:pt x="19" y="3"/>
                </a:lnTo>
                <a:lnTo>
                  <a:pt x="18" y="3"/>
                </a:lnTo>
                <a:lnTo>
                  <a:pt x="18" y="2"/>
                </a:lnTo>
                <a:lnTo>
                  <a:pt x="17" y="2"/>
                </a:lnTo>
                <a:lnTo>
                  <a:pt x="16" y="1"/>
                </a:lnTo>
                <a:lnTo>
                  <a:pt x="15" y="1"/>
                </a:lnTo>
                <a:lnTo>
                  <a:pt x="14" y="0"/>
                </a:lnTo>
                <a:lnTo>
                  <a:pt x="13" y="0"/>
                </a:lnTo>
                <a:lnTo>
                  <a:pt x="12" y="0"/>
                </a:lnTo>
                <a:lnTo>
                  <a:pt x="11" y="0"/>
                </a:lnTo>
                <a:lnTo>
                  <a:pt x="10" y="1"/>
                </a:lnTo>
                <a:lnTo>
                  <a:pt x="9" y="1"/>
                </a:lnTo>
                <a:lnTo>
                  <a:pt x="8" y="2"/>
                </a:lnTo>
                <a:lnTo>
                  <a:pt x="7" y="2"/>
                </a:lnTo>
                <a:lnTo>
                  <a:pt x="6" y="3"/>
                </a:lnTo>
                <a:lnTo>
                  <a:pt x="5" y="4"/>
                </a:lnTo>
                <a:lnTo>
                  <a:pt x="5" y="5"/>
                </a:lnTo>
                <a:lnTo>
                  <a:pt x="4" y="5"/>
                </a:lnTo>
                <a:lnTo>
                  <a:pt x="4" y="6"/>
                </a:lnTo>
                <a:lnTo>
                  <a:pt x="4" y="7"/>
                </a:lnTo>
                <a:lnTo>
                  <a:pt x="3" y="7"/>
                </a:lnTo>
                <a:lnTo>
                  <a:pt x="3" y="8"/>
                </a:lnTo>
                <a:lnTo>
                  <a:pt x="2" y="9"/>
                </a:lnTo>
                <a:lnTo>
                  <a:pt x="2" y="11"/>
                </a:lnTo>
                <a:lnTo>
                  <a:pt x="1" y="11"/>
                </a:lnTo>
                <a:lnTo>
                  <a:pt x="1" y="13"/>
                </a:lnTo>
                <a:lnTo>
                  <a:pt x="1" y="14"/>
                </a:lnTo>
                <a:lnTo>
                  <a:pt x="0" y="16"/>
                </a:lnTo>
                <a:lnTo>
                  <a:pt x="0" y="17"/>
                </a:lnTo>
                <a:lnTo>
                  <a:pt x="0" y="18"/>
                </a:lnTo>
                <a:lnTo>
                  <a:pt x="0" y="19"/>
                </a:lnTo>
                <a:lnTo>
                  <a:pt x="0" y="20"/>
                </a:lnTo>
                <a:lnTo>
                  <a:pt x="0" y="21"/>
                </a:lnTo>
                <a:lnTo>
                  <a:pt x="0" y="22"/>
                </a:lnTo>
                <a:lnTo>
                  <a:pt x="0" y="23"/>
                </a:lnTo>
                <a:lnTo>
                  <a:pt x="0" y="24"/>
                </a:lnTo>
                <a:lnTo>
                  <a:pt x="0" y="25"/>
                </a:lnTo>
                <a:lnTo>
                  <a:pt x="0" y="26"/>
                </a:lnTo>
                <a:lnTo>
                  <a:pt x="0" y="27"/>
                </a:lnTo>
                <a:lnTo>
                  <a:pt x="0" y="28"/>
                </a:lnTo>
                <a:lnTo>
                  <a:pt x="0" y="29"/>
                </a:lnTo>
                <a:lnTo>
                  <a:pt x="1" y="30"/>
                </a:lnTo>
                <a:lnTo>
                  <a:pt x="1" y="31"/>
                </a:lnTo>
                <a:lnTo>
                  <a:pt x="1" y="32"/>
                </a:lnTo>
                <a:lnTo>
                  <a:pt x="1" y="33"/>
                </a:lnTo>
                <a:lnTo>
                  <a:pt x="2" y="34"/>
                </a:lnTo>
                <a:lnTo>
                  <a:pt x="2" y="35"/>
                </a:lnTo>
                <a:lnTo>
                  <a:pt x="3" y="37"/>
                </a:lnTo>
                <a:lnTo>
                  <a:pt x="4" y="38"/>
                </a:lnTo>
                <a:lnTo>
                  <a:pt x="4" y="39"/>
                </a:lnTo>
                <a:lnTo>
                  <a:pt x="4" y="40"/>
                </a:lnTo>
                <a:lnTo>
                  <a:pt x="5" y="40"/>
                </a:lnTo>
                <a:lnTo>
                  <a:pt x="5" y="41"/>
                </a:lnTo>
                <a:lnTo>
                  <a:pt x="6" y="42"/>
                </a:lnTo>
                <a:lnTo>
                  <a:pt x="7" y="42"/>
                </a:lnTo>
                <a:lnTo>
                  <a:pt x="8" y="43"/>
                </a:lnTo>
                <a:lnTo>
                  <a:pt x="9" y="43"/>
                </a:lnTo>
                <a:lnTo>
                  <a:pt x="9" y="44"/>
                </a:lnTo>
                <a:lnTo>
                  <a:pt x="10" y="44"/>
                </a:lnTo>
                <a:lnTo>
                  <a:pt x="11" y="45"/>
                </a:lnTo>
                <a:lnTo>
                  <a:pt x="12" y="45"/>
                </a:lnTo>
                <a:close/>
              </a:path>
            </a:pathLst>
          </a:custGeom>
          <a:solidFill>
            <a:srgbClr val="66C7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97" name="Freeform 447"/>
          <p:cNvSpPr>
            <a:spLocks/>
          </p:cNvSpPr>
          <p:nvPr/>
        </p:nvSpPr>
        <p:spPr bwMode="auto">
          <a:xfrm>
            <a:off x="7426325" y="3479801"/>
            <a:ext cx="6350" cy="34925"/>
          </a:xfrm>
          <a:custGeom>
            <a:avLst/>
            <a:gdLst>
              <a:gd name="T0" fmla="*/ 0 w 4"/>
              <a:gd name="T1" fmla="*/ 1588 h 22"/>
              <a:gd name="T2" fmla="*/ 0 w 4"/>
              <a:gd name="T3" fmla="*/ 34925 h 22"/>
              <a:gd name="T4" fmla="*/ 0 w 4"/>
              <a:gd name="T5" fmla="*/ 33338 h 22"/>
              <a:gd name="T6" fmla="*/ 0 w 4"/>
              <a:gd name="T7" fmla="*/ 33338 h 22"/>
              <a:gd name="T8" fmla="*/ 1588 w 4"/>
              <a:gd name="T9" fmla="*/ 31750 h 22"/>
              <a:gd name="T10" fmla="*/ 1588 w 4"/>
              <a:gd name="T11" fmla="*/ 30163 h 22"/>
              <a:gd name="T12" fmla="*/ 1588 w 4"/>
              <a:gd name="T13" fmla="*/ 30163 h 22"/>
              <a:gd name="T14" fmla="*/ 3175 w 4"/>
              <a:gd name="T15" fmla="*/ 28575 h 22"/>
              <a:gd name="T16" fmla="*/ 3175 w 4"/>
              <a:gd name="T17" fmla="*/ 26988 h 22"/>
              <a:gd name="T18" fmla="*/ 4763 w 4"/>
              <a:gd name="T19" fmla="*/ 25400 h 22"/>
              <a:gd name="T20" fmla="*/ 4763 w 4"/>
              <a:gd name="T21" fmla="*/ 23813 h 22"/>
              <a:gd name="T22" fmla="*/ 4763 w 4"/>
              <a:gd name="T23" fmla="*/ 23813 h 22"/>
              <a:gd name="T24" fmla="*/ 4763 w 4"/>
              <a:gd name="T25" fmla="*/ 22225 h 22"/>
              <a:gd name="T26" fmla="*/ 4763 w 4"/>
              <a:gd name="T27" fmla="*/ 22225 h 22"/>
              <a:gd name="T28" fmla="*/ 4763 w 4"/>
              <a:gd name="T29" fmla="*/ 20638 h 22"/>
              <a:gd name="T30" fmla="*/ 4763 w 4"/>
              <a:gd name="T31" fmla="*/ 19050 h 22"/>
              <a:gd name="T32" fmla="*/ 4763 w 4"/>
              <a:gd name="T33" fmla="*/ 17463 h 22"/>
              <a:gd name="T34" fmla="*/ 6350 w 4"/>
              <a:gd name="T35" fmla="*/ 17463 h 22"/>
              <a:gd name="T36" fmla="*/ 6350 w 4"/>
              <a:gd name="T37" fmla="*/ 15875 h 22"/>
              <a:gd name="T38" fmla="*/ 6350 w 4"/>
              <a:gd name="T39" fmla="*/ 14288 h 22"/>
              <a:gd name="T40" fmla="*/ 6350 w 4"/>
              <a:gd name="T41" fmla="*/ 12700 h 22"/>
              <a:gd name="T42" fmla="*/ 6350 w 4"/>
              <a:gd name="T43" fmla="*/ 12700 h 22"/>
              <a:gd name="T44" fmla="*/ 6350 w 4"/>
              <a:gd name="T45" fmla="*/ 11113 h 22"/>
              <a:gd name="T46" fmla="*/ 6350 w 4"/>
              <a:gd name="T47" fmla="*/ 9525 h 22"/>
              <a:gd name="T48" fmla="*/ 6350 w 4"/>
              <a:gd name="T49" fmla="*/ 9525 h 22"/>
              <a:gd name="T50" fmla="*/ 6350 w 4"/>
              <a:gd name="T51" fmla="*/ 7938 h 22"/>
              <a:gd name="T52" fmla="*/ 6350 w 4"/>
              <a:gd name="T53" fmla="*/ 6350 h 22"/>
              <a:gd name="T54" fmla="*/ 6350 w 4"/>
              <a:gd name="T55" fmla="*/ 4763 h 22"/>
              <a:gd name="T56" fmla="*/ 4763 w 4"/>
              <a:gd name="T57" fmla="*/ 3175 h 22"/>
              <a:gd name="T58" fmla="*/ 4763 w 4"/>
              <a:gd name="T59" fmla="*/ 1588 h 22"/>
              <a:gd name="T60" fmla="*/ 4763 w 4"/>
              <a:gd name="T61" fmla="*/ 1588 h 22"/>
              <a:gd name="T62" fmla="*/ 3175 w 4"/>
              <a:gd name="T63" fmla="*/ 1588 h 22"/>
              <a:gd name="T64" fmla="*/ 3175 w 4"/>
              <a:gd name="T65" fmla="*/ 1588 h 22"/>
              <a:gd name="T66" fmla="*/ 1588 w 4"/>
              <a:gd name="T67" fmla="*/ 1588 h 22"/>
              <a:gd name="T68" fmla="*/ 1588 w 4"/>
              <a:gd name="T69" fmla="*/ 0 h 22"/>
              <a:gd name="T70" fmla="*/ 1588 w 4"/>
              <a:gd name="T71" fmla="*/ 0 h 22"/>
              <a:gd name="T72" fmla="*/ 0 w 4"/>
              <a:gd name="T73" fmla="*/ 0 h 22"/>
              <a:gd name="T74" fmla="*/ 0 w 4"/>
              <a:gd name="T75" fmla="*/ 0 h 22"/>
              <a:gd name="T76" fmla="*/ 0 w 4"/>
              <a:gd name="T77" fmla="*/ 1588 h 2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 h="22">
                <a:moveTo>
                  <a:pt x="0" y="1"/>
                </a:moveTo>
                <a:lnTo>
                  <a:pt x="0" y="22"/>
                </a:lnTo>
                <a:lnTo>
                  <a:pt x="0" y="21"/>
                </a:lnTo>
                <a:lnTo>
                  <a:pt x="1" y="20"/>
                </a:lnTo>
                <a:lnTo>
                  <a:pt x="1" y="19"/>
                </a:lnTo>
                <a:lnTo>
                  <a:pt x="2" y="18"/>
                </a:lnTo>
                <a:lnTo>
                  <a:pt x="2" y="17"/>
                </a:lnTo>
                <a:lnTo>
                  <a:pt x="3" y="16"/>
                </a:lnTo>
                <a:lnTo>
                  <a:pt x="3" y="15"/>
                </a:lnTo>
                <a:lnTo>
                  <a:pt x="3" y="14"/>
                </a:lnTo>
                <a:lnTo>
                  <a:pt x="3" y="13"/>
                </a:lnTo>
                <a:lnTo>
                  <a:pt x="3" y="12"/>
                </a:lnTo>
                <a:lnTo>
                  <a:pt x="3" y="11"/>
                </a:lnTo>
                <a:lnTo>
                  <a:pt x="4" y="11"/>
                </a:lnTo>
                <a:lnTo>
                  <a:pt x="4" y="10"/>
                </a:lnTo>
                <a:lnTo>
                  <a:pt x="4" y="9"/>
                </a:lnTo>
                <a:lnTo>
                  <a:pt x="4" y="8"/>
                </a:lnTo>
                <a:lnTo>
                  <a:pt x="4" y="7"/>
                </a:lnTo>
                <a:lnTo>
                  <a:pt x="4" y="6"/>
                </a:lnTo>
                <a:lnTo>
                  <a:pt x="4" y="5"/>
                </a:lnTo>
                <a:lnTo>
                  <a:pt x="4" y="4"/>
                </a:lnTo>
                <a:lnTo>
                  <a:pt x="4" y="3"/>
                </a:lnTo>
                <a:lnTo>
                  <a:pt x="3" y="2"/>
                </a:lnTo>
                <a:lnTo>
                  <a:pt x="3" y="1"/>
                </a:lnTo>
                <a:lnTo>
                  <a:pt x="2" y="1"/>
                </a:lnTo>
                <a:lnTo>
                  <a:pt x="1" y="1"/>
                </a:lnTo>
                <a:lnTo>
                  <a:pt x="1" y="0"/>
                </a:lnTo>
                <a:lnTo>
                  <a:pt x="0" y="0"/>
                </a:lnTo>
                <a:lnTo>
                  <a:pt x="0" y="1"/>
                </a:lnTo>
                <a:close/>
              </a:path>
            </a:pathLst>
          </a:custGeom>
          <a:solidFill>
            <a:srgbClr val="4263B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98" name="Freeform 448"/>
          <p:cNvSpPr>
            <a:spLocks/>
          </p:cNvSpPr>
          <p:nvPr/>
        </p:nvSpPr>
        <p:spPr bwMode="auto">
          <a:xfrm>
            <a:off x="7421563" y="3227388"/>
            <a:ext cx="82550" cy="279400"/>
          </a:xfrm>
          <a:custGeom>
            <a:avLst/>
            <a:gdLst>
              <a:gd name="T0" fmla="*/ 1588 w 52"/>
              <a:gd name="T1" fmla="*/ 217488 h 176"/>
              <a:gd name="T2" fmla="*/ 1588 w 52"/>
              <a:gd name="T3" fmla="*/ 220663 h 176"/>
              <a:gd name="T4" fmla="*/ 0 w 52"/>
              <a:gd name="T5" fmla="*/ 225425 h 176"/>
              <a:gd name="T6" fmla="*/ 0 w 52"/>
              <a:gd name="T7" fmla="*/ 227013 h 176"/>
              <a:gd name="T8" fmla="*/ 0 w 52"/>
              <a:gd name="T9" fmla="*/ 230188 h 176"/>
              <a:gd name="T10" fmla="*/ 1588 w 52"/>
              <a:gd name="T11" fmla="*/ 233363 h 176"/>
              <a:gd name="T12" fmla="*/ 1588 w 52"/>
              <a:gd name="T13" fmla="*/ 238125 h 176"/>
              <a:gd name="T14" fmla="*/ 1588 w 52"/>
              <a:gd name="T15" fmla="*/ 241300 h 176"/>
              <a:gd name="T16" fmla="*/ 1588 w 52"/>
              <a:gd name="T17" fmla="*/ 242888 h 176"/>
              <a:gd name="T18" fmla="*/ 3175 w 52"/>
              <a:gd name="T19" fmla="*/ 247650 h 176"/>
              <a:gd name="T20" fmla="*/ 4763 w 52"/>
              <a:gd name="T21" fmla="*/ 250825 h 176"/>
              <a:gd name="T22" fmla="*/ 4763 w 52"/>
              <a:gd name="T23" fmla="*/ 254000 h 176"/>
              <a:gd name="T24" fmla="*/ 6350 w 52"/>
              <a:gd name="T25" fmla="*/ 258763 h 176"/>
              <a:gd name="T26" fmla="*/ 9525 w 52"/>
              <a:gd name="T27" fmla="*/ 261938 h 176"/>
              <a:gd name="T28" fmla="*/ 11113 w 52"/>
              <a:gd name="T29" fmla="*/ 265113 h 176"/>
              <a:gd name="T30" fmla="*/ 14288 w 52"/>
              <a:gd name="T31" fmla="*/ 266700 h 176"/>
              <a:gd name="T32" fmla="*/ 17463 w 52"/>
              <a:gd name="T33" fmla="*/ 269875 h 176"/>
              <a:gd name="T34" fmla="*/ 20638 w 52"/>
              <a:gd name="T35" fmla="*/ 273050 h 176"/>
              <a:gd name="T36" fmla="*/ 23813 w 52"/>
              <a:gd name="T37" fmla="*/ 274638 h 176"/>
              <a:gd name="T38" fmla="*/ 26988 w 52"/>
              <a:gd name="T39" fmla="*/ 276225 h 176"/>
              <a:gd name="T40" fmla="*/ 30163 w 52"/>
              <a:gd name="T41" fmla="*/ 277813 h 176"/>
              <a:gd name="T42" fmla="*/ 33338 w 52"/>
              <a:gd name="T43" fmla="*/ 277813 h 176"/>
              <a:gd name="T44" fmla="*/ 36513 w 52"/>
              <a:gd name="T45" fmla="*/ 279400 h 176"/>
              <a:gd name="T46" fmla="*/ 38100 w 52"/>
              <a:gd name="T47" fmla="*/ 279400 h 176"/>
              <a:gd name="T48" fmla="*/ 41275 w 52"/>
              <a:gd name="T49" fmla="*/ 279400 h 176"/>
              <a:gd name="T50" fmla="*/ 42863 w 52"/>
              <a:gd name="T51" fmla="*/ 277813 h 176"/>
              <a:gd name="T52" fmla="*/ 46038 w 52"/>
              <a:gd name="T53" fmla="*/ 277813 h 176"/>
              <a:gd name="T54" fmla="*/ 47625 w 52"/>
              <a:gd name="T55" fmla="*/ 276225 h 176"/>
              <a:gd name="T56" fmla="*/ 49213 w 52"/>
              <a:gd name="T57" fmla="*/ 276225 h 176"/>
              <a:gd name="T58" fmla="*/ 50800 w 52"/>
              <a:gd name="T59" fmla="*/ 274638 h 176"/>
              <a:gd name="T60" fmla="*/ 52388 w 52"/>
              <a:gd name="T61" fmla="*/ 274638 h 176"/>
              <a:gd name="T62" fmla="*/ 55563 w 52"/>
              <a:gd name="T63" fmla="*/ 271463 h 176"/>
              <a:gd name="T64" fmla="*/ 57150 w 52"/>
              <a:gd name="T65" fmla="*/ 269875 h 176"/>
              <a:gd name="T66" fmla="*/ 58738 w 52"/>
              <a:gd name="T67" fmla="*/ 266700 h 176"/>
              <a:gd name="T68" fmla="*/ 60325 w 52"/>
              <a:gd name="T69" fmla="*/ 250825 h 176"/>
              <a:gd name="T70" fmla="*/ 61913 w 52"/>
              <a:gd name="T71" fmla="*/ 247650 h 176"/>
              <a:gd name="T72" fmla="*/ 61913 w 52"/>
              <a:gd name="T73" fmla="*/ 242888 h 176"/>
              <a:gd name="T74" fmla="*/ 63500 w 52"/>
              <a:gd name="T75" fmla="*/ 239713 h 176"/>
              <a:gd name="T76" fmla="*/ 65088 w 52"/>
              <a:gd name="T77" fmla="*/ 234950 h 176"/>
              <a:gd name="T78" fmla="*/ 65088 w 52"/>
              <a:gd name="T79" fmla="*/ 230188 h 176"/>
              <a:gd name="T80" fmla="*/ 65088 w 52"/>
              <a:gd name="T81" fmla="*/ 227013 h 176"/>
              <a:gd name="T82" fmla="*/ 66675 w 52"/>
              <a:gd name="T83" fmla="*/ 222250 h 176"/>
              <a:gd name="T84" fmla="*/ 66675 w 52"/>
              <a:gd name="T85" fmla="*/ 217488 h 176"/>
              <a:gd name="T86" fmla="*/ 66675 w 52"/>
              <a:gd name="T87" fmla="*/ 214313 h 176"/>
              <a:gd name="T88" fmla="*/ 66675 w 52"/>
              <a:gd name="T89" fmla="*/ 209550 h 176"/>
              <a:gd name="T90" fmla="*/ 66675 w 52"/>
              <a:gd name="T91" fmla="*/ 206375 h 176"/>
              <a:gd name="T92" fmla="*/ 66675 w 52"/>
              <a:gd name="T93" fmla="*/ 201613 h 176"/>
              <a:gd name="T94" fmla="*/ 66675 w 52"/>
              <a:gd name="T95" fmla="*/ 198438 h 176"/>
              <a:gd name="T96" fmla="*/ 66675 w 52"/>
              <a:gd name="T97" fmla="*/ 193675 h 176"/>
              <a:gd name="T98" fmla="*/ 66675 w 52"/>
              <a:gd name="T99" fmla="*/ 188913 h 176"/>
              <a:gd name="T100" fmla="*/ 65088 w 52"/>
              <a:gd name="T101" fmla="*/ 185738 h 176"/>
              <a:gd name="T102" fmla="*/ 65088 w 52"/>
              <a:gd name="T103" fmla="*/ 180975 h 176"/>
              <a:gd name="T104" fmla="*/ 65088 w 52"/>
              <a:gd name="T105" fmla="*/ 177800 h 176"/>
              <a:gd name="T106" fmla="*/ 63500 w 52"/>
              <a:gd name="T107" fmla="*/ 174625 h 176"/>
              <a:gd name="T108" fmla="*/ 63500 w 52"/>
              <a:gd name="T109" fmla="*/ 171450 h 176"/>
              <a:gd name="T110" fmla="*/ 63500 w 52"/>
              <a:gd name="T111" fmla="*/ 168275 h 176"/>
              <a:gd name="T112" fmla="*/ 61913 w 52"/>
              <a:gd name="T113" fmla="*/ 163513 h 176"/>
              <a:gd name="T114" fmla="*/ 61913 w 52"/>
              <a:gd name="T115" fmla="*/ 160338 h 176"/>
              <a:gd name="T116" fmla="*/ 60325 w 52"/>
              <a:gd name="T117" fmla="*/ 155575 h 176"/>
              <a:gd name="T118" fmla="*/ 82550 w 52"/>
              <a:gd name="T119" fmla="*/ 84138 h 176"/>
              <a:gd name="T120" fmla="*/ 4763 w 52"/>
              <a:gd name="T121" fmla="*/ 60325 h 1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2" h="176">
                <a:moveTo>
                  <a:pt x="3" y="38"/>
                </a:moveTo>
                <a:lnTo>
                  <a:pt x="1" y="136"/>
                </a:lnTo>
                <a:lnTo>
                  <a:pt x="1" y="137"/>
                </a:lnTo>
                <a:lnTo>
                  <a:pt x="1" y="138"/>
                </a:lnTo>
                <a:lnTo>
                  <a:pt x="1" y="139"/>
                </a:lnTo>
                <a:lnTo>
                  <a:pt x="1" y="140"/>
                </a:lnTo>
                <a:lnTo>
                  <a:pt x="1" y="141"/>
                </a:lnTo>
                <a:lnTo>
                  <a:pt x="0" y="142"/>
                </a:lnTo>
                <a:lnTo>
                  <a:pt x="0" y="143"/>
                </a:lnTo>
                <a:lnTo>
                  <a:pt x="0" y="144"/>
                </a:lnTo>
                <a:lnTo>
                  <a:pt x="0" y="145"/>
                </a:lnTo>
                <a:lnTo>
                  <a:pt x="1" y="146"/>
                </a:lnTo>
                <a:lnTo>
                  <a:pt x="1" y="147"/>
                </a:lnTo>
                <a:lnTo>
                  <a:pt x="1" y="148"/>
                </a:lnTo>
                <a:lnTo>
                  <a:pt x="1" y="149"/>
                </a:lnTo>
                <a:lnTo>
                  <a:pt x="1" y="150"/>
                </a:lnTo>
                <a:lnTo>
                  <a:pt x="1" y="151"/>
                </a:lnTo>
                <a:lnTo>
                  <a:pt x="1" y="152"/>
                </a:lnTo>
                <a:lnTo>
                  <a:pt x="1" y="153"/>
                </a:lnTo>
                <a:lnTo>
                  <a:pt x="2" y="155"/>
                </a:lnTo>
                <a:lnTo>
                  <a:pt x="2" y="156"/>
                </a:lnTo>
                <a:lnTo>
                  <a:pt x="2" y="157"/>
                </a:lnTo>
                <a:lnTo>
                  <a:pt x="3" y="158"/>
                </a:lnTo>
                <a:lnTo>
                  <a:pt x="3" y="159"/>
                </a:lnTo>
                <a:lnTo>
                  <a:pt x="3" y="160"/>
                </a:lnTo>
                <a:lnTo>
                  <a:pt x="4" y="161"/>
                </a:lnTo>
                <a:lnTo>
                  <a:pt x="4" y="162"/>
                </a:lnTo>
                <a:lnTo>
                  <a:pt x="4" y="163"/>
                </a:lnTo>
                <a:lnTo>
                  <a:pt x="5" y="163"/>
                </a:lnTo>
                <a:lnTo>
                  <a:pt x="5" y="164"/>
                </a:lnTo>
                <a:lnTo>
                  <a:pt x="6" y="165"/>
                </a:lnTo>
                <a:lnTo>
                  <a:pt x="7" y="166"/>
                </a:lnTo>
                <a:lnTo>
                  <a:pt x="7" y="167"/>
                </a:lnTo>
                <a:lnTo>
                  <a:pt x="8" y="167"/>
                </a:lnTo>
                <a:lnTo>
                  <a:pt x="8" y="168"/>
                </a:lnTo>
                <a:lnTo>
                  <a:pt x="9" y="168"/>
                </a:lnTo>
                <a:lnTo>
                  <a:pt x="9" y="170"/>
                </a:lnTo>
                <a:lnTo>
                  <a:pt x="10" y="170"/>
                </a:lnTo>
                <a:lnTo>
                  <a:pt x="11" y="170"/>
                </a:lnTo>
                <a:lnTo>
                  <a:pt x="11" y="171"/>
                </a:lnTo>
                <a:lnTo>
                  <a:pt x="12" y="171"/>
                </a:lnTo>
                <a:lnTo>
                  <a:pt x="13" y="172"/>
                </a:lnTo>
                <a:lnTo>
                  <a:pt x="13" y="173"/>
                </a:lnTo>
                <a:lnTo>
                  <a:pt x="14" y="173"/>
                </a:lnTo>
                <a:lnTo>
                  <a:pt x="15" y="173"/>
                </a:lnTo>
                <a:lnTo>
                  <a:pt x="15" y="174"/>
                </a:lnTo>
                <a:lnTo>
                  <a:pt x="16" y="174"/>
                </a:lnTo>
                <a:lnTo>
                  <a:pt x="17" y="174"/>
                </a:lnTo>
                <a:lnTo>
                  <a:pt x="18" y="175"/>
                </a:lnTo>
                <a:lnTo>
                  <a:pt x="19" y="175"/>
                </a:lnTo>
                <a:lnTo>
                  <a:pt x="20" y="175"/>
                </a:lnTo>
                <a:lnTo>
                  <a:pt x="21" y="175"/>
                </a:lnTo>
                <a:lnTo>
                  <a:pt x="21" y="176"/>
                </a:lnTo>
                <a:lnTo>
                  <a:pt x="22" y="176"/>
                </a:lnTo>
                <a:lnTo>
                  <a:pt x="23" y="176"/>
                </a:lnTo>
                <a:lnTo>
                  <a:pt x="24" y="176"/>
                </a:lnTo>
                <a:lnTo>
                  <a:pt x="25" y="176"/>
                </a:lnTo>
                <a:lnTo>
                  <a:pt x="26" y="176"/>
                </a:lnTo>
                <a:lnTo>
                  <a:pt x="27" y="176"/>
                </a:lnTo>
                <a:lnTo>
                  <a:pt x="27" y="175"/>
                </a:lnTo>
                <a:lnTo>
                  <a:pt x="28" y="175"/>
                </a:lnTo>
                <a:lnTo>
                  <a:pt x="29" y="175"/>
                </a:lnTo>
                <a:lnTo>
                  <a:pt x="29" y="174"/>
                </a:lnTo>
                <a:lnTo>
                  <a:pt x="30" y="174"/>
                </a:lnTo>
                <a:lnTo>
                  <a:pt x="31" y="174"/>
                </a:lnTo>
                <a:lnTo>
                  <a:pt x="32" y="173"/>
                </a:lnTo>
                <a:lnTo>
                  <a:pt x="33" y="173"/>
                </a:lnTo>
                <a:lnTo>
                  <a:pt x="34" y="172"/>
                </a:lnTo>
                <a:lnTo>
                  <a:pt x="34" y="171"/>
                </a:lnTo>
                <a:lnTo>
                  <a:pt x="35" y="171"/>
                </a:lnTo>
                <a:lnTo>
                  <a:pt x="36" y="170"/>
                </a:lnTo>
                <a:lnTo>
                  <a:pt x="37" y="169"/>
                </a:lnTo>
                <a:lnTo>
                  <a:pt x="37" y="168"/>
                </a:lnTo>
                <a:lnTo>
                  <a:pt x="37" y="160"/>
                </a:lnTo>
                <a:lnTo>
                  <a:pt x="38" y="159"/>
                </a:lnTo>
                <a:lnTo>
                  <a:pt x="38" y="158"/>
                </a:lnTo>
                <a:lnTo>
                  <a:pt x="39" y="157"/>
                </a:lnTo>
                <a:lnTo>
                  <a:pt x="39" y="156"/>
                </a:lnTo>
                <a:lnTo>
                  <a:pt x="39" y="155"/>
                </a:lnTo>
                <a:lnTo>
                  <a:pt x="39" y="154"/>
                </a:lnTo>
                <a:lnTo>
                  <a:pt x="39" y="153"/>
                </a:lnTo>
                <a:lnTo>
                  <a:pt x="40" y="152"/>
                </a:lnTo>
                <a:lnTo>
                  <a:pt x="40" y="151"/>
                </a:lnTo>
                <a:lnTo>
                  <a:pt x="40" y="150"/>
                </a:lnTo>
                <a:lnTo>
                  <a:pt x="40" y="149"/>
                </a:lnTo>
                <a:lnTo>
                  <a:pt x="41" y="148"/>
                </a:lnTo>
                <a:lnTo>
                  <a:pt x="41" y="147"/>
                </a:lnTo>
                <a:lnTo>
                  <a:pt x="41" y="145"/>
                </a:lnTo>
                <a:lnTo>
                  <a:pt x="41" y="144"/>
                </a:lnTo>
                <a:lnTo>
                  <a:pt x="41" y="143"/>
                </a:lnTo>
                <a:lnTo>
                  <a:pt x="42" y="142"/>
                </a:lnTo>
                <a:lnTo>
                  <a:pt x="42" y="140"/>
                </a:lnTo>
                <a:lnTo>
                  <a:pt x="42" y="139"/>
                </a:lnTo>
                <a:lnTo>
                  <a:pt x="42" y="138"/>
                </a:lnTo>
                <a:lnTo>
                  <a:pt x="42" y="137"/>
                </a:lnTo>
                <a:lnTo>
                  <a:pt x="42" y="136"/>
                </a:lnTo>
                <a:lnTo>
                  <a:pt x="42" y="135"/>
                </a:lnTo>
                <a:lnTo>
                  <a:pt x="42" y="134"/>
                </a:lnTo>
                <a:lnTo>
                  <a:pt x="42" y="133"/>
                </a:lnTo>
                <a:lnTo>
                  <a:pt x="42" y="132"/>
                </a:lnTo>
                <a:lnTo>
                  <a:pt x="43" y="132"/>
                </a:lnTo>
                <a:lnTo>
                  <a:pt x="42" y="131"/>
                </a:lnTo>
                <a:lnTo>
                  <a:pt x="42" y="130"/>
                </a:lnTo>
                <a:lnTo>
                  <a:pt x="42" y="129"/>
                </a:lnTo>
                <a:lnTo>
                  <a:pt x="42" y="128"/>
                </a:lnTo>
                <a:lnTo>
                  <a:pt x="42" y="127"/>
                </a:lnTo>
                <a:lnTo>
                  <a:pt x="42" y="125"/>
                </a:lnTo>
                <a:lnTo>
                  <a:pt x="42" y="124"/>
                </a:lnTo>
                <a:lnTo>
                  <a:pt x="42" y="123"/>
                </a:lnTo>
                <a:lnTo>
                  <a:pt x="42" y="122"/>
                </a:lnTo>
                <a:lnTo>
                  <a:pt x="42" y="121"/>
                </a:lnTo>
                <a:lnTo>
                  <a:pt x="42" y="119"/>
                </a:lnTo>
                <a:lnTo>
                  <a:pt x="42" y="118"/>
                </a:lnTo>
                <a:lnTo>
                  <a:pt x="41" y="117"/>
                </a:lnTo>
                <a:lnTo>
                  <a:pt x="41" y="116"/>
                </a:lnTo>
                <a:lnTo>
                  <a:pt x="41" y="114"/>
                </a:lnTo>
                <a:lnTo>
                  <a:pt x="41" y="113"/>
                </a:lnTo>
                <a:lnTo>
                  <a:pt x="41" y="112"/>
                </a:lnTo>
                <a:lnTo>
                  <a:pt x="41" y="111"/>
                </a:lnTo>
                <a:lnTo>
                  <a:pt x="40" y="110"/>
                </a:lnTo>
                <a:lnTo>
                  <a:pt x="40" y="109"/>
                </a:lnTo>
                <a:lnTo>
                  <a:pt x="40" y="108"/>
                </a:lnTo>
                <a:lnTo>
                  <a:pt x="40" y="107"/>
                </a:lnTo>
                <a:lnTo>
                  <a:pt x="40" y="106"/>
                </a:lnTo>
                <a:lnTo>
                  <a:pt x="39" y="105"/>
                </a:lnTo>
                <a:lnTo>
                  <a:pt x="39" y="104"/>
                </a:lnTo>
                <a:lnTo>
                  <a:pt x="39" y="103"/>
                </a:lnTo>
                <a:lnTo>
                  <a:pt x="39" y="102"/>
                </a:lnTo>
                <a:lnTo>
                  <a:pt x="39" y="101"/>
                </a:lnTo>
                <a:lnTo>
                  <a:pt x="39" y="100"/>
                </a:lnTo>
                <a:lnTo>
                  <a:pt x="39" y="99"/>
                </a:lnTo>
                <a:lnTo>
                  <a:pt x="38" y="98"/>
                </a:lnTo>
                <a:lnTo>
                  <a:pt x="38" y="97"/>
                </a:lnTo>
                <a:lnTo>
                  <a:pt x="52" y="53"/>
                </a:lnTo>
                <a:lnTo>
                  <a:pt x="41" y="15"/>
                </a:lnTo>
                <a:lnTo>
                  <a:pt x="16" y="0"/>
                </a:lnTo>
                <a:lnTo>
                  <a:pt x="3" y="38"/>
                </a:lnTo>
                <a:close/>
              </a:path>
            </a:pathLst>
          </a:custGeom>
          <a:solidFill>
            <a:srgbClr val="D4EBD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699" name="Freeform 449"/>
          <p:cNvSpPr>
            <a:spLocks/>
          </p:cNvSpPr>
          <p:nvPr/>
        </p:nvSpPr>
        <p:spPr bwMode="auto">
          <a:xfrm>
            <a:off x="7304088" y="3162301"/>
            <a:ext cx="133350" cy="276225"/>
          </a:xfrm>
          <a:custGeom>
            <a:avLst/>
            <a:gdLst>
              <a:gd name="T0" fmla="*/ 131763 w 84"/>
              <a:gd name="T1" fmla="*/ 146050 h 174"/>
              <a:gd name="T2" fmla="*/ 104775 w 84"/>
              <a:gd name="T3" fmla="*/ 155575 h 174"/>
              <a:gd name="T4" fmla="*/ 103188 w 84"/>
              <a:gd name="T5" fmla="*/ 155575 h 174"/>
              <a:gd name="T6" fmla="*/ 101600 w 84"/>
              <a:gd name="T7" fmla="*/ 157163 h 174"/>
              <a:gd name="T8" fmla="*/ 100013 w 84"/>
              <a:gd name="T9" fmla="*/ 157163 h 174"/>
              <a:gd name="T10" fmla="*/ 98425 w 84"/>
              <a:gd name="T11" fmla="*/ 158750 h 174"/>
              <a:gd name="T12" fmla="*/ 96838 w 84"/>
              <a:gd name="T13" fmla="*/ 160338 h 174"/>
              <a:gd name="T14" fmla="*/ 95250 w 84"/>
              <a:gd name="T15" fmla="*/ 160338 h 174"/>
              <a:gd name="T16" fmla="*/ 95250 w 84"/>
              <a:gd name="T17" fmla="*/ 161925 h 174"/>
              <a:gd name="T18" fmla="*/ 93663 w 84"/>
              <a:gd name="T19" fmla="*/ 163513 h 174"/>
              <a:gd name="T20" fmla="*/ 92075 w 84"/>
              <a:gd name="T21" fmla="*/ 165100 h 174"/>
              <a:gd name="T22" fmla="*/ 90488 w 84"/>
              <a:gd name="T23" fmla="*/ 166688 h 174"/>
              <a:gd name="T24" fmla="*/ 90488 w 84"/>
              <a:gd name="T25" fmla="*/ 168275 h 174"/>
              <a:gd name="T26" fmla="*/ 88900 w 84"/>
              <a:gd name="T27" fmla="*/ 171450 h 174"/>
              <a:gd name="T28" fmla="*/ 87313 w 84"/>
              <a:gd name="T29" fmla="*/ 174625 h 174"/>
              <a:gd name="T30" fmla="*/ 87313 w 84"/>
              <a:gd name="T31" fmla="*/ 177800 h 174"/>
              <a:gd name="T32" fmla="*/ 87313 w 84"/>
              <a:gd name="T33" fmla="*/ 180975 h 174"/>
              <a:gd name="T34" fmla="*/ 87313 w 84"/>
              <a:gd name="T35" fmla="*/ 185738 h 174"/>
              <a:gd name="T36" fmla="*/ 87313 w 84"/>
              <a:gd name="T37" fmla="*/ 188913 h 174"/>
              <a:gd name="T38" fmla="*/ 88900 w 84"/>
              <a:gd name="T39" fmla="*/ 192088 h 174"/>
              <a:gd name="T40" fmla="*/ 88900 w 84"/>
              <a:gd name="T41" fmla="*/ 195263 h 174"/>
              <a:gd name="T42" fmla="*/ 90488 w 84"/>
              <a:gd name="T43" fmla="*/ 198438 h 174"/>
              <a:gd name="T44" fmla="*/ 131763 w 84"/>
              <a:gd name="T45" fmla="*/ 180975 h 174"/>
              <a:gd name="T46" fmla="*/ 131763 w 84"/>
              <a:gd name="T47" fmla="*/ 223838 h 174"/>
              <a:gd name="T48" fmla="*/ 130175 w 84"/>
              <a:gd name="T49" fmla="*/ 223838 h 174"/>
              <a:gd name="T50" fmla="*/ 130175 w 84"/>
              <a:gd name="T51" fmla="*/ 223838 h 174"/>
              <a:gd name="T52" fmla="*/ 127000 w 84"/>
              <a:gd name="T53" fmla="*/ 225425 h 174"/>
              <a:gd name="T54" fmla="*/ 127000 w 84"/>
              <a:gd name="T55" fmla="*/ 227013 h 174"/>
              <a:gd name="T56" fmla="*/ 125413 w 84"/>
              <a:gd name="T57" fmla="*/ 230188 h 174"/>
              <a:gd name="T58" fmla="*/ 123825 w 84"/>
              <a:gd name="T59" fmla="*/ 231775 h 174"/>
              <a:gd name="T60" fmla="*/ 123825 w 84"/>
              <a:gd name="T61" fmla="*/ 233363 h 174"/>
              <a:gd name="T62" fmla="*/ 122238 w 84"/>
              <a:gd name="T63" fmla="*/ 234950 h 174"/>
              <a:gd name="T64" fmla="*/ 122238 w 84"/>
              <a:gd name="T65" fmla="*/ 238125 h 174"/>
              <a:gd name="T66" fmla="*/ 120650 w 84"/>
              <a:gd name="T67" fmla="*/ 239713 h 174"/>
              <a:gd name="T68" fmla="*/ 120650 w 84"/>
              <a:gd name="T69" fmla="*/ 241300 h 174"/>
              <a:gd name="T70" fmla="*/ 120650 w 84"/>
              <a:gd name="T71" fmla="*/ 244475 h 174"/>
              <a:gd name="T72" fmla="*/ 50800 w 84"/>
              <a:gd name="T73" fmla="*/ 276225 h 174"/>
              <a:gd name="T74" fmla="*/ 0 w 84"/>
              <a:gd name="T75" fmla="*/ 231775 h 174"/>
              <a:gd name="T76" fmla="*/ 11113 w 84"/>
              <a:gd name="T77" fmla="*/ 173038 h 174"/>
              <a:gd name="T78" fmla="*/ 53975 w 84"/>
              <a:gd name="T79" fmla="*/ 147638 h 174"/>
              <a:gd name="T80" fmla="*/ 42863 w 84"/>
              <a:gd name="T81" fmla="*/ 101600 h 174"/>
              <a:gd name="T82" fmla="*/ 39688 w 84"/>
              <a:gd name="T83" fmla="*/ 30163 h 174"/>
              <a:gd name="T84" fmla="*/ 107950 w 84"/>
              <a:gd name="T85" fmla="*/ 39688 h 174"/>
              <a:gd name="T86" fmla="*/ 122238 w 84"/>
              <a:gd name="T87" fmla="*/ 127000 h 17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84" h="174">
                <a:moveTo>
                  <a:pt x="77" y="80"/>
                </a:moveTo>
                <a:lnTo>
                  <a:pt x="83" y="92"/>
                </a:lnTo>
                <a:lnTo>
                  <a:pt x="67" y="98"/>
                </a:lnTo>
                <a:lnTo>
                  <a:pt x="66" y="98"/>
                </a:lnTo>
                <a:lnTo>
                  <a:pt x="65" y="98"/>
                </a:lnTo>
                <a:lnTo>
                  <a:pt x="64" y="99"/>
                </a:lnTo>
                <a:lnTo>
                  <a:pt x="63" y="99"/>
                </a:lnTo>
                <a:lnTo>
                  <a:pt x="62" y="99"/>
                </a:lnTo>
                <a:lnTo>
                  <a:pt x="62" y="100"/>
                </a:lnTo>
                <a:lnTo>
                  <a:pt x="61" y="101"/>
                </a:lnTo>
                <a:lnTo>
                  <a:pt x="60" y="101"/>
                </a:lnTo>
                <a:lnTo>
                  <a:pt x="60" y="102"/>
                </a:lnTo>
                <a:lnTo>
                  <a:pt x="59" y="103"/>
                </a:lnTo>
                <a:lnTo>
                  <a:pt x="58" y="104"/>
                </a:lnTo>
                <a:lnTo>
                  <a:pt x="57" y="105"/>
                </a:lnTo>
                <a:lnTo>
                  <a:pt x="57" y="106"/>
                </a:lnTo>
                <a:lnTo>
                  <a:pt x="56" y="107"/>
                </a:lnTo>
                <a:lnTo>
                  <a:pt x="56" y="108"/>
                </a:lnTo>
                <a:lnTo>
                  <a:pt x="56" y="109"/>
                </a:lnTo>
                <a:lnTo>
                  <a:pt x="55" y="110"/>
                </a:lnTo>
                <a:lnTo>
                  <a:pt x="55" y="111"/>
                </a:lnTo>
                <a:lnTo>
                  <a:pt x="55" y="112"/>
                </a:lnTo>
                <a:lnTo>
                  <a:pt x="55" y="113"/>
                </a:lnTo>
                <a:lnTo>
                  <a:pt x="55" y="114"/>
                </a:lnTo>
                <a:lnTo>
                  <a:pt x="55" y="115"/>
                </a:lnTo>
                <a:lnTo>
                  <a:pt x="55" y="117"/>
                </a:lnTo>
                <a:lnTo>
                  <a:pt x="55" y="119"/>
                </a:lnTo>
                <a:lnTo>
                  <a:pt x="55" y="120"/>
                </a:lnTo>
                <a:lnTo>
                  <a:pt x="56" y="121"/>
                </a:lnTo>
                <a:lnTo>
                  <a:pt x="56" y="122"/>
                </a:lnTo>
                <a:lnTo>
                  <a:pt x="56" y="123"/>
                </a:lnTo>
                <a:lnTo>
                  <a:pt x="57" y="124"/>
                </a:lnTo>
                <a:lnTo>
                  <a:pt x="57" y="125"/>
                </a:lnTo>
                <a:lnTo>
                  <a:pt x="57" y="126"/>
                </a:lnTo>
                <a:lnTo>
                  <a:pt x="83" y="114"/>
                </a:lnTo>
                <a:lnTo>
                  <a:pt x="84" y="141"/>
                </a:lnTo>
                <a:lnTo>
                  <a:pt x="83" y="141"/>
                </a:lnTo>
                <a:lnTo>
                  <a:pt x="82" y="141"/>
                </a:lnTo>
                <a:lnTo>
                  <a:pt x="81" y="142"/>
                </a:lnTo>
                <a:lnTo>
                  <a:pt x="80" y="142"/>
                </a:lnTo>
                <a:lnTo>
                  <a:pt x="80" y="143"/>
                </a:lnTo>
                <a:lnTo>
                  <a:pt x="79" y="144"/>
                </a:lnTo>
                <a:lnTo>
                  <a:pt x="79" y="145"/>
                </a:lnTo>
                <a:lnTo>
                  <a:pt x="78" y="146"/>
                </a:lnTo>
                <a:lnTo>
                  <a:pt x="78" y="147"/>
                </a:lnTo>
                <a:lnTo>
                  <a:pt x="77" y="148"/>
                </a:lnTo>
                <a:lnTo>
                  <a:pt x="77" y="149"/>
                </a:lnTo>
                <a:lnTo>
                  <a:pt x="77" y="150"/>
                </a:lnTo>
                <a:lnTo>
                  <a:pt x="76" y="150"/>
                </a:lnTo>
                <a:lnTo>
                  <a:pt x="76" y="151"/>
                </a:lnTo>
                <a:lnTo>
                  <a:pt x="76" y="152"/>
                </a:lnTo>
                <a:lnTo>
                  <a:pt x="76" y="153"/>
                </a:lnTo>
                <a:lnTo>
                  <a:pt x="76" y="154"/>
                </a:lnTo>
                <a:lnTo>
                  <a:pt x="75" y="154"/>
                </a:lnTo>
                <a:lnTo>
                  <a:pt x="32" y="174"/>
                </a:lnTo>
                <a:lnTo>
                  <a:pt x="15" y="166"/>
                </a:lnTo>
                <a:lnTo>
                  <a:pt x="0" y="146"/>
                </a:lnTo>
                <a:lnTo>
                  <a:pt x="2" y="123"/>
                </a:lnTo>
                <a:lnTo>
                  <a:pt x="7" y="109"/>
                </a:lnTo>
                <a:lnTo>
                  <a:pt x="16" y="101"/>
                </a:lnTo>
                <a:lnTo>
                  <a:pt x="34" y="93"/>
                </a:lnTo>
                <a:lnTo>
                  <a:pt x="36" y="82"/>
                </a:lnTo>
                <a:lnTo>
                  <a:pt x="27" y="64"/>
                </a:lnTo>
                <a:lnTo>
                  <a:pt x="24" y="54"/>
                </a:lnTo>
                <a:lnTo>
                  <a:pt x="25" y="19"/>
                </a:lnTo>
                <a:lnTo>
                  <a:pt x="41" y="0"/>
                </a:lnTo>
                <a:lnTo>
                  <a:pt x="68" y="25"/>
                </a:lnTo>
                <a:lnTo>
                  <a:pt x="67" y="54"/>
                </a:lnTo>
                <a:lnTo>
                  <a:pt x="77" y="8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700" name="Freeform 450"/>
          <p:cNvSpPr>
            <a:spLocks/>
          </p:cNvSpPr>
          <p:nvPr/>
        </p:nvSpPr>
        <p:spPr bwMode="auto">
          <a:xfrm>
            <a:off x="7353300" y="3195639"/>
            <a:ext cx="39688" cy="71437"/>
          </a:xfrm>
          <a:custGeom>
            <a:avLst/>
            <a:gdLst>
              <a:gd name="T0" fmla="*/ 20638 w 25"/>
              <a:gd name="T1" fmla="*/ 71437 h 45"/>
              <a:gd name="T2" fmla="*/ 22225 w 25"/>
              <a:gd name="T3" fmla="*/ 71437 h 45"/>
              <a:gd name="T4" fmla="*/ 23813 w 25"/>
              <a:gd name="T5" fmla="*/ 71437 h 45"/>
              <a:gd name="T6" fmla="*/ 26988 w 25"/>
              <a:gd name="T7" fmla="*/ 69850 h 45"/>
              <a:gd name="T8" fmla="*/ 28575 w 25"/>
              <a:gd name="T9" fmla="*/ 66675 h 45"/>
              <a:gd name="T10" fmla="*/ 31750 w 25"/>
              <a:gd name="T11" fmla="*/ 63500 h 45"/>
              <a:gd name="T12" fmla="*/ 33338 w 25"/>
              <a:gd name="T13" fmla="*/ 61912 h 45"/>
              <a:gd name="T14" fmla="*/ 34925 w 25"/>
              <a:gd name="T15" fmla="*/ 57150 h 45"/>
              <a:gd name="T16" fmla="*/ 38100 w 25"/>
              <a:gd name="T17" fmla="*/ 52387 h 45"/>
              <a:gd name="T18" fmla="*/ 38100 w 25"/>
              <a:gd name="T19" fmla="*/ 47625 h 45"/>
              <a:gd name="T20" fmla="*/ 39688 w 25"/>
              <a:gd name="T21" fmla="*/ 42862 h 45"/>
              <a:gd name="T22" fmla="*/ 39688 w 25"/>
              <a:gd name="T23" fmla="*/ 39687 h 45"/>
              <a:gd name="T24" fmla="*/ 39688 w 25"/>
              <a:gd name="T25" fmla="*/ 36512 h 45"/>
              <a:gd name="T26" fmla="*/ 39688 w 25"/>
              <a:gd name="T27" fmla="*/ 33337 h 45"/>
              <a:gd name="T28" fmla="*/ 39688 w 25"/>
              <a:gd name="T29" fmla="*/ 30162 h 45"/>
              <a:gd name="T30" fmla="*/ 39688 w 25"/>
              <a:gd name="T31" fmla="*/ 25400 h 45"/>
              <a:gd name="T32" fmla="*/ 38100 w 25"/>
              <a:gd name="T33" fmla="*/ 20637 h 45"/>
              <a:gd name="T34" fmla="*/ 36513 w 25"/>
              <a:gd name="T35" fmla="*/ 17462 h 45"/>
              <a:gd name="T36" fmla="*/ 34925 w 25"/>
              <a:gd name="T37" fmla="*/ 12700 h 45"/>
              <a:gd name="T38" fmla="*/ 33338 w 25"/>
              <a:gd name="T39" fmla="*/ 9525 h 45"/>
              <a:gd name="T40" fmla="*/ 30163 w 25"/>
              <a:gd name="T41" fmla="*/ 4762 h 45"/>
              <a:gd name="T42" fmla="*/ 28575 w 25"/>
              <a:gd name="T43" fmla="*/ 1587 h 45"/>
              <a:gd name="T44" fmla="*/ 25400 w 25"/>
              <a:gd name="T45" fmla="*/ 1587 h 45"/>
              <a:gd name="T46" fmla="*/ 23813 w 25"/>
              <a:gd name="T47" fmla="*/ 0 h 45"/>
              <a:gd name="T48" fmla="*/ 22225 w 25"/>
              <a:gd name="T49" fmla="*/ 0 h 45"/>
              <a:gd name="T50" fmla="*/ 20638 w 25"/>
              <a:gd name="T51" fmla="*/ 0 h 45"/>
              <a:gd name="T52" fmla="*/ 17463 w 25"/>
              <a:gd name="T53" fmla="*/ 0 h 45"/>
              <a:gd name="T54" fmla="*/ 14288 w 25"/>
              <a:gd name="T55" fmla="*/ 0 h 45"/>
              <a:gd name="T56" fmla="*/ 12700 w 25"/>
              <a:gd name="T57" fmla="*/ 1587 h 45"/>
              <a:gd name="T58" fmla="*/ 11113 w 25"/>
              <a:gd name="T59" fmla="*/ 3175 h 45"/>
              <a:gd name="T60" fmla="*/ 7938 w 25"/>
              <a:gd name="T61" fmla="*/ 7937 h 45"/>
              <a:gd name="T62" fmla="*/ 4763 w 25"/>
              <a:gd name="T63" fmla="*/ 9525 h 45"/>
              <a:gd name="T64" fmla="*/ 4763 w 25"/>
              <a:gd name="T65" fmla="*/ 14287 h 45"/>
              <a:gd name="T66" fmla="*/ 1588 w 25"/>
              <a:gd name="T67" fmla="*/ 17462 h 45"/>
              <a:gd name="T68" fmla="*/ 1588 w 25"/>
              <a:gd name="T69" fmla="*/ 22225 h 45"/>
              <a:gd name="T70" fmla="*/ 0 w 25"/>
              <a:gd name="T71" fmla="*/ 25400 h 45"/>
              <a:gd name="T72" fmla="*/ 0 w 25"/>
              <a:gd name="T73" fmla="*/ 30162 h 45"/>
              <a:gd name="T74" fmla="*/ 0 w 25"/>
              <a:gd name="T75" fmla="*/ 33337 h 45"/>
              <a:gd name="T76" fmla="*/ 0 w 25"/>
              <a:gd name="T77" fmla="*/ 36512 h 45"/>
              <a:gd name="T78" fmla="*/ 0 w 25"/>
              <a:gd name="T79" fmla="*/ 39687 h 45"/>
              <a:gd name="T80" fmla="*/ 0 w 25"/>
              <a:gd name="T81" fmla="*/ 42862 h 45"/>
              <a:gd name="T82" fmla="*/ 1588 w 25"/>
              <a:gd name="T83" fmla="*/ 47625 h 45"/>
              <a:gd name="T84" fmla="*/ 1588 w 25"/>
              <a:gd name="T85" fmla="*/ 52387 h 45"/>
              <a:gd name="T86" fmla="*/ 4763 w 25"/>
              <a:gd name="T87" fmla="*/ 57150 h 45"/>
              <a:gd name="T88" fmla="*/ 4763 w 25"/>
              <a:gd name="T89" fmla="*/ 61912 h 45"/>
              <a:gd name="T90" fmla="*/ 7938 w 25"/>
              <a:gd name="T91" fmla="*/ 63500 h 45"/>
              <a:gd name="T92" fmla="*/ 11113 w 25"/>
              <a:gd name="T93" fmla="*/ 66675 h 45"/>
              <a:gd name="T94" fmla="*/ 12700 w 25"/>
              <a:gd name="T95" fmla="*/ 69850 h 45"/>
              <a:gd name="T96" fmla="*/ 14288 w 25"/>
              <a:gd name="T97" fmla="*/ 69850 h 45"/>
              <a:gd name="T98" fmla="*/ 17463 w 25"/>
              <a:gd name="T99" fmla="*/ 71437 h 45"/>
              <a:gd name="T100" fmla="*/ 20638 w 25"/>
              <a:gd name="T101" fmla="*/ 71437 h 4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5" h="45">
                <a:moveTo>
                  <a:pt x="13" y="45"/>
                </a:moveTo>
                <a:lnTo>
                  <a:pt x="13" y="45"/>
                </a:lnTo>
                <a:lnTo>
                  <a:pt x="14" y="45"/>
                </a:lnTo>
                <a:lnTo>
                  <a:pt x="15" y="45"/>
                </a:lnTo>
                <a:lnTo>
                  <a:pt x="16" y="44"/>
                </a:lnTo>
                <a:lnTo>
                  <a:pt x="17" y="44"/>
                </a:lnTo>
                <a:lnTo>
                  <a:pt x="18" y="43"/>
                </a:lnTo>
                <a:lnTo>
                  <a:pt x="18" y="42"/>
                </a:lnTo>
                <a:lnTo>
                  <a:pt x="19" y="42"/>
                </a:lnTo>
                <a:lnTo>
                  <a:pt x="19" y="41"/>
                </a:lnTo>
                <a:lnTo>
                  <a:pt x="20" y="40"/>
                </a:lnTo>
                <a:lnTo>
                  <a:pt x="21" y="39"/>
                </a:lnTo>
                <a:lnTo>
                  <a:pt x="22" y="38"/>
                </a:lnTo>
                <a:lnTo>
                  <a:pt x="22" y="37"/>
                </a:lnTo>
                <a:lnTo>
                  <a:pt x="22" y="36"/>
                </a:lnTo>
                <a:lnTo>
                  <a:pt x="23" y="35"/>
                </a:lnTo>
                <a:lnTo>
                  <a:pt x="23" y="34"/>
                </a:lnTo>
                <a:lnTo>
                  <a:pt x="24" y="33"/>
                </a:lnTo>
                <a:lnTo>
                  <a:pt x="24" y="32"/>
                </a:lnTo>
                <a:lnTo>
                  <a:pt x="24" y="31"/>
                </a:lnTo>
                <a:lnTo>
                  <a:pt x="24" y="30"/>
                </a:lnTo>
                <a:lnTo>
                  <a:pt x="25" y="29"/>
                </a:lnTo>
                <a:lnTo>
                  <a:pt x="25" y="28"/>
                </a:lnTo>
                <a:lnTo>
                  <a:pt x="25" y="27"/>
                </a:lnTo>
                <a:lnTo>
                  <a:pt x="25" y="26"/>
                </a:lnTo>
                <a:lnTo>
                  <a:pt x="25" y="25"/>
                </a:lnTo>
                <a:lnTo>
                  <a:pt x="25" y="24"/>
                </a:lnTo>
                <a:lnTo>
                  <a:pt x="25" y="23"/>
                </a:lnTo>
                <a:lnTo>
                  <a:pt x="25" y="22"/>
                </a:lnTo>
                <a:lnTo>
                  <a:pt x="25" y="21"/>
                </a:lnTo>
                <a:lnTo>
                  <a:pt x="25" y="20"/>
                </a:lnTo>
                <a:lnTo>
                  <a:pt x="25" y="19"/>
                </a:lnTo>
                <a:lnTo>
                  <a:pt x="25" y="17"/>
                </a:lnTo>
                <a:lnTo>
                  <a:pt x="25" y="16"/>
                </a:lnTo>
                <a:lnTo>
                  <a:pt x="24" y="14"/>
                </a:lnTo>
                <a:lnTo>
                  <a:pt x="24" y="13"/>
                </a:lnTo>
                <a:lnTo>
                  <a:pt x="24" y="11"/>
                </a:lnTo>
                <a:lnTo>
                  <a:pt x="23" y="11"/>
                </a:lnTo>
                <a:lnTo>
                  <a:pt x="23" y="10"/>
                </a:lnTo>
                <a:lnTo>
                  <a:pt x="22" y="9"/>
                </a:lnTo>
                <a:lnTo>
                  <a:pt x="22" y="8"/>
                </a:lnTo>
                <a:lnTo>
                  <a:pt x="22" y="7"/>
                </a:lnTo>
                <a:lnTo>
                  <a:pt x="21" y="6"/>
                </a:lnTo>
                <a:lnTo>
                  <a:pt x="20" y="5"/>
                </a:lnTo>
                <a:lnTo>
                  <a:pt x="19" y="3"/>
                </a:lnTo>
                <a:lnTo>
                  <a:pt x="18" y="2"/>
                </a:lnTo>
                <a:lnTo>
                  <a:pt x="18" y="1"/>
                </a:lnTo>
                <a:lnTo>
                  <a:pt x="17" y="1"/>
                </a:lnTo>
                <a:lnTo>
                  <a:pt x="16" y="1"/>
                </a:lnTo>
                <a:lnTo>
                  <a:pt x="16" y="0"/>
                </a:lnTo>
                <a:lnTo>
                  <a:pt x="15" y="0"/>
                </a:lnTo>
                <a:lnTo>
                  <a:pt x="14" y="0"/>
                </a:lnTo>
                <a:lnTo>
                  <a:pt x="13" y="0"/>
                </a:lnTo>
                <a:lnTo>
                  <a:pt x="12" y="0"/>
                </a:lnTo>
                <a:lnTo>
                  <a:pt x="11" y="0"/>
                </a:lnTo>
                <a:lnTo>
                  <a:pt x="10" y="0"/>
                </a:lnTo>
                <a:lnTo>
                  <a:pt x="9" y="0"/>
                </a:lnTo>
                <a:lnTo>
                  <a:pt x="9" y="1"/>
                </a:lnTo>
                <a:lnTo>
                  <a:pt x="8" y="1"/>
                </a:lnTo>
                <a:lnTo>
                  <a:pt x="7" y="1"/>
                </a:lnTo>
                <a:lnTo>
                  <a:pt x="7" y="2"/>
                </a:lnTo>
                <a:lnTo>
                  <a:pt x="6" y="3"/>
                </a:lnTo>
                <a:lnTo>
                  <a:pt x="5" y="3"/>
                </a:lnTo>
                <a:lnTo>
                  <a:pt x="5" y="5"/>
                </a:lnTo>
                <a:lnTo>
                  <a:pt x="4" y="5"/>
                </a:lnTo>
                <a:lnTo>
                  <a:pt x="4" y="6"/>
                </a:lnTo>
                <a:lnTo>
                  <a:pt x="3" y="6"/>
                </a:lnTo>
                <a:lnTo>
                  <a:pt x="3" y="7"/>
                </a:lnTo>
                <a:lnTo>
                  <a:pt x="3" y="8"/>
                </a:lnTo>
                <a:lnTo>
                  <a:pt x="3" y="9"/>
                </a:lnTo>
                <a:lnTo>
                  <a:pt x="2" y="10"/>
                </a:lnTo>
                <a:lnTo>
                  <a:pt x="2" y="11"/>
                </a:lnTo>
                <a:lnTo>
                  <a:pt x="1" y="11"/>
                </a:lnTo>
                <a:lnTo>
                  <a:pt x="1" y="13"/>
                </a:lnTo>
                <a:lnTo>
                  <a:pt x="1" y="14"/>
                </a:lnTo>
                <a:lnTo>
                  <a:pt x="1" y="16"/>
                </a:lnTo>
                <a:lnTo>
                  <a:pt x="0" y="16"/>
                </a:lnTo>
                <a:lnTo>
                  <a:pt x="0" y="17"/>
                </a:lnTo>
                <a:lnTo>
                  <a:pt x="0" y="19"/>
                </a:lnTo>
                <a:lnTo>
                  <a:pt x="0" y="20"/>
                </a:lnTo>
                <a:lnTo>
                  <a:pt x="0" y="21"/>
                </a:lnTo>
                <a:lnTo>
                  <a:pt x="0" y="22"/>
                </a:lnTo>
                <a:lnTo>
                  <a:pt x="0" y="23"/>
                </a:lnTo>
                <a:lnTo>
                  <a:pt x="0" y="24"/>
                </a:lnTo>
                <a:lnTo>
                  <a:pt x="0" y="25"/>
                </a:lnTo>
                <a:lnTo>
                  <a:pt x="0" y="26"/>
                </a:lnTo>
                <a:lnTo>
                  <a:pt x="0" y="27"/>
                </a:lnTo>
                <a:lnTo>
                  <a:pt x="0" y="28"/>
                </a:lnTo>
                <a:lnTo>
                  <a:pt x="1" y="29"/>
                </a:lnTo>
                <a:lnTo>
                  <a:pt x="1" y="30"/>
                </a:lnTo>
                <a:lnTo>
                  <a:pt x="1" y="31"/>
                </a:lnTo>
                <a:lnTo>
                  <a:pt x="1" y="32"/>
                </a:lnTo>
                <a:lnTo>
                  <a:pt x="1" y="33"/>
                </a:lnTo>
                <a:lnTo>
                  <a:pt x="2" y="34"/>
                </a:lnTo>
                <a:lnTo>
                  <a:pt x="2" y="35"/>
                </a:lnTo>
                <a:lnTo>
                  <a:pt x="3" y="36"/>
                </a:lnTo>
                <a:lnTo>
                  <a:pt x="3" y="37"/>
                </a:lnTo>
                <a:lnTo>
                  <a:pt x="3" y="38"/>
                </a:lnTo>
                <a:lnTo>
                  <a:pt x="3" y="39"/>
                </a:lnTo>
                <a:lnTo>
                  <a:pt x="4" y="39"/>
                </a:lnTo>
                <a:lnTo>
                  <a:pt x="4" y="40"/>
                </a:lnTo>
                <a:lnTo>
                  <a:pt x="5" y="40"/>
                </a:lnTo>
                <a:lnTo>
                  <a:pt x="5" y="41"/>
                </a:lnTo>
                <a:lnTo>
                  <a:pt x="6" y="42"/>
                </a:lnTo>
                <a:lnTo>
                  <a:pt x="7" y="42"/>
                </a:lnTo>
                <a:lnTo>
                  <a:pt x="7" y="43"/>
                </a:lnTo>
                <a:lnTo>
                  <a:pt x="8" y="44"/>
                </a:lnTo>
                <a:lnTo>
                  <a:pt x="9" y="44"/>
                </a:lnTo>
                <a:lnTo>
                  <a:pt x="10" y="45"/>
                </a:lnTo>
                <a:lnTo>
                  <a:pt x="11" y="45"/>
                </a:lnTo>
                <a:lnTo>
                  <a:pt x="12" y="45"/>
                </a:lnTo>
                <a:lnTo>
                  <a:pt x="13" y="45"/>
                </a:lnTo>
                <a:close/>
              </a:path>
            </a:pathLst>
          </a:custGeom>
          <a:solidFill>
            <a:srgbClr val="4263B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701" name="Freeform 451"/>
          <p:cNvSpPr>
            <a:spLocks/>
          </p:cNvSpPr>
          <p:nvPr/>
        </p:nvSpPr>
        <p:spPr bwMode="auto">
          <a:xfrm>
            <a:off x="7358063" y="3213101"/>
            <a:ext cx="12700" cy="22225"/>
          </a:xfrm>
          <a:custGeom>
            <a:avLst/>
            <a:gdLst>
              <a:gd name="T0" fmla="*/ 6350 w 8"/>
              <a:gd name="T1" fmla="*/ 22225 h 14"/>
              <a:gd name="T2" fmla="*/ 6350 w 8"/>
              <a:gd name="T3" fmla="*/ 22225 h 14"/>
              <a:gd name="T4" fmla="*/ 7938 w 8"/>
              <a:gd name="T5" fmla="*/ 22225 h 14"/>
              <a:gd name="T6" fmla="*/ 7938 w 8"/>
              <a:gd name="T7" fmla="*/ 22225 h 14"/>
              <a:gd name="T8" fmla="*/ 7938 w 8"/>
              <a:gd name="T9" fmla="*/ 22225 h 14"/>
              <a:gd name="T10" fmla="*/ 9525 w 8"/>
              <a:gd name="T11" fmla="*/ 22225 h 14"/>
              <a:gd name="T12" fmla="*/ 9525 w 8"/>
              <a:gd name="T13" fmla="*/ 20638 h 14"/>
              <a:gd name="T14" fmla="*/ 9525 w 8"/>
              <a:gd name="T15" fmla="*/ 20638 h 14"/>
              <a:gd name="T16" fmla="*/ 11113 w 8"/>
              <a:gd name="T17" fmla="*/ 19050 h 14"/>
              <a:gd name="T18" fmla="*/ 11113 w 8"/>
              <a:gd name="T19" fmla="*/ 19050 h 14"/>
              <a:gd name="T20" fmla="*/ 11113 w 8"/>
              <a:gd name="T21" fmla="*/ 17463 h 14"/>
              <a:gd name="T22" fmla="*/ 11113 w 8"/>
              <a:gd name="T23" fmla="*/ 17463 h 14"/>
              <a:gd name="T24" fmla="*/ 11113 w 8"/>
              <a:gd name="T25" fmla="*/ 17463 h 14"/>
              <a:gd name="T26" fmla="*/ 12700 w 8"/>
              <a:gd name="T27" fmla="*/ 14288 h 14"/>
              <a:gd name="T28" fmla="*/ 12700 w 8"/>
              <a:gd name="T29" fmla="*/ 14288 h 14"/>
              <a:gd name="T30" fmla="*/ 12700 w 8"/>
              <a:gd name="T31" fmla="*/ 12700 h 14"/>
              <a:gd name="T32" fmla="*/ 12700 w 8"/>
              <a:gd name="T33" fmla="*/ 11113 h 14"/>
              <a:gd name="T34" fmla="*/ 12700 w 8"/>
              <a:gd name="T35" fmla="*/ 11113 h 14"/>
              <a:gd name="T36" fmla="*/ 12700 w 8"/>
              <a:gd name="T37" fmla="*/ 9525 h 14"/>
              <a:gd name="T38" fmla="*/ 12700 w 8"/>
              <a:gd name="T39" fmla="*/ 7938 h 14"/>
              <a:gd name="T40" fmla="*/ 11113 w 8"/>
              <a:gd name="T41" fmla="*/ 6350 h 14"/>
              <a:gd name="T42" fmla="*/ 11113 w 8"/>
              <a:gd name="T43" fmla="*/ 6350 h 14"/>
              <a:gd name="T44" fmla="*/ 11113 w 8"/>
              <a:gd name="T45" fmla="*/ 4763 h 14"/>
              <a:gd name="T46" fmla="*/ 11113 w 8"/>
              <a:gd name="T47" fmla="*/ 3175 h 14"/>
              <a:gd name="T48" fmla="*/ 9525 w 8"/>
              <a:gd name="T49" fmla="*/ 3175 h 14"/>
              <a:gd name="T50" fmla="*/ 9525 w 8"/>
              <a:gd name="T51" fmla="*/ 1588 h 14"/>
              <a:gd name="T52" fmla="*/ 9525 w 8"/>
              <a:gd name="T53" fmla="*/ 1588 h 14"/>
              <a:gd name="T54" fmla="*/ 7938 w 8"/>
              <a:gd name="T55" fmla="*/ 1588 h 14"/>
              <a:gd name="T56" fmla="*/ 7938 w 8"/>
              <a:gd name="T57" fmla="*/ 1588 h 14"/>
              <a:gd name="T58" fmla="*/ 7938 w 8"/>
              <a:gd name="T59" fmla="*/ 1588 h 14"/>
              <a:gd name="T60" fmla="*/ 6350 w 8"/>
              <a:gd name="T61" fmla="*/ 0 h 14"/>
              <a:gd name="T62" fmla="*/ 6350 w 8"/>
              <a:gd name="T63" fmla="*/ 0 h 14"/>
              <a:gd name="T64" fmla="*/ 4763 w 8"/>
              <a:gd name="T65" fmla="*/ 0 h 14"/>
              <a:gd name="T66" fmla="*/ 4763 w 8"/>
              <a:gd name="T67" fmla="*/ 1588 h 14"/>
              <a:gd name="T68" fmla="*/ 4763 w 8"/>
              <a:gd name="T69" fmla="*/ 1588 h 14"/>
              <a:gd name="T70" fmla="*/ 3175 w 8"/>
              <a:gd name="T71" fmla="*/ 1588 h 14"/>
              <a:gd name="T72" fmla="*/ 3175 w 8"/>
              <a:gd name="T73" fmla="*/ 1588 h 14"/>
              <a:gd name="T74" fmla="*/ 1588 w 8"/>
              <a:gd name="T75" fmla="*/ 1588 h 14"/>
              <a:gd name="T76" fmla="*/ 1588 w 8"/>
              <a:gd name="T77" fmla="*/ 3175 h 14"/>
              <a:gd name="T78" fmla="*/ 1588 w 8"/>
              <a:gd name="T79" fmla="*/ 3175 h 14"/>
              <a:gd name="T80" fmla="*/ 0 w 8"/>
              <a:gd name="T81" fmla="*/ 3175 h 14"/>
              <a:gd name="T82" fmla="*/ 0 w 8"/>
              <a:gd name="T83" fmla="*/ 4763 h 14"/>
              <a:gd name="T84" fmla="*/ 0 w 8"/>
              <a:gd name="T85" fmla="*/ 6350 h 14"/>
              <a:gd name="T86" fmla="*/ 0 w 8"/>
              <a:gd name="T87" fmla="*/ 6350 h 14"/>
              <a:gd name="T88" fmla="*/ 0 w 8"/>
              <a:gd name="T89" fmla="*/ 7938 h 14"/>
              <a:gd name="T90" fmla="*/ 0 w 8"/>
              <a:gd name="T91" fmla="*/ 9525 h 14"/>
              <a:gd name="T92" fmla="*/ 0 w 8"/>
              <a:gd name="T93" fmla="*/ 11113 h 14"/>
              <a:gd name="T94" fmla="*/ 0 w 8"/>
              <a:gd name="T95" fmla="*/ 11113 h 14"/>
              <a:gd name="T96" fmla="*/ 0 w 8"/>
              <a:gd name="T97" fmla="*/ 12700 h 14"/>
              <a:gd name="T98" fmla="*/ 0 w 8"/>
              <a:gd name="T99" fmla="*/ 14288 h 14"/>
              <a:gd name="T100" fmla="*/ 0 w 8"/>
              <a:gd name="T101" fmla="*/ 14288 h 14"/>
              <a:gd name="T102" fmla="*/ 0 w 8"/>
              <a:gd name="T103" fmla="*/ 17463 h 14"/>
              <a:gd name="T104" fmla="*/ 0 w 8"/>
              <a:gd name="T105" fmla="*/ 17463 h 14"/>
              <a:gd name="T106" fmla="*/ 0 w 8"/>
              <a:gd name="T107" fmla="*/ 19050 h 14"/>
              <a:gd name="T108" fmla="*/ 1588 w 8"/>
              <a:gd name="T109" fmla="*/ 19050 h 14"/>
              <a:gd name="T110" fmla="*/ 1588 w 8"/>
              <a:gd name="T111" fmla="*/ 20638 h 14"/>
              <a:gd name="T112" fmla="*/ 1588 w 8"/>
              <a:gd name="T113" fmla="*/ 20638 h 14"/>
              <a:gd name="T114" fmla="*/ 3175 w 8"/>
              <a:gd name="T115" fmla="*/ 22225 h 14"/>
              <a:gd name="T116" fmla="*/ 3175 w 8"/>
              <a:gd name="T117" fmla="*/ 22225 h 14"/>
              <a:gd name="T118" fmla="*/ 4763 w 8"/>
              <a:gd name="T119" fmla="*/ 22225 h 14"/>
              <a:gd name="T120" fmla="*/ 4763 w 8"/>
              <a:gd name="T121" fmla="*/ 22225 h 14"/>
              <a:gd name="T122" fmla="*/ 4763 w 8"/>
              <a:gd name="T123" fmla="*/ 22225 h 14"/>
              <a:gd name="T124" fmla="*/ 6350 w 8"/>
              <a:gd name="T125" fmla="*/ 22225 h 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8" h="14">
                <a:moveTo>
                  <a:pt x="4" y="14"/>
                </a:moveTo>
                <a:lnTo>
                  <a:pt x="4" y="14"/>
                </a:lnTo>
                <a:lnTo>
                  <a:pt x="5" y="14"/>
                </a:lnTo>
                <a:lnTo>
                  <a:pt x="6" y="14"/>
                </a:lnTo>
                <a:lnTo>
                  <a:pt x="6" y="13"/>
                </a:lnTo>
                <a:lnTo>
                  <a:pt x="7" y="12"/>
                </a:lnTo>
                <a:lnTo>
                  <a:pt x="7" y="11"/>
                </a:lnTo>
                <a:lnTo>
                  <a:pt x="8" y="9"/>
                </a:lnTo>
                <a:lnTo>
                  <a:pt x="8" y="8"/>
                </a:lnTo>
                <a:lnTo>
                  <a:pt x="8" y="7"/>
                </a:lnTo>
                <a:lnTo>
                  <a:pt x="8" y="6"/>
                </a:lnTo>
                <a:lnTo>
                  <a:pt x="8" y="5"/>
                </a:lnTo>
                <a:lnTo>
                  <a:pt x="7" y="4"/>
                </a:lnTo>
                <a:lnTo>
                  <a:pt x="7" y="3"/>
                </a:lnTo>
                <a:lnTo>
                  <a:pt x="7" y="2"/>
                </a:lnTo>
                <a:lnTo>
                  <a:pt x="6" y="2"/>
                </a:lnTo>
                <a:lnTo>
                  <a:pt x="6" y="1"/>
                </a:lnTo>
                <a:lnTo>
                  <a:pt x="5" y="1"/>
                </a:lnTo>
                <a:lnTo>
                  <a:pt x="4" y="0"/>
                </a:lnTo>
                <a:lnTo>
                  <a:pt x="3" y="0"/>
                </a:lnTo>
                <a:lnTo>
                  <a:pt x="3" y="1"/>
                </a:lnTo>
                <a:lnTo>
                  <a:pt x="2" y="1"/>
                </a:lnTo>
                <a:lnTo>
                  <a:pt x="1" y="1"/>
                </a:lnTo>
                <a:lnTo>
                  <a:pt x="1" y="2"/>
                </a:lnTo>
                <a:lnTo>
                  <a:pt x="0" y="2"/>
                </a:lnTo>
                <a:lnTo>
                  <a:pt x="0" y="3"/>
                </a:lnTo>
                <a:lnTo>
                  <a:pt x="0" y="4"/>
                </a:lnTo>
                <a:lnTo>
                  <a:pt x="0" y="5"/>
                </a:lnTo>
                <a:lnTo>
                  <a:pt x="0" y="6"/>
                </a:lnTo>
                <a:lnTo>
                  <a:pt x="0" y="7"/>
                </a:lnTo>
                <a:lnTo>
                  <a:pt x="0" y="8"/>
                </a:lnTo>
                <a:lnTo>
                  <a:pt x="0" y="9"/>
                </a:lnTo>
                <a:lnTo>
                  <a:pt x="0" y="11"/>
                </a:lnTo>
                <a:lnTo>
                  <a:pt x="0" y="12"/>
                </a:lnTo>
                <a:lnTo>
                  <a:pt x="1" y="12"/>
                </a:lnTo>
                <a:lnTo>
                  <a:pt x="1" y="13"/>
                </a:lnTo>
                <a:lnTo>
                  <a:pt x="2" y="14"/>
                </a:lnTo>
                <a:lnTo>
                  <a:pt x="3" y="14"/>
                </a:lnTo>
                <a:lnTo>
                  <a:pt x="4" y="1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702" name="Freeform 452"/>
          <p:cNvSpPr>
            <a:spLocks/>
          </p:cNvSpPr>
          <p:nvPr/>
        </p:nvSpPr>
        <p:spPr bwMode="auto">
          <a:xfrm>
            <a:off x="7375526" y="3251200"/>
            <a:ext cx="22225" cy="52388"/>
          </a:xfrm>
          <a:custGeom>
            <a:avLst/>
            <a:gdLst>
              <a:gd name="T0" fmla="*/ 9525 w 14"/>
              <a:gd name="T1" fmla="*/ 3175 h 33"/>
              <a:gd name="T2" fmla="*/ 22225 w 14"/>
              <a:gd name="T3" fmla="*/ 44450 h 33"/>
              <a:gd name="T4" fmla="*/ 12700 w 14"/>
              <a:gd name="T5" fmla="*/ 52388 h 33"/>
              <a:gd name="T6" fmla="*/ 0 w 14"/>
              <a:gd name="T7" fmla="*/ 7938 h 33"/>
              <a:gd name="T8" fmla="*/ 0 w 14"/>
              <a:gd name="T9" fmla="*/ 7938 h 33"/>
              <a:gd name="T10" fmla="*/ 0 w 14"/>
              <a:gd name="T11" fmla="*/ 6350 h 33"/>
              <a:gd name="T12" fmla="*/ 1588 w 14"/>
              <a:gd name="T13" fmla="*/ 4763 h 33"/>
              <a:gd name="T14" fmla="*/ 1588 w 14"/>
              <a:gd name="T15" fmla="*/ 4763 h 33"/>
              <a:gd name="T16" fmla="*/ 1588 w 14"/>
              <a:gd name="T17" fmla="*/ 3175 h 33"/>
              <a:gd name="T18" fmla="*/ 1588 w 14"/>
              <a:gd name="T19" fmla="*/ 3175 h 33"/>
              <a:gd name="T20" fmla="*/ 3175 w 14"/>
              <a:gd name="T21" fmla="*/ 1588 h 33"/>
              <a:gd name="T22" fmla="*/ 3175 w 14"/>
              <a:gd name="T23" fmla="*/ 0 h 33"/>
              <a:gd name="T24" fmla="*/ 4763 w 14"/>
              <a:gd name="T25" fmla="*/ 0 h 33"/>
              <a:gd name="T26" fmla="*/ 6350 w 14"/>
              <a:gd name="T27" fmla="*/ 0 h 33"/>
              <a:gd name="T28" fmla="*/ 6350 w 14"/>
              <a:gd name="T29" fmla="*/ 0 h 33"/>
              <a:gd name="T30" fmla="*/ 7938 w 14"/>
              <a:gd name="T31" fmla="*/ 0 h 33"/>
              <a:gd name="T32" fmla="*/ 7938 w 14"/>
              <a:gd name="T33" fmla="*/ 0 h 33"/>
              <a:gd name="T34" fmla="*/ 7938 w 14"/>
              <a:gd name="T35" fmla="*/ 1588 h 33"/>
              <a:gd name="T36" fmla="*/ 9525 w 14"/>
              <a:gd name="T37" fmla="*/ 1588 h 33"/>
              <a:gd name="T38" fmla="*/ 9525 w 14"/>
              <a:gd name="T39" fmla="*/ 3175 h 3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 h="33">
                <a:moveTo>
                  <a:pt x="6" y="2"/>
                </a:moveTo>
                <a:lnTo>
                  <a:pt x="14" y="28"/>
                </a:lnTo>
                <a:lnTo>
                  <a:pt x="8" y="33"/>
                </a:lnTo>
                <a:lnTo>
                  <a:pt x="0" y="5"/>
                </a:lnTo>
                <a:lnTo>
                  <a:pt x="0" y="4"/>
                </a:lnTo>
                <a:lnTo>
                  <a:pt x="1" y="3"/>
                </a:lnTo>
                <a:lnTo>
                  <a:pt x="1" y="2"/>
                </a:lnTo>
                <a:lnTo>
                  <a:pt x="2" y="1"/>
                </a:lnTo>
                <a:lnTo>
                  <a:pt x="2" y="0"/>
                </a:lnTo>
                <a:lnTo>
                  <a:pt x="3" y="0"/>
                </a:lnTo>
                <a:lnTo>
                  <a:pt x="4" y="0"/>
                </a:lnTo>
                <a:lnTo>
                  <a:pt x="5" y="0"/>
                </a:lnTo>
                <a:lnTo>
                  <a:pt x="5" y="1"/>
                </a:lnTo>
                <a:lnTo>
                  <a:pt x="6" y="1"/>
                </a:lnTo>
                <a:lnTo>
                  <a:pt x="6" y="2"/>
                </a:lnTo>
                <a:close/>
              </a:path>
            </a:pathLst>
          </a:custGeom>
          <a:solidFill>
            <a:srgbClr val="66C7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703" name="Freeform 453"/>
          <p:cNvSpPr>
            <a:spLocks/>
          </p:cNvSpPr>
          <p:nvPr/>
        </p:nvSpPr>
        <p:spPr bwMode="auto">
          <a:xfrm>
            <a:off x="7418389" y="3402014"/>
            <a:ext cx="7937" cy="77787"/>
          </a:xfrm>
          <a:custGeom>
            <a:avLst/>
            <a:gdLst>
              <a:gd name="T0" fmla="*/ 7937 w 5"/>
              <a:gd name="T1" fmla="*/ 77787 h 49"/>
              <a:gd name="T2" fmla="*/ 7937 w 5"/>
              <a:gd name="T3" fmla="*/ 77787 h 49"/>
              <a:gd name="T4" fmla="*/ 6350 w 5"/>
              <a:gd name="T5" fmla="*/ 74612 h 49"/>
              <a:gd name="T6" fmla="*/ 6350 w 5"/>
              <a:gd name="T7" fmla="*/ 73025 h 49"/>
              <a:gd name="T8" fmla="*/ 4762 w 5"/>
              <a:gd name="T9" fmla="*/ 71437 h 49"/>
              <a:gd name="T10" fmla="*/ 4762 w 5"/>
              <a:gd name="T11" fmla="*/ 68262 h 49"/>
              <a:gd name="T12" fmla="*/ 3175 w 5"/>
              <a:gd name="T13" fmla="*/ 65087 h 49"/>
              <a:gd name="T14" fmla="*/ 3175 w 5"/>
              <a:gd name="T15" fmla="*/ 61912 h 49"/>
              <a:gd name="T16" fmla="*/ 1587 w 5"/>
              <a:gd name="T17" fmla="*/ 58737 h 49"/>
              <a:gd name="T18" fmla="*/ 1587 w 5"/>
              <a:gd name="T19" fmla="*/ 55562 h 49"/>
              <a:gd name="T20" fmla="*/ 1587 w 5"/>
              <a:gd name="T21" fmla="*/ 53975 h 49"/>
              <a:gd name="T22" fmla="*/ 1587 w 5"/>
              <a:gd name="T23" fmla="*/ 52387 h 49"/>
              <a:gd name="T24" fmla="*/ 1587 w 5"/>
              <a:gd name="T25" fmla="*/ 49212 h 49"/>
              <a:gd name="T26" fmla="*/ 0 w 5"/>
              <a:gd name="T27" fmla="*/ 46037 h 49"/>
              <a:gd name="T28" fmla="*/ 0 w 5"/>
              <a:gd name="T29" fmla="*/ 42862 h 49"/>
              <a:gd name="T30" fmla="*/ 0 w 5"/>
              <a:gd name="T31" fmla="*/ 41275 h 49"/>
              <a:gd name="T32" fmla="*/ 0 w 5"/>
              <a:gd name="T33" fmla="*/ 38100 h 49"/>
              <a:gd name="T34" fmla="*/ 0 w 5"/>
              <a:gd name="T35" fmla="*/ 34925 h 49"/>
              <a:gd name="T36" fmla="*/ 1587 w 5"/>
              <a:gd name="T37" fmla="*/ 33337 h 49"/>
              <a:gd name="T38" fmla="*/ 1587 w 5"/>
              <a:gd name="T39" fmla="*/ 30162 h 49"/>
              <a:gd name="T40" fmla="*/ 1587 w 5"/>
              <a:gd name="T41" fmla="*/ 26987 h 49"/>
              <a:gd name="T42" fmla="*/ 1587 w 5"/>
              <a:gd name="T43" fmla="*/ 25400 h 49"/>
              <a:gd name="T44" fmla="*/ 1587 w 5"/>
              <a:gd name="T45" fmla="*/ 22225 h 49"/>
              <a:gd name="T46" fmla="*/ 1587 w 5"/>
              <a:gd name="T47" fmla="*/ 20637 h 49"/>
              <a:gd name="T48" fmla="*/ 1587 w 5"/>
              <a:gd name="T49" fmla="*/ 19050 h 49"/>
              <a:gd name="T50" fmla="*/ 3175 w 5"/>
              <a:gd name="T51" fmla="*/ 17462 h 49"/>
              <a:gd name="T52" fmla="*/ 3175 w 5"/>
              <a:gd name="T53" fmla="*/ 14287 h 49"/>
              <a:gd name="T54" fmla="*/ 3175 w 5"/>
              <a:gd name="T55" fmla="*/ 12700 h 49"/>
              <a:gd name="T56" fmla="*/ 3175 w 5"/>
              <a:gd name="T57" fmla="*/ 9525 h 49"/>
              <a:gd name="T58" fmla="*/ 4762 w 5"/>
              <a:gd name="T59" fmla="*/ 7937 h 49"/>
              <a:gd name="T60" fmla="*/ 6350 w 5"/>
              <a:gd name="T61" fmla="*/ 6350 h 49"/>
              <a:gd name="T62" fmla="*/ 6350 w 5"/>
              <a:gd name="T63" fmla="*/ 3175 h 49"/>
              <a:gd name="T64" fmla="*/ 7937 w 5"/>
              <a:gd name="T65" fmla="*/ 1587 h 49"/>
              <a:gd name="T66" fmla="*/ 7937 w 5"/>
              <a:gd name="T67" fmla="*/ 0 h 4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 h="49">
                <a:moveTo>
                  <a:pt x="5" y="0"/>
                </a:moveTo>
                <a:lnTo>
                  <a:pt x="5" y="49"/>
                </a:lnTo>
                <a:lnTo>
                  <a:pt x="4" y="48"/>
                </a:lnTo>
                <a:lnTo>
                  <a:pt x="4" y="47"/>
                </a:lnTo>
                <a:lnTo>
                  <a:pt x="4" y="46"/>
                </a:lnTo>
                <a:lnTo>
                  <a:pt x="3" y="45"/>
                </a:lnTo>
                <a:lnTo>
                  <a:pt x="3" y="44"/>
                </a:lnTo>
                <a:lnTo>
                  <a:pt x="3" y="43"/>
                </a:lnTo>
                <a:lnTo>
                  <a:pt x="2" y="42"/>
                </a:lnTo>
                <a:lnTo>
                  <a:pt x="2" y="41"/>
                </a:lnTo>
                <a:lnTo>
                  <a:pt x="2" y="40"/>
                </a:lnTo>
                <a:lnTo>
                  <a:pt x="2" y="39"/>
                </a:lnTo>
                <a:lnTo>
                  <a:pt x="2" y="38"/>
                </a:lnTo>
                <a:lnTo>
                  <a:pt x="1" y="37"/>
                </a:lnTo>
                <a:lnTo>
                  <a:pt x="1" y="36"/>
                </a:lnTo>
                <a:lnTo>
                  <a:pt x="1" y="35"/>
                </a:lnTo>
                <a:lnTo>
                  <a:pt x="1" y="34"/>
                </a:lnTo>
                <a:lnTo>
                  <a:pt x="1" y="33"/>
                </a:lnTo>
                <a:lnTo>
                  <a:pt x="1" y="32"/>
                </a:lnTo>
                <a:lnTo>
                  <a:pt x="1" y="31"/>
                </a:lnTo>
                <a:lnTo>
                  <a:pt x="0" y="30"/>
                </a:lnTo>
                <a:lnTo>
                  <a:pt x="0" y="29"/>
                </a:lnTo>
                <a:lnTo>
                  <a:pt x="0" y="27"/>
                </a:lnTo>
                <a:lnTo>
                  <a:pt x="0" y="26"/>
                </a:lnTo>
                <a:lnTo>
                  <a:pt x="0" y="25"/>
                </a:lnTo>
                <a:lnTo>
                  <a:pt x="0" y="24"/>
                </a:lnTo>
                <a:lnTo>
                  <a:pt x="0" y="22"/>
                </a:lnTo>
                <a:lnTo>
                  <a:pt x="1" y="21"/>
                </a:lnTo>
                <a:lnTo>
                  <a:pt x="1" y="19"/>
                </a:lnTo>
                <a:lnTo>
                  <a:pt x="1" y="17"/>
                </a:lnTo>
                <a:lnTo>
                  <a:pt x="1" y="16"/>
                </a:lnTo>
                <a:lnTo>
                  <a:pt x="1" y="15"/>
                </a:lnTo>
                <a:lnTo>
                  <a:pt x="1" y="14"/>
                </a:lnTo>
                <a:lnTo>
                  <a:pt x="1" y="13"/>
                </a:lnTo>
                <a:lnTo>
                  <a:pt x="1" y="12"/>
                </a:lnTo>
                <a:lnTo>
                  <a:pt x="2" y="11"/>
                </a:lnTo>
                <a:lnTo>
                  <a:pt x="2" y="10"/>
                </a:lnTo>
                <a:lnTo>
                  <a:pt x="2" y="9"/>
                </a:lnTo>
                <a:lnTo>
                  <a:pt x="2" y="8"/>
                </a:lnTo>
                <a:lnTo>
                  <a:pt x="2" y="7"/>
                </a:lnTo>
                <a:lnTo>
                  <a:pt x="2" y="6"/>
                </a:lnTo>
                <a:lnTo>
                  <a:pt x="3" y="6"/>
                </a:lnTo>
                <a:lnTo>
                  <a:pt x="3" y="5"/>
                </a:lnTo>
                <a:lnTo>
                  <a:pt x="3" y="4"/>
                </a:lnTo>
                <a:lnTo>
                  <a:pt x="4" y="4"/>
                </a:lnTo>
                <a:lnTo>
                  <a:pt x="4" y="3"/>
                </a:lnTo>
                <a:lnTo>
                  <a:pt x="4" y="2"/>
                </a:lnTo>
                <a:lnTo>
                  <a:pt x="5" y="1"/>
                </a:lnTo>
                <a:lnTo>
                  <a:pt x="5" y="0"/>
                </a:lnTo>
                <a:close/>
              </a:path>
            </a:pathLst>
          </a:custGeom>
          <a:solidFill>
            <a:srgbClr val="D4EBD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704" name="Freeform 454"/>
          <p:cNvSpPr>
            <a:spLocks/>
          </p:cNvSpPr>
          <p:nvPr/>
        </p:nvSpPr>
        <p:spPr bwMode="auto">
          <a:xfrm>
            <a:off x="7446964" y="3275013"/>
            <a:ext cx="39687" cy="68262"/>
          </a:xfrm>
          <a:custGeom>
            <a:avLst/>
            <a:gdLst>
              <a:gd name="T0" fmla="*/ 20637 w 25"/>
              <a:gd name="T1" fmla="*/ 68262 h 43"/>
              <a:gd name="T2" fmla="*/ 23812 w 25"/>
              <a:gd name="T3" fmla="*/ 66675 h 43"/>
              <a:gd name="T4" fmla="*/ 26987 w 25"/>
              <a:gd name="T5" fmla="*/ 65087 h 43"/>
              <a:gd name="T6" fmla="*/ 30162 w 25"/>
              <a:gd name="T7" fmla="*/ 63500 h 43"/>
              <a:gd name="T8" fmla="*/ 31750 w 25"/>
              <a:gd name="T9" fmla="*/ 60325 h 43"/>
              <a:gd name="T10" fmla="*/ 33337 w 25"/>
              <a:gd name="T11" fmla="*/ 57150 h 43"/>
              <a:gd name="T12" fmla="*/ 36512 w 25"/>
              <a:gd name="T13" fmla="*/ 52387 h 43"/>
              <a:gd name="T14" fmla="*/ 38100 w 25"/>
              <a:gd name="T15" fmla="*/ 49212 h 43"/>
              <a:gd name="T16" fmla="*/ 38100 w 25"/>
              <a:gd name="T17" fmla="*/ 44450 h 43"/>
              <a:gd name="T18" fmla="*/ 39687 w 25"/>
              <a:gd name="T19" fmla="*/ 39687 h 43"/>
              <a:gd name="T20" fmla="*/ 39687 w 25"/>
              <a:gd name="T21" fmla="*/ 34925 h 43"/>
              <a:gd name="T22" fmla="*/ 39687 w 25"/>
              <a:gd name="T23" fmla="*/ 30162 h 43"/>
              <a:gd name="T24" fmla="*/ 38100 w 25"/>
              <a:gd name="T25" fmla="*/ 23812 h 43"/>
              <a:gd name="T26" fmla="*/ 38100 w 25"/>
              <a:gd name="T27" fmla="*/ 20637 h 43"/>
              <a:gd name="T28" fmla="*/ 36512 w 25"/>
              <a:gd name="T29" fmla="*/ 15875 h 43"/>
              <a:gd name="T30" fmla="*/ 34925 w 25"/>
              <a:gd name="T31" fmla="*/ 11112 h 43"/>
              <a:gd name="T32" fmla="*/ 33337 w 25"/>
              <a:gd name="T33" fmla="*/ 7937 h 43"/>
              <a:gd name="T34" fmla="*/ 30162 w 25"/>
              <a:gd name="T35" fmla="*/ 4762 h 43"/>
              <a:gd name="T36" fmla="*/ 28575 w 25"/>
              <a:gd name="T37" fmla="*/ 3175 h 43"/>
              <a:gd name="T38" fmla="*/ 25400 w 25"/>
              <a:gd name="T39" fmla="*/ 0 h 43"/>
              <a:gd name="T40" fmla="*/ 22225 w 25"/>
              <a:gd name="T41" fmla="*/ 0 h 43"/>
              <a:gd name="T42" fmla="*/ 19050 w 25"/>
              <a:gd name="T43" fmla="*/ 0 h 43"/>
              <a:gd name="T44" fmla="*/ 17462 w 25"/>
              <a:gd name="T45" fmla="*/ 0 h 43"/>
              <a:gd name="T46" fmla="*/ 15875 w 25"/>
              <a:gd name="T47" fmla="*/ 0 h 43"/>
              <a:gd name="T48" fmla="*/ 14287 w 25"/>
              <a:gd name="T49" fmla="*/ 0 h 43"/>
              <a:gd name="T50" fmla="*/ 12700 w 25"/>
              <a:gd name="T51" fmla="*/ 1587 h 43"/>
              <a:gd name="T52" fmla="*/ 9525 w 25"/>
              <a:gd name="T53" fmla="*/ 3175 h 43"/>
              <a:gd name="T54" fmla="*/ 7937 w 25"/>
              <a:gd name="T55" fmla="*/ 6350 h 43"/>
              <a:gd name="T56" fmla="*/ 4762 w 25"/>
              <a:gd name="T57" fmla="*/ 11112 h 43"/>
              <a:gd name="T58" fmla="*/ 3175 w 25"/>
              <a:gd name="T59" fmla="*/ 14287 h 43"/>
              <a:gd name="T60" fmla="*/ 1587 w 25"/>
              <a:gd name="T61" fmla="*/ 19050 h 43"/>
              <a:gd name="T62" fmla="*/ 1587 w 25"/>
              <a:gd name="T63" fmla="*/ 23812 h 43"/>
              <a:gd name="T64" fmla="*/ 0 w 25"/>
              <a:gd name="T65" fmla="*/ 28575 h 43"/>
              <a:gd name="T66" fmla="*/ 0 w 25"/>
              <a:gd name="T67" fmla="*/ 31750 h 43"/>
              <a:gd name="T68" fmla="*/ 0 w 25"/>
              <a:gd name="T69" fmla="*/ 36512 h 43"/>
              <a:gd name="T70" fmla="*/ 1587 w 25"/>
              <a:gd name="T71" fmla="*/ 42862 h 43"/>
              <a:gd name="T72" fmla="*/ 1587 w 25"/>
              <a:gd name="T73" fmla="*/ 47625 h 43"/>
              <a:gd name="T74" fmla="*/ 3175 w 25"/>
              <a:gd name="T75" fmla="*/ 50800 h 43"/>
              <a:gd name="T76" fmla="*/ 4762 w 25"/>
              <a:gd name="T77" fmla="*/ 55562 h 43"/>
              <a:gd name="T78" fmla="*/ 6350 w 25"/>
              <a:gd name="T79" fmla="*/ 58737 h 43"/>
              <a:gd name="T80" fmla="*/ 9525 w 25"/>
              <a:gd name="T81" fmla="*/ 63500 h 43"/>
              <a:gd name="T82" fmla="*/ 11112 w 25"/>
              <a:gd name="T83" fmla="*/ 65087 h 43"/>
              <a:gd name="T84" fmla="*/ 14287 w 25"/>
              <a:gd name="T85" fmla="*/ 66675 h 43"/>
              <a:gd name="T86" fmla="*/ 15875 w 25"/>
              <a:gd name="T87" fmla="*/ 66675 h 43"/>
              <a:gd name="T88" fmla="*/ 17462 w 25"/>
              <a:gd name="T89" fmla="*/ 68262 h 43"/>
              <a:gd name="T90" fmla="*/ 19050 w 25"/>
              <a:gd name="T91" fmla="*/ 68262 h 4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5" h="43">
                <a:moveTo>
                  <a:pt x="12" y="43"/>
                </a:moveTo>
                <a:lnTo>
                  <a:pt x="13" y="43"/>
                </a:lnTo>
                <a:lnTo>
                  <a:pt x="14" y="43"/>
                </a:lnTo>
                <a:lnTo>
                  <a:pt x="15" y="43"/>
                </a:lnTo>
                <a:lnTo>
                  <a:pt x="15" y="42"/>
                </a:lnTo>
                <a:lnTo>
                  <a:pt x="16" y="42"/>
                </a:lnTo>
                <a:lnTo>
                  <a:pt x="17" y="42"/>
                </a:lnTo>
                <a:lnTo>
                  <a:pt x="17" y="41"/>
                </a:lnTo>
                <a:lnTo>
                  <a:pt x="18" y="41"/>
                </a:lnTo>
                <a:lnTo>
                  <a:pt x="18" y="40"/>
                </a:lnTo>
                <a:lnTo>
                  <a:pt x="19" y="40"/>
                </a:lnTo>
                <a:lnTo>
                  <a:pt x="20" y="39"/>
                </a:lnTo>
                <a:lnTo>
                  <a:pt x="20" y="38"/>
                </a:lnTo>
                <a:lnTo>
                  <a:pt x="21" y="37"/>
                </a:lnTo>
                <a:lnTo>
                  <a:pt x="21" y="36"/>
                </a:lnTo>
                <a:lnTo>
                  <a:pt x="22" y="35"/>
                </a:lnTo>
                <a:lnTo>
                  <a:pt x="22" y="34"/>
                </a:lnTo>
                <a:lnTo>
                  <a:pt x="23" y="33"/>
                </a:lnTo>
                <a:lnTo>
                  <a:pt x="23" y="32"/>
                </a:lnTo>
                <a:lnTo>
                  <a:pt x="24" y="31"/>
                </a:lnTo>
                <a:lnTo>
                  <a:pt x="24" y="30"/>
                </a:lnTo>
                <a:lnTo>
                  <a:pt x="24" y="28"/>
                </a:lnTo>
                <a:lnTo>
                  <a:pt x="24" y="27"/>
                </a:lnTo>
                <a:lnTo>
                  <a:pt x="24" y="25"/>
                </a:lnTo>
                <a:lnTo>
                  <a:pt x="25" y="25"/>
                </a:lnTo>
                <a:lnTo>
                  <a:pt x="25" y="23"/>
                </a:lnTo>
                <a:lnTo>
                  <a:pt x="25" y="22"/>
                </a:lnTo>
                <a:lnTo>
                  <a:pt x="25" y="20"/>
                </a:lnTo>
                <a:lnTo>
                  <a:pt x="25" y="19"/>
                </a:lnTo>
                <a:lnTo>
                  <a:pt x="25" y="18"/>
                </a:lnTo>
                <a:lnTo>
                  <a:pt x="24" y="17"/>
                </a:lnTo>
                <a:lnTo>
                  <a:pt x="24" y="15"/>
                </a:lnTo>
                <a:lnTo>
                  <a:pt x="24" y="13"/>
                </a:lnTo>
                <a:lnTo>
                  <a:pt x="24" y="12"/>
                </a:lnTo>
                <a:lnTo>
                  <a:pt x="23" y="11"/>
                </a:lnTo>
                <a:lnTo>
                  <a:pt x="23" y="10"/>
                </a:lnTo>
                <a:lnTo>
                  <a:pt x="23" y="9"/>
                </a:lnTo>
                <a:lnTo>
                  <a:pt x="22" y="8"/>
                </a:lnTo>
                <a:lnTo>
                  <a:pt x="22" y="7"/>
                </a:lnTo>
                <a:lnTo>
                  <a:pt x="21" y="7"/>
                </a:lnTo>
                <a:lnTo>
                  <a:pt x="21" y="6"/>
                </a:lnTo>
                <a:lnTo>
                  <a:pt x="21" y="5"/>
                </a:lnTo>
                <a:lnTo>
                  <a:pt x="20" y="4"/>
                </a:lnTo>
                <a:lnTo>
                  <a:pt x="20" y="3"/>
                </a:lnTo>
                <a:lnTo>
                  <a:pt x="19" y="3"/>
                </a:lnTo>
                <a:lnTo>
                  <a:pt x="19" y="2"/>
                </a:lnTo>
                <a:lnTo>
                  <a:pt x="18" y="2"/>
                </a:lnTo>
                <a:lnTo>
                  <a:pt x="17" y="1"/>
                </a:lnTo>
                <a:lnTo>
                  <a:pt x="17" y="0"/>
                </a:lnTo>
                <a:lnTo>
                  <a:pt x="16" y="0"/>
                </a:lnTo>
                <a:lnTo>
                  <a:pt x="15" y="0"/>
                </a:lnTo>
                <a:lnTo>
                  <a:pt x="14" y="0"/>
                </a:lnTo>
                <a:lnTo>
                  <a:pt x="13" y="0"/>
                </a:lnTo>
                <a:lnTo>
                  <a:pt x="12" y="0"/>
                </a:lnTo>
                <a:lnTo>
                  <a:pt x="11" y="0"/>
                </a:lnTo>
                <a:lnTo>
                  <a:pt x="10" y="0"/>
                </a:lnTo>
                <a:lnTo>
                  <a:pt x="9" y="0"/>
                </a:lnTo>
                <a:lnTo>
                  <a:pt x="8" y="0"/>
                </a:lnTo>
                <a:lnTo>
                  <a:pt x="8" y="1"/>
                </a:lnTo>
                <a:lnTo>
                  <a:pt x="7" y="2"/>
                </a:lnTo>
                <a:lnTo>
                  <a:pt x="6" y="2"/>
                </a:lnTo>
                <a:lnTo>
                  <a:pt x="6" y="3"/>
                </a:lnTo>
                <a:lnTo>
                  <a:pt x="5" y="3"/>
                </a:lnTo>
                <a:lnTo>
                  <a:pt x="5" y="4"/>
                </a:lnTo>
                <a:lnTo>
                  <a:pt x="4" y="5"/>
                </a:lnTo>
                <a:lnTo>
                  <a:pt x="4" y="6"/>
                </a:lnTo>
                <a:lnTo>
                  <a:pt x="3" y="7"/>
                </a:lnTo>
                <a:lnTo>
                  <a:pt x="3" y="8"/>
                </a:lnTo>
                <a:lnTo>
                  <a:pt x="2" y="9"/>
                </a:lnTo>
                <a:lnTo>
                  <a:pt x="2" y="10"/>
                </a:lnTo>
                <a:lnTo>
                  <a:pt x="2" y="11"/>
                </a:lnTo>
                <a:lnTo>
                  <a:pt x="1" y="12"/>
                </a:lnTo>
                <a:lnTo>
                  <a:pt x="1" y="13"/>
                </a:lnTo>
                <a:lnTo>
                  <a:pt x="1" y="15"/>
                </a:lnTo>
                <a:lnTo>
                  <a:pt x="1" y="17"/>
                </a:lnTo>
                <a:lnTo>
                  <a:pt x="0" y="18"/>
                </a:lnTo>
                <a:lnTo>
                  <a:pt x="0" y="19"/>
                </a:lnTo>
                <a:lnTo>
                  <a:pt x="0" y="20"/>
                </a:lnTo>
                <a:lnTo>
                  <a:pt x="0" y="22"/>
                </a:lnTo>
                <a:lnTo>
                  <a:pt x="0" y="23"/>
                </a:lnTo>
                <a:lnTo>
                  <a:pt x="0" y="25"/>
                </a:lnTo>
                <a:lnTo>
                  <a:pt x="1" y="25"/>
                </a:lnTo>
                <a:lnTo>
                  <a:pt x="1" y="27"/>
                </a:lnTo>
                <a:lnTo>
                  <a:pt x="1" y="28"/>
                </a:lnTo>
                <a:lnTo>
                  <a:pt x="1" y="30"/>
                </a:lnTo>
                <a:lnTo>
                  <a:pt x="1" y="31"/>
                </a:lnTo>
                <a:lnTo>
                  <a:pt x="2" y="32"/>
                </a:lnTo>
                <a:lnTo>
                  <a:pt x="2" y="33"/>
                </a:lnTo>
                <a:lnTo>
                  <a:pt x="3" y="34"/>
                </a:lnTo>
                <a:lnTo>
                  <a:pt x="3" y="35"/>
                </a:lnTo>
                <a:lnTo>
                  <a:pt x="3" y="36"/>
                </a:lnTo>
                <a:lnTo>
                  <a:pt x="4" y="37"/>
                </a:lnTo>
                <a:lnTo>
                  <a:pt x="5" y="38"/>
                </a:lnTo>
                <a:lnTo>
                  <a:pt x="5" y="39"/>
                </a:lnTo>
                <a:lnTo>
                  <a:pt x="6" y="40"/>
                </a:lnTo>
                <a:lnTo>
                  <a:pt x="7" y="40"/>
                </a:lnTo>
                <a:lnTo>
                  <a:pt x="7" y="41"/>
                </a:lnTo>
                <a:lnTo>
                  <a:pt x="8" y="41"/>
                </a:lnTo>
                <a:lnTo>
                  <a:pt x="8" y="42"/>
                </a:lnTo>
                <a:lnTo>
                  <a:pt x="9" y="42"/>
                </a:lnTo>
                <a:lnTo>
                  <a:pt x="10" y="42"/>
                </a:lnTo>
                <a:lnTo>
                  <a:pt x="10" y="43"/>
                </a:lnTo>
                <a:lnTo>
                  <a:pt x="11" y="43"/>
                </a:lnTo>
                <a:lnTo>
                  <a:pt x="12" y="43"/>
                </a:lnTo>
                <a:close/>
              </a:path>
            </a:pathLst>
          </a:custGeom>
          <a:solidFill>
            <a:srgbClr val="66C7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705" name="Freeform 455"/>
          <p:cNvSpPr>
            <a:spLocks/>
          </p:cNvSpPr>
          <p:nvPr/>
        </p:nvSpPr>
        <p:spPr bwMode="auto">
          <a:xfrm>
            <a:off x="7454901" y="3284539"/>
            <a:ext cx="11113" cy="20637"/>
          </a:xfrm>
          <a:custGeom>
            <a:avLst/>
            <a:gdLst>
              <a:gd name="T0" fmla="*/ 6350 w 7"/>
              <a:gd name="T1" fmla="*/ 20637 h 13"/>
              <a:gd name="T2" fmla="*/ 6350 w 7"/>
              <a:gd name="T3" fmla="*/ 20637 h 13"/>
              <a:gd name="T4" fmla="*/ 6350 w 7"/>
              <a:gd name="T5" fmla="*/ 20637 h 13"/>
              <a:gd name="T6" fmla="*/ 7938 w 7"/>
              <a:gd name="T7" fmla="*/ 19050 h 13"/>
              <a:gd name="T8" fmla="*/ 7938 w 7"/>
              <a:gd name="T9" fmla="*/ 19050 h 13"/>
              <a:gd name="T10" fmla="*/ 7938 w 7"/>
              <a:gd name="T11" fmla="*/ 19050 h 13"/>
              <a:gd name="T12" fmla="*/ 9525 w 7"/>
              <a:gd name="T13" fmla="*/ 19050 h 13"/>
              <a:gd name="T14" fmla="*/ 9525 w 7"/>
              <a:gd name="T15" fmla="*/ 17462 h 13"/>
              <a:gd name="T16" fmla="*/ 9525 w 7"/>
              <a:gd name="T17" fmla="*/ 17462 h 13"/>
              <a:gd name="T18" fmla="*/ 9525 w 7"/>
              <a:gd name="T19" fmla="*/ 17462 h 13"/>
              <a:gd name="T20" fmla="*/ 9525 w 7"/>
              <a:gd name="T21" fmla="*/ 15875 h 13"/>
              <a:gd name="T22" fmla="*/ 11113 w 7"/>
              <a:gd name="T23" fmla="*/ 14287 h 13"/>
              <a:gd name="T24" fmla="*/ 11113 w 7"/>
              <a:gd name="T25" fmla="*/ 14287 h 13"/>
              <a:gd name="T26" fmla="*/ 11113 w 7"/>
              <a:gd name="T27" fmla="*/ 11112 h 13"/>
              <a:gd name="T28" fmla="*/ 11113 w 7"/>
              <a:gd name="T29" fmla="*/ 9525 h 13"/>
              <a:gd name="T30" fmla="*/ 11113 w 7"/>
              <a:gd name="T31" fmla="*/ 7937 h 13"/>
              <a:gd name="T32" fmla="*/ 11113 w 7"/>
              <a:gd name="T33" fmla="*/ 6350 h 13"/>
              <a:gd name="T34" fmla="*/ 11113 w 7"/>
              <a:gd name="T35" fmla="*/ 6350 h 13"/>
              <a:gd name="T36" fmla="*/ 9525 w 7"/>
              <a:gd name="T37" fmla="*/ 3175 h 13"/>
              <a:gd name="T38" fmla="*/ 9525 w 7"/>
              <a:gd name="T39" fmla="*/ 3175 h 13"/>
              <a:gd name="T40" fmla="*/ 9525 w 7"/>
              <a:gd name="T41" fmla="*/ 1587 h 13"/>
              <a:gd name="T42" fmla="*/ 7938 w 7"/>
              <a:gd name="T43" fmla="*/ 1587 h 13"/>
              <a:gd name="T44" fmla="*/ 7938 w 7"/>
              <a:gd name="T45" fmla="*/ 0 h 13"/>
              <a:gd name="T46" fmla="*/ 6350 w 7"/>
              <a:gd name="T47" fmla="*/ 0 h 13"/>
              <a:gd name="T48" fmla="*/ 6350 w 7"/>
              <a:gd name="T49" fmla="*/ 0 h 13"/>
              <a:gd name="T50" fmla="*/ 6350 w 7"/>
              <a:gd name="T51" fmla="*/ 0 h 13"/>
              <a:gd name="T52" fmla="*/ 4763 w 7"/>
              <a:gd name="T53" fmla="*/ 0 h 13"/>
              <a:gd name="T54" fmla="*/ 4763 w 7"/>
              <a:gd name="T55" fmla="*/ 0 h 13"/>
              <a:gd name="T56" fmla="*/ 3175 w 7"/>
              <a:gd name="T57" fmla="*/ 0 h 13"/>
              <a:gd name="T58" fmla="*/ 3175 w 7"/>
              <a:gd name="T59" fmla="*/ 1587 h 13"/>
              <a:gd name="T60" fmla="*/ 3175 w 7"/>
              <a:gd name="T61" fmla="*/ 1587 h 13"/>
              <a:gd name="T62" fmla="*/ 1588 w 7"/>
              <a:gd name="T63" fmla="*/ 3175 h 13"/>
              <a:gd name="T64" fmla="*/ 1588 w 7"/>
              <a:gd name="T65" fmla="*/ 3175 h 13"/>
              <a:gd name="T66" fmla="*/ 0 w 7"/>
              <a:gd name="T67" fmla="*/ 6350 h 13"/>
              <a:gd name="T68" fmla="*/ 0 w 7"/>
              <a:gd name="T69" fmla="*/ 6350 h 13"/>
              <a:gd name="T70" fmla="*/ 0 w 7"/>
              <a:gd name="T71" fmla="*/ 7937 h 13"/>
              <a:gd name="T72" fmla="*/ 0 w 7"/>
              <a:gd name="T73" fmla="*/ 9525 h 13"/>
              <a:gd name="T74" fmla="*/ 0 w 7"/>
              <a:gd name="T75" fmla="*/ 11112 h 13"/>
              <a:gd name="T76" fmla="*/ 0 w 7"/>
              <a:gd name="T77" fmla="*/ 14287 h 13"/>
              <a:gd name="T78" fmla="*/ 0 w 7"/>
              <a:gd name="T79" fmla="*/ 14287 h 13"/>
              <a:gd name="T80" fmla="*/ 1588 w 7"/>
              <a:gd name="T81" fmla="*/ 15875 h 13"/>
              <a:gd name="T82" fmla="*/ 1588 w 7"/>
              <a:gd name="T83" fmla="*/ 17462 h 13"/>
              <a:gd name="T84" fmla="*/ 1588 w 7"/>
              <a:gd name="T85" fmla="*/ 17462 h 13"/>
              <a:gd name="T86" fmla="*/ 3175 w 7"/>
              <a:gd name="T87" fmla="*/ 19050 h 13"/>
              <a:gd name="T88" fmla="*/ 3175 w 7"/>
              <a:gd name="T89" fmla="*/ 19050 h 13"/>
              <a:gd name="T90" fmla="*/ 4763 w 7"/>
              <a:gd name="T91" fmla="*/ 20637 h 13"/>
              <a:gd name="T92" fmla="*/ 4763 w 7"/>
              <a:gd name="T93" fmla="*/ 20637 h 13"/>
              <a:gd name="T94" fmla="*/ 6350 w 7"/>
              <a:gd name="T95" fmla="*/ 20637 h 1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 h="13">
                <a:moveTo>
                  <a:pt x="4" y="13"/>
                </a:moveTo>
                <a:lnTo>
                  <a:pt x="4" y="13"/>
                </a:lnTo>
                <a:lnTo>
                  <a:pt x="5" y="12"/>
                </a:lnTo>
                <a:lnTo>
                  <a:pt x="6" y="12"/>
                </a:lnTo>
                <a:lnTo>
                  <a:pt x="6" y="11"/>
                </a:lnTo>
                <a:lnTo>
                  <a:pt x="6" y="10"/>
                </a:lnTo>
                <a:lnTo>
                  <a:pt x="7" y="9"/>
                </a:lnTo>
                <a:lnTo>
                  <a:pt x="7" y="7"/>
                </a:lnTo>
                <a:lnTo>
                  <a:pt x="7" y="6"/>
                </a:lnTo>
                <a:lnTo>
                  <a:pt x="7" y="5"/>
                </a:lnTo>
                <a:lnTo>
                  <a:pt x="7" y="4"/>
                </a:lnTo>
                <a:lnTo>
                  <a:pt x="6" y="2"/>
                </a:lnTo>
                <a:lnTo>
                  <a:pt x="6" y="1"/>
                </a:lnTo>
                <a:lnTo>
                  <a:pt x="5" y="1"/>
                </a:lnTo>
                <a:lnTo>
                  <a:pt x="5" y="0"/>
                </a:lnTo>
                <a:lnTo>
                  <a:pt x="4" y="0"/>
                </a:lnTo>
                <a:lnTo>
                  <a:pt x="3" y="0"/>
                </a:lnTo>
                <a:lnTo>
                  <a:pt x="2" y="0"/>
                </a:lnTo>
                <a:lnTo>
                  <a:pt x="2" y="1"/>
                </a:lnTo>
                <a:lnTo>
                  <a:pt x="1" y="2"/>
                </a:lnTo>
                <a:lnTo>
                  <a:pt x="0" y="4"/>
                </a:lnTo>
                <a:lnTo>
                  <a:pt x="0" y="5"/>
                </a:lnTo>
                <a:lnTo>
                  <a:pt x="0" y="6"/>
                </a:lnTo>
                <a:lnTo>
                  <a:pt x="0" y="7"/>
                </a:lnTo>
                <a:lnTo>
                  <a:pt x="0" y="9"/>
                </a:lnTo>
                <a:lnTo>
                  <a:pt x="1" y="10"/>
                </a:lnTo>
                <a:lnTo>
                  <a:pt x="1" y="11"/>
                </a:lnTo>
                <a:lnTo>
                  <a:pt x="2" y="12"/>
                </a:lnTo>
                <a:lnTo>
                  <a:pt x="3" y="13"/>
                </a:lnTo>
                <a:lnTo>
                  <a:pt x="4" y="13"/>
                </a:lnTo>
                <a:close/>
              </a:path>
            </a:pathLst>
          </a:custGeom>
          <a:solidFill>
            <a:srgbClr val="D4EBD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706" name="Freeform 456"/>
          <p:cNvSpPr>
            <a:spLocks/>
          </p:cNvSpPr>
          <p:nvPr/>
        </p:nvSpPr>
        <p:spPr bwMode="auto">
          <a:xfrm>
            <a:off x="7299325" y="3159126"/>
            <a:ext cx="127000" cy="379413"/>
          </a:xfrm>
          <a:custGeom>
            <a:avLst/>
            <a:gdLst>
              <a:gd name="T0" fmla="*/ 127000 w 80"/>
              <a:gd name="T1" fmla="*/ 15875 h 239"/>
              <a:gd name="T2" fmla="*/ 127000 w 80"/>
              <a:gd name="T3" fmla="*/ 46038 h 239"/>
              <a:gd name="T4" fmla="*/ 127000 w 80"/>
              <a:gd name="T5" fmla="*/ 85725 h 239"/>
              <a:gd name="T6" fmla="*/ 127000 w 80"/>
              <a:gd name="T7" fmla="*/ 120650 h 239"/>
              <a:gd name="T8" fmla="*/ 122238 w 80"/>
              <a:gd name="T9" fmla="*/ 125413 h 239"/>
              <a:gd name="T10" fmla="*/ 111125 w 80"/>
              <a:gd name="T11" fmla="*/ 117475 h 239"/>
              <a:gd name="T12" fmla="*/ 100013 w 80"/>
              <a:gd name="T13" fmla="*/ 114300 h 239"/>
              <a:gd name="T14" fmla="*/ 100013 w 80"/>
              <a:gd name="T15" fmla="*/ 101600 h 239"/>
              <a:gd name="T16" fmla="*/ 103188 w 80"/>
              <a:gd name="T17" fmla="*/ 82550 h 239"/>
              <a:gd name="T18" fmla="*/ 103188 w 80"/>
              <a:gd name="T19" fmla="*/ 65088 h 239"/>
              <a:gd name="T20" fmla="*/ 100013 w 80"/>
              <a:gd name="T21" fmla="*/ 47625 h 239"/>
              <a:gd name="T22" fmla="*/ 95250 w 80"/>
              <a:gd name="T23" fmla="*/ 33338 h 239"/>
              <a:gd name="T24" fmla="*/ 85725 w 80"/>
              <a:gd name="T25" fmla="*/ 23813 h 239"/>
              <a:gd name="T26" fmla="*/ 76200 w 80"/>
              <a:gd name="T27" fmla="*/ 20638 h 239"/>
              <a:gd name="T28" fmla="*/ 65088 w 80"/>
              <a:gd name="T29" fmla="*/ 22225 h 239"/>
              <a:gd name="T30" fmla="*/ 57150 w 80"/>
              <a:gd name="T31" fmla="*/ 30163 h 239"/>
              <a:gd name="T32" fmla="*/ 50800 w 80"/>
              <a:gd name="T33" fmla="*/ 44450 h 239"/>
              <a:gd name="T34" fmla="*/ 46038 w 80"/>
              <a:gd name="T35" fmla="*/ 61913 h 239"/>
              <a:gd name="T36" fmla="*/ 46038 w 80"/>
              <a:gd name="T37" fmla="*/ 79375 h 239"/>
              <a:gd name="T38" fmla="*/ 49213 w 80"/>
              <a:gd name="T39" fmla="*/ 98425 h 239"/>
              <a:gd name="T40" fmla="*/ 55563 w 80"/>
              <a:gd name="T41" fmla="*/ 112713 h 239"/>
              <a:gd name="T42" fmla="*/ 63500 w 80"/>
              <a:gd name="T43" fmla="*/ 120650 h 239"/>
              <a:gd name="T44" fmla="*/ 74613 w 80"/>
              <a:gd name="T45" fmla="*/ 125413 h 239"/>
              <a:gd name="T46" fmla="*/ 77788 w 80"/>
              <a:gd name="T47" fmla="*/ 133350 h 239"/>
              <a:gd name="T48" fmla="*/ 69850 w 80"/>
              <a:gd name="T49" fmla="*/ 152400 h 239"/>
              <a:gd name="T50" fmla="*/ 68263 w 80"/>
              <a:gd name="T51" fmla="*/ 173038 h 239"/>
              <a:gd name="T52" fmla="*/ 63500 w 80"/>
              <a:gd name="T53" fmla="*/ 174625 h 239"/>
              <a:gd name="T54" fmla="*/ 53975 w 80"/>
              <a:gd name="T55" fmla="*/ 163513 h 239"/>
              <a:gd name="T56" fmla="*/ 42863 w 80"/>
              <a:gd name="T57" fmla="*/ 158750 h 239"/>
              <a:gd name="T58" fmla="*/ 31750 w 80"/>
              <a:gd name="T59" fmla="*/ 163513 h 239"/>
              <a:gd name="T60" fmla="*/ 23813 w 80"/>
              <a:gd name="T61" fmla="*/ 171450 h 239"/>
              <a:gd name="T62" fmla="*/ 17463 w 80"/>
              <a:gd name="T63" fmla="*/ 185738 h 239"/>
              <a:gd name="T64" fmla="*/ 12700 w 80"/>
              <a:gd name="T65" fmla="*/ 204788 h 239"/>
              <a:gd name="T66" fmla="*/ 12700 w 80"/>
              <a:gd name="T67" fmla="*/ 223838 h 239"/>
              <a:gd name="T68" fmla="*/ 15875 w 80"/>
              <a:gd name="T69" fmla="*/ 241300 h 239"/>
              <a:gd name="T70" fmla="*/ 22225 w 80"/>
              <a:gd name="T71" fmla="*/ 254000 h 239"/>
              <a:gd name="T72" fmla="*/ 31750 w 80"/>
              <a:gd name="T73" fmla="*/ 265113 h 239"/>
              <a:gd name="T74" fmla="*/ 41275 w 80"/>
              <a:gd name="T75" fmla="*/ 268288 h 239"/>
              <a:gd name="T76" fmla="*/ 52388 w 80"/>
              <a:gd name="T77" fmla="*/ 265113 h 239"/>
              <a:gd name="T78" fmla="*/ 60325 w 80"/>
              <a:gd name="T79" fmla="*/ 257175 h 239"/>
              <a:gd name="T80" fmla="*/ 68263 w 80"/>
              <a:gd name="T81" fmla="*/ 241300 h 239"/>
              <a:gd name="T82" fmla="*/ 71438 w 80"/>
              <a:gd name="T83" fmla="*/ 225425 h 239"/>
              <a:gd name="T84" fmla="*/ 74613 w 80"/>
              <a:gd name="T85" fmla="*/ 211138 h 239"/>
              <a:gd name="T86" fmla="*/ 84138 w 80"/>
              <a:gd name="T87" fmla="*/ 228600 h 239"/>
              <a:gd name="T88" fmla="*/ 92075 w 80"/>
              <a:gd name="T89" fmla="*/ 236538 h 239"/>
              <a:gd name="T90" fmla="*/ 100013 w 80"/>
              <a:gd name="T91" fmla="*/ 239713 h 239"/>
              <a:gd name="T92" fmla="*/ 109538 w 80"/>
              <a:gd name="T93" fmla="*/ 238125 h 239"/>
              <a:gd name="T94" fmla="*/ 123825 w 80"/>
              <a:gd name="T95" fmla="*/ 250825 h 239"/>
              <a:gd name="T96" fmla="*/ 122238 w 80"/>
              <a:gd name="T97" fmla="*/ 266700 h 239"/>
              <a:gd name="T98" fmla="*/ 117475 w 80"/>
              <a:gd name="T99" fmla="*/ 274638 h 239"/>
              <a:gd name="T100" fmla="*/ 106363 w 80"/>
              <a:gd name="T101" fmla="*/ 274638 h 239"/>
              <a:gd name="T102" fmla="*/ 98425 w 80"/>
              <a:gd name="T103" fmla="*/ 282575 h 239"/>
              <a:gd name="T104" fmla="*/ 90488 w 80"/>
              <a:gd name="T105" fmla="*/ 292100 h 239"/>
              <a:gd name="T106" fmla="*/ 85725 w 80"/>
              <a:gd name="T107" fmla="*/ 307975 h 239"/>
              <a:gd name="T108" fmla="*/ 84138 w 80"/>
              <a:gd name="T109" fmla="*/ 327025 h 239"/>
              <a:gd name="T110" fmla="*/ 85725 w 80"/>
              <a:gd name="T111" fmla="*/ 342900 h 239"/>
              <a:gd name="T112" fmla="*/ 90488 w 80"/>
              <a:gd name="T113" fmla="*/ 358775 h 239"/>
              <a:gd name="T114" fmla="*/ 98425 w 80"/>
              <a:gd name="T115" fmla="*/ 371475 h 239"/>
              <a:gd name="T116" fmla="*/ 106363 w 80"/>
              <a:gd name="T117" fmla="*/ 377825 h 239"/>
              <a:gd name="T118" fmla="*/ 36513 w 80"/>
              <a:gd name="T119" fmla="*/ 147638 h 23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0" h="239">
                <a:moveTo>
                  <a:pt x="80" y="0"/>
                </a:moveTo>
                <a:lnTo>
                  <a:pt x="80" y="0"/>
                </a:lnTo>
                <a:lnTo>
                  <a:pt x="80" y="1"/>
                </a:lnTo>
                <a:lnTo>
                  <a:pt x="80" y="2"/>
                </a:lnTo>
                <a:lnTo>
                  <a:pt x="80" y="3"/>
                </a:lnTo>
                <a:lnTo>
                  <a:pt x="80" y="4"/>
                </a:lnTo>
                <a:lnTo>
                  <a:pt x="80" y="5"/>
                </a:lnTo>
                <a:lnTo>
                  <a:pt x="80" y="7"/>
                </a:lnTo>
                <a:lnTo>
                  <a:pt x="80" y="8"/>
                </a:lnTo>
                <a:lnTo>
                  <a:pt x="80" y="10"/>
                </a:lnTo>
                <a:lnTo>
                  <a:pt x="80" y="11"/>
                </a:lnTo>
                <a:lnTo>
                  <a:pt x="80" y="12"/>
                </a:lnTo>
                <a:lnTo>
                  <a:pt x="80" y="13"/>
                </a:lnTo>
                <a:lnTo>
                  <a:pt x="80" y="15"/>
                </a:lnTo>
                <a:lnTo>
                  <a:pt x="80" y="16"/>
                </a:lnTo>
                <a:lnTo>
                  <a:pt x="80" y="17"/>
                </a:lnTo>
                <a:lnTo>
                  <a:pt x="80" y="18"/>
                </a:lnTo>
                <a:lnTo>
                  <a:pt x="80" y="20"/>
                </a:lnTo>
                <a:lnTo>
                  <a:pt x="80" y="22"/>
                </a:lnTo>
                <a:lnTo>
                  <a:pt x="80" y="23"/>
                </a:lnTo>
                <a:lnTo>
                  <a:pt x="80" y="24"/>
                </a:lnTo>
                <a:lnTo>
                  <a:pt x="80" y="26"/>
                </a:lnTo>
                <a:lnTo>
                  <a:pt x="80" y="28"/>
                </a:lnTo>
                <a:lnTo>
                  <a:pt x="80" y="29"/>
                </a:lnTo>
                <a:lnTo>
                  <a:pt x="80" y="31"/>
                </a:lnTo>
                <a:lnTo>
                  <a:pt x="80" y="33"/>
                </a:lnTo>
                <a:lnTo>
                  <a:pt x="80" y="35"/>
                </a:lnTo>
                <a:lnTo>
                  <a:pt x="80" y="36"/>
                </a:lnTo>
                <a:lnTo>
                  <a:pt x="80" y="38"/>
                </a:lnTo>
                <a:lnTo>
                  <a:pt x="80" y="40"/>
                </a:lnTo>
                <a:lnTo>
                  <a:pt x="80" y="42"/>
                </a:lnTo>
                <a:lnTo>
                  <a:pt x="80" y="44"/>
                </a:lnTo>
                <a:lnTo>
                  <a:pt x="80" y="45"/>
                </a:lnTo>
                <a:lnTo>
                  <a:pt x="80" y="47"/>
                </a:lnTo>
                <a:lnTo>
                  <a:pt x="80" y="49"/>
                </a:lnTo>
                <a:lnTo>
                  <a:pt x="80" y="50"/>
                </a:lnTo>
                <a:lnTo>
                  <a:pt x="80" y="52"/>
                </a:lnTo>
                <a:lnTo>
                  <a:pt x="80" y="54"/>
                </a:lnTo>
                <a:lnTo>
                  <a:pt x="80" y="55"/>
                </a:lnTo>
                <a:lnTo>
                  <a:pt x="80" y="57"/>
                </a:lnTo>
                <a:lnTo>
                  <a:pt x="80" y="59"/>
                </a:lnTo>
                <a:lnTo>
                  <a:pt x="80" y="61"/>
                </a:lnTo>
                <a:lnTo>
                  <a:pt x="80" y="62"/>
                </a:lnTo>
                <a:lnTo>
                  <a:pt x="80" y="64"/>
                </a:lnTo>
                <a:lnTo>
                  <a:pt x="80" y="65"/>
                </a:lnTo>
                <a:lnTo>
                  <a:pt x="80" y="67"/>
                </a:lnTo>
                <a:lnTo>
                  <a:pt x="80" y="68"/>
                </a:lnTo>
                <a:lnTo>
                  <a:pt x="80" y="70"/>
                </a:lnTo>
                <a:lnTo>
                  <a:pt x="80" y="71"/>
                </a:lnTo>
                <a:lnTo>
                  <a:pt x="80" y="73"/>
                </a:lnTo>
                <a:lnTo>
                  <a:pt x="80" y="74"/>
                </a:lnTo>
                <a:lnTo>
                  <a:pt x="80" y="76"/>
                </a:lnTo>
                <a:lnTo>
                  <a:pt x="80" y="77"/>
                </a:lnTo>
                <a:lnTo>
                  <a:pt x="80" y="78"/>
                </a:lnTo>
                <a:lnTo>
                  <a:pt x="80" y="79"/>
                </a:lnTo>
                <a:lnTo>
                  <a:pt x="80" y="81"/>
                </a:lnTo>
                <a:lnTo>
                  <a:pt x="80" y="82"/>
                </a:lnTo>
                <a:lnTo>
                  <a:pt x="80" y="83"/>
                </a:lnTo>
                <a:lnTo>
                  <a:pt x="80" y="84"/>
                </a:lnTo>
                <a:lnTo>
                  <a:pt x="80" y="83"/>
                </a:lnTo>
                <a:lnTo>
                  <a:pt x="79" y="83"/>
                </a:lnTo>
                <a:lnTo>
                  <a:pt x="79" y="82"/>
                </a:lnTo>
                <a:lnTo>
                  <a:pt x="78" y="81"/>
                </a:lnTo>
                <a:lnTo>
                  <a:pt x="78" y="80"/>
                </a:lnTo>
                <a:lnTo>
                  <a:pt x="77" y="79"/>
                </a:lnTo>
                <a:lnTo>
                  <a:pt x="76" y="78"/>
                </a:lnTo>
                <a:lnTo>
                  <a:pt x="75" y="78"/>
                </a:lnTo>
                <a:lnTo>
                  <a:pt x="75" y="77"/>
                </a:lnTo>
                <a:lnTo>
                  <a:pt x="74" y="76"/>
                </a:lnTo>
                <a:lnTo>
                  <a:pt x="73" y="75"/>
                </a:lnTo>
                <a:lnTo>
                  <a:pt x="72" y="75"/>
                </a:lnTo>
                <a:lnTo>
                  <a:pt x="72" y="74"/>
                </a:lnTo>
                <a:lnTo>
                  <a:pt x="71" y="74"/>
                </a:lnTo>
                <a:lnTo>
                  <a:pt x="70" y="74"/>
                </a:lnTo>
                <a:lnTo>
                  <a:pt x="70" y="73"/>
                </a:lnTo>
                <a:lnTo>
                  <a:pt x="69" y="73"/>
                </a:lnTo>
                <a:lnTo>
                  <a:pt x="68" y="73"/>
                </a:lnTo>
                <a:lnTo>
                  <a:pt x="67" y="73"/>
                </a:lnTo>
                <a:lnTo>
                  <a:pt x="67" y="72"/>
                </a:lnTo>
                <a:lnTo>
                  <a:pt x="66" y="72"/>
                </a:lnTo>
                <a:lnTo>
                  <a:pt x="65" y="72"/>
                </a:lnTo>
                <a:lnTo>
                  <a:pt x="64" y="72"/>
                </a:lnTo>
                <a:lnTo>
                  <a:pt x="63" y="72"/>
                </a:lnTo>
                <a:lnTo>
                  <a:pt x="62" y="73"/>
                </a:lnTo>
                <a:lnTo>
                  <a:pt x="61" y="73"/>
                </a:lnTo>
                <a:lnTo>
                  <a:pt x="60" y="69"/>
                </a:lnTo>
                <a:lnTo>
                  <a:pt x="61" y="68"/>
                </a:lnTo>
                <a:lnTo>
                  <a:pt x="61" y="67"/>
                </a:lnTo>
                <a:lnTo>
                  <a:pt x="62" y="66"/>
                </a:lnTo>
                <a:lnTo>
                  <a:pt x="62" y="65"/>
                </a:lnTo>
                <a:lnTo>
                  <a:pt x="63" y="64"/>
                </a:lnTo>
                <a:lnTo>
                  <a:pt x="63" y="63"/>
                </a:lnTo>
                <a:lnTo>
                  <a:pt x="63" y="62"/>
                </a:lnTo>
                <a:lnTo>
                  <a:pt x="63" y="61"/>
                </a:lnTo>
                <a:lnTo>
                  <a:pt x="64" y="60"/>
                </a:lnTo>
                <a:lnTo>
                  <a:pt x="64" y="59"/>
                </a:lnTo>
                <a:lnTo>
                  <a:pt x="64" y="58"/>
                </a:lnTo>
                <a:lnTo>
                  <a:pt x="64" y="57"/>
                </a:lnTo>
                <a:lnTo>
                  <a:pt x="65" y="56"/>
                </a:lnTo>
                <a:lnTo>
                  <a:pt x="65" y="55"/>
                </a:lnTo>
                <a:lnTo>
                  <a:pt x="65" y="54"/>
                </a:lnTo>
                <a:lnTo>
                  <a:pt x="65" y="53"/>
                </a:lnTo>
                <a:lnTo>
                  <a:pt x="65" y="52"/>
                </a:lnTo>
                <a:lnTo>
                  <a:pt x="65" y="50"/>
                </a:lnTo>
                <a:lnTo>
                  <a:pt x="65" y="49"/>
                </a:lnTo>
                <a:lnTo>
                  <a:pt x="65" y="48"/>
                </a:lnTo>
                <a:lnTo>
                  <a:pt x="65" y="47"/>
                </a:lnTo>
                <a:lnTo>
                  <a:pt x="65" y="46"/>
                </a:lnTo>
                <a:lnTo>
                  <a:pt x="65" y="45"/>
                </a:lnTo>
                <a:lnTo>
                  <a:pt x="65" y="44"/>
                </a:lnTo>
                <a:lnTo>
                  <a:pt x="65" y="43"/>
                </a:lnTo>
                <a:lnTo>
                  <a:pt x="65" y="42"/>
                </a:lnTo>
                <a:lnTo>
                  <a:pt x="65" y="41"/>
                </a:lnTo>
                <a:lnTo>
                  <a:pt x="65" y="40"/>
                </a:lnTo>
                <a:lnTo>
                  <a:pt x="65" y="39"/>
                </a:lnTo>
                <a:lnTo>
                  <a:pt x="65" y="38"/>
                </a:lnTo>
                <a:lnTo>
                  <a:pt x="65" y="36"/>
                </a:lnTo>
                <a:lnTo>
                  <a:pt x="65" y="35"/>
                </a:lnTo>
                <a:lnTo>
                  <a:pt x="64" y="34"/>
                </a:lnTo>
                <a:lnTo>
                  <a:pt x="64" y="33"/>
                </a:lnTo>
                <a:lnTo>
                  <a:pt x="64" y="32"/>
                </a:lnTo>
                <a:lnTo>
                  <a:pt x="64" y="31"/>
                </a:lnTo>
                <a:lnTo>
                  <a:pt x="63" y="31"/>
                </a:lnTo>
                <a:lnTo>
                  <a:pt x="63" y="30"/>
                </a:lnTo>
                <a:lnTo>
                  <a:pt x="63" y="29"/>
                </a:lnTo>
                <a:lnTo>
                  <a:pt x="63" y="28"/>
                </a:lnTo>
                <a:lnTo>
                  <a:pt x="62" y="27"/>
                </a:lnTo>
                <a:lnTo>
                  <a:pt x="62" y="26"/>
                </a:lnTo>
                <a:lnTo>
                  <a:pt x="62" y="25"/>
                </a:lnTo>
                <a:lnTo>
                  <a:pt x="61" y="24"/>
                </a:lnTo>
                <a:lnTo>
                  <a:pt x="61" y="23"/>
                </a:lnTo>
                <a:lnTo>
                  <a:pt x="60" y="23"/>
                </a:lnTo>
                <a:lnTo>
                  <a:pt x="60" y="22"/>
                </a:lnTo>
                <a:lnTo>
                  <a:pt x="60" y="21"/>
                </a:lnTo>
                <a:lnTo>
                  <a:pt x="59" y="21"/>
                </a:lnTo>
                <a:lnTo>
                  <a:pt x="59" y="19"/>
                </a:lnTo>
                <a:lnTo>
                  <a:pt x="58" y="19"/>
                </a:lnTo>
                <a:lnTo>
                  <a:pt x="58" y="18"/>
                </a:lnTo>
                <a:lnTo>
                  <a:pt x="57" y="18"/>
                </a:lnTo>
                <a:lnTo>
                  <a:pt x="56" y="17"/>
                </a:lnTo>
                <a:lnTo>
                  <a:pt x="56" y="16"/>
                </a:lnTo>
                <a:lnTo>
                  <a:pt x="55" y="16"/>
                </a:lnTo>
                <a:lnTo>
                  <a:pt x="55" y="15"/>
                </a:lnTo>
                <a:lnTo>
                  <a:pt x="54" y="15"/>
                </a:lnTo>
                <a:lnTo>
                  <a:pt x="53" y="15"/>
                </a:lnTo>
                <a:lnTo>
                  <a:pt x="53" y="14"/>
                </a:lnTo>
                <a:lnTo>
                  <a:pt x="52" y="13"/>
                </a:lnTo>
                <a:lnTo>
                  <a:pt x="51" y="13"/>
                </a:lnTo>
                <a:lnTo>
                  <a:pt x="50" y="13"/>
                </a:lnTo>
                <a:lnTo>
                  <a:pt x="49" y="13"/>
                </a:lnTo>
                <a:lnTo>
                  <a:pt x="48" y="13"/>
                </a:lnTo>
                <a:lnTo>
                  <a:pt x="47" y="13"/>
                </a:lnTo>
                <a:lnTo>
                  <a:pt x="46" y="13"/>
                </a:lnTo>
                <a:lnTo>
                  <a:pt x="45" y="13"/>
                </a:lnTo>
                <a:lnTo>
                  <a:pt x="44" y="13"/>
                </a:lnTo>
                <a:lnTo>
                  <a:pt x="43" y="13"/>
                </a:lnTo>
                <a:lnTo>
                  <a:pt x="42" y="13"/>
                </a:lnTo>
                <a:lnTo>
                  <a:pt x="41" y="14"/>
                </a:lnTo>
                <a:lnTo>
                  <a:pt x="41" y="15"/>
                </a:lnTo>
                <a:lnTo>
                  <a:pt x="40" y="15"/>
                </a:lnTo>
                <a:lnTo>
                  <a:pt x="39" y="15"/>
                </a:lnTo>
                <a:lnTo>
                  <a:pt x="39" y="16"/>
                </a:lnTo>
                <a:lnTo>
                  <a:pt x="38" y="16"/>
                </a:lnTo>
                <a:lnTo>
                  <a:pt x="38" y="17"/>
                </a:lnTo>
                <a:lnTo>
                  <a:pt x="37" y="18"/>
                </a:lnTo>
                <a:lnTo>
                  <a:pt x="36" y="18"/>
                </a:lnTo>
                <a:lnTo>
                  <a:pt x="36" y="19"/>
                </a:lnTo>
                <a:lnTo>
                  <a:pt x="35" y="19"/>
                </a:lnTo>
                <a:lnTo>
                  <a:pt x="35" y="21"/>
                </a:lnTo>
                <a:lnTo>
                  <a:pt x="34" y="21"/>
                </a:lnTo>
                <a:lnTo>
                  <a:pt x="34" y="22"/>
                </a:lnTo>
                <a:lnTo>
                  <a:pt x="34" y="23"/>
                </a:lnTo>
                <a:lnTo>
                  <a:pt x="33" y="24"/>
                </a:lnTo>
                <a:lnTo>
                  <a:pt x="33" y="25"/>
                </a:lnTo>
                <a:lnTo>
                  <a:pt x="32" y="26"/>
                </a:lnTo>
                <a:lnTo>
                  <a:pt x="32" y="27"/>
                </a:lnTo>
                <a:lnTo>
                  <a:pt x="32" y="28"/>
                </a:lnTo>
                <a:lnTo>
                  <a:pt x="31" y="29"/>
                </a:lnTo>
                <a:lnTo>
                  <a:pt x="31" y="30"/>
                </a:lnTo>
                <a:lnTo>
                  <a:pt x="30" y="31"/>
                </a:lnTo>
                <a:lnTo>
                  <a:pt x="30" y="32"/>
                </a:lnTo>
                <a:lnTo>
                  <a:pt x="30" y="33"/>
                </a:lnTo>
                <a:lnTo>
                  <a:pt x="30" y="34"/>
                </a:lnTo>
                <a:lnTo>
                  <a:pt x="30" y="35"/>
                </a:lnTo>
                <a:lnTo>
                  <a:pt x="29" y="36"/>
                </a:lnTo>
                <a:lnTo>
                  <a:pt x="29" y="38"/>
                </a:lnTo>
                <a:lnTo>
                  <a:pt x="29" y="39"/>
                </a:lnTo>
                <a:lnTo>
                  <a:pt x="29" y="40"/>
                </a:lnTo>
                <a:lnTo>
                  <a:pt x="29" y="41"/>
                </a:lnTo>
                <a:lnTo>
                  <a:pt x="29" y="42"/>
                </a:lnTo>
                <a:lnTo>
                  <a:pt x="29" y="43"/>
                </a:lnTo>
                <a:lnTo>
                  <a:pt x="29" y="44"/>
                </a:lnTo>
                <a:lnTo>
                  <a:pt x="29" y="45"/>
                </a:lnTo>
                <a:lnTo>
                  <a:pt x="29" y="46"/>
                </a:lnTo>
                <a:lnTo>
                  <a:pt x="29" y="47"/>
                </a:lnTo>
                <a:lnTo>
                  <a:pt x="29" y="48"/>
                </a:lnTo>
                <a:lnTo>
                  <a:pt x="29" y="49"/>
                </a:lnTo>
                <a:lnTo>
                  <a:pt x="29" y="50"/>
                </a:lnTo>
                <a:lnTo>
                  <a:pt x="29" y="52"/>
                </a:lnTo>
                <a:lnTo>
                  <a:pt x="29" y="53"/>
                </a:lnTo>
                <a:lnTo>
                  <a:pt x="29" y="54"/>
                </a:lnTo>
                <a:lnTo>
                  <a:pt x="29" y="55"/>
                </a:lnTo>
                <a:lnTo>
                  <a:pt x="30" y="56"/>
                </a:lnTo>
                <a:lnTo>
                  <a:pt x="30" y="57"/>
                </a:lnTo>
                <a:lnTo>
                  <a:pt x="30" y="58"/>
                </a:lnTo>
                <a:lnTo>
                  <a:pt x="30" y="60"/>
                </a:lnTo>
                <a:lnTo>
                  <a:pt x="30" y="61"/>
                </a:lnTo>
                <a:lnTo>
                  <a:pt x="31" y="62"/>
                </a:lnTo>
                <a:lnTo>
                  <a:pt x="31" y="63"/>
                </a:lnTo>
                <a:lnTo>
                  <a:pt x="32" y="63"/>
                </a:lnTo>
                <a:lnTo>
                  <a:pt x="32" y="64"/>
                </a:lnTo>
                <a:lnTo>
                  <a:pt x="32" y="65"/>
                </a:lnTo>
                <a:lnTo>
                  <a:pt x="33" y="66"/>
                </a:lnTo>
                <a:lnTo>
                  <a:pt x="33" y="67"/>
                </a:lnTo>
                <a:lnTo>
                  <a:pt x="34" y="68"/>
                </a:lnTo>
                <a:lnTo>
                  <a:pt x="34" y="69"/>
                </a:lnTo>
                <a:lnTo>
                  <a:pt x="34" y="70"/>
                </a:lnTo>
                <a:lnTo>
                  <a:pt x="35" y="70"/>
                </a:lnTo>
                <a:lnTo>
                  <a:pt x="35" y="71"/>
                </a:lnTo>
                <a:lnTo>
                  <a:pt x="36" y="71"/>
                </a:lnTo>
                <a:lnTo>
                  <a:pt x="36" y="72"/>
                </a:lnTo>
                <a:lnTo>
                  <a:pt x="36" y="73"/>
                </a:lnTo>
                <a:lnTo>
                  <a:pt x="37" y="73"/>
                </a:lnTo>
                <a:lnTo>
                  <a:pt x="37" y="74"/>
                </a:lnTo>
                <a:lnTo>
                  <a:pt x="38" y="74"/>
                </a:lnTo>
                <a:lnTo>
                  <a:pt x="38" y="75"/>
                </a:lnTo>
                <a:lnTo>
                  <a:pt x="39" y="75"/>
                </a:lnTo>
                <a:lnTo>
                  <a:pt x="39" y="76"/>
                </a:lnTo>
                <a:lnTo>
                  <a:pt x="40" y="76"/>
                </a:lnTo>
                <a:lnTo>
                  <a:pt x="41" y="77"/>
                </a:lnTo>
                <a:lnTo>
                  <a:pt x="41" y="78"/>
                </a:lnTo>
                <a:lnTo>
                  <a:pt x="42" y="78"/>
                </a:lnTo>
                <a:lnTo>
                  <a:pt x="43" y="78"/>
                </a:lnTo>
                <a:lnTo>
                  <a:pt x="44" y="78"/>
                </a:lnTo>
                <a:lnTo>
                  <a:pt x="45" y="79"/>
                </a:lnTo>
                <a:lnTo>
                  <a:pt x="46" y="79"/>
                </a:lnTo>
                <a:lnTo>
                  <a:pt x="47" y="79"/>
                </a:lnTo>
                <a:lnTo>
                  <a:pt x="48" y="79"/>
                </a:lnTo>
                <a:lnTo>
                  <a:pt x="49" y="79"/>
                </a:lnTo>
                <a:lnTo>
                  <a:pt x="50" y="79"/>
                </a:lnTo>
                <a:lnTo>
                  <a:pt x="51" y="81"/>
                </a:lnTo>
                <a:lnTo>
                  <a:pt x="50" y="82"/>
                </a:lnTo>
                <a:lnTo>
                  <a:pt x="50" y="83"/>
                </a:lnTo>
                <a:lnTo>
                  <a:pt x="49" y="83"/>
                </a:lnTo>
                <a:lnTo>
                  <a:pt x="49" y="84"/>
                </a:lnTo>
                <a:lnTo>
                  <a:pt x="48" y="85"/>
                </a:lnTo>
                <a:lnTo>
                  <a:pt x="48" y="86"/>
                </a:lnTo>
                <a:lnTo>
                  <a:pt x="47" y="88"/>
                </a:lnTo>
                <a:lnTo>
                  <a:pt x="47" y="89"/>
                </a:lnTo>
                <a:lnTo>
                  <a:pt x="46" y="90"/>
                </a:lnTo>
                <a:lnTo>
                  <a:pt x="46" y="91"/>
                </a:lnTo>
                <a:lnTo>
                  <a:pt x="46" y="92"/>
                </a:lnTo>
                <a:lnTo>
                  <a:pt x="45" y="94"/>
                </a:lnTo>
                <a:lnTo>
                  <a:pt x="44" y="96"/>
                </a:lnTo>
                <a:lnTo>
                  <a:pt x="44" y="97"/>
                </a:lnTo>
                <a:lnTo>
                  <a:pt x="44" y="98"/>
                </a:lnTo>
                <a:lnTo>
                  <a:pt x="44" y="99"/>
                </a:lnTo>
                <a:lnTo>
                  <a:pt x="43" y="100"/>
                </a:lnTo>
                <a:lnTo>
                  <a:pt x="43" y="102"/>
                </a:lnTo>
                <a:lnTo>
                  <a:pt x="43" y="103"/>
                </a:lnTo>
                <a:lnTo>
                  <a:pt x="43" y="105"/>
                </a:lnTo>
                <a:lnTo>
                  <a:pt x="43" y="106"/>
                </a:lnTo>
                <a:lnTo>
                  <a:pt x="43" y="107"/>
                </a:lnTo>
                <a:lnTo>
                  <a:pt x="43" y="108"/>
                </a:lnTo>
                <a:lnTo>
                  <a:pt x="43" y="109"/>
                </a:lnTo>
                <a:lnTo>
                  <a:pt x="43" y="110"/>
                </a:lnTo>
                <a:lnTo>
                  <a:pt x="43" y="111"/>
                </a:lnTo>
                <a:lnTo>
                  <a:pt x="43" y="112"/>
                </a:lnTo>
                <a:lnTo>
                  <a:pt x="43" y="113"/>
                </a:lnTo>
                <a:lnTo>
                  <a:pt x="42" y="113"/>
                </a:lnTo>
                <a:lnTo>
                  <a:pt x="41" y="113"/>
                </a:lnTo>
                <a:lnTo>
                  <a:pt x="41" y="112"/>
                </a:lnTo>
                <a:lnTo>
                  <a:pt x="40" y="111"/>
                </a:lnTo>
                <a:lnTo>
                  <a:pt x="40" y="110"/>
                </a:lnTo>
                <a:lnTo>
                  <a:pt x="39" y="110"/>
                </a:lnTo>
                <a:lnTo>
                  <a:pt x="39" y="109"/>
                </a:lnTo>
                <a:lnTo>
                  <a:pt x="39" y="108"/>
                </a:lnTo>
                <a:lnTo>
                  <a:pt x="38" y="108"/>
                </a:lnTo>
                <a:lnTo>
                  <a:pt x="38" y="107"/>
                </a:lnTo>
                <a:lnTo>
                  <a:pt x="37" y="106"/>
                </a:lnTo>
                <a:lnTo>
                  <a:pt x="36" y="105"/>
                </a:lnTo>
                <a:lnTo>
                  <a:pt x="35" y="105"/>
                </a:lnTo>
                <a:lnTo>
                  <a:pt x="35" y="104"/>
                </a:lnTo>
                <a:lnTo>
                  <a:pt x="34" y="103"/>
                </a:lnTo>
                <a:lnTo>
                  <a:pt x="33" y="102"/>
                </a:lnTo>
                <a:lnTo>
                  <a:pt x="32" y="102"/>
                </a:lnTo>
                <a:lnTo>
                  <a:pt x="31" y="102"/>
                </a:lnTo>
                <a:lnTo>
                  <a:pt x="30" y="101"/>
                </a:lnTo>
                <a:lnTo>
                  <a:pt x="29" y="101"/>
                </a:lnTo>
                <a:lnTo>
                  <a:pt x="28" y="100"/>
                </a:lnTo>
                <a:lnTo>
                  <a:pt x="27" y="100"/>
                </a:lnTo>
                <a:lnTo>
                  <a:pt x="26" y="100"/>
                </a:lnTo>
                <a:lnTo>
                  <a:pt x="25" y="100"/>
                </a:lnTo>
                <a:lnTo>
                  <a:pt x="25" y="101"/>
                </a:lnTo>
                <a:lnTo>
                  <a:pt x="24" y="101"/>
                </a:lnTo>
                <a:lnTo>
                  <a:pt x="23" y="101"/>
                </a:lnTo>
                <a:lnTo>
                  <a:pt x="23" y="102"/>
                </a:lnTo>
                <a:lnTo>
                  <a:pt x="22" y="102"/>
                </a:lnTo>
                <a:lnTo>
                  <a:pt x="21" y="102"/>
                </a:lnTo>
                <a:lnTo>
                  <a:pt x="20" y="103"/>
                </a:lnTo>
                <a:lnTo>
                  <a:pt x="19" y="103"/>
                </a:lnTo>
                <a:lnTo>
                  <a:pt x="19" y="104"/>
                </a:lnTo>
                <a:lnTo>
                  <a:pt x="18" y="105"/>
                </a:lnTo>
                <a:lnTo>
                  <a:pt x="17" y="105"/>
                </a:lnTo>
                <a:lnTo>
                  <a:pt x="17" y="106"/>
                </a:lnTo>
                <a:lnTo>
                  <a:pt x="16" y="106"/>
                </a:lnTo>
                <a:lnTo>
                  <a:pt x="16" y="107"/>
                </a:lnTo>
                <a:lnTo>
                  <a:pt x="15" y="107"/>
                </a:lnTo>
                <a:lnTo>
                  <a:pt x="15" y="108"/>
                </a:lnTo>
                <a:lnTo>
                  <a:pt x="14" y="109"/>
                </a:lnTo>
                <a:lnTo>
                  <a:pt x="14" y="110"/>
                </a:lnTo>
                <a:lnTo>
                  <a:pt x="13" y="111"/>
                </a:lnTo>
                <a:lnTo>
                  <a:pt x="13" y="112"/>
                </a:lnTo>
                <a:lnTo>
                  <a:pt x="12" y="113"/>
                </a:lnTo>
                <a:lnTo>
                  <a:pt x="12" y="114"/>
                </a:lnTo>
                <a:lnTo>
                  <a:pt x="12" y="115"/>
                </a:lnTo>
                <a:lnTo>
                  <a:pt x="11" y="115"/>
                </a:lnTo>
                <a:lnTo>
                  <a:pt x="11" y="116"/>
                </a:lnTo>
                <a:lnTo>
                  <a:pt x="11" y="117"/>
                </a:lnTo>
                <a:lnTo>
                  <a:pt x="10" y="118"/>
                </a:lnTo>
                <a:lnTo>
                  <a:pt x="10" y="119"/>
                </a:lnTo>
                <a:lnTo>
                  <a:pt x="10" y="120"/>
                </a:lnTo>
                <a:lnTo>
                  <a:pt x="10" y="121"/>
                </a:lnTo>
                <a:lnTo>
                  <a:pt x="9" y="122"/>
                </a:lnTo>
                <a:lnTo>
                  <a:pt x="9" y="123"/>
                </a:lnTo>
                <a:lnTo>
                  <a:pt x="9" y="124"/>
                </a:lnTo>
                <a:lnTo>
                  <a:pt x="9" y="125"/>
                </a:lnTo>
                <a:lnTo>
                  <a:pt x="8" y="126"/>
                </a:lnTo>
                <a:lnTo>
                  <a:pt x="8" y="127"/>
                </a:lnTo>
                <a:lnTo>
                  <a:pt x="8" y="128"/>
                </a:lnTo>
                <a:lnTo>
                  <a:pt x="8" y="129"/>
                </a:lnTo>
                <a:lnTo>
                  <a:pt x="8" y="131"/>
                </a:lnTo>
                <a:lnTo>
                  <a:pt x="8" y="133"/>
                </a:lnTo>
                <a:lnTo>
                  <a:pt x="8" y="134"/>
                </a:lnTo>
                <a:lnTo>
                  <a:pt x="8" y="135"/>
                </a:lnTo>
                <a:lnTo>
                  <a:pt x="8" y="136"/>
                </a:lnTo>
                <a:lnTo>
                  <a:pt x="8" y="137"/>
                </a:lnTo>
                <a:lnTo>
                  <a:pt x="8" y="138"/>
                </a:lnTo>
                <a:lnTo>
                  <a:pt x="8" y="139"/>
                </a:lnTo>
                <a:lnTo>
                  <a:pt x="8" y="140"/>
                </a:lnTo>
                <a:lnTo>
                  <a:pt x="8" y="141"/>
                </a:lnTo>
                <a:lnTo>
                  <a:pt x="8" y="142"/>
                </a:lnTo>
                <a:lnTo>
                  <a:pt x="8" y="143"/>
                </a:lnTo>
                <a:lnTo>
                  <a:pt x="9" y="144"/>
                </a:lnTo>
                <a:lnTo>
                  <a:pt x="9" y="145"/>
                </a:lnTo>
                <a:lnTo>
                  <a:pt x="9" y="146"/>
                </a:lnTo>
                <a:lnTo>
                  <a:pt x="9" y="147"/>
                </a:lnTo>
                <a:lnTo>
                  <a:pt x="9" y="148"/>
                </a:lnTo>
                <a:lnTo>
                  <a:pt x="10" y="149"/>
                </a:lnTo>
                <a:lnTo>
                  <a:pt x="10" y="150"/>
                </a:lnTo>
                <a:lnTo>
                  <a:pt x="10" y="151"/>
                </a:lnTo>
                <a:lnTo>
                  <a:pt x="10" y="152"/>
                </a:lnTo>
                <a:lnTo>
                  <a:pt x="11" y="152"/>
                </a:lnTo>
                <a:lnTo>
                  <a:pt x="11" y="154"/>
                </a:lnTo>
                <a:lnTo>
                  <a:pt x="11" y="155"/>
                </a:lnTo>
                <a:lnTo>
                  <a:pt x="12" y="155"/>
                </a:lnTo>
                <a:lnTo>
                  <a:pt x="12" y="156"/>
                </a:lnTo>
                <a:lnTo>
                  <a:pt x="12" y="157"/>
                </a:lnTo>
                <a:lnTo>
                  <a:pt x="13" y="158"/>
                </a:lnTo>
                <a:lnTo>
                  <a:pt x="13" y="159"/>
                </a:lnTo>
                <a:lnTo>
                  <a:pt x="14" y="160"/>
                </a:lnTo>
                <a:lnTo>
                  <a:pt x="15" y="161"/>
                </a:lnTo>
                <a:lnTo>
                  <a:pt x="15" y="162"/>
                </a:lnTo>
                <a:lnTo>
                  <a:pt x="16" y="163"/>
                </a:lnTo>
                <a:lnTo>
                  <a:pt x="17" y="164"/>
                </a:lnTo>
                <a:lnTo>
                  <a:pt x="17" y="165"/>
                </a:lnTo>
                <a:lnTo>
                  <a:pt x="18" y="165"/>
                </a:lnTo>
                <a:lnTo>
                  <a:pt x="19" y="165"/>
                </a:lnTo>
                <a:lnTo>
                  <a:pt x="19" y="166"/>
                </a:lnTo>
                <a:lnTo>
                  <a:pt x="19" y="167"/>
                </a:lnTo>
                <a:lnTo>
                  <a:pt x="20" y="167"/>
                </a:lnTo>
                <a:lnTo>
                  <a:pt x="21" y="167"/>
                </a:lnTo>
                <a:lnTo>
                  <a:pt x="21" y="168"/>
                </a:lnTo>
                <a:lnTo>
                  <a:pt x="22" y="168"/>
                </a:lnTo>
                <a:lnTo>
                  <a:pt x="23" y="168"/>
                </a:lnTo>
                <a:lnTo>
                  <a:pt x="24" y="168"/>
                </a:lnTo>
                <a:lnTo>
                  <a:pt x="24" y="169"/>
                </a:lnTo>
                <a:lnTo>
                  <a:pt x="25" y="169"/>
                </a:lnTo>
                <a:lnTo>
                  <a:pt x="26" y="169"/>
                </a:lnTo>
                <a:lnTo>
                  <a:pt x="27" y="169"/>
                </a:lnTo>
                <a:lnTo>
                  <a:pt x="28" y="169"/>
                </a:lnTo>
                <a:lnTo>
                  <a:pt x="29" y="169"/>
                </a:lnTo>
                <a:lnTo>
                  <a:pt x="29" y="168"/>
                </a:lnTo>
                <a:lnTo>
                  <a:pt x="30" y="168"/>
                </a:lnTo>
                <a:lnTo>
                  <a:pt x="31" y="168"/>
                </a:lnTo>
                <a:lnTo>
                  <a:pt x="32" y="168"/>
                </a:lnTo>
                <a:lnTo>
                  <a:pt x="33" y="167"/>
                </a:lnTo>
                <a:lnTo>
                  <a:pt x="34" y="167"/>
                </a:lnTo>
                <a:lnTo>
                  <a:pt x="34" y="166"/>
                </a:lnTo>
                <a:lnTo>
                  <a:pt x="35" y="165"/>
                </a:lnTo>
                <a:lnTo>
                  <a:pt x="36" y="165"/>
                </a:lnTo>
                <a:lnTo>
                  <a:pt x="36" y="164"/>
                </a:lnTo>
                <a:lnTo>
                  <a:pt x="37" y="163"/>
                </a:lnTo>
                <a:lnTo>
                  <a:pt x="38" y="163"/>
                </a:lnTo>
                <a:lnTo>
                  <a:pt x="38" y="162"/>
                </a:lnTo>
                <a:lnTo>
                  <a:pt x="39" y="161"/>
                </a:lnTo>
                <a:lnTo>
                  <a:pt x="39" y="160"/>
                </a:lnTo>
                <a:lnTo>
                  <a:pt x="40" y="160"/>
                </a:lnTo>
                <a:lnTo>
                  <a:pt x="40" y="159"/>
                </a:lnTo>
                <a:lnTo>
                  <a:pt x="40" y="158"/>
                </a:lnTo>
                <a:lnTo>
                  <a:pt x="41" y="158"/>
                </a:lnTo>
                <a:lnTo>
                  <a:pt x="41" y="157"/>
                </a:lnTo>
                <a:lnTo>
                  <a:pt x="41" y="156"/>
                </a:lnTo>
                <a:lnTo>
                  <a:pt x="42" y="155"/>
                </a:lnTo>
                <a:lnTo>
                  <a:pt x="42" y="154"/>
                </a:lnTo>
                <a:lnTo>
                  <a:pt x="43" y="152"/>
                </a:lnTo>
                <a:lnTo>
                  <a:pt x="43" y="151"/>
                </a:lnTo>
                <a:lnTo>
                  <a:pt x="43" y="150"/>
                </a:lnTo>
                <a:lnTo>
                  <a:pt x="44" y="149"/>
                </a:lnTo>
                <a:lnTo>
                  <a:pt x="44" y="148"/>
                </a:lnTo>
                <a:lnTo>
                  <a:pt x="44" y="147"/>
                </a:lnTo>
                <a:lnTo>
                  <a:pt x="44" y="146"/>
                </a:lnTo>
                <a:lnTo>
                  <a:pt x="45" y="145"/>
                </a:lnTo>
                <a:lnTo>
                  <a:pt x="45" y="144"/>
                </a:lnTo>
                <a:lnTo>
                  <a:pt x="45" y="143"/>
                </a:lnTo>
                <a:lnTo>
                  <a:pt x="45" y="142"/>
                </a:lnTo>
                <a:lnTo>
                  <a:pt x="45" y="141"/>
                </a:lnTo>
                <a:lnTo>
                  <a:pt x="45" y="140"/>
                </a:lnTo>
                <a:lnTo>
                  <a:pt x="46" y="139"/>
                </a:lnTo>
                <a:lnTo>
                  <a:pt x="46" y="138"/>
                </a:lnTo>
                <a:lnTo>
                  <a:pt x="46" y="137"/>
                </a:lnTo>
                <a:lnTo>
                  <a:pt x="46" y="136"/>
                </a:lnTo>
                <a:lnTo>
                  <a:pt x="46" y="135"/>
                </a:lnTo>
                <a:lnTo>
                  <a:pt x="46" y="134"/>
                </a:lnTo>
                <a:lnTo>
                  <a:pt x="46" y="133"/>
                </a:lnTo>
                <a:lnTo>
                  <a:pt x="46" y="132"/>
                </a:lnTo>
                <a:lnTo>
                  <a:pt x="47" y="133"/>
                </a:lnTo>
                <a:lnTo>
                  <a:pt x="47" y="134"/>
                </a:lnTo>
                <a:lnTo>
                  <a:pt x="47" y="135"/>
                </a:lnTo>
                <a:lnTo>
                  <a:pt x="48" y="136"/>
                </a:lnTo>
                <a:lnTo>
                  <a:pt x="48" y="137"/>
                </a:lnTo>
                <a:lnTo>
                  <a:pt x="49" y="139"/>
                </a:lnTo>
                <a:lnTo>
                  <a:pt x="50" y="140"/>
                </a:lnTo>
                <a:lnTo>
                  <a:pt x="50" y="141"/>
                </a:lnTo>
                <a:lnTo>
                  <a:pt x="51" y="142"/>
                </a:lnTo>
                <a:lnTo>
                  <a:pt x="52" y="143"/>
                </a:lnTo>
                <a:lnTo>
                  <a:pt x="53" y="144"/>
                </a:lnTo>
                <a:lnTo>
                  <a:pt x="54" y="146"/>
                </a:lnTo>
                <a:lnTo>
                  <a:pt x="55" y="147"/>
                </a:lnTo>
                <a:lnTo>
                  <a:pt x="56" y="147"/>
                </a:lnTo>
                <a:lnTo>
                  <a:pt x="57" y="148"/>
                </a:lnTo>
                <a:lnTo>
                  <a:pt x="58" y="148"/>
                </a:lnTo>
                <a:lnTo>
                  <a:pt x="58" y="149"/>
                </a:lnTo>
                <a:lnTo>
                  <a:pt x="59" y="149"/>
                </a:lnTo>
                <a:lnTo>
                  <a:pt x="60" y="149"/>
                </a:lnTo>
                <a:lnTo>
                  <a:pt x="60" y="150"/>
                </a:lnTo>
                <a:lnTo>
                  <a:pt x="61" y="150"/>
                </a:lnTo>
                <a:lnTo>
                  <a:pt x="62" y="150"/>
                </a:lnTo>
                <a:lnTo>
                  <a:pt x="62" y="151"/>
                </a:lnTo>
                <a:lnTo>
                  <a:pt x="63" y="151"/>
                </a:lnTo>
                <a:lnTo>
                  <a:pt x="64" y="151"/>
                </a:lnTo>
                <a:lnTo>
                  <a:pt x="65" y="151"/>
                </a:lnTo>
                <a:lnTo>
                  <a:pt x="66" y="151"/>
                </a:lnTo>
                <a:lnTo>
                  <a:pt x="67" y="151"/>
                </a:lnTo>
                <a:lnTo>
                  <a:pt x="67" y="150"/>
                </a:lnTo>
                <a:lnTo>
                  <a:pt x="68" y="150"/>
                </a:lnTo>
                <a:lnTo>
                  <a:pt x="69" y="150"/>
                </a:lnTo>
                <a:lnTo>
                  <a:pt x="69" y="149"/>
                </a:lnTo>
                <a:lnTo>
                  <a:pt x="70" y="149"/>
                </a:lnTo>
                <a:lnTo>
                  <a:pt x="71" y="149"/>
                </a:lnTo>
                <a:lnTo>
                  <a:pt x="71" y="148"/>
                </a:lnTo>
                <a:lnTo>
                  <a:pt x="72" y="148"/>
                </a:lnTo>
                <a:lnTo>
                  <a:pt x="72" y="147"/>
                </a:lnTo>
                <a:lnTo>
                  <a:pt x="73" y="147"/>
                </a:lnTo>
                <a:lnTo>
                  <a:pt x="74" y="147"/>
                </a:lnTo>
                <a:lnTo>
                  <a:pt x="74" y="146"/>
                </a:lnTo>
                <a:lnTo>
                  <a:pt x="79" y="156"/>
                </a:lnTo>
                <a:lnTo>
                  <a:pt x="78" y="157"/>
                </a:lnTo>
                <a:lnTo>
                  <a:pt x="78" y="158"/>
                </a:lnTo>
                <a:lnTo>
                  <a:pt x="78" y="159"/>
                </a:lnTo>
                <a:lnTo>
                  <a:pt x="78" y="160"/>
                </a:lnTo>
                <a:lnTo>
                  <a:pt x="78" y="161"/>
                </a:lnTo>
                <a:lnTo>
                  <a:pt x="77" y="162"/>
                </a:lnTo>
                <a:lnTo>
                  <a:pt x="77" y="163"/>
                </a:lnTo>
                <a:lnTo>
                  <a:pt x="77" y="164"/>
                </a:lnTo>
                <a:lnTo>
                  <a:pt x="77" y="165"/>
                </a:lnTo>
                <a:lnTo>
                  <a:pt x="77" y="166"/>
                </a:lnTo>
                <a:lnTo>
                  <a:pt x="77" y="167"/>
                </a:lnTo>
                <a:lnTo>
                  <a:pt x="77" y="168"/>
                </a:lnTo>
                <a:lnTo>
                  <a:pt x="76" y="168"/>
                </a:lnTo>
                <a:lnTo>
                  <a:pt x="76" y="169"/>
                </a:lnTo>
                <a:lnTo>
                  <a:pt x="76" y="170"/>
                </a:lnTo>
                <a:lnTo>
                  <a:pt x="76" y="171"/>
                </a:lnTo>
                <a:lnTo>
                  <a:pt x="76" y="172"/>
                </a:lnTo>
                <a:lnTo>
                  <a:pt x="76" y="173"/>
                </a:lnTo>
                <a:lnTo>
                  <a:pt x="76" y="174"/>
                </a:lnTo>
                <a:lnTo>
                  <a:pt x="75" y="174"/>
                </a:lnTo>
                <a:lnTo>
                  <a:pt x="75" y="173"/>
                </a:lnTo>
                <a:lnTo>
                  <a:pt x="74" y="173"/>
                </a:lnTo>
                <a:lnTo>
                  <a:pt x="73" y="173"/>
                </a:lnTo>
                <a:lnTo>
                  <a:pt x="72" y="173"/>
                </a:lnTo>
                <a:lnTo>
                  <a:pt x="71" y="173"/>
                </a:lnTo>
                <a:lnTo>
                  <a:pt x="70" y="173"/>
                </a:lnTo>
                <a:lnTo>
                  <a:pt x="69" y="173"/>
                </a:lnTo>
                <a:lnTo>
                  <a:pt x="68" y="173"/>
                </a:lnTo>
                <a:lnTo>
                  <a:pt x="67" y="173"/>
                </a:lnTo>
                <a:lnTo>
                  <a:pt x="66" y="174"/>
                </a:lnTo>
                <a:lnTo>
                  <a:pt x="65" y="175"/>
                </a:lnTo>
                <a:lnTo>
                  <a:pt x="64" y="175"/>
                </a:lnTo>
                <a:lnTo>
                  <a:pt x="64" y="176"/>
                </a:lnTo>
                <a:lnTo>
                  <a:pt x="63" y="176"/>
                </a:lnTo>
                <a:lnTo>
                  <a:pt x="62" y="176"/>
                </a:lnTo>
                <a:lnTo>
                  <a:pt x="62" y="177"/>
                </a:lnTo>
                <a:lnTo>
                  <a:pt x="62" y="178"/>
                </a:lnTo>
                <a:lnTo>
                  <a:pt x="61" y="178"/>
                </a:lnTo>
                <a:lnTo>
                  <a:pt x="61" y="179"/>
                </a:lnTo>
                <a:lnTo>
                  <a:pt x="60" y="179"/>
                </a:lnTo>
                <a:lnTo>
                  <a:pt x="60" y="180"/>
                </a:lnTo>
                <a:lnTo>
                  <a:pt x="59" y="181"/>
                </a:lnTo>
                <a:lnTo>
                  <a:pt x="58" y="182"/>
                </a:lnTo>
                <a:lnTo>
                  <a:pt x="58" y="183"/>
                </a:lnTo>
                <a:lnTo>
                  <a:pt x="57" y="184"/>
                </a:lnTo>
                <a:lnTo>
                  <a:pt x="57" y="186"/>
                </a:lnTo>
                <a:lnTo>
                  <a:pt x="56" y="186"/>
                </a:lnTo>
                <a:lnTo>
                  <a:pt x="56" y="187"/>
                </a:lnTo>
                <a:lnTo>
                  <a:pt x="55" y="188"/>
                </a:lnTo>
                <a:lnTo>
                  <a:pt x="55" y="189"/>
                </a:lnTo>
                <a:lnTo>
                  <a:pt x="55" y="190"/>
                </a:lnTo>
                <a:lnTo>
                  <a:pt x="55" y="191"/>
                </a:lnTo>
                <a:lnTo>
                  <a:pt x="54" y="192"/>
                </a:lnTo>
                <a:lnTo>
                  <a:pt x="54" y="193"/>
                </a:lnTo>
                <a:lnTo>
                  <a:pt x="54" y="194"/>
                </a:lnTo>
                <a:lnTo>
                  <a:pt x="54" y="195"/>
                </a:lnTo>
                <a:lnTo>
                  <a:pt x="54" y="196"/>
                </a:lnTo>
                <a:lnTo>
                  <a:pt x="53" y="197"/>
                </a:lnTo>
                <a:lnTo>
                  <a:pt x="53" y="198"/>
                </a:lnTo>
                <a:lnTo>
                  <a:pt x="53" y="199"/>
                </a:lnTo>
                <a:lnTo>
                  <a:pt x="53" y="200"/>
                </a:lnTo>
                <a:lnTo>
                  <a:pt x="53" y="201"/>
                </a:lnTo>
                <a:lnTo>
                  <a:pt x="53" y="202"/>
                </a:lnTo>
                <a:lnTo>
                  <a:pt x="53" y="204"/>
                </a:lnTo>
                <a:lnTo>
                  <a:pt x="53" y="205"/>
                </a:lnTo>
                <a:lnTo>
                  <a:pt x="53" y="206"/>
                </a:lnTo>
                <a:lnTo>
                  <a:pt x="53" y="207"/>
                </a:lnTo>
                <a:lnTo>
                  <a:pt x="53" y="208"/>
                </a:lnTo>
                <a:lnTo>
                  <a:pt x="53" y="209"/>
                </a:lnTo>
                <a:lnTo>
                  <a:pt x="53" y="210"/>
                </a:lnTo>
                <a:lnTo>
                  <a:pt x="53" y="211"/>
                </a:lnTo>
                <a:lnTo>
                  <a:pt x="53" y="212"/>
                </a:lnTo>
                <a:lnTo>
                  <a:pt x="53" y="213"/>
                </a:lnTo>
                <a:lnTo>
                  <a:pt x="53" y="214"/>
                </a:lnTo>
                <a:lnTo>
                  <a:pt x="53" y="215"/>
                </a:lnTo>
                <a:lnTo>
                  <a:pt x="54" y="216"/>
                </a:lnTo>
                <a:lnTo>
                  <a:pt x="54" y="218"/>
                </a:lnTo>
                <a:lnTo>
                  <a:pt x="54" y="219"/>
                </a:lnTo>
                <a:lnTo>
                  <a:pt x="54" y="220"/>
                </a:lnTo>
                <a:lnTo>
                  <a:pt x="55" y="220"/>
                </a:lnTo>
                <a:lnTo>
                  <a:pt x="55" y="221"/>
                </a:lnTo>
                <a:lnTo>
                  <a:pt x="55" y="222"/>
                </a:lnTo>
                <a:lnTo>
                  <a:pt x="55" y="223"/>
                </a:lnTo>
                <a:lnTo>
                  <a:pt x="56" y="223"/>
                </a:lnTo>
                <a:lnTo>
                  <a:pt x="56" y="224"/>
                </a:lnTo>
                <a:lnTo>
                  <a:pt x="56" y="225"/>
                </a:lnTo>
                <a:lnTo>
                  <a:pt x="57" y="226"/>
                </a:lnTo>
                <a:lnTo>
                  <a:pt x="57" y="227"/>
                </a:lnTo>
                <a:lnTo>
                  <a:pt x="57" y="228"/>
                </a:lnTo>
                <a:lnTo>
                  <a:pt x="58" y="228"/>
                </a:lnTo>
                <a:lnTo>
                  <a:pt x="58" y="230"/>
                </a:lnTo>
                <a:lnTo>
                  <a:pt x="59" y="231"/>
                </a:lnTo>
                <a:lnTo>
                  <a:pt x="60" y="231"/>
                </a:lnTo>
                <a:lnTo>
                  <a:pt x="60" y="232"/>
                </a:lnTo>
                <a:lnTo>
                  <a:pt x="60" y="233"/>
                </a:lnTo>
                <a:lnTo>
                  <a:pt x="61" y="233"/>
                </a:lnTo>
                <a:lnTo>
                  <a:pt x="61" y="234"/>
                </a:lnTo>
                <a:lnTo>
                  <a:pt x="62" y="234"/>
                </a:lnTo>
                <a:lnTo>
                  <a:pt x="62" y="235"/>
                </a:lnTo>
                <a:lnTo>
                  <a:pt x="63" y="235"/>
                </a:lnTo>
                <a:lnTo>
                  <a:pt x="63" y="236"/>
                </a:lnTo>
                <a:lnTo>
                  <a:pt x="64" y="236"/>
                </a:lnTo>
                <a:lnTo>
                  <a:pt x="65" y="237"/>
                </a:lnTo>
                <a:lnTo>
                  <a:pt x="66" y="237"/>
                </a:lnTo>
                <a:lnTo>
                  <a:pt x="66" y="238"/>
                </a:lnTo>
                <a:lnTo>
                  <a:pt x="67" y="238"/>
                </a:lnTo>
                <a:lnTo>
                  <a:pt x="68" y="238"/>
                </a:lnTo>
                <a:lnTo>
                  <a:pt x="69" y="239"/>
                </a:lnTo>
                <a:lnTo>
                  <a:pt x="70" y="239"/>
                </a:lnTo>
                <a:lnTo>
                  <a:pt x="0" y="239"/>
                </a:lnTo>
                <a:lnTo>
                  <a:pt x="47" y="218"/>
                </a:lnTo>
                <a:lnTo>
                  <a:pt x="0" y="201"/>
                </a:lnTo>
                <a:lnTo>
                  <a:pt x="36" y="183"/>
                </a:lnTo>
                <a:lnTo>
                  <a:pt x="0" y="166"/>
                </a:lnTo>
                <a:lnTo>
                  <a:pt x="0" y="108"/>
                </a:lnTo>
                <a:lnTo>
                  <a:pt x="23" y="93"/>
                </a:lnTo>
                <a:lnTo>
                  <a:pt x="0" y="81"/>
                </a:lnTo>
                <a:lnTo>
                  <a:pt x="23" y="68"/>
                </a:lnTo>
                <a:lnTo>
                  <a:pt x="0" y="52"/>
                </a:lnTo>
                <a:lnTo>
                  <a:pt x="26" y="41"/>
                </a:lnTo>
                <a:lnTo>
                  <a:pt x="0" y="27"/>
                </a:lnTo>
                <a:lnTo>
                  <a:pt x="33" y="16"/>
                </a:lnTo>
                <a:lnTo>
                  <a:pt x="0" y="0"/>
                </a:lnTo>
                <a:lnTo>
                  <a:pt x="80" y="0"/>
                </a:lnTo>
                <a:close/>
              </a:path>
            </a:pathLst>
          </a:custGeom>
          <a:solidFill>
            <a:srgbClr val="66C7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707" name="Freeform 457"/>
          <p:cNvSpPr>
            <a:spLocks/>
          </p:cNvSpPr>
          <p:nvPr/>
        </p:nvSpPr>
        <p:spPr bwMode="auto">
          <a:xfrm>
            <a:off x="7423151" y="3309939"/>
            <a:ext cx="30163" cy="28575"/>
          </a:xfrm>
          <a:custGeom>
            <a:avLst/>
            <a:gdLst>
              <a:gd name="T0" fmla="*/ 28575 w 19"/>
              <a:gd name="T1" fmla="*/ 15875 h 18"/>
              <a:gd name="T2" fmla="*/ 3175 w 19"/>
              <a:gd name="T3" fmla="*/ 28575 h 18"/>
              <a:gd name="T4" fmla="*/ 0 w 19"/>
              <a:gd name="T5" fmla="*/ 11113 h 18"/>
              <a:gd name="T6" fmla="*/ 26988 w 19"/>
              <a:gd name="T7" fmla="*/ 0 h 18"/>
              <a:gd name="T8" fmla="*/ 26988 w 19"/>
              <a:gd name="T9" fmla="*/ 0 h 18"/>
              <a:gd name="T10" fmla="*/ 28575 w 19"/>
              <a:gd name="T11" fmla="*/ 1588 h 18"/>
              <a:gd name="T12" fmla="*/ 28575 w 19"/>
              <a:gd name="T13" fmla="*/ 3175 h 18"/>
              <a:gd name="T14" fmla="*/ 28575 w 19"/>
              <a:gd name="T15" fmla="*/ 3175 h 18"/>
              <a:gd name="T16" fmla="*/ 28575 w 19"/>
              <a:gd name="T17" fmla="*/ 4763 h 18"/>
              <a:gd name="T18" fmla="*/ 30163 w 19"/>
              <a:gd name="T19" fmla="*/ 4763 h 18"/>
              <a:gd name="T20" fmla="*/ 30163 w 19"/>
              <a:gd name="T21" fmla="*/ 6350 h 18"/>
              <a:gd name="T22" fmla="*/ 30163 w 19"/>
              <a:gd name="T23" fmla="*/ 6350 h 18"/>
              <a:gd name="T24" fmla="*/ 30163 w 19"/>
              <a:gd name="T25" fmla="*/ 7938 h 18"/>
              <a:gd name="T26" fmla="*/ 30163 w 19"/>
              <a:gd name="T27" fmla="*/ 7938 h 18"/>
              <a:gd name="T28" fmla="*/ 30163 w 19"/>
              <a:gd name="T29" fmla="*/ 9525 h 18"/>
              <a:gd name="T30" fmla="*/ 30163 w 19"/>
              <a:gd name="T31" fmla="*/ 11113 h 18"/>
              <a:gd name="T32" fmla="*/ 30163 w 19"/>
              <a:gd name="T33" fmla="*/ 12700 h 18"/>
              <a:gd name="T34" fmla="*/ 28575 w 19"/>
              <a:gd name="T35" fmla="*/ 12700 h 18"/>
              <a:gd name="T36" fmla="*/ 28575 w 19"/>
              <a:gd name="T37" fmla="*/ 14288 h 18"/>
              <a:gd name="T38" fmla="*/ 28575 w 19"/>
              <a:gd name="T39" fmla="*/ 15875 h 18"/>
              <a:gd name="T40" fmla="*/ 28575 w 19"/>
              <a:gd name="T41" fmla="*/ 15875 h 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 h="18">
                <a:moveTo>
                  <a:pt x="18" y="10"/>
                </a:moveTo>
                <a:lnTo>
                  <a:pt x="2" y="18"/>
                </a:lnTo>
                <a:lnTo>
                  <a:pt x="0" y="7"/>
                </a:lnTo>
                <a:lnTo>
                  <a:pt x="17" y="0"/>
                </a:lnTo>
                <a:lnTo>
                  <a:pt x="18" y="1"/>
                </a:lnTo>
                <a:lnTo>
                  <a:pt x="18" y="2"/>
                </a:lnTo>
                <a:lnTo>
                  <a:pt x="18" y="3"/>
                </a:lnTo>
                <a:lnTo>
                  <a:pt x="19" y="3"/>
                </a:lnTo>
                <a:lnTo>
                  <a:pt x="19" y="4"/>
                </a:lnTo>
                <a:lnTo>
                  <a:pt x="19" y="5"/>
                </a:lnTo>
                <a:lnTo>
                  <a:pt x="19" y="6"/>
                </a:lnTo>
                <a:lnTo>
                  <a:pt x="19" y="7"/>
                </a:lnTo>
                <a:lnTo>
                  <a:pt x="19" y="8"/>
                </a:lnTo>
                <a:lnTo>
                  <a:pt x="18" y="8"/>
                </a:lnTo>
                <a:lnTo>
                  <a:pt x="18" y="9"/>
                </a:lnTo>
                <a:lnTo>
                  <a:pt x="18" y="10"/>
                </a:lnTo>
                <a:close/>
              </a:path>
            </a:pathLst>
          </a:custGeom>
          <a:solidFill>
            <a:srgbClr val="4263B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708" name="Freeform 458"/>
          <p:cNvSpPr>
            <a:spLocks/>
          </p:cNvSpPr>
          <p:nvPr/>
        </p:nvSpPr>
        <p:spPr bwMode="auto">
          <a:xfrm>
            <a:off x="7399339" y="3460750"/>
            <a:ext cx="15875" cy="26988"/>
          </a:xfrm>
          <a:custGeom>
            <a:avLst/>
            <a:gdLst>
              <a:gd name="T0" fmla="*/ 7938 w 10"/>
              <a:gd name="T1" fmla="*/ 26988 h 17"/>
              <a:gd name="T2" fmla="*/ 9525 w 10"/>
              <a:gd name="T3" fmla="*/ 26988 h 17"/>
              <a:gd name="T4" fmla="*/ 11113 w 10"/>
              <a:gd name="T5" fmla="*/ 25400 h 17"/>
              <a:gd name="T6" fmla="*/ 12700 w 10"/>
              <a:gd name="T7" fmla="*/ 23813 h 17"/>
              <a:gd name="T8" fmla="*/ 12700 w 10"/>
              <a:gd name="T9" fmla="*/ 22225 h 17"/>
              <a:gd name="T10" fmla="*/ 14288 w 10"/>
              <a:gd name="T11" fmla="*/ 20638 h 17"/>
              <a:gd name="T12" fmla="*/ 14288 w 10"/>
              <a:gd name="T13" fmla="*/ 17463 h 17"/>
              <a:gd name="T14" fmla="*/ 14288 w 10"/>
              <a:gd name="T15" fmla="*/ 15875 h 17"/>
              <a:gd name="T16" fmla="*/ 14288 w 10"/>
              <a:gd name="T17" fmla="*/ 12700 h 17"/>
              <a:gd name="T18" fmla="*/ 14288 w 10"/>
              <a:gd name="T19" fmla="*/ 9525 h 17"/>
              <a:gd name="T20" fmla="*/ 14288 w 10"/>
              <a:gd name="T21" fmla="*/ 6350 h 17"/>
              <a:gd name="T22" fmla="*/ 12700 w 10"/>
              <a:gd name="T23" fmla="*/ 4763 h 17"/>
              <a:gd name="T24" fmla="*/ 12700 w 10"/>
              <a:gd name="T25" fmla="*/ 3175 h 17"/>
              <a:gd name="T26" fmla="*/ 11113 w 10"/>
              <a:gd name="T27" fmla="*/ 1588 h 17"/>
              <a:gd name="T28" fmla="*/ 9525 w 10"/>
              <a:gd name="T29" fmla="*/ 1588 h 17"/>
              <a:gd name="T30" fmla="*/ 7938 w 10"/>
              <a:gd name="T31" fmla="*/ 0 h 17"/>
              <a:gd name="T32" fmla="*/ 6350 w 10"/>
              <a:gd name="T33" fmla="*/ 0 h 17"/>
              <a:gd name="T34" fmla="*/ 4763 w 10"/>
              <a:gd name="T35" fmla="*/ 1588 h 17"/>
              <a:gd name="T36" fmla="*/ 3175 w 10"/>
              <a:gd name="T37" fmla="*/ 1588 h 17"/>
              <a:gd name="T38" fmla="*/ 3175 w 10"/>
              <a:gd name="T39" fmla="*/ 3175 h 17"/>
              <a:gd name="T40" fmla="*/ 1588 w 10"/>
              <a:gd name="T41" fmla="*/ 4763 h 17"/>
              <a:gd name="T42" fmla="*/ 1588 w 10"/>
              <a:gd name="T43" fmla="*/ 6350 h 17"/>
              <a:gd name="T44" fmla="*/ 0 w 10"/>
              <a:gd name="T45" fmla="*/ 9525 h 17"/>
              <a:gd name="T46" fmla="*/ 0 w 10"/>
              <a:gd name="T47" fmla="*/ 12700 h 17"/>
              <a:gd name="T48" fmla="*/ 0 w 10"/>
              <a:gd name="T49" fmla="*/ 15875 h 17"/>
              <a:gd name="T50" fmla="*/ 0 w 10"/>
              <a:gd name="T51" fmla="*/ 17463 h 17"/>
              <a:gd name="T52" fmla="*/ 1588 w 10"/>
              <a:gd name="T53" fmla="*/ 20638 h 17"/>
              <a:gd name="T54" fmla="*/ 1588 w 10"/>
              <a:gd name="T55" fmla="*/ 22225 h 17"/>
              <a:gd name="T56" fmla="*/ 3175 w 10"/>
              <a:gd name="T57" fmla="*/ 23813 h 17"/>
              <a:gd name="T58" fmla="*/ 3175 w 10"/>
              <a:gd name="T59" fmla="*/ 25400 h 17"/>
              <a:gd name="T60" fmla="*/ 4763 w 10"/>
              <a:gd name="T61" fmla="*/ 26988 h 17"/>
              <a:gd name="T62" fmla="*/ 6350 w 10"/>
              <a:gd name="T63" fmla="*/ 26988 h 1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 h="17">
                <a:moveTo>
                  <a:pt x="5" y="17"/>
                </a:moveTo>
                <a:lnTo>
                  <a:pt x="5" y="17"/>
                </a:lnTo>
                <a:lnTo>
                  <a:pt x="6" y="17"/>
                </a:lnTo>
                <a:lnTo>
                  <a:pt x="7" y="17"/>
                </a:lnTo>
                <a:lnTo>
                  <a:pt x="7" y="16"/>
                </a:lnTo>
                <a:lnTo>
                  <a:pt x="8" y="15"/>
                </a:lnTo>
                <a:lnTo>
                  <a:pt x="8" y="14"/>
                </a:lnTo>
                <a:lnTo>
                  <a:pt x="9" y="14"/>
                </a:lnTo>
                <a:lnTo>
                  <a:pt x="9" y="13"/>
                </a:lnTo>
                <a:lnTo>
                  <a:pt x="9" y="12"/>
                </a:lnTo>
                <a:lnTo>
                  <a:pt x="9" y="11"/>
                </a:lnTo>
                <a:lnTo>
                  <a:pt x="9" y="10"/>
                </a:lnTo>
                <a:lnTo>
                  <a:pt x="10" y="9"/>
                </a:lnTo>
                <a:lnTo>
                  <a:pt x="9" y="8"/>
                </a:lnTo>
                <a:lnTo>
                  <a:pt x="9" y="7"/>
                </a:lnTo>
                <a:lnTo>
                  <a:pt x="9" y="6"/>
                </a:lnTo>
                <a:lnTo>
                  <a:pt x="9" y="4"/>
                </a:lnTo>
                <a:lnTo>
                  <a:pt x="8" y="3"/>
                </a:lnTo>
                <a:lnTo>
                  <a:pt x="8" y="2"/>
                </a:lnTo>
                <a:lnTo>
                  <a:pt x="7" y="2"/>
                </a:lnTo>
                <a:lnTo>
                  <a:pt x="7" y="1"/>
                </a:lnTo>
                <a:lnTo>
                  <a:pt x="6" y="1"/>
                </a:lnTo>
                <a:lnTo>
                  <a:pt x="5" y="0"/>
                </a:lnTo>
                <a:lnTo>
                  <a:pt x="4" y="0"/>
                </a:lnTo>
                <a:lnTo>
                  <a:pt x="4" y="1"/>
                </a:lnTo>
                <a:lnTo>
                  <a:pt x="3" y="1"/>
                </a:lnTo>
                <a:lnTo>
                  <a:pt x="2" y="1"/>
                </a:lnTo>
                <a:lnTo>
                  <a:pt x="2" y="2"/>
                </a:lnTo>
                <a:lnTo>
                  <a:pt x="1" y="2"/>
                </a:lnTo>
                <a:lnTo>
                  <a:pt x="1" y="3"/>
                </a:lnTo>
                <a:lnTo>
                  <a:pt x="1" y="4"/>
                </a:lnTo>
                <a:lnTo>
                  <a:pt x="0" y="6"/>
                </a:lnTo>
                <a:lnTo>
                  <a:pt x="0" y="7"/>
                </a:lnTo>
                <a:lnTo>
                  <a:pt x="0" y="8"/>
                </a:lnTo>
                <a:lnTo>
                  <a:pt x="0" y="9"/>
                </a:lnTo>
                <a:lnTo>
                  <a:pt x="0" y="10"/>
                </a:lnTo>
                <a:lnTo>
                  <a:pt x="0" y="11"/>
                </a:lnTo>
                <a:lnTo>
                  <a:pt x="0" y="12"/>
                </a:lnTo>
                <a:lnTo>
                  <a:pt x="1" y="13"/>
                </a:lnTo>
                <a:lnTo>
                  <a:pt x="1" y="14"/>
                </a:lnTo>
                <a:lnTo>
                  <a:pt x="1" y="15"/>
                </a:lnTo>
                <a:lnTo>
                  <a:pt x="2" y="15"/>
                </a:lnTo>
                <a:lnTo>
                  <a:pt x="2" y="16"/>
                </a:lnTo>
                <a:lnTo>
                  <a:pt x="3" y="17"/>
                </a:lnTo>
                <a:lnTo>
                  <a:pt x="4" y="17"/>
                </a:lnTo>
                <a:lnTo>
                  <a:pt x="5" y="17"/>
                </a:lnTo>
                <a:close/>
              </a:path>
            </a:pathLst>
          </a:custGeom>
          <a:solidFill>
            <a:srgbClr val="D4EBD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709" name="Freeform 459"/>
          <p:cNvSpPr>
            <a:spLocks/>
          </p:cNvSpPr>
          <p:nvPr/>
        </p:nvSpPr>
        <p:spPr bwMode="auto">
          <a:xfrm>
            <a:off x="7378700" y="3292476"/>
            <a:ext cx="46038" cy="87313"/>
          </a:xfrm>
          <a:custGeom>
            <a:avLst/>
            <a:gdLst>
              <a:gd name="T0" fmla="*/ 25400 w 29"/>
              <a:gd name="T1" fmla="*/ 85725 h 55"/>
              <a:gd name="T2" fmla="*/ 26988 w 29"/>
              <a:gd name="T3" fmla="*/ 85725 h 55"/>
              <a:gd name="T4" fmla="*/ 30163 w 29"/>
              <a:gd name="T5" fmla="*/ 84138 h 55"/>
              <a:gd name="T6" fmla="*/ 31750 w 29"/>
              <a:gd name="T7" fmla="*/ 82550 h 55"/>
              <a:gd name="T8" fmla="*/ 33338 w 29"/>
              <a:gd name="T9" fmla="*/ 80963 h 55"/>
              <a:gd name="T10" fmla="*/ 36513 w 29"/>
              <a:gd name="T11" fmla="*/ 79375 h 55"/>
              <a:gd name="T12" fmla="*/ 39688 w 29"/>
              <a:gd name="T13" fmla="*/ 74613 h 55"/>
              <a:gd name="T14" fmla="*/ 42863 w 29"/>
              <a:gd name="T15" fmla="*/ 69850 h 55"/>
              <a:gd name="T16" fmla="*/ 42863 w 29"/>
              <a:gd name="T17" fmla="*/ 63500 h 55"/>
              <a:gd name="T18" fmla="*/ 44450 w 29"/>
              <a:gd name="T19" fmla="*/ 60325 h 55"/>
              <a:gd name="T20" fmla="*/ 46038 w 29"/>
              <a:gd name="T21" fmla="*/ 55563 h 55"/>
              <a:gd name="T22" fmla="*/ 46038 w 29"/>
              <a:gd name="T23" fmla="*/ 50800 h 55"/>
              <a:gd name="T24" fmla="*/ 46038 w 29"/>
              <a:gd name="T25" fmla="*/ 46038 h 55"/>
              <a:gd name="T26" fmla="*/ 46038 w 29"/>
              <a:gd name="T27" fmla="*/ 41275 h 55"/>
              <a:gd name="T28" fmla="*/ 46038 w 29"/>
              <a:gd name="T29" fmla="*/ 38100 h 55"/>
              <a:gd name="T30" fmla="*/ 46038 w 29"/>
              <a:gd name="T31" fmla="*/ 33338 h 55"/>
              <a:gd name="T32" fmla="*/ 46038 w 29"/>
              <a:gd name="T33" fmla="*/ 28575 h 55"/>
              <a:gd name="T34" fmla="*/ 44450 w 29"/>
              <a:gd name="T35" fmla="*/ 25400 h 55"/>
              <a:gd name="T36" fmla="*/ 42863 w 29"/>
              <a:gd name="T37" fmla="*/ 20638 h 55"/>
              <a:gd name="T38" fmla="*/ 41275 w 29"/>
              <a:gd name="T39" fmla="*/ 14288 h 55"/>
              <a:gd name="T40" fmla="*/ 36513 w 29"/>
              <a:gd name="T41" fmla="*/ 9525 h 55"/>
              <a:gd name="T42" fmla="*/ 34925 w 29"/>
              <a:gd name="T43" fmla="*/ 6350 h 55"/>
              <a:gd name="T44" fmla="*/ 33338 w 29"/>
              <a:gd name="T45" fmla="*/ 4763 h 55"/>
              <a:gd name="T46" fmla="*/ 30163 w 29"/>
              <a:gd name="T47" fmla="*/ 1588 h 55"/>
              <a:gd name="T48" fmla="*/ 28575 w 29"/>
              <a:gd name="T49" fmla="*/ 1588 h 55"/>
              <a:gd name="T50" fmla="*/ 26988 w 29"/>
              <a:gd name="T51" fmla="*/ 0 h 55"/>
              <a:gd name="T52" fmla="*/ 23813 w 29"/>
              <a:gd name="T53" fmla="*/ 0 h 55"/>
              <a:gd name="T54" fmla="*/ 20638 w 29"/>
              <a:gd name="T55" fmla="*/ 0 h 55"/>
              <a:gd name="T56" fmla="*/ 19050 w 29"/>
              <a:gd name="T57" fmla="*/ 1588 h 55"/>
              <a:gd name="T58" fmla="*/ 15875 w 29"/>
              <a:gd name="T59" fmla="*/ 1588 h 55"/>
              <a:gd name="T60" fmla="*/ 14288 w 29"/>
              <a:gd name="T61" fmla="*/ 4763 h 55"/>
              <a:gd name="T62" fmla="*/ 11113 w 29"/>
              <a:gd name="T63" fmla="*/ 4763 h 55"/>
              <a:gd name="T64" fmla="*/ 7938 w 29"/>
              <a:gd name="T65" fmla="*/ 9525 h 55"/>
              <a:gd name="T66" fmla="*/ 4763 w 29"/>
              <a:gd name="T67" fmla="*/ 15875 h 55"/>
              <a:gd name="T68" fmla="*/ 1588 w 29"/>
              <a:gd name="T69" fmla="*/ 22225 h 55"/>
              <a:gd name="T70" fmla="*/ 1588 w 29"/>
              <a:gd name="T71" fmla="*/ 26988 h 55"/>
              <a:gd name="T72" fmla="*/ 0 w 29"/>
              <a:gd name="T73" fmla="*/ 30163 h 55"/>
              <a:gd name="T74" fmla="*/ 0 w 29"/>
              <a:gd name="T75" fmla="*/ 34925 h 55"/>
              <a:gd name="T76" fmla="*/ 0 w 29"/>
              <a:gd name="T77" fmla="*/ 39688 h 55"/>
              <a:gd name="T78" fmla="*/ 0 w 29"/>
              <a:gd name="T79" fmla="*/ 44450 h 55"/>
              <a:gd name="T80" fmla="*/ 0 w 29"/>
              <a:gd name="T81" fmla="*/ 47625 h 55"/>
              <a:gd name="T82" fmla="*/ 0 w 29"/>
              <a:gd name="T83" fmla="*/ 52388 h 55"/>
              <a:gd name="T84" fmla="*/ 0 w 29"/>
              <a:gd name="T85" fmla="*/ 57150 h 55"/>
              <a:gd name="T86" fmla="*/ 1588 w 29"/>
              <a:gd name="T87" fmla="*/ 60325 h 55"/>
              <a:gd name="T88" fmla="*/ 3175 w 29"/>
              <a:gd name="T89" fmla="*/ 63500 h 55"/>
              <a:gd name="T90" fmla="*/ 4763 w 29"/>
              <a:gd name="T91" fmla="*/ 69850 h 55"/>
              <a:gd name="T92" fmla="*/ 6350 w 29"/>
              <a:gd name="T93" fmla="*/ 74613 h 55"/>
              <a:gd name="T94" fmla="*/ 11113 w 29"/>
              <a:gd name="T95" fmla="*/ 79375 h 55"/>
              <a:gd name="T96" fmla="*/ 14288 w 29"/>
              <a:gd name="T97" fmla="*/ 82550 h 55"/>
              <a:gd name="T98" fmla="*/ 15875 w 29"/>
              <a:gd name="T99" fmla="*/ 84138 h 55"/>
              <a:gd name="T100" fmla="*/ 17463 w 29"/>
              <a:gd name="T101" fmla="*/ 84138 h 55"/>
              <a:gd name="T102" fmla="*/ 20638 w 29"/>
              <a:gd name="T103" fmla="*/ 85725 h 55"/>
              <a:gd name="T104" fmla="*/ 23813 w 29"/>
              <a:gd name="T105" fmla="*/ 87313 h 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9" h="55">
                <a:moveTo>
                  <a:pt x="15" y="55"/>
                </a:moveTo>
                <a:lnTo>
                  <a:pt x="15" y="54"/>
                </a:lnTo>
                <a:lnTo>
                  <a:pt x="16" y="54"/>
                </a:lnTo>
                <a:lnTo>
                  <a:pt x="17" y="54"/>
                </a:lnTo>
                <a:lnTo>
                  <a:pt x="18" y="54"/>
                </a:lnTo>
                <a:lnTo>
                  <a:pt x="18" y="53"/>
                </a:lnTo>
                <a:lnTo>
                  <a:pt x="19" y="53"/>
                </a:lnTo>
                <a:lnTo>
                  <a:pt x="20" y="53"/>
                </a:lnTo>
                <a:lnTo>
                  <a:pt x="20" y="52"/>
                </a:lnTo>
                <a:lnTo>
                  <a:pt x="21" y="52"/>
                </a:lnTo>
                <a:lnTo>
                  <a:pt x="21" y="51"/>
                </a:lnTo>
                <a:lnTo>
                  <a:pt x="22" y="51"/>
                </a:lnTo>
                <a:lnTo>
                  <a:pt x="22" y="50"/>
                </a:lnTo>
                <a:lnTo>
                  <a:pt x="23" y="50"/>
                </a:lnTo>
                <a:lnTo>
                  <a:pt x="23" y="48"/>
                </a:lnTo>
                <a:lnTo>
                  <a:pt x="24" y="48"/>
                </a:lnTo>
                <a:lnTo>
                  <a:pt x="25" y="47"/>
                </a:lnTo>
                <a:lnTo>
                  <a:pt x="26" y="47"/>
                </a:lnTo>
                <a:lnTo>
                  <a:pt x="26" y="45"/>
                </a:lnTo>
                <a:lnTo>
                  <a:pt x="26" y="44"/>
                </a:lnTo>
                <a:lnTo>
                  <a:pt x="27" y="44"/>
                </a:lnTo>
                <a:lnTo>
                  <a:pt x="27" y="42"/>
                </a:lnTo>
                <a:lnTo>
                  <a:pt x="27" y="41"/>
                </a:lnTo>
                <a:lnTo>
                  <a:pt x="27" y="40"/>
                </a:lnTo>
                <a:lnTo>
                  <a:pt x="28" y="40"/>
                </a:lnTo>
                <a:lnTo>
                  <a:pt x="28" y="39"/>
                </a:lnTo>
                <a:lnTo>
                  <a:pt x="28" y="38"/>
                </a:lnTo>
                <a:lnTo>
                  <a:pt x="28" y="37"/>
                </a:lnTo>
                <a:lnTo>
                  <a:pt x="29" y="36"/>
                </a:lnTo>
                <a:lnTo>
                  <a:pt x="29" y="35"/>
                </a:lnTo>
                <a:lnTo>
                  <a:pt x="29" y="34"/>
                </a:lnTo>
                <a:lnTo>
                  <a:pt x="29" y="33"/>
                </a:lnTo>
                <a:lnTo>
                  <a:pt x="29" y="32"/>
                </a:lnTo>
                <a:lnTo>
                  <a:pt x="29" y="31"/>
                </a:lnTo>
                <a:lnTo>
                  <a:pt x="29" y="30"/>
                </a:lnTo>
                <a:lnTo>
                  <a:pt x="29" y="29"/>
                </a:lnTo>
                <a:lnTo>
                  <a:pt x="29" y="28"/>
                </a:lnTo>
                <a:lnTo>
                  <a:pt x="29" y="26"/>
                </a:lnTo>
                <a:lnTo>
                  <a:pt x="29" y="25"/>
                </a:lnTo>
                <a:lnTo>
                  <a:pt x="29" y="24"/>
                </a:lnTo>
                <a:lnTo>
                  <a:pt x="29" y="23"/>
                </a:lnTo>
                <a:lnTo>
                  <a:pt x="29" y="22"/>
                </a:lnTo>
                <a:lnTo>
                  <a:pt x="29" y="21"/>
                </a:lnTo>
                <a:lnTo>
                  <a:pt x="29" y="20"/>
                </a:lnTo>
                <a:lnTo>
                  <a:pt x="29" y="19"/>
                </a:lnTo>
                <a:lnTo>
                  <a:pt x="29" y="18"/>
                </a:lnTo>
                <a:lnTo>
                  <a:pt x="28" y="17"/>
                </a:lnTo>
                <a:lnTo>
                  <a:pt x="28" y="16"/>
                </a:lnTo>
                <a:lnTo>
                  <a:pt x="28" y="15"/>
                </a:lnTo>
                <a:lnTo>
                  <a:pt x="28" y="14"/>
                </a:lnTo>
                <a:lnTo>
                  <a:pt x="27" y="13"/>
                </a:lnTo>
                <a:lnTo>
                  <a:pt x="27" y="12"/>
                </a:lnTo>
                <a:lnTo>
                  <a:pt x="27" y="11"/>
                </a:lnTo>
                <a:lnTo>
                  <a:pt x="26" y="10"/>
                </a:lnTo>
                <a:lnTo>
                  <a:pt x="26" y="9"/>
                </a:lnTo>
                <a:lnTo>
                  <a:pt x="26" y="8"/>
                </a:lnTo>
                <a:lnTo>
                  <a:pt x="25" y="7"/>
                </a:lnTo>
                <a:lnTo>
                  <a:pt x="24" y="6"/>
                </a:lnTo>
                <a:lnTo>
                  <a:pt x="23" y="6"/>
                </a:lnTo>
                <a:lnTo>
                  <a:pt x="23" y="5"/>
                </a:lnTo>
                <a:lnTo>
                  <a:pt x="23" y="4"/>
                </a:lnTo>
                <a:lnTo>
                  <a:pt x="22" y="4"/>
                </a:lnTo>
                <a:lnTo>
                  <a:pt x="22" y="3"/>
                </a:lnTo>
                <a:lnTo>
                  <a:pt x="21" y="3"/>
                </a:lnTo>
                <a:lnTo>
                  <a:pt x="20" y="3"/>
                </a:lnTo>
                <a:lnTo>
                  <a:pt x="20" y="2"/>
                </a:lnTo>
                <a:lnTo>
                  <a:pt x="20" y="1"/>
                </a:lnTo>
                <a:lnTo>
                  <a:pt x="19" y="1"/>
                </a:lnTo>
                <a:lnTo>
                  <a:pt x="18" y="1"/>
                </a:lnTo>
                <a:lnTo>
                  <a:pt x="17" y="0"/>
                </a:lnTo>
                <a:lnTo>
                  <a:pt x="16" y="0"/>
                </a:lnTo>
                <a:lnTo>
                  <a:pt x="15" y="0"/>
                </a:lnTo>
                <a:lnTo>
                  <a:pt x="14" y="0"/>
                </a:lnTo>
                <a:lnTo>
                  <a:pt x="13" y="0"/>
                </a:lnTo>
                <a:lnTo>
                  <a:pt x="12" y="0"/>
                </a:lnTo>
                <a:lnTo>
                  <a:pt x="12" y="1"/>
                </a:lnTo>
                <a:lnTo>
                  <a:pt x="11" y="1"/>
                </a:lnTo>
                <a:lnTo>
                  <a:pt x="10" y="1"/>
                </a:lnTo>
                <a:lnTo>
                  <a:pt x="9" y="2"/>
                </a:lnTo>
                <a:lnTo>
                  <a:pt x="9" y="3"/>
                </a:lnTo>
                <a:lnTo>
                  <a:pt x="8" y="3"/>
                </a:lnTo>
                <a:lnTo>
                  <a:pt x="7" y="3"/>
                </a:lnTo>
                <a:lnTo>
                  <a:pt x="7" y="4"/>
                </a:lnTo>
                <a:lnTo>
                  <a:pt x="6" y="5"/>
                </a:lnTo>
                <a:lnTo>
                  <a:pt x="5" y="6"/>
                </a:lnTo>
                <a:lnTo>
                  <a:pt x="4" y="7"/>
                </a:lnTo>
                <a:lnTo>
                  <a:pt x="4" y="8"/>
                </a:lnTo>
                <a:lnTo>
                  <a:pt x="3" y="9"/>
                </a:lnTo>
                <a:lnTo>
                  <a:pt x="3" y="10"/>
                </a:lnTo>
                <a:lnTo>
                  <a:pt x="3" y="11"/>
                </a:lnTo>
                <a:lnTo>
                  <a:pt x="2" y="12"/>
                </a:lnTo>
                <a:lnTo>
                  <a:pt x="2" y="13"/>
                </a:lnTo>
                <a:lnTo>
                  <a:pt x="1" y="14"/>
                </a:lnTo>
                <a:lnTo>
                  <a:pt x="1" y="15"/>
                </a:lnTo>
                <a:lnTo>
                  <a:pt x="1" y="16"/>
                </a:lnTo>
                <a:lnTo>
                  <a:pt x="1" y="17"/>
                </a:lnTo>
                <a:lnTo>
                  <a:pt x="1" y="18"/>
                </a:lnTo>
                <a:lnTo>
                  <a:pt x="0" y="18"/>
                </a:lnTo>
                <a:lnTo>
                  <a:pt x="0" y="19"/>
                </a:lnTo>
                <a:lnTo>
                  <a:pt x="0" y="20"/>
                </a:lnTo>
                <a:lnTo>
                  <a:pt x="0" y="21"/>
                </a:lnTo>
                <a:lnTo>
                  <a:pt x="0" y="22"/>
                </a:lnTo>
                <a:lnTo>
                  <a:pt x="0" y="23"/>
                </a:lnTo>
                <a:lnTo>
                  <a:pt x="0" y="24"/>
                </a:lnTo>
                <a:lnTo>
                  <a:pt x="0" y="25"/>
                </a:lnTo>
                <a:lnTo>
                  <a:pt x="0" y="26"/>
                </a:lnTo>
                <a:lnTo>
                  <a:pt x="0" y="28"/>
                </a:lnTo>
                <a:lnTo>
                  <a:pt x="0" y="29"/>
                </a:lnTo>
                <a:lnTo>
                  <a:pt x="0" y="30"/>
                </a:lnTo>
                <a:lnTo>
                  <a:pt x="0" y="31"/>
                </a:lnTo>
                <a:lnTo>
                  <a:pt x="0" y="32"/>
                </a:lnTo>
                <a:lnTo>
                  <a:pt x="0" y="33"/>
                </a:lnTo>
                <a:lnTo>
                  <a:pt x="0" y="34"/>
                </a:lnTo>
                <a:lnTo>
                  <a:pt x="0" y="35"/>
                </a:lnTo>
                <a:lnTo>
                  <a:pt x="0" y="36"/>
                </a:lnTo>
                <a:lnTo>
                  <a:pt x="1" y="36"/>
                </a:lnTo>
                <a:lnTo>
                  <a:pt x="1" y="37"/>
                </a:lnTo>
                <a:lnTo>
                  <a:pt x="1" y="38"/>
                </a:lnTo>
                <a:lnTo>
                  <a:pt x="1" y="39"/>
                </a:lnTo>
                <a:lnTo>
                  <a:pt x="1" y="40"/>
                </a:lnTo>
                <a:lnTo>
                  <a:pt x="2" y="40"/>
                </a:lnTo>
                <a:lnTo>
                  <a:pt x="2" y="41"/>
                </a:lnTo>
                <a:lnTo>
                  <a:pt x="2" y="42"/>
                </a:lnTo>
                <a:lnTo>
                  <a:pt x="3" y="44"/>
                </a:lnTo>
                <a:lnTo>
                  <a:pt x="3" y="45"/>
                </a:lnTo>
                <a:lnTo>
                  <a:pt x="4" y="47"/>
                </a:lnTo>
                <a:lnTo>
                  <a:pt x="5" y="48"/>
                </a:lnTo>
                <a:lnTo>
                  <a:pt x="6" y="50"/>
                </a:lnTo>
                <a:lnTo>
                  <a:pt x="7" y="50"/>
                </a:lnTo>
                <a:lnTo>
                  <a:pt x="7" y="51"/>
                </a:lnTo>
                <a:lnTo>
                  <a:pt x="8" y="51"/>
                </a:lnTo>
                <a:lnTo>
                  <a:pt x="9" y="52"/>
                </a:lnTo>
                <a:lnTo>
                  <a:pt x="10" y="53"/>
                </a:lnTo>
                <a:lnTo>
                  <a:pt x="11" y="53"/>
                </a:lnTo>
                <a:lnTo>
                  <a:pt x="12" y="54"/>
                </a:lnTo>
                <a:lnTo>
                  <a:pt x="13" y="54"/>
                </a:lnTo>
                <a:lnTo>
                  <a:pt x="14" y="54"/>
                </a:lnTo>
                <a:lnTo>
                  <a:pt x="15" y="55"/>
                </a:lnTo>
                <a:close/>
              </a:path>
            </a:pathLst>
          </a:custGeom>
          <a:solidFill>
            <a:srgbClr val="E67A7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710" name="Freeform 460"/>
          <p:cNvSpPr>
            <a:spLocks/>
          </p:cNvSpPr>
          <p:nvPr/>
        </p:nvSpPr>
        <p:spPr bwMode="auto">
          <a:xfrm>
            <a:off x="7412039" y="3357564"/>
            <a:ext cx="28575" cy="60325"/>
          </a:xfrm>
          <a:custGeom>
            <a:avLst/>
            <a:gdLst>
              <a:gd name="T0" fmla="*/ 6350 w 18"/>
              <a:gd name="T1" fmla="*/ 0 h 38"/>
              <a:gd name="T2" fmla="*/ 28575 w 18"/>
              <a:gd name="T3" fmla="*/ 50800 h 38"/>
              <a:gd name="T4" fmla="*/ 22225 w 18"/>
              <a:gd name="T5" fmla="*/ 60325 h 38"/>
              <a:gd name="T6" fmla="*/ 0 w 18"/>
              <a:gd name="T7" fmla="*/ 11113 h 38"/>
              <a:gd name="T8" fmla="*/ 0 w 18"/>
              <a:gd name="T9" fmla="*/ 9525 h 38"/>
              <a:gd name="T10" fmla="*/ 0 w 18"/>
              <a:gd name="T11" fmla="*/ 9525 h 38"/>
              <a:gd name="T12" fmla="*/ 0 w 18"/>
              <a:gd name="T13" fmla="*/ 7938 h 38"/>
              <a:gd name="T14" fmla="*/ 0 w 18"/>
              <a:gd name="T15" fmla="*/ 7938 h 38"/>
              <a:gd name="T16" fmla="*/ 0 w 18"/>
              <a:gd name="T17" fmla="*/ 6350 h 38"/>
              <a:gd name="T18" fmla="*/ 1588 w 18"/>
              <a:gd name="T19" fmla="*/ 4763 h 38"/>
              <a:gd name="T20" fmla="*/ 1588 w 18"/>
              <a:gd name="T21" fmla="*/ 3175 h 38"/>
              <a:gd name="T22" fmla="*/ 1588 w 18"/>
              <a:gd name="T23" fmla="*/ 1588 h 38"/>
              <a:gd name="T24" fmla="*/ 3175 w 18"/>
              <a:gd name="T25" fmla="*/ 0 h 38"/>
              <a:gd name="T26" fmla="*/ 3175 w 18"/>
              <a:gd name="T27" fmla="*/ 0 h 38"/>
              <a:gd name="T28" fmla="*/ 4763 w 18"/>
              <a:gd name="T29" fmla="*/ 0 h 38"/>
              <a:gd name="T30" fmla="*/ 4763 w 18"/>
              <a:gd name="T31" fmla="*/ 0 h 38"/>
              <a:gd name="T32" fmla="*/ 6350 w 18"/>
              <a:gd name="T33" fmla="*/ 0 h 38"/>
              <a:gd name="T34" fmla="*/ 6350 w 18"/>
              <a:gd name="T35" fmla="*/ 0 h 38"/>
              <a:gd name="T36" fmla="*/ 6350 w 18"/>
              <a:gd name="T37" fmla="*/ 0 h 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8" h="38">
                <a:moveTo>
                  <a:pt x="4" y="0"/>
                </a:moveTo>
                <a:lnTo>
                  <a:pt x="18" y="32"/>
                </a:lnTo>
                <a:lnTo>
                  <a:pt x="14" y="38"/>
                </a:lnTo>
                <a:lnTo>
                  <a:pt x="0" y="7"/>
                </a:lnTo>
                <a:lnTo>
                  <a:pt x="0" y="6"/>
                </a:lnTo>
                <a:lnTo>
                  <a:pt x="0" y="5"/>
                </a:lnTo>
                <a:lnTo>
                  <a:pt x="0" y="4"/>
                </a:lnTo>
                <a:lnTo>
                  <a:pt x="1" y="3"/>
                </a:lnTo>
                <a:lnTo>
                  <a:pt x="1" y="2"/>
                </a:lnTo>
                <a:lnTo>
                  <a:pt x="1" y="1"/>
                </a:lnTo>
                <a:lnTo>
                  <a:pt x="2" y="0"/>
                </a:lnTo>
                <a:lnTo>
                  <a:pt x="3" y="0"/>
                </a:lnTo>
                <a:lnTo>
                  <a:pt x="4" y="0"/>
                </a:lnTo>
                <a:close/>
              </a:path>
            </a:pathLst>
          </a:custGeom>
          <a:solidFill>
            <a:srgbClr val="66C7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711" name="Freeform 462"/>
          <p:cNvSpPr>
            <a:spLocks/>
          </p:cNvSpPr>
          <p:nvPr/>
        </p:nvSpPr>
        <p:spPr bwMode="auto">
          <a:xfrm>
            <a:off x="7356476" y="3338513"/>
            <a:ext cx="30163" cy="30162"/>
          </a:xfrm>
          <a:custGeom>
            <a:avLst/>
            <a:gdLst>
              <a:gd name="T0" fmla="*/ 28575 w 19"/>
              <a:gd name="T1" fmla="*/ 15875 h 19"/>
              <a:gd name="T2" fmla="*/ 3175 w 19"/>
              <a:gd name="T3" fmla="*/ 30162 h 19"/>
              <a:gd name="T4" fmla="*/ 0 w 19"/>
              <a:gd name="T5" fmla="*/ 14287 h 19"/>
              <a:gd name="T6" fmla="*/ 26988 w 19"/>
              <a:gd name="T7" fmla="*/ 0 h 19"/>
              <a:gd name="T8" fmla="*/ 26988 w 19"/>
              <a:gd name="T9" fmla="*/ 0 h 19"/>
              <a:gd name="T10" fmla="*/ 26988 w 19"/>
              <a:gd name="T11" fmla="*/ 0 h 19"/>
              <a:gd name="T12" fmla="*/ 28575 w 19"/>
              <a:gd name="T13" fmla="*/ 1587 h 19"/>
              <a:gd name="T14" fmla="*/ 28575 w 19"/>
              <a:gd name="T15" fmla="*/ 3175 h 19"/>
              <a:gd name="T16" fmla="*/ 28575 w 19"/>
              <a:gd name="T17" fmla="*/ 3175 h 19"/>
              <a:gd name="T18" fmla="*/ 30163 w 19"/>
              <a:gd name="T19" fmla="*/ 4762 h 19"/>
              <a:gd name="T20" fmla="*/ 30163 w 19"/>
              <a:gd name="T21" fmla="*/ 6350 h 19"/>
              <a:gd name="T22" fmla="*/ 30163 w 19"/>
              <a:gd name="T23" fmla="*/ 7937 h 19"/>
              <a:gd name="T24" fmla="*/ 30163 w 19"/>
              <a:gd name="T25" fmla="*/ 9525 h 19"/>
              <a:gd name="T26" fmla="*/ 30163 w 19"/>
              <a:gd name="T27" fmla="*/ 11112 h 19"/>
              <a:gd name="T28" fmla="*/ 30163 w 19"/>
              <a:gd name="T29" fmla="*/ 11112 h 19"/>
              <a:gd name="T30" fmla="*/ 30163 w 19"/>
              <a:gd name="T31" fmla="*/ 14287 h 19"/>
              <a:gd name="T32" fmla="*/ 28575 w 19"/>
              <a:gd name="T33" fmla="*/ 14287 h 19"/>
              <a:gd name="T34" fmla="*/ 28575 w 19"/>
              <a:gd name="T35" fmla="*/ 15875 h 19"/>
              <a:gd name="T36" fmla="*/ 28575 w 19"/>
              <a:gd name="T37" fmla="*/ 15875 h 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 h="19">
                <a:moveTo>
                  <a:pt x="18" y="10"/>
                </a:moveTo>
                <a:lnTo>
                  <a:pt x="2" y="19"/>
                </a:lnTo>
                <a:lnTo>
                  <a:pt x="0" y="9"/>
                </a:lnTo>
                <a:lnTo>
                  <a:pt x="17" y="0"/>
                </a:lnTo>
                <a:lnTo>
                  <a:pt x="18" y="1"/>
                </a:lnTo>
                <a:lnTo>
                  <a:pt x="18" y="2"/>
                </a:lnTo>
                <a:lnTo>
                  <a:pt x="19" y="3"/>
                </a:lnTo>
                <a:lnTo>
                  <a:pt x="19" y="4"/>
                </a:lnTo>
                <a:lnTo>
                  <a:pt x="19" y="5"/>
                </a:lnTo>
                <a:lnTo>
                  <a:pt x="19" y="6"/>
                </a:lnTo>
                <a:lnTo>
                  <a:pt x="19" y="7"/>
                </a:lnTo>
                <a:lnTo>
                  <a:pt x="19" y="9"/>
                </a:lnTo>
                <a:lnTo>
                  <a:pt x="18" y="9"/>
                </a:lnTo>
                <a:lnTo>
                  <a:pt x="18" y="10"/>
                </a:lnTo>
                <a:close/>
              </a:path>
            </a:pathLst>
          </a:custGeom>
          <a:solidFill>
            <a:srgbClr val="66C7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712" name="Freeform 463"/>
          <p:cNvSpPr>
            <a:spLocks/>
          </p:cNvSpPr>
          <p:nvPr/>
        </p:nvSpPr>
        <p:spPr bwMode="auto">
          <a:xfrm>
            <a:off x="7321550" y="3336926"/>
            <a:ext cx="39688" cy="73025"/>
          </a:xfrm>
          <a:custGeom>
            <a:avLst/>
            <a:gdLst>
              <a:gd name="T0" fmla="*/ 22225 w 25"/>
              <a:gd name="T1" fmla="*/ 73025 h 46"/>
              <a:gd name="T2" fmla="*/ 23813 w 25"/>
              <a:gd name="T3" fmla="*/ 71438 h 46"/>
              <a:gd name="T4" fmla="*/ 25400 w 25"/>
              <a:gd name="T5" fmla="*/ 71438 h 46"/>
              <a:gd name="T6" fmla="*/ 28575 w 25"/>
              <a:gd name="T7" fmla="*/ 68263 h 46"/>
              <a:gd name="T8" fmla="*/ 31750 w 25"/>
              <a:gd name="T9" fmla="*/ 66675 h 46"/>
              <a:gd name="T10" fmla="*/ 33338 w 25"/>
              <a:gd name="T11" fmla="*/ 63500 h 46"/>
              <a:gd name="T12" fmla="*/ 34925 w 25"/>
              <a:gd name="T13" fmla="*/ 60325 h 46"/>
              <a:gd name="T14" fmla="*/ 36513 w 25"/>
              <a:gd name="T15" fmla="*/ 55563 h 46"/>
              <a:gd name="T16" fmla="*/ 38100 w 25"/>
              <a:gd name="T17" fmla="*/ 50800 h 46"/>
              <a:gd name="T18" fmla="*/ 39688 w 25"/>
              <a:gd name="T19" fmla="*/ 46038 h 46"/>
              <a:gd name="T20" fmla="*/ 39688 w 25"/>
              <a:gd name="T21" fmla="*/ 41275 h 46"/>
              <a:gd name="T22" fmla="*/ 39688 w 25"/>
              <a:gd name="T23" fmla="*/ 38100 h 46"/>
              <a:gd name="T24" fmla="*/ 39688 w 25"/>
              <a:gd name="T25" fmla="*/ 34925 h 46"/>
              <a:gd name="T26" fmla="*/ 39688 w 25"/>
              <a:gd name="T27" fmla="*/ 33338 h 46"/>
              <a:gd name="T28" fmla="*/ 39688 w 25"/>
              <a:gd name="T29" fmla="*/ 30163 h 46"/>
              <a:gd name="T30" fmla="*/ 38100 w 25"/>
              <a:gd name="T31" fmla="*/ 25400 h 46"/>
              <a:gd name="T32" fmla="*/ 38100 w 25"/>
              <a:gd name="T33" fmla="*/ 20638 h 46"/>
              <a:gd name="T34" fmla="*/ 36513 w 25"/>
              <a:gd name="T35" fmla="*/ 15875 h 46"/>
              <a:gd name="T36" fmla="*/ 34925 w 25"/>
              <a:gd name="T37" fmla="*/ 11113 h 46"/>
              <a:gd name="T38" fmla="*/ 33338 w 25"/>
              <a:gd name="T39" fmla="*/ 7938 h 46"/>
              <a:gd name="T40" fmla="*/ 30163 w 25"/>
              <a:gd name="T41" fmla="*/ 4763 h 46"/>
              <a:gd name="T42" fmla="*/ 26988 w 25"/>
              <a:gd name="T43" fmla="*/ 3175 h 46"/>
              <a:gd name="T44" fmla="*/ 25400 w 25"/>
              <a:gd name="T45" fmla="*/ 1588 h 46"/>
              <a:gd name="T46" fmla="*/ 22225 w 25"/>
              <a:gd name="T47" fmla="*/ 0 h 46"/>
              <a:gd name="T48" fmla="*/ 19050 w 25"/>
              <a:gd name="T49" fmla="*/ 0 h 46"/>
              <a:gd name="T50" fmla="*/ 17463 w 25"/>
              <a:gd name="T51" fmla="*/ 0 h 46"/>
              <a:gd name="T52" fmla="*/ 15875 w 25"/>
              <a:gd name="T53" fmla="*/ 0 h 46"/>
              <a:gd name="T54" fmla="*/ 14288 w 25"/>
              <a:gd name="T55" fmla="*/ 1588 h 46"/>
              <a:gd name="T56" fmla="*/ 12700 w 25"/>
              <a:gd name="T57" fmla="*/ 3175 h 46"/>
              <a:gd name="T58" fmla="*/ 9525 w 25"/>
              <a:gd name="T59" fmla="*/ 4763 h 46"/>
              <a:gd name="T60" fmla="*/ 6350 w 25"/>
              <a:gd name="T61" fmla="*/ 7938 h 46"/>
              <a:gd name="T62" fmla="*/ 4763 w 25"/>
              <a:gd name="T63" fmla="*/ 11113 h 46"/>
              <a:gd name="T64" fmla="*/ 3175 w 25"/>
              <a:gd name="T65" fmla="*/ 15875 h 46"/>
              <a:gd name="T66" fmla="*/ 1588 w 25"/>
              <a:gd name="T67" fmla="*/ 20638 h 46"/>
              <a:gd name="T68" fmla="*/ 1588 w 25"/>
              <a:gd name="T69" fmla="*/ 25400 h 46"/>
              <a:gd name="T70" fmla="*/ 0 w 25"/>
              <a:gd name="T71" fmla="*/ 30163 h 46"/>
              <a:gd name="T72" fmla="*/ 0 w 25"/>
              <a:gd name="T73" fmla="*/ 33338 h 46"/>
              <a:gd name="T74" fmla="*/ 0 w 25"/>
              <a:gd name="T75" fmla="*/ 34925 h 46"/>
              <a:gd name="T76" fmla="*/ 0 w 25"/>
              <a:gd name="T77" fmla="*/ 38100 h 46"/>
              <a:gd name="T78" fmla="*/ 0 w 25"/>
              <a:gd name="T79" fmla="*/ 41275 h 46"/>
              <a:gd name="T80" fmla="*/ 1588 w 25"/>
              <a:gd name="T81" fmla="*/ 47625 h 46"/>
              <a:gd name="T82" fmla="*/ 1588 w 25"/>
              <a:gd name="T83" fmla="*/ 52388 h 46"/>
              <a:gd name="T84" fmla="*/ 3175 w 25"/>
              <a:gd name="T85" fmla="*/ 57150 h 46"/>
              <a:gd name="T86" fmla="*/ 4763 w 25"/>
              <a:gd name="T87" fmla="*/ 60325 h 46"/>
              <a:gd name="T88" fmla="*/ 6350 w 25"/>
              <a:gd name="T89" fmla="*/ 65088 h 46"/>
              <a:gd name="T90" fmla="*/ 9525 w 25"/>
              <a:gd name="T91" fmla="*/ 68263 h 46"/>
              <a:gd name="T92" fmla="*/ 12700 w 25"/>
              <a:gd name="T93" fmla="*/ 69850 h 46"/>
              <a:gd name="T94" fmla="*/ 14288 w 25"/>
              <a:gd name="T95" fmla="*/ 71438 h 46"/>
              <a:gd name="T96" fmla="*/ 17463 w 25"/>
              <a:gd name="T97" fmla="*/ 71438 h 46"/>
              <a:gd name="T98" fmla="*/ 17463 w 25"/>
              <a:gd name="T99" fmla="*/ 73025 h 46"/>
              <a:gd name="T100" fmla="*/ 19050 w 25"/>
              <a:gd name="T101" fmla="*/ 73025 h 4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5" h="46">
                <a:moveTo>
                  <a:pt x="12" y="46"/>
                </a:moveTo>
                <a:lnTo>
                  <a:pt x="13" y="46"/>
                </a:lnTo>
                <a:lnTo>
                  <a:pt x="14" y="46"/>
                </a:lnTo>
                <a:lnTo>
                  <a:pt x="14" y="45"/>
                </a:lnTo>
                <a:lnTo>
                  <a:pt x="15" y="45"/>
                </a:lnTo>
                <a:lnTo>
                  <a:pt x="16" y="45"/>
                </a:lnTo>
                <a:lnTo>
                  <a:pt x="17" y="45"/>
                </a:lnTo>
                <a:lnTo>
                  <a:pt x="17" y="44"/>
                </a:lnTo>
                <a:lnTo>
                  <a:pt x="18" y="43"/>
                </a:lnTo>
                <a:lnTo>
                  <a:pt x="19" y="43"/>
                </a:lnTo>
                <a:lnTo>
                  <a:pt x="20" y="42"/>
                </a:lnTo>
                <a:lnTo>
                  <a:pt x="20" y="41"/>
                </a:lnTo>
                <a:lnTo>
                  <a:pt x="21" y="41"/>
                </a:lnTo>
                <a:lnTo>
                  <a:pt x="21" y="40"/>
                </a:lnTo>
                <a:lnTo>
                  <a:pt x="21" y="39"/>
                </a:lnTo>
                <a:lnTo>
                  <a:pt x="22" y="38"/>
                </a:lnTo>
                <a:lnTo>
                  <a:pt x="23" y="36"/>
                </a:lnTo>
                <a:lnTo>
                  <a:pt x="23" y="35"/>
                </a:lnTo>
                <a:lnTo>
                  <a:pt x="23" y="34"/>
                </a:lnTo>
                <a:lnTo>
                  <a:pt x="24" y="33"/>
                </a:lnTo>
                <a:lnTo>
                  <a:pt x="24" y="32"/>
                </a:lnTo>
                <a:lnTo>
                  <a:pt x="24" y="31"/>
                </a:lnTo>
                <a:lnTo>
                  <a:pt x="24" y="30"/>
                </a:lnTo>
                <a:lnTo>
                  <a:pt x="25" y="29"/>
                </a:lnTo>
                <a:lnTo>
                  <a:pt x="25" y="27"/>
                </a:lnTo>
                <a:lnTo>
                  <a:pt x="25" y="26"/>
                </a:lnTo>
                <a:lnTo>
                  <a:pt x="25" y="25"/>
                </a:lnTo>
                <a:lnTo>
                  <a:pt x="25" y="24"/>
                </a:lnTo>
                <a:lnTo>
                  <a:pt x="25" y="23"/>
                </a:lnTo>
                <a:lnTo>
                  <a:pt x="25" y="22"/>
                </a:lnTo>
                <a:lnTo>
                  <a:pt x="25" y="21"/>
                </a:lnTo>
                <a:lnTo>
                  <a:pt x="25" y="20"/>
                </a:lnTo>
                <a:lnTo>
                  <a:pt x="25" y="19"/>
                </a:lnTo>
                <a:lnTo>
                  <a:pt x="25" y="18"/>
                </a:lnTo>
                <a:lnTo>
                  <a:pt x="25" y="17"/>
                </a:lnTo>
                <a:lnTo>
                  <a:pt x="24" y="16"/>
                </a:lnTo>
                <a:lnTo>
                  <a:pt x="24" y="15"/>
                </a:lnTo>
                <a:lnTo>
                  <a:pt x="24" y="14"/>
                </a:lnTo>
                <a:lnTo>
                  <a:pt x="24" y="13"/>
                </a:lnTo>
                <a:lnTo>
                  <a:pt x="23" y="12"/>
                </a:lnTo>
                <a:lnTo>
                  <a:pt x="23" y="11"/>
                </a:lnTo>
                <a:lnTo>
                  <a:pt x="23" y="10"/>
                </a:lnTo>
                <a:lnTo>
                  <a:pt x="23" y="9"/>
                </a:lnTo>
                <a:lnTo>
                  <a:pt x="22" y="8"/>
                </a:lnTo>
                <a:lnTo>
                  <a:pt x="22" y="7"/>
                </a:lnTo>
                <a:lnTo>
                  <a:pt x="21" y="7"/>
                </a:lnTo>
                <a:lnTo>
                  <a:pt x="21" y="6"/>
                </a:lnTo>
                <a:lnTo>
                  <a:pt x="21" y="5"/>
                </a:lnTo>
                <a:lnTo>
                  <a:pt x="20" y="4"/>
                </a:lnTo>
                <a:lnTo>
                  <a:pt x="19" y="3"/>
                </a:lnTo>
                <a:lnTo>
                  <a:pt x="19" y="2"/>
                </a:lnTo>
                <a:lnTo>
                  <a:pt x="18" y="2"/>
                </a:lnTo>
                <a:lnTo>
                  <a:pt x="17" y="2"/>
                </a:lnTo>
                <a:lnTo>
                  <a:pt x="17" y="1"/>
                </a:lnTo>
                <a:lnTo>
                  <a:pt x="16" y="1"/>
                </a:lnTo>
                <a:lnTo>
                  <a:pt x="15" y="1"/>
                </a:lnTo>
                <a:lnTo>
                  <a:pt x="15" y="0"/>
                </a:lnTo>
                <a:lnTo>
                  <a:pt x="14" y="0"/>
                </a:lnTo>
                <a:lnTo>
                  <a:pt x="13" y="0"/>
                </a:lnTo>
                <a:lnTo>
                  <a:pt x="12" y="0"/>
                </a:lnTo>
                <a:lnTo>
                  <a:pt x="11" y="0"/>
                </a:lnTo>
                <a:lnTo>
                  <a:pt x="10" y="0"/>
                </a:lnTo>
                <a:lnTo>
                  <a:pt x="10" y="1"/>
                </a:lnTo>
                <a:lnTo>
                  <a:pt x="9" y="1"/>
                </a:lnTo>
                <a:lnTo>
                  <a:pt x="8" y="1"/>
                </a:lnTo>
                <a:lnTo>
                  <a:pt x="8" y="2"/>
                </a:lnTo>
                <a:lnTo>
                  <a:pt x="7" y="2"/>
                </a:lnTo>
                <a:lnTo>
                  <a:pt x="6" y="2"/>
                </a:lnTo>
                <a:lnTo>
                  <a:pt x="6" y="3"/>
                </a:lnTo>
                <a:lnTo>
                  <a:pt x="5" y="4"/>
                </a:lnTo>
                <a:lnTo>
                  <a:pt x="4" y="5"/>
                </a:lnTo>
                <a:lnTo>
                  <a:pt x="4" y="6"/>
                </a:lnTo>
                <a:lnTo>
                  <a:pt x="4" y="7"/>
                </a:lnTo>
                <a:lnTo>
                  <a:pt x="3" y="7"/>
                </a:lnTo>
                <a:lnTo>
                  <a:pt x="3" y="8"/>
                </a:lnTo>
                <a:lnTo>
                  <a:pt x="2" y="9"/>
                </a:lnTo>
                <a:lnTo>
                  <a:pt x="2" y="10"/>
                </a:lnTo>
                <a:lnTo>
                  <a:pt x="2" y="11"/>
                </a:lnTo>
                <a:lnTo>
                  <a:pt x="1" y="12"/>
                </a:lnTo>
                <a:lnTo>
                  <a:pt x="1" y="13"/>
                </a:lnTo>
                <a:lnTo>
                  <a:pt x="1" y="14"/>
                </a:lnTo>
                <a:lnTo>
                  <a:pt x="1" y="15"/>
                </a:lnTo>
                <a:lnTo>
                  <a:pt x="1" y="16"/>
                </a:lnTo>
                <a:lnTo>
                  <a:pt x="0" y="17"/>
                </a:lnTo>
                <a:lnTo>
                  <a:pt x="0" y="18"/>
                </a:lnTo>
                <a:lnTo>
                  <a:pt x="0" y="19"/>
                </a:lnTo>
                <a:lnTo>
                  <a:pt x="0" y="20"/>
                </a:lnTo>
                <a:lnTo>
                  <a:pt x="0" y="21"/>
                </a:lnTo>
                <a:lnTo>
                  <a:pt x="0" y="22"/>
                </a:lnTo>
                <a:lnTo>
                  <a:pt x="0" y="23"/>
                </a:lnTo>
                <a:lnTo>
                  <a:pt x="0" y="24"/>
                </a:lnTo>
                <a:lnTo>
                  <a:pt x="0" y="25"/>
                </a:lnTo>
                <a:lnTo>
                  <a:pt x="0" y="26"/>
                </a:lnTo>
                <a:lnTo>
                  <a:pt x="0" y="27"/>
                </a:lnTo>
                <a:lnTo>
                  <a:pt x="0" y="29"/>
                </a:lnTo>
                <a:lnTo>
                  <a:pt x="1" y="30"/>
                </a:lnTo>
                <a:lnTo>
                  <a:pt x="1" y="31"/>
                </a:lnTo>
                <a:lnTo>
                  <a:pt x="1" y="32"/>
                </a:lnTo>
                <a:lnTo>
                  <a:pt x="1" y="33"/>
                </a:lnTo>
                <a:lnTo>
                  <a:pt x="1" y="34"/>
                </a:lnTo>
                <a:lnTo>
                  <a:pt x="2" y="35"/>
                </a:lnTo>
                <a:lnTo>
                  <a:pt x="2" y="36"/>
                </a:lnTo>
                <a:lnTo>
                  <a:pt x="3" y="38"/>
                </a:lnTo>
                <a:lnTo>
                  <a:pt x="4" y="39"/>
                </a:lnTo>
                <a:lnTo>
                  <a:pt x="4" y="40"/>
                </a:lnTo>
                <a:lnTo>
                  <a:pt x="4" y="41"/>
                </a:lnTo>
                <a:lnTo>
                  <a:pt x="5" y="41"/>
                </a:lnTo>
                <a:lnTo>
                  <a:pt x="5" y="42"/>
                </a:lnTo>
                <a:lnTo>
                  <a:pt x="6" y="43"/>
                </a:lnTo>
                <a:lnTo>
                  <a:pt x="7" y="43"/>
                </a:lnTo>
                <a:lnTo>
                  <a:pt x="8" y="44"/>
                </a:lnTo>
                <a:lnTo>
                  <a:pt x="8" y="45"/>
                </a:lnTo>
                <a:lnTo>
                  <a:pt x="9" y="45"/>
                </a:lnTo>
                <a:lnTo>
                  <a:pt x="10" y="45"/>
                </a:lnTo>
                <a:lnTo>
                  <a:pt x="11" y="45"/>
                </a:lnTo>
                <a:lnTo>
                  <a:pt x="11" y="46"/>
                </a:lnTo>
                <a:lnTo>
                  <a:pt x="12" y="46"/>
                </a:lnTo>
                <a:close/>
              </a:path>
            </a:pathLst>
          </a:custGeom>
          <a:solidFill>
            <a:srgbClr val="4263B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713" name="Freeform 464"/>
          <p:cNvSpPr>
            <a:spLocks/>
          </p:cNvSpPr>
          <p:nvPr/>
        </p:nvSpPr>
        <p:spPr bwMode="auto">
          <a:xfrm>
            <a:off x="7327900" y="3351214"/>
            <a:ext cx="12700" cy="22225"/>
          </a:xfrm>
          <a:custGeom>
            <a:avLst/>
            <a:gdLst>
              <a:gd name="T0" fmla="*/ 7938 w 8"/>
              <a:gd name="T1" fmla="*/ 22225 h 14"/>
              <a:gd name="T2" fmla="*/ 7938 w 8"/>
              <a:gd name="T3" fmla="*/ 22225 h 14"/>
              <a:gd name="T4" fmla="*/ 9525 w 8"/>
              <a:gd name="T5" fmla="*/ 20638 h 14"/>
              <a:gd name="T6" fmla="*/ 11113 w 8"/>
              <a:gd name="T7" fmla="*/ 20638 h 14"/>
              <a:gd name="T8" fmla="*/ 12700 w 8"/>
              <a:gd name="T9" fmla="*/ 19050 h 14"/>
              <a:gd name="T10" fmla="*/ 12700 w 8"/>
              <a:gd name="T11" fmla="*/ 15875 h 14"/>
              <a:gd name="T12" fmla="*/ 12700 w 8"/>
              <a:gd name="T13" fmla="*/ 14288 h 14"/>
              <a:gd name="T14" fmla="*/ 12700 w 8"/>
              <a:gd name="T15" fmla="*/ 12700 h 14"/>
              <a:gd name="T16" fmla="*/ 12700 w 8"/>
              <a:gd name="T17" fmla="*/ 9525 h 14"/>
              <a:gd name="T18" fmla="*/ 12700 w 8"/>
              <a:gd name="T19" fmla="*/ 7938 h 14"/>
              <a:gd name="T20" fmla="*/ 12700 w 8"/>
              <a:gd name="T21" fmla="*/ 4763 h 14"/>
              <a:gd name="T22" fmla="*/ 12700 w 8"/>
              <a:gd name="T23" fmla="*/ 3175 h 14"/>
              <a:gd name="T24" fmla="*/ 11113 w 8"/>
              <a:gd name="T25" fmla="*/ 3175 h 14"/>
              <a:gd name="T26" fmla="*/ 9525 w 8"/>
              <a:gd name="T27" fmla="*/ 0 h 14"/>
              <a:gd name="T28" fmla="*/ 7938 w 8"/>
              <a:gd name="T29" fmla="*/ 0 h 14"/>
              <a:gd name="T30" fmla="*/ 7938 w 8"/>
              <a:gd name="T31" fmla="*/ 0 h 14"/>
              <a:gd name="T32" fmla="*/ 6350 w 8"/>
              <a:gd name="T33" fmla="*/ 0 h 14"/>
              <a:gd name="T34" fmla="*/ 4763 w 8"/>
              <a:gd name="T35" fmla="*/ 0 h 14"/>
              <a:gd name="T36" fmla="*/ 4763 w 8"/>
              <a:gd name="T37" fmla="*/ 0 h 14"/>
              <a:gd name="T38" fmla="*/ 3175 w 8"/>
              <a:gd name="T39" fmla="*/ 3175 h 14"/>
              <a:gd name="T40" fmla="*/ 1588 w 8"/>
              <a:gd name="T41" fmla="*/ 4763 h 14"/>
              <a:gd name="T42" fmla="*/ 1588 w 8"/>
              <a:gd name="T43" fmla="*/ 6350 h 14"/>
              <a:gd name="T44" fmla="*/ 0 w 8"/>
              <a:gd name="T45" fmla="*/ 7938 h 14"/>
              <a:gd name="T46" fmla="*/ 0 w 8"/>
              <a:gd name="T47" fmla="*/ 11113 h 14"/>
              <a:gd name="T48" fmla="*/ 0 w 8"/>
              <a:gd name="T49" fmla="*/ 12700 h 14"/>
              <a:gd name="T50" fmla="*/ 1588 w 8"/>
              <a:gd name="T51" fmla="*/ 15875 h 14"/>
              <a:gd name="T52" fmla="*/ 1588 w 8"/>
              <a:gd name="T53" fmla="*/ 17463 h 14"/>
              <a:gd name="T54" fmla="*/ 3175 w 8"/>
              <a:gd name="T55" fmla="*/ 19050 h 14"/>
              <a:gd name="T56" fmla="*/ 3175 w 8"/>
              <a:gd name="T57" fmla="*/ 20638 h 14"/>
              <a:gd name="T58" fmla="*/ 4763 w 8"/>
              <a:gd name="T59" fmla="*/ 20638 h 14"/>
              <a:gd name="T60" fmla="*/ 6350 w 8"/>
              <a:gd name="T61" fmla="*/ 22225 h 14"/>
              <a:gd name="T62" fmla="*/ 7938 w 8"/>
              <a:gd name="T63" fmla="*/ 22225 h 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 h="14">
                <a:moveTo>
                  <a:pt x="5" y="14"/>
                </a:moveTo>
                <a:lnTo>
                  <a:pt x="5" y="14"/>
                </a:lnTo>
                <a:lnTo>
                  <a:pt x="6" y="13"/>
                </a:lnTo>
                <a:lnTo>
                  <a:pt x="7" y="13"/>
                </a:lnTo>
                <a:lnTo>
                  <a:pt x="7" y="12"/>
                </a:lnTo>
                <a:lnTo>
                  <a:pt x="8" y="12"/>
                </a:lnTo>
                <a:lnTo>
                  <a:pt x="8" y="11"/>
                </a:lnTo>
                <a:lnTo>
                  <a:pt x="8" y="10"/>
                </a:lnTo>
                <a:lnTo>
                  <a:pt x="8" y="9"/>
                </a:lnTo>
                <a:lnTo>
                  <a:pt x="8" y="8"/>
                </a:lnTo>
                <a:lnTo>
                  <a:pt x="8" y="7"/>
                </a:lnTo>
                <a:lnTo>
                  <a:pt x="8" y="6"/>
                </a:lnTo>
                <a:lnTo>
                  <a:pt x="8" y="5"/>
                </a:lnTo>
                <a:lnTo>
                  <a:pt x="8" y="4"/>
                </a:lnTo>
                <a:lnTo>
                  <a:pt x="8" y="3"/>
                </a:lnTo>
                <a:lnTo>
                  <a:pt x="8" y="2"/>
                </a:lnTo>
                <a:lnTo>
                  <a:pt x="7" y="2"/>
                </a:lnTo>
                <a:lnTo>
                  <a:pt x="7" y="1"/>
                </a:lnTo>
                <a:lnTo>
                  <a:pt x="6" y="0"/>
                </a:lnTo>
                <a:lnTo>
                  <a:pt x="5" y="0"/>
                </a:lnTo>
                <a:lnTo>
                  <a:pt x="4" y="0"/>
                </a:lnTo>
                <a:lnTo>
                  <a:pt x="3" y="0"/>
                </a:lnTo>
                <a:lnTo>
                  <a:pt x="2" y="1"/>
                </a:lnTo>
                <a:lnTo>
                  <a:pt x="2" y="2"/>
                </a:lnTo>
                <a:lnTo>
                  <a:pt x="1" y="2"/>
                </a:lnTo>
                <a:lnTo>
                  <a:pt x="1" y="3"/>
                </a:lnTo>
                <a:lnTo>
                  <a:pt x="1" y="4"/>
                </a:lnTo>
                <a:lnTo>
                  <a:pt x="0" y="5"/>
                </a:lnTo>
                <a:lnTo>
                  <a:pt x="0" y="6"/>
                </a:lnTo>
                <a:lnTo>
                  <a:pt x="0" y="7"/>
                </a:lnTo>
                <a:lnTo>
                  <a:pt x="0" y="8"/>
                </a:lnTo>
                <a:lnTo>
                  <a:pt x="0" y="9"/>
                </a:lnTo>
                <a:lnTo>
                  <a:pt x="1" y="10"/>
                </a:lnTo>
                <a:lnTo>
                  <a:pt x="1" y="11"/>
                </a:lnTo>
                <a:lnTo>
                  <a:pt x="1" y="12"/>
                </a:lnTo>
                <a:lnTo>
                  <a:pt x="2" y="12"/>
                </a:lnTo>
                <a:lnTo>
                  <a:pt x="2" y="13"/>
                </a:lnTo>
                <a:lnTo>
                  <a:pt x="3" y="13"/>
                </a:lnTo>
                <a:lnTo>
                  <a:pt x="3" y="14"/>
                </a:lnTo>
                <a:lnTo>
                  <a:pt x="4" y="14"/>
                </a:lnTo>
                <a:lnTo>
                  <a:pt x="5" y="1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714" name="Freeform 465"/>
          <p:cNvSpPr>
            <a:spLocks/>
          </p:cNvSpPr>
          <p:nvPr/>
        </p:nvSpPr>
        <p:spPr bwMode="auto">
          <a:xfrm>
            <a:off x="7429501" y="3397251"/>
            <a:ext cx="47625" cy="85725"/>
          </a:xfrm>
          <a:custGeom>
            <a:avLst/>
            <a:gdLst>
              <a:gd name="T0" fmla="*/ 25400 w 30"/>
              <a:gd name="T1" fmla="*/ 85725 h 54"/>
              <a:gd name="T2" fmla="*/ 28575 w 30"/>
              <a:gd name="T3" fmla="*/ 85725 h 54"/>
              <a:gd name="T4" fmla="*/ 30163 w 30"/>
              <a:gd name="T5" fmla="*/ 82550 h 54"/>
              <a:gd name="T6" fmla="*/ 31750 w 30"/>
              <a:gd name="T7" fmla="*/ 82550 h 54"/>
              <a:gd name="T8" fmla="*/ 34925 w 30"/>
              <a:gd name="T9" fmla="*/ 80963 h 54"/>
              <a:gd name="T10" fmla="*/ 36513 w 30"/>
              <a:gd name="T11" fmla="*/ 77788 h 54"/>
              <a:gd name="T12" fmla="*/ 39688 w 30"/>
              <a:gd name="T13" fmla="*/ 73025 h 54"/>
              <a:gd name="T14" fmla="*/ 42863 w 30"/>
              <a:gd name="T15" fmla="*/ 66675 h 54"/>
              <a:gd name="T16" fmla="*/ 44450 w 30"/>
              <a:gd name="T17" fmla="*/ 63500 h 54"/>
              <a:gd name="T18" fmla="*/ 46038 w 30"/>
              <a:gd name="T19" fmla="*/ 58738 h 54"/>
              <a:gd name="T20" fmla="*/ 46038 w 30"/>
              <a:gd name="T21" fmla="*/ 52388 h 54"/>
              <a:gd name="T22" fmla="*/ 47625 w 30"/>
              <a:gd name="T23" fmla="*/ 47625 h 54"/>
              <a:gd name="T24" fmla="*/ 47625 w 30"/>
              <a:gd name="T25" fmla="*/ 44450 h 54"/>
              <a:gd name="T26" fmla="*/ 47625 w 30"/>
              <a:gd name="T27" fmla="*/ 39688 h 54"/>
              <a:gd name="T28" fmla="*/ 47625 w 30"/>
              <a:gd name="T29" fmla="*/ 34925 h 54"/>
              <a:gd name="T30" fmla="*/ 46038 w 30"/>
              <a:gd name="T31" fmla="*/ 31750 h 54"/>
              <a:gd name="T32" fmla="*/ 46038 w 30"/>
              <a:gd name="T33" fmla="*/ 26988 h 54"/>
              <a:gd name="T34" fmla="*/ 44450 w 30"/>
              <a:gd name="T35" fmla="*/ 23813 h 54"/>
              <a:gd name="T36" fmla="*/ 42863 w 30"/>
              <a:gd name="T37" fmla="*/ 17463 h 54"/>
              <a:gd name="T38" fmla="*/ 39688 w 30"/>
              <a:gd name="T39" fmla="*/ 11113 h 54"/>
              <a:gd name="T40" fmla="*/ 36513 w 30"/>
              <a:gd name="T41" fmla="*/ 6350 h 54"/>
              <a:gd name="T42" fmla="*/ 33338 w 30"/>
              <a:gd name="T43" fmla="*/ 3175 h 54"/>
              <a:gd name="T44" fmla="*/ 31750 w 30"/>
              <a:gd name="T45" fmla="*/ 1588 h 54"/>
              <a:gd name="T46" fmla="*/ 28575 w 30"/>
              <a:gd name="T47" fmla="*/ 1588 h 54"/>
              <a:gd name="T48" fmla="*/ 26988 w 30"/>
              <a:gd name="T49" fmla="*/ 0 h 54"/>
              <a:gd name="T50" fmla="*/ 23813 w 30"/>
              <a:gd name="T51" fmla="*/ 0 h 54"/>
              <a:gd name="T52" fmla="*/ 22225 w 30"/>
              <a:gd name="T53" fmla="*/ 0 h 54"/>
              <a:gd name="T54" fmla="*/ 19050 w 30"/>
              <a:gd name="T55" fmla="*/ 1588 h 54"/>
              <a:gd name="T56" fmla="*/ 17463 w 30"/>
              <a:gd name="T57" fmla="*/ 1588 h 54"/>
              <a:gd name="T58" fmla="*/ 14288 w 30"/>
              <a:gd name="T59" fmla="*/ 3175 h 54"/>
              <a:gd name="T60" fmla="*/ 12700 w 30"/>
              <a:gd name="T61" fmla="*/ 4763 h 54"/>
              <a:gd name="T62" fmla="*/ 9525 w 30"/>
              <a:gd name="T63" fmla="*/ 7938 h 54"/>
              <a:gd name="T64" fmla="*/ 6350 w 30"/>
              <a:gd name="T65" fmla="*/ 14288 h 54"/>
              <a:gd name="T66" fmla="*/ 3175 w 30"/>
              <a:gd name="T67" fmla="*/ 20638 h 54"/>
              <a:gd name="T68" fmla="*/ 1588 w 30"/>
              <a:gd name="T69" fmla="*/ 25400 h 54"/>
              <a:gd name="T70" fmla="*/ 1588 w 30"/>
              <a:gd name="T71" fmla="*/ 28575 h 54"/>
              <a:gd name="T72" fmla="*/ 0 w 30"/>
              <a:gd name="T73" fmla="*/ 33338 h 54"/>
              <a:gd name="T74" fmla="*/ 0 w 30"/>
              <a:gd name="T75" fmla="*/ 36513 h 54"/>
              <a:gd name="T76" fmla="*/ 0 w 30"/>
              <a:gd name="T77" fmla="*/ 41275 h 54"/>
              <a:gd name="T78" fmla="*/ 0 w 30"/>
              <a:gd name="T79" fmla="*/ 46038 h 54"/>
              <a:gd name="T80" fmla="*/ 0 w 30"/>
              <a:gd name="T81" fmla="*/ 50800 h 54"/>
              <a:gd name="T82" fmla="*/ 1588 w 30"/>
              <a:gd name="T83" fmla="*/ 55563 h 54"/>
              <a:gd name="T84" fmla="*/ 1588 w 30"/>
              <a:gd name="T85" fmla="*/ 60325 h 54"/>
              <a:gd name="T86" fmla="*/ 3175 w 30"/>
              <a:gd name="T87" fmla="*/ 63500 h 54"/>
              <a:gd name="T88" fmla="*/ 4763 w 30"/>
              <a:gd name="T89" fmla="*/ 68263 h 54"/>
              <a:gd name="T90" fmla="*/ 7938 w 30"/>
              <a:gd name="T91" fmla="*/ 74613 h 54"/>
              <a:gd name="T92" fmla="*/ 11113 w 30"/>
              <a:gd name="T93" fmla="*/ 79375 h 54"/>
              <a:gd name="T94" fmla="*/ 14288 w 30"/>
              <a:gd name="T95" fmla="*/ 82550 h 54"/>
              <a:gd name="T96" fmla="*/ 15875 w 30"/>
              <a:gd name="T97" fmla="*/ 82550 h 54"/>
              <a:gd name="T98" fmla="*/ 19050 w 30"/>
              <a:gd name="T99" fmla="*/ 85725 h 54"/>
              <a:gd name="T100" fmla="*/ 20638 w 30"/>
              <a:gd name="T101" fmla="*/ 85725 h 54"/>
              <a:gd name="T102" fmla="*/ 23813 w 30"/>
              <a:gd name="T103" fmla="*/ 85725 h 5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0" h="54">
                <a:moveTo>
                  <a:pt x="15" y="54"/>
                </a:moveTo>
                <a:lnTo>
                  <a:pt x="15" y="54"/>
                </a:lnTo>
                <a:lnTo>
                  <a:pt x="16" y="54"/>
                </a:lnTo>
                <a:lnTo>
                  <a:pt x="17" y="54"/>
                </a:lnTo>
                <a:lnTo>
                  <a:pt x="18" y="54"/>
                </a:lnTo>
                <a:lnTo>
                  <a:pt x="18" y="53"/>
                </a:lnTo>
                <a:lnTo>
                  <a:pt x="19" y="53"/>
                </a:lnTo>
                <a:lnTo>
                  <a:pt x="19" y="52"/>
                </a:lnTo>
                <a:lnTo>
                  <a:pt x="20" y="52"/>
                </a:lnTo>
                <a:lnTo>
                  <a:pt x="21" y="52"/>
                </a:lnTo>
                <a:lnTo>
                  <a:pt x="21" y="51"/>
                </a:lnTo>
                <a:lnTo>
                  <a:pt x="22" y="51"/>
                </a:lnTo>
                <a:lnTo>
                  <a:pt x="22" y="50"/>
                </a:lnTo>
                <a:lnTo>
                  <a:pt x="23" y="49"/>
                </a:lnTo>
                <a:lnTo>
                  <a:pt x="24" y="49"/>
                </a:lnTo>
                <a:lnTo>
                  <a:pt x="24" y="47"/>
                </a:lnTo>
                <a:lnTo>
                  <a:pt x="25" y="47"/>
                </a:lnTo>
                <a:lnTo>
                  <a:pt x="25" y="46"/>
                </a:lnTo>
                <a:lnTo>
                  <a:pt x="26" y="45"/>
                </a:lnTo>
                <a:lnTo>
                  <a:pt x="26" y="44"/>
                </a:lnTo>
                <a:lnTo>
                  <a:pt x="27" y="43"/>
                </a:lnTo>
                <a:lnTo>
                  <a:pt x="27" y="42"/>
                </a:lnTo>
                <a:lnTo>
                  <a:pt x="27" y="41"/>
                </a:lnTo>
                <a:lnTo>
                  <a:pt x="28" y="41"/>
                </a:lnTo>
                <a:lnTo>
                  <a:pt x="28" y="40"/>
                </a:lnTo>
                <a:lnTo>
                  <a:pt x="28" y="39"/>
                </a:lnTo>
                <a:lnTo>
                  <a:pt x="28" y="38"/>
                </a:lnTo>
                <a:lnTo>
                  <a:pt x="29" y="38"/>
                </a:lnTo>
                <a:lnTo>
                  <a:pt x="29" y="37"/>
                </a:lnTo>
                <a:lnTo>
                  <a:pt x="29" y="36"/>
                </a:lnTo>
                <a:lnTo>
                  <a:pt x="29" y="35"/>
                </a:lnTo>
                <a:lnTo>
                  <a:pt x="29" y="34"/>
                </a:lnTo>
                <a:lnTo>
                  <a:pt x="29" y="33"/>
                </a:lnTo>
                <a:lnTo>
                  <a:pt x="30" y="33"/>
                </a:lnTo>
                <a:lnTo>
                  <a:pt x="30" y="32"/>
                </a:lnTo>
                <a:lnTo>
                  <a:pt x="30" y="31"/>
                </a:lnTo>
                <a:lnTo>
                  <a:pt x="30" y="30"/>
                </a:lnTo>
                <a:lnTo>
                  <a:pt x="30" y="29"/>
                </a:lnTo>
                <a:lnTo>
                  <a:pt x="30" y="28"/>
                </a:lnTo>
                <a:lnTo>
                  <a:pt x="30" y="27"/>
                </a:lnTo>
                <a:lnTo>
                  <a:pt x="30" y="26"/>
                </a:lnTo>
                <a:lnTo>
                  <a:pt x="30" y="25"/>
                </a:lnTo>
                <a:lnTo>
                  <a:pt x="30" y="24"/>
                </a:lnTo>
                <a:lnTo>
                  <a:pt x="30" y="23"/>
                </a:lnTo>
                <a:lnTo>
                  <a:pt x="30" y="22"/>
                </a:lnTo>
                <a:lnTo>
                  <a:pt x="30" y="21"/>
                </a:lnTo>
                <a:lnTo>
                  <a:pt x="29" y="21"/>
                </a:lnTo>
                <a:lnTo>
                  <a:pt x="29" y="20"/>
                </a:lnTo>
                <a:lnTo>
                  <a:pt x="29" y="19"/>
                </a:lnTo>
                <a:lnTo>
                  <a:pt x="29" y="18"/>
                </a:lnTo>
                <a:lnTo>
                  <a:pt x="29" y="17"/>
                </a:lnTo>
                <a:lnTo>
                  <a:pt x="28" y="16"/>
                </a:lnTo>
                <a:lnTo>
                  <a:pt x="28" y="15"/>
                </a:lnTo>
                <a:lnTo>
                  <a:pt x="28" y="14"/>
                </a:lnTo>
                <a:lnTo>
                  <a:pt x="28" y="13"/>
                </a:lnTo>
                <a:lnTo>
                  <a:pt x="27" y="12"/>
                </a:lnTo>
                <a:lnTo>
                  <a:pt x="27" y="11"/>
                </a:lnTo>
                <a:lnTo>
                  <a:pt x="26" y="10"/>
                </a:lnTo>
                <a:lnTo>
                  <a:pt x="26" y="9"/>
                </a:lnTo>
                <a:lnTo>
                  <a:pt x="25" y="8"/>
                </a:lnTo>
                <a:lnTo>
                  <a:pt x="25" y="7"/>
                </a:lnTo>
                <a:lnTo>
                  <a:pt x="24" y="6"/>
                </a:lnTo>
                <a:lnTo>
                  <a:pt x="24" y="5"/>
                </a:lnTo>
                <a:lnTo>
                  <a:pt x="23" y="4"/>
                </a:lnTo>
                <a:lnTo>
                  <a:pt x="22" y="4"/>
                </a:lnTo>
                <a:lnTo>
                  <a:pt x="22" y="3"/>
                </a:lnTo>
                <a:lnTo>
                  <a:pt x="21" y="2"/>
                </a:lnTo>
                <a:lnTo>
                  <a:pt x="20" y="2"/>
                </a:lnTo>
                <a:lnTo>
                  <a:pt x="20" y="1"/>
                </a:lnTo>
                <a:lnTo>
                  <a:pt x="19" y="1"/>
                </a:lnTo>
                <a:lnTo>
                  <a:pt x="18" y="1"/>
                </a:lnTo>
                <a:lnTo>
                  <a:pt x="17" y="1"/>
                </a:lnTo>
                <a:lnTo>
                  <a:pt x="17" y="0"/>
                </a:lnTo>
                <a:lnTo>
                  <a:pt x="16" y="0"/>
                </a:lnTo>
                <a:lnTo>
                  <a:pt x="15" y="0"/>
                </a:lnTo>
                <a:lnTo>
                  <a:pt x="14" y="0"/>
                </a:lnTo>
                <a:lnTo>
                  <a:pt x="13" y="0"/>
                </a:lnTo>
                <a:lnTo>
                  <a:pt x="12" y="1"/>
                </a:lnTo>
                <a:lnTo>
                  <a:pt x="11" y="1"/>
                </a:lnTo>
                <a:lnTo>
                  <a:pt x="10" y="1"/>
                </a:lnTo>
                <a:lnTo>
                  <a:pt x="10" y="2"/>
                </a:lnTo>
                <a:lnTo>
                  <a:pt x="9" y="2"/>
                </a:lnTo>
                <a:lnTo>
                  <a:pt x="8" y="2"/>
                </a:lnTo>
                <a:lnTo>
                  <a:pt x="8" y="3"/>
                </a:lnTo>
                <a:lnTo>
                  <a:pt x="7" y="3"/>
                </a:lnTo>
                <a:lnTo>
                  <a:pt x="7" y="4"/>
                </a:lnTo>
                <a:lnTo>
                  <a:pt x="6" y="4"/>
                </a:lnTo>
                <a:lnTo>
                  <a:pt x="6" y="5"/>
                </a:lnTo>
                <a:lnTo>
                  <a:pt x="5" y="6"/>
                </a:lnTo>
                <a:lnTo>
                  <a:pt x="5" y="7"/>
                </a:lnTo>
                <a:lnTo>
                  <a:pt x="4" y="8"/>
                </a:lnTo>
                <a:lnTo>
                  <a:pt x="4" y="9"/>
                </a:lnTo>
                <a:lnTo>
                  <a:pt x="3" y="10"/>
                </a:lnTo>
                <a:lnTo>
                  <a:pt x="3" y="11"/>
                </a:lnTo>
                <a:lnTo>
                  <a:pt x="3" y="12"/>
                </a:lnTo>
                <a:lnTo>
                  <a:pt x="2" y="13"/>
                </a:lnTo>
                <a:lnTo>
                  <a:pt x="2" y="14"/>
                </a:lnTo>
                <a:lnTo>
                  <a:pt x="2" y="15"/>
                </a:lnTo>
                <a:lnTo>
                  <a:pt x="1" y="15"/>
                </a:lnTo>
                <a:lnTo>
                  <a:pt x="1" y="16"/>
                </a:lnTo>
                <a:lnTo>
                  <a:pt x="1" y="17"/>
                </a:lnTo>
                <a:lnTo>
                  <a:pt x="1" y="18"/>
                </a:lnTo>
                <a:lnTo>
                  <a:pt x="1" y="19"/>
                </a:lnTo>
                <a:lnTo>
                  <a:pt x="1" y="20"/>
                </a:lnTo>
                <a:lnTo>
                  <a:pt x="0" y="21"/>
                </a:lnTo>
                <a:lnTo>
                  <a:pt x="0" y="22"/>
                </a:lnTo>
                <a:lnTo>
                  <a:pt x="0" y="23"/>
                </a:lnTo>
                <a:lnTo>
                  <a:pt x="0" y="24"/>
                </a:lnTo>
                <a:lnTo>
                  <a:pt x="0" y="25"/>
                </a:lnTo>
                <a:lnTo>
                  <a:pt x="0" y="26"/>
                </a:lnTo>
                <a:lnTo>
                  <a:pt x="0" y="27"/>
                </a:lnTo>
                <a:lnTo>
                  <a:pt x="0" y="28"/>
                </a:lnTo>
                <a:lnTo>
                  <a:pt x="0" y="29"/>
                </a:lnTo>
                <a:lnTo>
                  <a:pt x="0" y="30"/>
                </a:lnTo>
                <a:lnTo>
                  <a:pt x="0" y="31"/>
                </a:lnTo>
                <a:lnTo>
                  <a:pt x="0" y="32"/>
                </a:lnTo>
                <a:lnTo>
                  <a:pt x="0" y="33"/>
                </a:lnTo>
                <a:lnTo>
                  <a:pt x="1" y="34"/>
                </a:lnTo>
                <a:lnTo>
                  <a:pt x="1" y="35"/>
                </a:lnTo>
                <a:lnTo>
                  <a:pt x="1" y="36"/>
                </a:lnTo>
                <a:lnTo>
                  <a:pt x="1" y="37"/>
                </a:lnTo>
                <a:lnTo>
                  <a:pt x="1" y="38"/>
                </a:lnTo>
                <a:lnTo>
                  <a:pt x="2" y="39"/>
                </a:lnTo>
                <a:lnTo>
                  <a:pt x="2" y="40"/>
                </a:lnTo>
                <a:lnTo>
                  <a:pt x="2" y="41"/>
                </a:lnTo>
                <a:lnTo>
                  <a:pt x="3" y="42"/>
                </a:lnTo>
                <a:lnTo>
                  <a:pt x="3" y="43"/>
                </a:lnTo>
                <a:lnTo>
                  <a:pt x="3" y="44"/>
                </a:lnTo>
                <a:lnTo>
                  <a:pt x="4" y="45"/>
                </a:lnTo>
                <a:lnTo>
                  <a:pt x="4" y="46"/>
                </a:lnTo>
                <a:lnTo>
                  <a:pt x="5" y="47"/>
                </a:lnTo>
                <a:lnTo>
                  <a:pt x="6" y="49"/>
                </a:lnTo>
                <a:lnTo>
                  <a:pt x="7" y="50"/>
                </a:lnTo>
                <a:lnTo>
                  <a:pt x="7" y="51"/>
                </a:lnTo>
                <a:lnTo>
                  <a:pt x="8" y="51"/>
                </a:lnTo>
                <a:lnTo>
                  <a:pt x="9" y="51"/>
                </a:lnTo>
                <a:lnTo>
                  <a:pt x="9" y="52"/>
                </a:lnTo>
                <a:lnTo>
                  <a:pt x="10" y="52"/>
                </a:lnTo>
                <a:lnTo>
                  <a:pt x="11" y="52"/>
                </a:lnTo>
                <a:lnTo>
                  <a:pt x="11" y="53"/>
                </a:lnTo>
                <a:lnTo>
                  <a:pt x="12" y="54"/>
                </a:lnTo>
                <a:lnTo>
                  <a:pt x="13" y="54"/>
                </a:lnTo>
                <a:lnTo>
                  <a:pt x="14" y="54"/>
                </a:lnTo>
                <a:lnTo>
                  <a:pt x="15" y="54"/>
                </a:lnTo>
                <a:close/>
              </a:path>
            </a:pathLst>
          </a:custGeom>
          <a:solidFill>
            <a:srgbClr val="66C7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715" name="Freeform 466"/>
          <p:cNvSpPr>
            <a:spLocks/>
          </p:cNvSpPr>
          <p:nvPr/>
        </p:nvSpPr>
        <p:spPr bwMode="auto">
          <a:xfrm>
            <a:off x="7435851" y="3413126"/>
            <a:ext cx="17463" cy="28575"/>
          </a:xfrm>
          <a:custGeom>
            <a:avLst/>
            <a:gdLst>
              <a:gd name="T0" fmla="*/ 9525 w 11"/>
              <a:gd name="T1" fmla="*/ 26988 h 18"/>
              <a:gd name="T2" fmla="*/ 11113 w 11"/>
              <a:gd name="T3" fmla="*/ 26988 h 18"/>
              <a:gd name="T4" fmla="*/ 12700 w 11"/>
              <a:gd name="T5" fmla="*/ 26988 h 18"/>
              <a:gd name="T6" fmla="*/ 14288 w 11"/>
              <a:gd name="T7" fmla="*/ 23813 h 18"/>
              <a:gd name="T8" fmla="*/ 14288 w 11"/>
              <a:gd name="T9" fmla="*/ 22225 h 18"/>
              <a:gd name="T10" fmla="*/ 15875 w 11"/>
              <a:gd name="T11" fmla="*/ 20638 h 18"/>
              <a:gd name="T12" fmla="*/ 15875 w 11"/>
              <a:gd name="T13" fmla="*/ 17463 h 18"/>
              <a:gd name="T14" fmla="*/ 17463 w 11"/>
              <a:gd name="T15" fmla="*/ 14288 h 18"/>
              <a:gd name="T16" fmla="*/ 17463 w 11"/>
              <a:gd name="T17" fmla="*/ 12700 h 18"/>
              <a:gd name="T18" fmla="*/ 15875 w 11"/>
              <a:gd name="T19" fmla="*/ 7938 h 18"/>
              <a:gd name="T20" fmla="*/ 15875 w 11"/>
              <a:gd name="T21" fmla="*/ 6350 h 18"/>
              <a:gd name="T22" fmla="*/ 14288 w 11"/>
              <a:gd name="T23" fmla="*/ 3175 h 18"/>
              <a:gd name="T24" fmla="*/ 14288 w 11"/>
              <a:gd name="T25" fmla="*/ 3175 h 18"/>
              <a:gd name="T26" fmla="*/ 12700 w 11"/>
              <a:gd name="T27" fmla="*/ 1588 h 18"/>
              <a:gd name="T28" fmla="*/ 11113 w 11"/>
              <a:gd name="T29" fmla="*/ 0 h 18"/>
              <a:gd name="T30" fmla="*/ 9525 w 11"/>
              <a:gd name="T31" fmla="*/ 0 h 18"/>
              <a:gd name="T32" fmla="*/ 7938 w 11"/>
              <a:gd name="T33" fmla="*/ 0 h 18"/>
              <a:gd name="T34" fmla="*/ 6350 w 11"/>
              <a:gd name="T35" fmla="*/ 0 h 18"/>
              <a:gd name="T36" fmla="*/ 4763 w 11"/>
              <a:gd name="T37" fmla="*/ 1588 h 18"/>
              <a:gd name="T38" fmla="*/ 3175 w 11"/>
              <a:gd name="T39" fmla="*/ 3175 h 18"/>
              <a:gd name="T40" fmla="*/ 1588 w 11"/>
              <a:gd name="T41" fmla="*/ 3175 h 18"/>
              <a:gd name="T42" fmla="*/ 1588 w 11"/>
              <a:gd name="T43" fmla="*/ 6350 h 18"/>
              <a:gd name="T44" fmla="*/ 0 w 11"/>
              <a:gd name="T45" fmla="*/ 7938 h 18"/>
              <a:gd name="T46" fmla="*/ 0 w 11"/>
              <a:gd name="T47" fmla="*/ 12700 h 18"/>
              <a:gd name="T48" fmla="*/ 0 w 11"/>
              <a:gd name="T49" fmla="*/ 14288 h 18"/>
              <a:gd name="T50" fmla="*/ 0 w 11"/>
              <a:gd name="T51" fmla="*/ 17463 h 18"/>
              <a:gd name="T52" fmla="*/ 1588 w 11"/>
              <a:gd name="T53" fmla="*/ 20638 h 18"/>
              <a:gd name="T54" fmla="*/ 1588 w 11"/>
              <a:gd name="T55" fmla="*/ 22225 h 18"/>
              <a:gd name="T56" fmla="*/ 3175 w 11"/>
              <a:gd name="T57" fmla="*/ 23813 h 18"/>
              <a:gd name="T58" fmla="*/ 4763 w 11"/>
              <a:gd name="T59" fmla="*/ 26988 h 18"/>
              <a:gd name="T60" fmla="*/ 6350 w 11"/>
              <a:gd name="T61" fmla="*/ 26988 h 18"/>
              <a:gd name="T62" fmla="*/ 7938 w 11"/>
              <a:gd name="T63" fmla="*/ 26988 h 1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 h="18">
                <a:moveTo>
                  <a:pt x="6" y="18"/>
                </a:moveTo>
                <a:lnTo>
                  <a:pt x="6" y="17"/>
                </a:lnTo>
                <a:lnTo>
                  <a:pt x="7" y="17"/>
                </a:lnTo>
                <a:lnTo>
                  <a:pt x="8" y="17"/>
                </a:lnTo>
                <a:lnTo>
                  <a:pt x="8" y="16"/>
                </a:lnTo>
                <a:lnTo>
                  <a:pt x="9" y="15"/>
                </a:lnTo>
                <a:lnTo>
                  <a:pt x="9" y="14"/>
                </a:lnTo>
                <a:lnTo>
                  <a:pt x="10" y="14"/>
                </a:lnTo>
                <a:lnTo>
                  <a:pt x="10" y="13"/>
                </a:lnTo>
                <a:lnTo>
                  <a:pt x="10" y="12"/>
                </a:lnTo>
                <a:lnTo>
                  <a:pt x="10" y="11"/>
                </a:lnTo>
                <a:lnTo>
                  <a:pt x="11" y="10"/>
                </a:lnTo>
                <a:lnTo>
                  <a:pt x="11" y="9"/>
                </a:lnTo>
                <a:lnTo>
                  <a:pt x="11" y="8"/>
                </a:lnTo>
                <a:lnTo>
                  <a:pt x="11" y="7"/>
                </a:lnTo>
                <a:lnTo>
                  <a:pt x="10" y="5"/>
                </a:lnTo>
                <a:lnTo>
                  <a:pt x="10" y="4"/>
                </a:lnTo>
                <a:lnTo>
                  <a:pt x="9" y="2"/>
                </a:lnTo>
                <a:lnTo>
                  <a:pt x="8" y="1"/>
                </a:lnTo>
                <a:lnTo>
                  <a:pt x="7" y="1"/>
                </a:lnTo>
                <a:lnTo>
                  <a:pt x="7" y="0"/>
                </a:lnTo>
                <a:lnTo>
                  <a:pt x="6" y="0"/>
                </a:lnTo>
                <a:lnTo>
                  <a:pt x="5" y="0"/>
                </a:lnTo>
                <a:lnTo>
                  <a:pt x="4" y="0"/>
                </a:lnTo>
                <a:lnTo>
                  <a:pt x="3" y="1"/>
                </a:lnTo>
                <a:lnTo>
                  <a:pt x="2" y="2"/>
                </a:lnTo>
                <a:lnTo>
                  <a:pt x="1" y="2"/>
                </a:lnTo>
                <a:lnTo>
                  <a:pt x="1" y="4"/>
                </a:lnTo>
                <a:lnTo>
                  <a:pt x="1" y="5"/>
                </a:lnTo>
                <a:lnTo>
                  <a:pt x="0" y="5"/>
                </a:lnTo>
                <a:lnTo>
                  <a:pt x="0" y="7"/>
                </a:lnTo>
                <a:lnTo>
                  <a:pt x="0" y="8"/>
                </a:lnTo>
                <a:lnTo>
                  <a:pt x="0" y="9"/>
                </a:lnTo>
                <a:lnTo>
                  <a:pt x="0" y="10"/>
                </a:lnTo>
                <a:lnTo>
                  <a:pt x="0" y="11"/>
                </a:lnTo>
                <a:lnTo>
                  <a:pt x="1" y="12"/>
                </a:lnTo>
                <a:lnTo>
                  <a:pt x="1" y="13"/>
                </a:lnTo>
                <a:lnTo>
                  <a:pt x="1" y="14"/>
                </a:lnTo>
                <a:lnTo>
                  <a:pt x="2" y="15"/>
                </a:lnTo>
                <a:lnTo>
                  <a:pt x="3" y="16"/>
                </a:lnTo>
                <a:lnTo>
                  <a:pt x="3" y="17"/>
                </a:lnTo>
                <a:lnTo>
                  <a:pt x="4" y="17"/>
                </a:lnTo>
                <a:lnTo>
                  <a:pt x="5" y="17"/>
                </a:lnTo>
                <a:lnTo>
                  <a:pt x="6" y="18"/>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716" name="Freeform 467"/>
          <p:cNvSpPr>
            <a:spLocks/>
          </p:cNvSpPr>
          <p:nvPr/>
        </p:nvSpPr>
        <p:spPr bwMode="auto">
          <a:xfrm>
            <a:off x="7408864" y="3159125"/>
            <a:ext cx="160337" cy="382588"/>
          </a:xfrm>
          <a:custGeom>
            <a:avLst/>
            <a:gdLst>
              <a:gd name="T0" fmla="*/ 160337 w 101"/>
              <a:gd name="T1" fmla="*/ 277813 h 241"/>
              <a:gd name="T2" fmla="*/ 7937 w 101"/>
              <a:gd name="T3" fmla="*/ 377825 h 241"/>
              <a:gd name="T4" fmla="*/ 15875 w 101"/>
              <a:gd name="T5" fmla="*/ 373063 h 241"/>
              <a:gd name="T6" fmla="*/ 23812 w 101"/>
              <a:gd name="T7" fmla="*/ 363538 h 241"/>
              <a:gd name="T8" fmla="*/ 28575 w 101"/>
              <a:gd name="T9" fmla="*/ 349250 h 241"/>
              <a:gd name="T10" fmla="*/ 34925 w 101"/>
              <a:gd name="T11" fmla="*/ 341313 h 241"/>
              <a:gd name="T12" fmla="*/ 44450 w 101"/>
              <a:gd name="T13" fmla="*/ 344488 h 241"/>
              <a:gd name="T14" fmla="*/ 52387 w 101"/>
              <a:gd name="T15" fmla="*/ 342900 h 241"/>
              <a:gd name="T16" fmla="*/ 61912 w 101"/>
              <a:gd name="T17" fmla="*/ 336550 h 241"/>
              <a:gd name="T18" fmla="*/ 71437 w 101"/>
              <a:gd name="T19" fmla="*/ 323850 h 241"/>
              <a:gd name="T20" fmla="*/ 74612 w 101"/>
              <a:gd name="T21" fmla="*/ 327025 h 241"/>
              <a:gd name="T22" fmla="*/ 76200 w 101"/>
              <a:gd name="T23" fmla="*/ 342900 h 241"/>
              <a:gd name="T24" fmla="*/ 80962 w 101"/>
              <a:gd name="T25" fmla="*/ 357188 h 241"/>
              <a:gd name="T26" fmla="*/ 87312 w 101"/>
              <a:gd name="T27" fmla="*/ 368300 h 241"/>
              <a:gd name="T28" fmla="*/ 96837 w 101"/>
              <a:gd name="T29" fmla="*/ 374650 h 241"/>
              <a:gd name="T30" fmla="*/ 106362 w 101"/>
              <a:gd name="T31" fmla="*/ 376238 h 241"/>
              <a:gd name="T32" fmla="*/ 114300 w 101"/>
              <a:gd name="T33" fmla="*/ 373063 h 241"/>
              <a:gd name="T34" fmla="*/ 123825 w 101"/>
              <a:gd name="T35" fmla="*/ 365125 h 241"/>
              <a:gd name="T36" fmla="*/ 130175 w 101"/>
              <a:gd name="T37" fmla="*/ 354013 h 241"/>
              <a:gd name="T38" fmla="*/ 133350 w 101"/>
              <a:gd name="T39" fmla="*/ 339725 h 241"/>
              <a:gd name="T40" fmla="*/ 134937 w 101"/>
              <a:gd name="T41" fmla="*/ 323850 h 241"/>
              <a:gd name="T42" fmla="*/ 134937 w 101"/>
              <a:gd name="T43" fmla="*/ 306388 h 241"/>
              <a:gd name="T44" fmla="*/ 131762 w 101"/>
              <a:gd name="T45" fmla="*/ 290513 h 241"/>
              <a:gd name="T46" fmla="*/ 125412 w 101"/>
              <a:gd name="T47" fmla="*/ 277813 h 241"/>
              <a:gd name="T48" fmla="*/ 117475 w 101"/>
              <a:gd name="T49" fmla="*/ 269875 h 241"/>
              <a:gd name="T50" fmla="*/ 107950 w 101"/>
              <a:gd name="T51" fmla="*/ 265113 h 241"/>
              <a:gd name="T52" fmla="*/ 98425 w 101"/>
              <a:gd name="T53" fmla="*/ 265113 h 241"/>
              <a:gd name="T54" fmla="*/ 88900 w 101"/>
              <a:gd name="T55" fmla="*/ 273050 h 241"/>
              <a:gd name="T56" fmla="*/ 80962 w 101"/>
              <a:gd name="T57" fmla="*/ 285750 h 241"/>
              <a:gd name="T58" fmla="*/ 79375 w 101"/>
              <a:gd name="T59" fmla="*/ 269875 h 241"/>
              <a:gd name="T60" fmla="*/ 76200 w 101"/>
              <a:gd name="T61" fmla="*/ 254000 h 241"/>
              <a:gd name="T62" fmla="*/ 69850 w 101"/>
              <a:gd name="T63" fmla="*/ 239713 h 241"/>
              <a:gd name="T64" fmla="*/ 61912 w 101"/>
              <a:gd name="T65" fmla="*/ 227013 h 241"/>
              <a:gd name="T66" fmla="*/ 53975 w 101"/>
              <a:gd name="T67" fmla="*/ 222250 h 241"/>
              <a:gd name="T68" fmla="*/ 42862 w 101"/>
              <a:gd name="T69" fmla="*/ 219075 h 241"/>
              <a:gd name="T70" fmla="*/ 36512 w 101"/>
              <a:gd name="T71" fmla="*/ 222250 h 241"/>
              <a:gd name="T72" fmla="*/ 20637 w 101"/>
              <a:gd name="T73" fmla="*/ 212725 h 241"/>
              <a:gd name="T74" fmla="*/ 25400 w 101"/>
              <a:gd name="T75" fmla="*/ 195263 h 241"/>
              <a:gd name="T76" fmla="*/ 38100 w 101"/>
              <a:gd name="T77" fmla="*/ 185738 h 241"/>
              <a:gd name="T78" fmla="*/ 46037 w 101"/>
              <a:gd name="T79" fmla="*/ 198438 h 241"/>
              <a:gd name="T80" fmla="*/ 55562 w 101"/>
              <a:gd name="T81" fmla="*/ 203200 h 241"/>
              <a:gd name="T82" fmla="*/ 65087 w 101"/>
              <a:gd name="T83" fmla="*/ 201613 h 241"/>
              <a:gd name="T84" fmla="*/ 73025 w 101"/>
              <a:gd name="T85" fmla="*/ 195263 h 241"/>
              <a:gd name="T86" fmla="*/ 79375 w 101"/>
              <a:gd name="T87" fmla="*/ 185738 h 241"/>
              <a:gd name="T88" fmla="*/ 84137 w 101"/>
              <a:gd name="T89" fmla="*/ 173038 h 241"/>
              <a:gd name="T90" fmla="*/ 87312 w 101"/>
              <a:gd name="T91" fmla="*/ 157163 h 241"/>
              <a:gd name="T92" fmla="*/ 87312 w 101"/>
              <a:gd name="T93" fmla="*/ 141288 h 241"/>
              <a:gd name="T94" fmla="*/ 84137 w 101"/>
              <a:gd name="T95" fmla="*/ 127000 h 241"/>
              <a:gd name="T96" fmla="*/ 79375 w 101"/>
              <a:gd name="T97" fmla="*/ 114300 h 241"/>
              <a:gd name="T98" fmla="*/ 73025 w 101"/>
              <a:gd name="T99" fmla="*/ 104775 h 241"/>
              <a:gd name="T100" fmla="*/ 65087 w 101"/>
              <a:gd name="T101" fmla="*/ 98425 h 241"/>
              <a:gd name="T102" fmla="*/ 57150 w 101"/>
              <a:gd name="T103" fmla="*/ 96838 h 241"/>
              <a:gd name="T104" fmla="*/ 47625 w 101"/>
              <a:gd name="T105" fmla="*/ 100013 h 241"/>
              <a:gd name="T106" fmla="*/ 41275 w 101"/>
              <a:gd name="T107" fmla="*/ 107950 h 241"/>
              <a:gd name="T108" fmla="*/ 34925 w 101"/>
              <a:gd name="T109" fmla="*/ 119063 h 241"/>
              <a:gd name="T110" fmla="*/ 30162 w 101"/>
              <a:gd name="T111" fmla="*/ 131763 h 241"/>
              <a:gd name="T112" fmla="*/ 28575 w 101"/>
              <a:gd name="T113" fmla="*/ 146050 h 241"/>
              <a:gd name="T114" fmla="*/ 20637 w 101"/>
              <a:gd name="T115" fmla="*/ 139700 h 24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01" h="241">
                <a:moveTo>
                  <a:pt x="11" y="0"/>
                </a:moveTo>
                <a:lnTo>
                  <a:pt x="101" y="0"/>
                </a:lnTo>
                <a:lnTo>
                  <a:pt x="37" y="24"/>
                </a:lnTo>
                <a:lnTo>
                  <a:pt x="101" y="41"/>
                </a:lnTo>
                <a:lnTo>
                  <a:pt x="53" y="62"/>
                </a:lnTo>
                <a:lnTo>
                  <a:pt x="101" y="78"/>
                </a:lnTo>
                <a:lnTo>
                  <a:pt x="60" y="96"/>
                </a:lnTo>
                <a:lnTo>
                  <a:pt x="101" y="114"/>
                </a:lnTo>
                <a:lnTo>
                  <a:pt x="66" y="130"/>
                </a:lnTo>
                <a:lnTo>
                  <a:pt x="101" y="146"/>
                </a:lnTo>
                <a:lnTo>
                  <a:pt x="74" y="161"/>
                </a:lnTo>
                <a:lnTo>
                  <a:pt x="101" y="175"/>
                </a:lnTo>
                <a:lnTo>
                  <a:pt x="101" y="241"/>
                </a:lnTo>
                <a:lnTo>
                  <a:pt x="3" y="240"/>
                </a:lnTo>
                <a:lnTo>
                  <a:pt x="0" y="240"/>
                </a:lnTo>
                <a:lnTo>
                  <a:pt x="1" y="240"/>
                </a:lnTo>
                <a:lnTo>
                  <a:pt x="1" y="239"/>
                </a:lnTo>
                <a:lnTo>
                  <a:pt x="2" y="239"/>
                </a:lnTo>
                <a:lnTo>
                  <a:pt x="3" y="239"/>
                </a:lnTo>
                <a:lnTo>
                  <a:pt x="4" y="238"/>
                </a:lnTo>
                <a:lnTo>
                  <a:pt x="5" y="238"/>
                </a:lnTo>
                <a:lnTo>
                  <a:pt x="6" y="238"/>
                </a:lnTo>
                <a:lnTo>
                  <a:pt x="7" y="238"/>
                </a:lnTo>
                <a:lnTo>
                  <a:pt x="8" y="237"/>
                </a:lnTo>
                <a:lnTo>
                  <a:pt x="9" y="237"/>
                </a:lnTo>
                <a:lnTo>
                  <a:pt x="9" y="236"/>
                </a:lnTo>
                <a:lnTo>
                  <a:pt x="10" y="236"/>
                </a:lnTo>
                <a:lnTo>
                  <a:pt x="10" y="235"/>
                </a:lnTo>
                <a:lnTo>
                  <a:pt x="11" y="235"/>
                </a:lnTo>
                <a:lnTo>
                  <a:pt x="11" y="234"/>
                </a:lnTo>
                <a:lnTo>
                  <a:pt x="12" y="233"/>
                </a:lnTo>
                <a:lnTo>
                  <a:pt x="13" y="232"/>
                </a:lnTo>
                <a:lnTo>
                  <a:pt x="13" y="231"/>
                </a:lnTo>
                <a:lnTo>
                  <a:pt x="14" y="231"/>
                </a:lnTo>
                <a:lnTo>
                  <a:pt x="14" y="230"/>
                </a:lnTo>
                <a:lnTo>
                  <a:pt x="15" y="230"/>
                </a:lnTo>
                <a:lnTo>
                  <a:pt x="15" y="229"/>
                </a:lnTo>
                <a:lnTo>
                  <a:pt x="15" y="228"/>
                </a:lnTo>
                <a:lnTo>
                  <a:pt x="16" y="227"/>
                </a:lnTo>
                <a:lnTo>
                  <a:pt x="16" y="226"/>
                </a:lnTo>
                <a:lnTo>
                  <a:pt x="17" y="225"/>
                </a:lnTo>
                <a:lnTo>
                  <a:pt x="17" y="224"/>
                </a:lnTo>
                <a:lnTo>
                  <a:pt x="18" y="224"/>
                </a:lnTo>
                <a:lnTo>
                  <a:pt x="18" y="223"/>
                </a:lnTo>
                <a:lnTo>
                  <a:pt x="18" y="222"/>
                </a:lnTo>
                <a:lnTo>
                  <a:pt x="18" y="220"/>
                </a:lnTo>
                <a:lnTo>
                  <a:pt x="19" y="220"/>
                </a:lnTo>
                <a:lnTo>
                  <a:pt x="19" y="219"/>
                </a:lnTo>
                <a:lnTo>
                  <a:pt x="19" y="218"/>
                </a:lnTo>
                <a:lnTo>
                  <a:pt x="20" y="217"/>
                </a:lnTo>
                <a:lnTo>
                  <a:pt x="20" y="216"/>
                </a:lnTo>
                <a:lnTo>
                  <a:pt x="20" y="215"/>
                </a:lnTo>
                <a:lnTo>
                  <a:pt x="20" y="214"/>
                </a:lnTo>
                <a:lnTo>
                  <a:pt x="21" y="214"/>
                </a:lnTo>
                <a:lnTo>
                  <a:pt x="22" y="215"/>
                </a:lnTo>
                <a:lnTo>
                  <a:pt x="23" y="215"/>
                </a:lnTo>
                <a:lnTo>
                  <a:pt x="24" y="216"/>
                </a:lnTo>
                <a:lnTo>
                  <a:pt x="25" y="216"/>
                </a:lnTo>
                <a:lnTo>
                  <a:pt x="25" y="217"/>
                </a:lnTo>
                <a:lnTo>
                  <a:pt x="26" y="217"/>
                </a:lnTo>
                <a:lnTo>
                  <a:pt x="27" y="217"/>
                </a:lnTo>
                <a:lnTo>
                  <a:pt x="28" y="217"/>
                </a:lnTo>
                <a:lnTo>
                  <a:pt x="29" y="217"/>
                </a:lnTo>
                <a:lnTo>
                  <a:pt x="30" y="217"/>
                </a:lnTo>
                <a:lnTo>
                  <a:pt x="31" y="217"/>
                </a:lnTo>
                <a:lnTo>
                  <a:pt x="32" y="217"/>
                </a:lnTo>
                <a:lnTo>
                  <a:pt x="33" y="217"/>
                </a:lnTo>
                <a:lnTo>
                  <a:pt x="33" y="216"/>
                </a:lnTo>
                <a:lnTo>
                  <a:pt x="34" y="216"/>
                </a:lnTo>
                <a:lnTo>
                  <a:pt x="34" y="215"/>
                </a:lnTo>
                <a:lnTo>
                  <a:pt x="35" y="215"/>
                </a:lnTo>
                <a:lnTo>
                  <a:pt x="36" y="215"/>
                </a:lnTo>
                <a:lnTo>
                  <a:pt x="37" y="214"/>
                </a:lnTo>
                <a:lnTo>
                  <a:pt x="38" y="213"/>
                </a:lnTo>
                <a:lnTo>
                  <a:pt x="39" y="212"/>
                </a:lnTo>
                <a:lnTo>
                  <a:pt x="40" y="211"/>
                </a:lnTo>
                <a:lnTo>
                  <a:pt x="40" y="210"/>
                </a:lnTo>
                <a:lnTo>
                  <a:pt x="41" y="210"/>
                </a:lnTo>
                <a:lnTo>
                  <a:pt x="41" y="209"/>
                </a:lnTo>
                <a:lnTo>
                  <a:pt x="42" y="209"/>
                </a:lnTo>
                <a:lnTo>
                  <a:pt x="42" y="208"/>
                </a:lnTo>
                <a:lnTo>
                  <a:pt x="43" y="207"/>
                </a:lnTo>
                <a:lnTo>
                  <a:pt x="44" y="206"/>
                </a:lnTo>
                <a:lnTo>
                  <a:pt x="44" y="205"/>
                </a:lnTo>
                <a:lnTo>
                  <a:pt x="44" y="204"/>
                </a:lnTo>
                <a:lnTo>
                  <a:pt x="45" y="204"/>
                </a:lnTo>
                <a:lnTo>
                  <a:pt x="45" y="203"/>
                </a:lnTo>
                <a:lnTo>
                  <a:pt x="46" y="202"/>
                </a:lnTo>
                <a:lnTo>
                  <a:pt x="46" y="201"/>
                </a:lnTo>
                <a:lnTo>
                  <a:pt x="47" y="200"/>
                </a:lnTo>
                <a:lnTo>
                  <a:pt x="47" y="199"/>
                </a:lnTo>
                <a:lnTo>
                  <a:pt x="47" y="201"/>
                </a:lnTo>
                <a:lnTo>
                  <a:pt x="47" y="202"/>
                </a:lnTo>
                <a:lnTo>
                  <a:pt x="47" y="203"/>
                </a:lnTo>
                <a:lnTo>
                  <a:pt x="47" y="204"/>
                </a:lnTo>
                <a:lnTo>
                  <a:pt x="47" y="205"/>
                </a:lnTo>
                <a:lnTo>
                  <a:pt x="47" y="206"/>
                </a:lnTo>
                <a:lnTo>
                  <a:pt x="47" y="207"/>
                </a:lnTo>
                <a:lnTo>
                  <a:pt x="47" y="208"/>
                </a:lnTo>
                <a:lnTo>
                  <a:pt x="47" y="209"/>
                </a:lnTo>
                <a:lnTo>
                  <a:pt x="47" y="210"/>
                </a:lnTo>
                <a:lnTo>
                  <a:pt x="47" y="211"/>
                </a:lnTo>
                <a:lnTo>
                  <a:pt x="47" y="212"/>
                </a:lnTo>
                <a:lnTo>
                  <a:pt x="47" y="213"/>
                </a:lnTo>
                <a:lnTo>
                  <a:pt x="47" y="214"/>
                </a:lnTo>
                <a:lnTo>
                  <a:pt x="48" y="215"/>
                </a:lnTo>
                <a:lnTo>
                  <a:pt x="48" y="216"/>
                </a:lnTo>
                <a:lnTo>
                  <a:pt x="48" y="217"/>
                </a:lnTo>
                <a:lnTo>
                  <a:pt x="48" y="218"/>
                </a:lnTo>
                <a:lnTo>
                  <a:pt x="49" y="219"/>
                </a:lnTo>
                <a:lnTo>
                  <a:pt x="49" y="220"/>
                </a:lnTo>
                <a:lnTo>
                  <a:pt x="50" y="220"/>
                </a:lnTo>
                <a:lnTo>
                  <a:pt x="50" y="222"/>
                </a:lnTo>
                <a:lnTo>
                  <a:pt x="50" y="223"/>
                </a:lnTo>
                <a:lnTo>
                  <a:pt x="51" y="224"/>
                </a:lnTo>
                <a:lnTo>
                  <a:pt x="51" y="225"/>
                </a:lnTo>
                <a:lnTo>
                  <a:pt x="52" y="225"/>
                </a:lnTo>
                <a:lnTo>
                  <a:pt x="52" y="226"/>
                </a:lnTo>
                <a:lnTo>
                  <a:pt x="52" y="227"/>
                </a:lnTo>
                <a:lnTo>
                  <a:pt x="53" y="227"/>
                </a:lnTo>
                <a:lnTo>
                  <a:pt x="53" y="228"/>
                </a:lnTo>
                <a:lnTo>
                  <a:pt x="53" y="229"/>
                </a:lnTo>
                <a:lnTo>
                  <a:pt x="54" y="229"/>
                </a:lnTo>
                <a:lnTo>
                  <a:pt x="54" y="230"/>
                </a:lnTo>
                <a:lnTo>
                  <a:pt x="55" y="230"/>
                </a:lnTo>
                <a:lnTo>
                  <a:pt x="55" y="231"/>
                </a:lnTo>
                <a:lnTo>
                  <a:pt x="55" y="232"/>
                </a:lnTo>
                <a:lnTo>
                  <a:pt x="56" y="232"/>
                </a:lnTo>
                <a:lnTo>
                  <a:pt x="57" y="233"/>
                </a:lnTo>
                <a:lnTo>
                  <a:pt x="58" y="234"/>
                </a:lnTo>
                <a:lnTo>
                  <a:pt x="59" y="235"/>
                </a:lnTo>
                <a:lnTo>
                  <a:pt x="60" y="235"/>
                </a:lnTo>
                <a:lnTo>
                  <a:pt x="61" y="236"/>
                </a:lnTo>
                <a:lnTo>
                  <a:pt x="62" y="237"/>
                </a:lnTo>
                <a:lnTo>
                  <a:pt x="63" y="237"/>
                </a:lnTo>
                <a:lnTo>
                  <a:pt x="64" y="237"/>
                </a:lnTo>
                <a:lnTo>
                  <a:pt x="65" y="237"/>
                </a:lnTo>
                <a:lnTo>
                  <a:pt x="66" y="237"/>
                </a:lnTo>
                <a:lnTo>
                  <a:pt x="67" y="237"/>
                </a:lnTo>
                <a:lnTo>
                  <a:pt x="68" y="237"/>
                </a:lnTo>
                <a:lnTo>
                  <a:pt x="69" y="237"/>
                </a:lnTo>
                <a:lnTo>
                  <a:pt x="70" y="237"/>
                </a:lnTo>
                <a:lnTo>
                  <a:pt x="70" y="236"/>
                </a:lnTo>
                <a:lnTo>
                  <a:pt x="71" y="236"/>
                </a:lnTo>
                <a:lnTo>
                  <a:pt x="72" y="235"/>
                </a:lnTo>
                <a:lnTo>
                  <a:pt x="73" y="235"/>
                </a:lnTo>
                <a:lnTo>
                  <a:pt x="74" y="234"/>
                </a:lnTo>
                <a:lnTo>
                  <a:pt x="74" y="233"/>
                </a:lnTo>
                <a:lnTo>
                  <a:pt x="75" y="233"/>
                </a:lnTo>
                <a:lnTo>
                  <a:pt x="76" y="232"/>
                </a:lnTo>
                <a:lnTo>
                  <a:pt x="77" y="231"/>
                </a:lnTo>
                <a:lnTo>
                  <a:pt x="77" y="230"/>
                </a:lnTo>
                <a:lnTo>
                  <a:pt x="78" y="230"/>
                </a:lnTo>
                <a:lnTo>
                  <a:pt x="78" y="229"/>
                </a:lnTo>
                <a:lnTo>
                  <a:pt x="79" y="229"/>
                </a:lnTo>
                <a:lnTo>
                  <a:pt x="79" y="228"/>
                </a:lnTo>
                <a:lnTo>
                  <a:pt x="79" y="227"/>
                </a:lnTo>
                <a:lnTo>
                  <a:pt x="80" y="227"/>
                </a:lnTo>
                <a:lnTo>
                  <a:pt x="80" y="226"/>
                </a:lnTo>
                <a:lnTo>
                  <a:pt x="80" y="225"/>
                </a:lnTo>
                <a:lnTo>
                  <a:pt x="81" y="225"/>
                </a:lnTo>
                <a:lnTo>
                  <a:pt x="81" y="224"/>
                </a:lnTo>
                <a:lnTo>
                  <a:pt x="82" y="223"/>
                </a:lnTo>
                <a:lnTo>
                  <a:pt x="82" y="222"/>
                </a:lnTo>
                <a:lnTo>
                  <a:pt x="82" y="220"/>
                </a:lnTo>
                <a:lnTo>
                  <a:pt x="83" y="220"/>
                </a:lnTo>
                <a:lnTo>
                  <a:pt x="83" y="219"/>
                </a:lnTo>
                <a:lnTo>
                  <a:pt x="83" y="218"/>
                </a:lnTo>
                <a:lnTo>
                  <a:pt x="84" y="217"/>
                </a:lnTo>
                <a:lnTo>
                  <a:pt x="84" y="216"/>
                </a:lnTo>
                <a:lnTo>
                  <a:pt x="84" y="215"/>
                </a:lnTo>
                <a:lnTo>
                  <a:pt x="84" y="214"/>
                </a:lnTo>
                <a:lnTo>
                  <a:pt x="84" y="213"/>
                </a:lnTo>
                <a:lnTo>
                  <a:pt x="85" y="212"/>
                </a:lnTo>
                <a:lnTo>
                  <a:pt x="85" y="211"/>
                </a:lnTo>
                <a:lnTo>
                  <a:pt x="85" y="210"/>
                </a:lnTo>
                <a:lnTo>
                  <a:pt x="85" y="209"/>
                </a:lnTo>
                <a:lnTo>
                  <a:pt x="85" y="208"/>
                </a:lnTo>
                <a:lnTo>
                  <a:pt x="85" y="207"/>
                </a:lnTo>
                <a:lnTo>
                  <a:pt x="85" y="206"/>
                </a:lnTo>
                <a:lnTo>
                  <a:pt x="85" y="205"/>
                </a:lnTo>
                <a:lnTo>
                  <a:pt x="85" y="204"/>
                </a:lnTo>
                <a:lnTo>
                  <a:pt x="85" y="203"/>
                </a:lnTo>
                <a:lnTo>
                  <a:pt x="86" y="202"/>
                </a:lnTo>
                <a:lnTo>
                  <a:pt x="85" y="201"/>
                </a:lnTo>
                <a:lnTo>
                  <a:pt x="85" y="200"/>
                </a:lnTo>
                <a:lnTo>
                  <a:pt x="85" y="199"/>
                </a:lnTo>
                <a:lnTo>
                  <a:pt x="85" y="198"/>
                </a:lnTo>
                <a:lnTo>
                  <a:pt x="85" y="197"/>
                </a:lnTo>
                <a:lnTo>
                  <a:pt x="85" y="196"/>
                </a:lnTo>
                <a:lnTo>
                  <a:pt x="85" y="195"/>
                </a:lnTo>
                <a:lnTo>
                  <a:pt x="85" y="194"/>
                </a:lnTo>
                <a:lnTo>
                  <a:pt x="85" y="193"/>
                </a:lnTo>
                <a:lnTo>
                  <a:pt x="85" y="192"/>
                </a:lnTo>
                <a:lnTo>
                  <a:pt x="85" y="191"/>
                </a:lnTo>
                <a:lnTo>
                  <a:pt x="84" y="190"/>
                </a:lnTo>
                <a:lnTo>
                  <a:pt x="84" y="189"/>
                </a:lnTo>
                <a:lnTo>
                  <a:pt x="84" y="188"/>
                </a:lnTo>
                <a:lnTo>
                  <a:pt x="84" y="187"/>
                </a:lnTo>
                <a:lnTo>
                  <a:pt x="84" y="186"/>
                </a:lnTo>
                <a:lnTo>
                  <a:pt x="83" y="186"/>
                </a:lnTo>
                <a:lnTo>
                  <a:pt x="83" y="185"/>
                </a:lnTo>
                <a:lnTo>
                  <a:pt x="83" y="184"/>
                </a:lnTo>
                <a:lnTo>
                  <a:pt x="83" y="183"/>
                </a:lnTo>
                <a:lnTo>
                  <a:pt x="82" y="183"/>
                </a:lnTo>
                <a:lnTo>
                  <a:pt x="82" y="182"/>
                </a:lnTo>
                <a:lnTo>
                  <a:pt x="82" y="181"/>
                </a:lnTo>
                <a:lnTo>
                  <a:pt x="82" y="180"/>
                </a:lnTo>
                <a:lnTo>
                  <a:pt x="81" y="180"/>
                </a:lnTo>
                <a:lnTo>
                  <a:pt x="81" y="179"/>
                </a:lnTo>
                <a:lnTo>
                  <a:pt x="81" y="178"/>
                </a:lnTo>
                <a:lnTo>
                  <a:pt x="80" y="178"/>
                </a:lnTo>
                <a:lnTo>
                  <a:pt x="80" y="177"/>
                </a:lnTo>
                <a:lnTo>
                  <a:pt x="79" y="176"/>
                </a:lnTo>
                <a:lnTo>
                  <a:pt x="79" y="175"/>
                </a:lnTo>
                <a:lnTo>
                  <a:pt x="78" y="174"/>
                </a:lnTo>
                <a:lnTo>
                  <a:pt x="77" y="173"/>
                </a:lnTo>
                <a:lnTo>
                  <a:pt x="77" y="172"/>
                </a:lnTo>
                <a:lnTo>
                  <a:pt x="76" y="172"/>
                </a:lnTo>
                <a:lnTo>
                  <a:pt x="76" y="171"/>
                </a:lnTo>
                <a:lnTo>
                  <a:pt x="75" y="170"/>
                </a:lnTo>
                <a:lnTo>
                  <a:pt x="74" y="170"/>
                </a:lnTo>
                <a:lnTo>
                  <a:pt x="74" y="169"/>
                </a:lnTo>
                <a:lnTo>
                  <a:pt x="73" y="169"/>
                </a:lnTo>
                <a:lnTo>
                  <a:pt x="72" y="168"/>
                </a:lnTo>
                <a:lnTo>
                  <a:pt x="71" y="168"/>
                </a:lnTo>
                <a:lnTo>
                  <a:pt x="71" y="167"/>
                </a:lnTo>
                <a:lnTo>
                  <a:pt x="70" y="167"/>
                </a:lnTo>
                <a:lnTo>
                  <a:pt x="69" y="167"/>
                </a:lnTo>
                <a:lnTo>
                  <a:pt x="68" y="167"/>
                </a:lnTo>
                <a:lnTo>
                  <a:pt x="67" y="167"/>
                </a:lnTo>
                <a:lnTo>
                  <a:pt x="66" y="167"/>
                </a:lnTo>
                <a:lnTo>
                  <a:pt x="65" y="167"/>
                </a:lnTo>
                <a:lnTo>
                  <a:pt x="64" y="167"/>
                </a:lnTo>
                <a:lnTo>
                  <a:pt x="63" y="167"/>
                </a:lnTo>
                <a:lnTo>
                  <a:pt x="62" y="167"/>
                </a:lnTo>
                <a:lnTo>
                  <a:pt x="61" y="167"/>
                </a:lnTo>
                <a:lnTo>
                  <a:pt x="61" y="168"/>
                </a:lnTo>
                <a:lnTo>
                  <a:pt x="60" y="168"/>
                </a:lnTo>
                <a:lnTo>
                  <a:pt x="60" y="169"/>
                </a:lnTo>
                <a:lnTo>
                  <a:pt x="59" y="169"/>
                </a:lnTo>
                <a:lnTo>
                  <a:pt x="58" y="169"/>
                </a:lnTo>
                <a:lnTo>
                  <a:pt x="57" y="170"/>
                </a:lnTo>
                <a:lnTo>
                  <a:pt x="57" y="171"/>
                </a:lnTo>
                <a:lnTo>
                  <a:pt x="56" y="172"/>
                </a:lnTo>
                <a:lnTo>
                  <a:pt x="55" y="173"/>
                </a:lnTo>
                <a:lnTo>
                  <a:pt x="54" y="174"/>
                </a:lnTo>
                <a:lnTo>
                  <a:pt x="53" y="175"/>
                </a:lnTo>
                <a:lnTo>
                  <a:pt x="52" y="177"/>
                </a:lnTo>
                <a:lnTo>
                  <a:pt x="52" y="178"/>
                </a:lnTo>
                <a:lnTo>
                  <a:pt x="51" y="178"/>
                </a:lnTo>
                <a:lnTo>
                  <a:pt x="51" y="179"/>
                </a:lnTo>
                <a:lnTo>
                  <a:pt x="51" y="180"/>
                </a:lnTo>
                <a:lnTo>
                  <a:pt x="50" y="181"/>
                </a:lnTo>
                <a:lnTo>
                  <a:pt x="50" y="180"/>
                </a:lnTo>
                <a:lnTo>
                  <a:pt x="50" y="179"/>
                </a:lnTo>
                <a:lnTo>
                  <a:pt x="50" y="178"/>
                </a:lnTo>
                <a:lnTo>
                  <a:pt x="50" y="177"/>
                </a:lnTo>
                <a:lnTo>
                  <a:pt x="50" y="175"/>
                </a:lnTo>
                <a:lnTo>
                  <a:pt x="50" y="174"/>
                </a:lnTo>
                <a:lnTo>
                  <a:pt x="50" y="173"/>
                </a:lnTo>
                <a:lnTo>
                  <a:pt x="50" y="172"/>
                </a:lnTo>
                <a:lnTo>
                  <a:pt x="50" y="170"/>
                </a:lnTo>
                <a:lnTo>
                  <a:pt x="50" y="169"/>
                </a:lnTo>
                <a:lnTo>
                  <a:pt x="50" y="168"/>
                </a:lnTo>
                <a:lnTo>
                  <a:pt x="50" y="167"/>
                </a:lnTo>
                <a:lnTo>
                  <a:pt x="50" y="166"/>
                </a:lnTo>
                <a:lnTo>
                  <a:pt x="49" y="165"/>
                </a:lnTo>
                <a:lnTo>
                  <a:pt x="49" y="164"/>
                </a:lnTo>
                <a:lnTo>
                  <a:pt x="49" y="163"/>
                </a:lnTo>
                <a:lnTo>
                  <a:pt x="49" y="162"/>
                </a:lnTo>
                <a:lnTo>
                  <a:pt x="48" y="161"/>
                </a:lnTo>
                <a:lnTo>
                  <a:pt x="48" y="160"/>
                </a:lnTo>
                <a:lnTo>
                  <a:pt x="48" y="159"/>
                </a:lnTo>
                <a:lnTo>
                  <a:pt x="47" y="158"/>
                </a:lnTo>
                <a:lnTo>
                  <a:pt x="47" y="157"/>
                </a:lnTo>
                <a:lnTo>
                  <a:pt x="47" y="156"/>
                </a:lnTo>
                <a:lnTo>
                  <a:pt x="47" y="155"/>
                </a:lnTo>
                <a:lnTo>
                  <a:pt x="46" y="154"/>
                </a:lnTo>
                <a:lnTo>
                  <a:pt x="46" y="153"/>
                </a:lnTo>
                <a:lnTo>
                  <a:pt x="46" y="152"/>
                </a:lnTo>
                <a:lnTo>
                  <a:pt x="45" y="152"/>
                </a:lnTo>
                <a:lnTo>
                  <a:pt x="45" y="151"/>
                </a:lnTo>
                <a:lnTo>
                  <a:pt x="44" y="151"/>
                </a:lnTo>
                <a:lnTo>
                  <a:pt x="44" y="150"/>
                </a:lnTo>
                <a:lnTo>
                  <a:pt x="44" y="149"/>
                </a:lnTo>
                <a:lnTo>
                  <a:pt x="43" y="148"/>
                </a:lnTo>
                <a:lnTo>
                  <a:pt x="43" y="147"/>
                </a:lnTo>
                <a:lnTo>
                  <a:pt x="42" y="147"/>
                </a:lnTo>
                <a:lnTo>
                  <a:pt x="42" y="146"/>
                </a:lnTo>
                <a:lnTo>
                  <a:pt x="41" y="146"/>
                </a:lnTo>
                <a:lnTo>
                  <a:pt x="41" y="145"/>
                </a:lnTo>
                <a:lnTo>
                  <a:pt x="40" y="144"/>
                </a:lnTo>
                <a:lnTo>
                  <a:pt x="39" y="143"/>
                </a:lnTo>
                <a:lnTo>
                  <a:pt x="38" y="143"/>
                </a:lnTo>
                <a:lnTo>
                  <a:pt x="38" y="142"/>
                </a:lnTo>
                <a:lnTo>
                  <a:pt x="37" y="141"/>
                </a:lnTo>
                <a:lnTo>
                  <a:pt x="36" y="141"/>
                </a:lnTo>
                <a:lnTo>
                  <a:pt x="36" y="140"/>
                </a:lnTo>
                <a:lnTo>
                  <a:pt x="35" y="140"/>
                </a:lnTo>
                <a:lnTo>
                  <a:pt x="34" y="140"/>
                </a:lnTo>
                <a:lnTo>
                  <a:pt x="33" y="139"/>
                </a:lnTo>
                <a:lnTo>
                  <a:pt x="32" y="139"/>
                </a:lnTo>
                <a:lnTo>
                  <a:pt x="32" y="138"/>
                </a:lnTo>
                <a:lnTo>
                  <a:pt x="31" y="138"/>
                </a:lnTo>
                <a:lnTo>
                  <a:pt x="30" y="138"/>
                </a:lnTo>
                <a:lnTo>
                  <a:pt x="29" y="138"/>
                </a:lnTo>
                <a:lnTo>
                  <a:pt x="28" y="138"/>
                </a:lnTo>
                <a:lnTo>
                  <a:pt x="27" y="138"/>
                </a:lnTo>
                <a:lnTo>
                  <a:pt x="26" y="138"/>
                </a:lnTo>
                <a:lnTo>
                  <a:pt x="26" y="139"/>
                </a:lnTo>
                <a:lnTo>
                  <a:pt x="25" y="139"/>
                </a:lnTo>
                <a:lnTo>
                  <a:pt x="24" y="139"/>
                </a:lnTo>
                <a:lnTo>
                  <a:pt x="24" y="140"/>
                </a:lnTo>
                <a:lnTo>
                  <a:pt x="23" y="140"/>
                </a:lnTo>
                <a:lnTo>
                  <a:pt x="22" y="140"/>
                </a:lnTo>
                <a:lnTo>
                  <a:pt x="21" y="141"/>
                </a:lnTo>
                <a:lnTo>
                  <a:pt x="20" y="141"/>
                </a:lnTo>
                <a:lnTo>
                  <a:pt x="19" y="142"/>
                </a:lnTo>
                <a:lnTo>
                  <a:pt x="18" y="143"/>
                </a:lnTo>
                <a:lnTo>
                  <a:pt x="13" y="134"/>
                </a:lnTo>
                <a:lnTo>
                  <a:pt x="13" y="133"/>
                </a:lnTo>
                <a:lnTo>
                  <a:pt x="14" y="132"/>
                </a:lnTo>
                <a:lnTo>
                  <a:pt x="14" y="131"/>
                </a:lnTo>
                <a:lnTo>
                  <a:pt x="14" y="130"/>
                </a:lnTo>
                <a:lnTo>
                  <a:pt x="15" y="128"/>
                </a:lnTo>
                <a:lnTo>
                  <a:pt x="15" y="126"/>
                </a:lnTo>
                <a:lnTo>
                  <a:pt x="15" y="125"/>
                </a:lnTo>
                <a:lnTo>
                  <a:pt x="16" y="125"/>
                </a:lnTo>
                <a:lnTo>
                  <a:pt x="16" y="124"/>
                </a:lnTo>
                <a:lnTo>
                  <a:pt x="16" y="123"/>
                </a:lnTo>
                <a:lnTo>
                  <a:pt x="16" y="122"/>
                </a:lnTo>
                <a:lnTo>
                  <a:pt x="16" y="121"/>
                </a:lnTo>
                <a:lnTo>
                  <a:pt x="16" y="120"/>
                </a:lnTo>
                <a:lnTo>
                  <a:pt x="17" y="119"/>
                </a:lnTo>
                <a:lnTo>
                  <a:pt x="17" y="117"/>
                </a:lnTo>
                <a:lnTo>
                  <a:pt x="22" y="114"/>
                </a:lnTo>
                <a:lnTo>
                  <a:pt x="22" y="115"/>
                </a:lnTo>
                <a:lnTo>
                  <a:pt x="23" y="115"/>
                </a:lnTo>
                <a:lnTo>
                  <a:pt x="23" y="116"/>
                </a:lnTo>
                <a:lnTo>
                  <a:pt x="23" y="117"/>
                </a:lnTo>
                <a:lnTo>
                  <a:pt x="24" y="117"/>
                </a:lnTo>
                <a:lnTo>
                  <a:pt x="24" y="118"/>
                </a:lnTo>
                <a:lnTo>
                  <a:pt x="24" y="119"/>
                </a:lnTo>
                <a:lnTo>
                  <a:pt x="25" y="120"/>
                </a:lnTo>
                <a:lnTo>
                  <a:pt x="25" y="121"/>
                </a:lnTo>
                <a:lnTo>
                  <a:pt x="26" y="122"/>
                </a:lnTo>
                <a:lnTo>
                  <a:pt x="27" y="123"/>
                </a:lnTo>
                <a:lnTo>
                  <a:pt x="28" y="123"/>
                </a:lnTo>
                <a:lnTo>
                  <a:pt x="28" y="124"/>
                </a:lnTo>
                <a:lnTo>
                  <a:pt x="29" y="125"/>
                </a:lnTo>
                <a:lnTo>
                  <a:pt x="30" y="125"/>
                </a:lnTo>
                <a:lnTo>
                  <a:pt x="30" y="126"/>
                </a:lnTo>
                <a:lnTo>
                  <a:pt x="31" y="126"/>
                </a:lnTo>
                <a:lnTo>
                  <a:pt x="32" y="126"/>
                </a:lnTo>
                <a:lnTo>
                  <a:pt x="33" y="127"/>
                </a:lnTo>
                <a:lnTo>
                  <a:pt x="34" y="128"/>
                </a:lnTo>
                <a:lnTo>
                  <a:pt x="35" y="128"/>
                </a:lnTo>
                <a:lnTo>
                  <a:pt x="36" y="128"/>
                </a:lnTo>
                <a:lnTo>
                  <a:pt x="37" y="128"/>
                </a:lnTo>
                <a:lnTo>
                  <a:pt x="38" y="128"/>
                </a:lnTo>
                <a:lnTo>
                  <a:pt x="39" y="128"/>
                </a:lnTo>
                <a:lnTo>
                  <a:pt x="40" y="128"/>
                </a:lnTo>
                <a:lnTo>
                  <a:pt x="40" y="127"/>
                </a:lnTo>
                <a:lnTo>
                  <a:pt x="41" y="127"/>
                </a:lnTo>
                <a:lnTo>
                  <a:pt x="41" y="126"/>
                </a:lnTo>
                <a:lnTo>
                  <a:pt x="42" y="126"/>
                </a:lnTo>
                <a:lnTo>
                  <a:pt x="43" y="126"/>
                </a:lnTo>
                <a:lnTo>
                  <a:pt x="43" y="125"/>
                </a:lnTo>
                <a:lnTo>
                  <a:pt x="44" y="125"/>
                </a:lnTo>
                <a:lnTo>
                  <a:pt x="45" y="125"/>
                </a:lnTo>
                <a:lnTo>
                  <a:pt x="45" y="124"/>
                </a:lnTo>
                <a:lnTo>
                  <a:pt x="46" y="124"/>
                </a:lnTo>
                <a:lnTo>
                  <a:pt x="46" y="123"/>
                </a:lnTo>
                <a:lnTo>
                  <a:pt x="47" y="123"/>
                </a:lnTo>
                <a:lnTo>
                  <a:pt x="47" y="122"/>
                </a:lnTo>
                <a:lnTo>
                  <a:pt x="48" y="122"/>
                </a:lnTo>
                <a:lnTo>
                  <a:pt x="48" y="120"/>
                </a:lnTo>
                <a:lnTo>
                  <a:pt x="49" y="120"/>
                </a:lnTo>
                <a:lnTo>
                  <a:pt x="49" y="119"/>
                </a:lnTo>
                <a:lnTo>
                  <a:pt x="50" y="118"/>
                </a:lnTo>
                <a:lnTo>
                  <a:pt x="50" y="117"/>
                </a:lnTo>
                <a:lnTo>
                  <a:pt x="51" y="116"/>
                </a:lnTo>
                <a:lnTo>
                  <a:pt x="51" y="115"/>
                </a:lnTo>
                <a:lnTo>
                  <a:pt x="52" y="115"/>
                </a:lnTo>
                <a:lnTo>
                  <a:pt x="52" y="113"/>
                </a:lnTo>
                <a:lnTo>
                  <a:pt x="52" y="112"/>
                </a:lnTo>
                <a:lnTo>
                  <a:pt x="53" y="111"/>
                </a:lnTo>
                <a:lnTo>
                  <a:pt x="53" y="110"/>
                </a:lnTo>
                <a:lnTo>
                  <a:pt x="53" y="109"/>
                </a:lnTo>
                <a:lnTo>
                  <a:pt x="54" y="109"/>
                </a:lnTo>
                <a:lnTo>
                  <a:pt x="54" y="107"/>
                </a:lnTo>
                <a:lnTo>
                  <a:pt x="54" y="106"/>
                </a:lnTo>
                <a:lnTo>
                  <a:pt x="54" y="105"/>
                </a:lnTo>
                <a:lnTo>
                  <a:pt x="54" y="104"/>
                </a:lnTo>
                <a:lnTo>
                  <a:pt x="55" y="103"/>
                </a:lnTo>
                <a:lnTo>
                  <a:pt x="55" y="102"/>
                </a:lnTo>
                <a:lnTo>
                  <a:pt x="55" y="101"/>
                </a:lnTo>
                <a:lnTo>
                  <a:pt x="55" y="99"/>
                </a:lnTo>
                <a:lnTo>
                  <a:pt x="55" y="98"/>
                </a:lnTo>
                <a:lnTo>
                  <a:pt x="55" y="97"/>
                </a:lnTo>
                <a:lnTo>
                  <a:pt x="55" y="96"/>
                </a:lnTo>
                <a:lnTo>
                  <a:pt x="55" y="94"/>
                </a:lnTo>
                <a:lnTo>
                  <a:pt x="55" y="93"/>
                </a:lnTo>
                <a:lnTo>
                  <a:pt x="55" y="92"/>
                </a:lnTo>
                <a:lnTo>
                  <a:pt x="55" y="91"/>
                </a:lnTo>
                <a:lnTo>
                  <a:pt x="55" y="90"/>
                </a:lnTo>
                <a:lnTo>
                  <a:pt x="55" y="89"/>
                </a:lnTo>
                <a:lnTo>
                  <a:pt x="55" y="88"/>
                </a:lnTo>
                <a:lnTo>
                  <a:pt x="55" y="87"/>
                </a:lnTo>
                <a:lnTo>
                  <a:pt x="55" y="86"/>
                </a:lnTo>
                <a:lnTo>
                  <a:pt x="54" y="85"/>
                </a:lnTo>
                <a:lnTo>
                  <a:pt x="54" y="84"/>
                </a:lnTo>
                <a:lnTo>
                  <a:pt x="54" y="83"/>
                </a:lnTo>
                <a:lnTo>
                  <a:pt x="54" y="81"/>
                </a:lnTo>
                <a:lnTo>
                  <a:pt x="53" y="80"/>
                </a:lnTo>
                <a:lnTo>
                  <a:pt x="53" y="79"/>
                </a:lnTo>
                <a:lnTo>
                  <a:pt x="53" y="78"/>
                </a:lnTo>
                <a:lnTo>
                  <a:pt x="52" y="77"/>
                </a:lnTo>
                <a:lnTo>
                  <a:pt x="52" y="76"/>
                </a:lnTo>
                <a:lnTo>
                  <a:pt x="52" y="75"/>
                </a:lnTo>
                <a:lnTo>
                  <a:pt x="51" y="74"/>
                </a:lnTo>
                <a:lnTo>
                  <a:pt x="51" y="73"/>
                </a:lnTo>
                <a:lnTo>
                  <a:pt x="50" y="72"/>
                </a:lnTo>
                <a:lnTo>
                  <a:pt x="50" y="71"/>
                </a:lnTo>
                <a:lnTo>
                  <a:pt x="50" y="70"/>
                </a:lnTo>
                <a:lnTo>
                  <a:pt x="49" y="70"/>
                </a:lnTo>
                <a:lnTo>
                  <a:pt x="49" y="69"/>
                </a:lnTo>
                <a:lnTo>
                  <a:pt x="48" y="68"/>
                </a:lnTo>
                <a:lnTo>
                  <a:pt x="47" y="67"/>
                </a:lnTo>
                <a:lnTo>
                  <a:pt x="46" y="66"/>
                </a:lnTo>
                <a:lnTo>
                  <a:pt x="46" y="65"/>
                </a:lnTo>
                <a:lnTo>
                  <a:pt x="45" y="65"/>
                </a:lnTo>
                <a:lnTo>
                  <a:pt x="44" y="64"/>
                </a:lnTo>
                <a:lnTo>
                  <a:pt x="43" y="63"/>
                </a:lnTo>
                <a:lnTo>
                  <a:pt x="42" y="63"/>
                </a:lnTo>
                <a:lnTo>
                  <a:pt x="42" y="62"/>
                </a:lnTo>
                <a:lnTo>
                  <a:pt x="41" y="62"/>
                </a:lnTo>
                <a:lnTo>
                  <a:pt x="40" y="62"/>
                </a:lnTo>
                <a:lnTo>
                  <a:pt x="39" y="62"/>
                </a:lnTo>
                <a:lnTo>
                  <a:pt x="38" y="61"/>
                </a:lnTo>
                <a:lnTo>
                  <a:pt x="37" y="61"/>
                </a:lnTo>
                <a:lnTo>
                  <a:pt x="36" y="61"/>
                </a:lnTo>
                <a:lnTo>
                  <a:pt x="35" y="61"/>
                </a:lnTo>
                <a:lnTo>
                  <a:pt x="35" y="62"/>
                </a:lnTo>
                <a:lnTo>
                  <a:pt x="34" y="62"/>
                </a:lnTo>
                <a:lnTo>
                  <a:pt x="33" y="62"/>
                </a:lnTo>
                <a:lnTo>
                  <a:pt x="32" y="62"/>
                </a:lnTo>
                <a:lnTo>
                  <a:pt x="31" y="63"/>
                </a:lnTo>
                <a:lnTo>
                  <a:pt x="30" y="63"/>
                </a:lnTo>
                <a:lnTo>
                  <a:pt x="29" y="64"/>
                </a:lnTo>
                <a:lnTo>
                  <a:pt x="29" y="65"/>
                </a:lnTo>
                <a:lnTo>
                  <a:pt x="28" y="65"/>
                </a:lnTo>
                <a:lnTo>
                  <a:pt x="27" y="66"/>
                </a:lnTo>
                <a:lnTo>
                  <a:pt x="27" y="67"/>
                </a:lnTo>
                <a:lnTo>
                  <a:pt x="26" y="67"/>
                </a:lnTo>
                <a:lnTo>
                  <a:pt x="26" y="68"/>
                </a:lnTo>
                <a:lnTo>
                  <a:pt x="25" y="68"/>
                </a:lnTo>
                <a:lnTo>
                  <a:pt x="25" y="69"/>
                </a:lnTo>
                <a:lnTo>
                  <a:pt x="25" y="70"/>
                </a:lnTo>
                <a:lnTo>
                  <a:pt x="24" y="70"/>
                </a:lnTo>
                <a:lnTo>
                  <a:pt x="24" y="71"/>
                </a:lnTo>
                <a:lnTo>
                  <a:pt x="24" y="72"/>
                </a:lnTo>
                <a:lnTo>
                  <a:pt x="23" y="72"/>
                </a:lnTo>
                <a:lnTo>
                  <a:pt x="23" y="73"/>
                </a:lnTo>
                <a:lnTo>
                  <a:pt x="23" y="74"/>
                </a:lnTo>
                <a:lnTo>
                  <a:pt x="22" y="74"/>
                </a:lnTo>
                <a:lnTo>
                  <a:pt x="22" y="75"/>
                </a:lnTo>
                <a:lnTo>
                  <a:pt x="21" y="76"/>
                </a:lnTo>
                <a:lnTo>
                  <a:pt x="21" y="77"/>
                </a:lnTo>
                <a:lnTo>
                  <a:pt x="21" y="78"/>
                </a:lnTo>
                <a:lnTo>
                  <a:pt x="20" y="79"/>
                </a:lnTo>
                <a:lnTo>
                  <a:pt x="20" y="80"/>
                </a:lnTo>
                <a:lnTo>
                  <a:pt x="20" y="81"/>
                </a:lnTo>
                <a:lnTo>
                  <a:pt x="20" y="83"/>
                </a:lnTo>
                <a:lnTo>
                  <a:pt x="19" y="83"/>
                </a:lnTo>
                <a:lnTo>
                  <a:pt x="19" y="84"/>
                </a:lnTo>
                <a:lnTo>
                  <a:pt x="19" y="85"/>
                </a:lnTo>
                <a:lnTo>
                  <a:pt x="19" y="86"/>
                </a:lnTo>
                <a:lnTo>
                  <a:pt x="19" y="88"/>
                </a:lnTo>
                <a:lnTo>
                  <a:pt x="19" y="89"/>
                </a:lnTo>
                <a:lnTo>
                  <a:pt x="19" y="91"/>
                </a:lnTo>
                <a:lnTo>
                  <a:pt x="18" y="91"/>
                </a:lnTo>
                <a:lnTo>
                  <a:pt x="18" y="92"/>
                </a:lnTo>
                <a:lnTo>
                  <a:pt x="18" y="93"/>
                </a:lnTo>
                <a:lnTo>
                  <a:pt x="19" y="94"/>
                </a:lnTo>
                <a:lnTo>
                  <a:pt x="15" y="95"/>
                </a:lnTo>
                <a:lnTo>
                  <a:pt x="15" y="94"/>
                </a:lnTo>
                <a:lnTo>
                  <a:pt x="14" y="93"/>
                </a:lnTo>
                <a:lnTo>
                  <a:pt x="14" y="92"/>
                </a:lnTo>
                <a:lnTo>
                  <a:pt x="14" y="91"/>
                </a:lnTo>
                <a:lnTo>
                  <a:pt x="13" y="91"/>
                </a:lnTo>
                <a:lnTo>
                  <a:pt x="13" y="89"/>
                </a:lnTo>
                <a:lnTo>
                  <a:pt x="13" y="88"/>
                </a:lnTo>
                <a:lnTo>
                  <a:pt x="12" y="88"/>
                </a:lnTo>
                <a:lnTo>
                  <a:pt x="12" y="87"/>
                </a:lnTo>
                <a:lnTo>
                  <a:pt x="12" y="86"/>
                </a:lnTo>
                <a:lnTo>
                  <a:pt x="11" y="85"/>
                </a:lnTo>
                <a:lnTo>
                  <a:pt x="11" y="84"/>
                </a:lnTo>
                <a:lnTo>
                  <a:pt x="11" y="0"/>
                </a:lnTo>
                <a:close/>
              </a:path>
            </a:pathLst>
          </a:custGeom>
          <a:solidFill>
            <a:srgbClr val="4263B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grpSp>
        <p:nvGrpSpPr>
          <p:cNvPr id="13717" name="Group 471"/>
          <p:cNvGrpSpPr>
            <a:grpSpLocks/>
          </p:cNvGrpSpPr>
          <p:nvPr/>
        </p:nvGrpSpPr>
        <p:grpSpPr bwMode="auto">
          <a:xfrm>
            <a:off x="4830763" y="4211638"/>
            <a:ext cx="823912" cy="944562"/>
            <a:chOff x="2083" y="2653"/>
            <a:chExt cx="519" cy="595"/>
          </a:xfrm>
        </p:grpSpPr>
        <p:sp>
          <p:nvSpPr>
            <p:cNvPr id="13823" name="Freeform 469"/>
            <p:cNvSpPr>
              <a:spLocks noEditPoints="1"/>
            </p:cNvSpPr>
            <p:nvPr/>
          </p:nvSpPr>
          <p:spPr bwMode="auto">
            <a:xfrm>
              <a:off x="2083" y="2653"/>
              <a:ext cx="519" cy="595"/>
            </a:xfrm>
            <a:custGeom>
              <a:avLst/>
              <a:gdLst>
                <a:gd name="T0" fmla="*/ 494 w 9434"/>
                <a:gd name="T1" fmla="*/ 594 h 6925"/>
                <a:gd name="T2" fmla="*/ 446 w 9434"/>
                <a:gd name="T3" fmla="*/ 587 h 6925"/>
                <a:gd name="T4" fmla="*/ 399 w 9434"/>
                <a:gd name="T5" fmla="*/ 574 h 6925"/>
                <a:gd name="T6" fmla="*/ 353 w 9434"/>
                <a:gd name="T7" fmla="*/ 555 h 6925"/>
                <a:gd name="T8" fmla="*/ 308 w 9434"/>
                <a:gd name="T9" fmla="*/ 531 h 6925"/>
                <a:gd name="T10" fmla="*/ 265 w 9434"/>
                <a:gd name="T11" fmla="*/ 502 h 6925"/>
                <a:gd name="T12" fmla="*/ 223 w 9434"/>
                <a:gd name="T13" fmla="*/ 468 h 6925"/>
                <a:gd name="T14" fmla="*/ 185 w 9434"/>
                <a:gd name="T15" fmla="*/ 430 h 6925"/>
                <a:gd name="T16" fmla="*/ 149 w 9434"/>
                <a:gd name="T17" fmla="*/ 388 h 6925"/>
                <a:gd name="T18" fmla="*/ 116 w 9434"/>
                <a:gd name="T19" fmla="*/ 343 h 6925"/>
                <a:gd name="T20" fmla="*/ 87 w 9434"/>
                <a:gd name="T21" fmla="*/ 295 h 6925"/>
                <a:gd name="T22" fmla="*/ 62 w 9434"/>
                <a:gd name="T23" fmla="*/ 245 h 6925"/>
                <a:gd name="T24" fmla="*/ 41 w 9434"/>
                <a:gd name="T25" fmla="*/ 193 h 6925"/>
                <a:gd name="T26" fmla="*/ 25 w 9434"/>
                <a:gd name="T27" fmla="*/ 139 h 6925"/>
                <a:gd name="T28" fmla="*/ 13 w 9434"/>
                <a:gd name="T29" fmla="*/ 84 h 6925"/>
                <a:gd name="T30" fmla="*/ 8 w 9434"/>
                <a:gd name="T31" fmla="*/ 42 h 6925"/>
                <a:gd name="T32" fmla="*/ 9 w 9434"/>
                <a:gd name="T33" fmla="*/ 21 h 6925"/>
                <a:gd name="T34" fmla="*/ 11 w 9434"/>
                <a:gd name="T35" fmla="*/ 41 h 6925"/>
                <a:gd name="T36" fmla="*/ 16 w 9434"/>
                <a:gd name="T37" fmla="*/ 82 h 6925"/>
                <a:gd name="T38" fmla="*/ 27 w 9434"/>
                <a:gd name="T39" fmla="*/ 137 h 6925"/>
                <a:gd name="T40" fmla="*/ 43 w 9434"/>
                <a:gd name="T41" fmla="*/ 190 h 6925"/>
                <a:gd name="T42" fmla="*/ 64 w 9434"/>
                <a:gd name="T43" fmla="*/ 242 h 6925"/>
                <a:gd name="T44" fmla="*/ 89 w 9434"/>
                <a:gd name="T45" fmla="*/ 292 h 6925"/>
                <a:gd name="T46" fmla="*/ 118 w 9434"/>
                <a:gd name="T47" fmla="*/ 340 h 6925"/>
                <a:gd name="T48" fmla="*/ 151 w 9434"/>
                <a:gd name="T49" fmla="*/ 384 h 6925"/>
                <a:gd name="T50" fmla="*/ 186 w 9434"/>
                <a:gd name="T51" fmla="*/ 426 h 6925"/>
                <a:gd name="T52" fmla="*/ 225 w 9434"/>
                <a:gd name="T53" fmla="*/ 464 h 6925"/>
                <a:gd name="T54" fmla="*/ 266 w 9434"/>
                <a:gd name="T55" fmla="*/ 497 h 6925"/>
                <a:gd name="T56" fmla="*/ 309 w 9434"/>
                <a:gd name="T57" fmla="*/ 527 h 6925"/>
                <a:gd name="T58" fmla="*/ 353 w 9434"/>
                <a:gd name="T59" fmla="*/ 551 h 6925"/>
                <a:gd name="T60" fmla="*/ 399 w 9434"/>
                <a:gd name="T61" fmla="*/ 570 h 6925"/>
                <a:gd name="T62" fmla="*/ 446 w 9434"/>
                <a:gd name="T63" fmla="*/ 583 h 6925"/>
                <a:gd name="T64" fmla="*/ 494 w 9434"/>
                <a:gd name="T65" fmla="*/ 589 h 6925"/>
                <a:gd name="T66" fmla="*/ 519 w 9434"/>
                <a:gd name="T67" fmla="*/ 593 h 6925"/>
                <a:gd name="T68" fmla="*/ 0 w 9434"/>
                <a:gd name="T69" fmla="*/ 29 h 6925"/>
                <a:gd name="T70" fmla="*/ 18 w 9434"/>
                <a:gd name="T71" fmla="*/ 27 h 692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434" h="6925">
                  <a:moveTo>
                    <a:pt x="9406" y="6924"/>
                  </a:moveTo>
                  <a:lnTo>
                    <a:pt x="8972" y="6914"/>
                  </a:lnTo>
                  <a:lnTo>
                    <a:pt x="8538" y="6885"/>
                  </a:lnTo>
                  <a:lnTo>
                    <a:pt x="8105" y="6836"/>
                  </a:lnTo>
                  <a:lnTo>
                    <a:pt x="7676" y="6769"/>
                  </a:lnTo>
                  <a:lnTo>
                    <a:pt x="7249" y="6684"/>
                  </a:lnTo>
                  <a:lnTo>
                    <a:pt x="6828" y="6582"/>
                  </a:lnTo>
                  <a:lnTo>
                    <a:pt x="6410" y="6464"/>
                  </a:lnTo>
                  <a:lnTo>
                    <a:pt x="5999" y="6330"/>
                  </a:lnTo>
                  <a:lnTo>
                    <a:pt x="5594" y="6181"/>
                  </a:lnTo>
                  <a:lnTo>
                    <a:pt x="5198" y="6017"/>
                  </a:lnTo>
                  <a:lnTo>
                    <a:pt x="4810" y="5840"/>
                  </a:lnTo>
                  <a:lnTo>
                    <a:pt x="4431" y="5649"/>
                  </a:lnTo>
                  <a:lnTo>
                    <a:pt x="4062" y="5445"/>
                  </a:lnTo>
                  <a:lnTo>
                    <a:pt x="3705" y="5229"/>
                  </a:lnTo>
                  <a:lnTo>
                    <a:pt x="3360" y="5002"/>
                  </a:lnTo>
                  <a:lnTo>
                    <a:pt x="3026" y="4764"/>
                  </a:lnTo>
                  <a:lnTo>
                    <a:pt x="2707" y="4516"/>
                  </a:lnTo>
                  <a:lnTo>
                    <a:pt x="2402" y="4259"/>
                  </a:lnTo>
                  <a:lnTo>
                    <a:pt x="2112" y="3992"/>
                  </a:lnTo>
                  <a:lnTo>
                    <a:pt x="1839" y="3717"/>
                  </a:lnTo>
                  <a:lnTo>
                    <a:pt x="1582" y="3434"/>
                  </a:lnTo>
                  <a:lnTo>
                    <a:pt x="1344" y="3146"/>
                  </a:lnTo>
                  <a:lnTo>
                    <a:pt x="1124" y="2850"/>
                  </a:lnTo>
                  <a:lnTo>
                    <a:pt x="922" y="2548"/>
                  </a:lnTo>
                  <a:lnTo>
                    <a:pt x="742" y="2241"/>
                  </a:lnTo>
                  <a:lnTo>
                    <a:pt x="583" y="1930"/>
                  </a:lnTo>
                  <a:lnTo>
                    <a:pt x="446" y="1614"/>
                  </a:lnTo>
                  <a:lnTo>
                    <a:pt x="332" y="1296"/>
                  </a:lnTo>
                  <a:lnTo>
                    <a:pt x="242" y="974"/>
                  </a:lnTo>
                  <a:lnTo>
                    <a:pt x="176" y="651"/>
                  </a:lnTo>
                  <a:lnTo>
                    <a:pt x="153" y="489"/>
                  </a:lnTo>
                  <a:lnTo>
                    <a:pt x="134" y="274"/>
                  </a:lnTo>
                  <a:cubicBezTo>
                    <a:pt x="132" y="259"/>
                    <a:pt x="144" y="246"/>
                    <a:pt x="159" y="244"/>
                  </a:cubicBezTo>
                  <a:cubicBezTo>
                    <a:pt x="173" y="244"/>
                    <a:pt x="187" y="254"/>
                    <a:pt x="188" y="270"/>
                  </a:cubicBezTo>
                  <a:lnTo>
                    <a:pt x="207" y="481"/>
                  </a:lnTo>
                  <a:lnTo>
                    <a:pt x="229" y="641"/>
                  </a:lnTo>
                  <a:lnTo>
                    <a:pt x="294" y="960"/>
                  </a:lnTo>
                  <a:lnTo>
                    <a:pt x="383" y="1278"/>
                  </a:lnTo>
                  <a:lnTo>
                    <a:pt x="496" y="1593"/>
                  </a:lnTo>
                  <a:lnTo>
                    <a:pt x="631" y="1905"/>
                  </a:lnTo>
                  <a:lnTo>
                    <a:pt x="789" y="2214"/>
                  </a:lnTo>
                  <a:lnTo>
                    <a:pt x="968" y="2518"/>
                  </a:lnTo>
                  <a:lnTo>
                    <a:pt x="1167" y="2817"/>
                  </a:lnTo>
                  <a:lnTo>
                    <a:pt x="1385" y="3110"/>
                  </a:lnTo>
                  <a:lnTo>
                    <a:pt x="1622" y="3398"/>
                  </a:lnTo>
                  <a:lnTo>
                    <a:pt x="1877" y="3679"/>
                  </a:lnTo>
                  <a:lnTo>
                    <a:pt x="2150" y="3952"/>
                  </a:lnTo>
                  <a:lnTo>
                    <a:pt x="2437" y="4217"/>
                  </a:lnTo>
                  <a:lnTo>
                    <a:pt x="2740" y="4473"/>
                  </a:lnTo>
                  <a:lnTo>
                    <a:pt x="3058" y="4720"/>
                  </a:lnTo>
                  <a:lnTo>
                    <a:pt x="3389" y="4956"/>
                  </a:lnTo>
                  <a:lnTo>
                    <a:pt x="3733" y="5182"/>
                  </a:lnTo>
                  <a:lnTo>
                    <a:pt x="4089" y="5397"/>
                  </a:lnTo>
                  <a:lnTo>
                    <a:pt x="4455" y="5600"/>
                  </a:lnTo>
                  <a:lnTo>
                    <a:pt x="4832" y="5790"/>
                  </a:lnTo>
                  <a:lnTo>
                    <a:pt x="5219" y="5967"/>
                  </a:lnTo>
                  <a:lnTo>
                    <a:pt x="5614" y="6130"/>
                  </a:lnTo>
                  <a:lnTo>
                    <a:pt x="6016" y="6278"/>
                  </a:lnTo>
                  <a:lnTo>
                    <a:pt x="6425" y="6412"/>
                  </a:lnTo>
                  <a:lnTo>
                    <a:pt x="6840" y="6530"/>
                  </a:lnTo>
                  <a:lnTo>
                    <a:pt x="7259" y="6631"/>
                  </a:lnTo>
                  <a:lnTo>
                    <a:pt x="7684" y="6715"/>
                  </a:lnTo>
                  <a:lnTo>
                    <a:pt x="8112" y="6782"/>
                  </a:lnTo>
                  <a:lnTo>
                    <a:pt x="8541" y="6830"/>
                  </a:lnTo>
                  <a:lnTo>
                    <a:pt x="8973" y="6860"/>
                  </a:lnTo>
                  <a:lnTo>
                    <a:pt x="9407" y="6870"/>
                  </a:lnTo>
                  <a:cubicBezTo>
                    <a:pt x="9422" y="6870"/>
                    <a:pt x="9434" y="6882"/>
                    <a:pt x="9434" y="6898"/>
                  </a:cubicBezTo>
                  <a:cubicBezTo>
                    <a:pt x="9433" y="6913"/>
                    <a:pt x="9421" y="6925"/>
                    <a:pt x="9406" y="6924"/>
                  </a:cubicBezTo>
                  <a:close/>
                  <a:moveTo>
                    <a:pt x="0" y="333"/>
                  </a:moveTo>
                  <a:lnTo>
                    <a:pt x="150" y="0"/>
                  </a:lnTo>
                  <a:lnTo>
                    <a:pt x="326" y="319"/>
                  </a:lnTo>
                  <a:lnTo>
                    <a:pt x="0" y="333"/>
                  </a:lnTo>
                  <a:close/>
                </a:path>
              </a:pathLst>
            </a:custGeom>
            <a:solidFill>
              <a:srgbClr val="000000"/>
            </a:solidFill>
            <a:ln w="25400">
              <a:solidFill>
                <a:srgbClr val="FFFF00"/>
              </a:solidFill>
              <a:prstDash val="solid"/>
              <a:round/>
              <a:headEnd/>
              <a:tailEnd/>
            </a:ln>
          </p:spPr>
          <p:txBody>
            <a:bodyPr/>
            <a:lstStyle/>
            <a:p>
              <a:pPr fontAlgn="base">
                <a:spcBef>
                  <a:spcPct val="0"/>
                </a:spcBef>
                <a:spcAft>
                  <a:spcPct val="0"/>
                </a:spcAft>
              </a:pPr>
              <a:endParaRPr lang="en-US">
                <a:solidFill>
                  <a:srgbClr val="000000"/>
                </a:solidFill>
              </a:endParaRPr>
            </a:p>
          </p:txBody>
        </p:sp>
        <p:sp>
          <p:nvSpPr>
            <p:cNvPr id="13824" name="Freeform 470"/>
            <p:cNvSpPr>
              <a:spLocks noEditPoints="1"/>
            </p:cNvSpPr>
            <p:nvPr/>
          </p:nvSpPr>
          <p:spPr bwMode="auto">
            <a:xfrm>
              <a:off x="2083" y="2653"/>
              <a:ext cx="519" cy="595"/>
            </a:xfrm>
            <a:custGeom>
              <a:avLst/>
              <a:gdLst>
                <a:gd name="T0" fmla="*/ 494 w 9434"/>
                <a:gd name="T1" fmla="*/ 594 h 6925"/>
                <a:gd name="T2" fmla="*/ 446 w 9434"/>
                <a:gd name="T3" fmla="*/ 587 h 6925"/>
                <a:gd name="T4" fmla="*/ 399 w 9434"/>
                <a:gd name="T5" fmla="*/ 574 h 6925"/>
                <a:gd name="T6" fmla="*/ 353 w 9434"/>
                <a:gd name="T7" fmla="*/ 555 h 6925"/>
                <a:gd name="T8" fmla="*/ 308 w 9434"/>
                <a:gd name="T9" fmla="*/ 531 h 6925"/>
                <a:gd name="T10" fmla="*/ 265 w 9434"/>
                <a:gd name="T11" fmla="*/ 502 h 6925"/>
                <a:gd name="T12" fmla="*/ 223 w 9434"/>
                <a:gd name="T13" fmla="*/ 468 h 6925"/>
                <a:gd name="T14" fmla="*/ 185 w 9434"/>
                <a:gd name="T15" fmla="*/ 430 h 6925"/>
                <a:gd name="T16" fmla="*/ 149 w 9434"/>
                <a:gd name="T17" fmla="*/ 388 h 6925"/>
                <a:gd name="T18" fmla="*/ 116 w 9434"/>
                <a:gd name="T19" fmla="*/ 343 h 6925"/>
                <a:gd name="T20" fmla="*/ 87 w 9434"/>
                <a:gd name="T21" fmla="*/ 295 h 6925"/>
                <a:gd name="T22" fmla="*/ 62 w 9434"/>
                <a:gd name="T23" fmla="*/ 245 h 6925"/>
                <a:gd name="T24" fmla="*/ 41 w 9434"/>
                <a:gd name="T25" fmla="*/ 193 h 6925"/>
                <a:gd name="T26" fmla="*/ 25 w 9434"/>
                <a:gd name="T27" fmla="*/ 139 h 6925"/>
                <a:gd name="T28" fmla="*/ 13 w 9434"/>
                <a:gd name="T29" fmla="*/ 84 h 6925"/>
                <a:gd name="T30" fmla="*/ 8 w 9434"/>
                <a:gd name="T31" fmla="*/ 42 h 6925"/>
                <a:gd name="T32" fmla="*/ 9 w 9434"/>
                <a:gd name="T33" fmla="*/ 21 h 6925"/>
                <a:gd name="T34" fmla="*/ 11 w 9434"/>
                <a:gd name="T35" fmla="*/ 41 h 6925"/>
                <a:gd name="T36" fmla="*/ 16 w 9434"/>
                <a:gd name="T37" fmla="*/ 82 h 6925"/>
                <a:gd name="T38" fmla="*/ 27 w 9434"/>
                <a:gd name="T39" fmla="*/ 137 h 6925"/>
                <a:gd name="T40" fmla="*/ 43 w 9434"/>
                <a:gd name="T41" fmla="*/ 190 h 6925"/>
                <a:gd name="T42" fmla="*/ 64 w 9434"/>
                <a:gd name="T43" fmla="*/ 242 h 6925"/>
                <a:gd name="T44" fmla="*/ 89 w 9434"/>
                <a:gd name="T45" fmla="*/ 292 h 6925"/>
                <a:gd name="T46" fmla="*/ 118 w 9434"/>
                <a:gd name="T47" fmla="*/ 340 h 6925"/>
                <a:gd name="T48" fmla="*/ 151 w 9434"/>
                <a:gd name="T49" fmla="*/ 384 h 6925"/>
                <a:gd name="T50" fmla="*/ 186 w 9434"/>
                <a:gd name="T51" fmla="*/ 426 h 6925"/>
                <a:gd name="T52" fmla="*/ 225 w 9434"/>
                <a:gd name="T53" fmla="*/ 464 h 6925"/>
                <a:gd name="T54" fmla="*/ 266 w 9434"/>
                <a:gd name="T55" fmla="*/ 497 h 6925"/>
                <a:gd name="T56" fmla="*/ 309 w 9434"/>
                <a:gd name="T57" fmla="*/ 527 h 6925"/>
                <a:gd name="T58" fmla="*/ 353 w 9434"/>
                <a:gd name="T59" fmla="*/ 551 h 6925"/>
                <a:gd name="T60" fmla="*/ 399 w 9434"/>
                <a:gd name="T61" fmla="*/ 570 h 6925"/>
                <a:gd name="T62" fmla="*/ 446 w 9434"/>
                <a:gd name="T63" fmla="*/ 583 h 6925"/>
                <a:gd name="T64" fmla="*/ 494 w 9434"/>
                <a:gd name="T65" fmla="*/ 589 h 6925"/>
                <a:gd name="T66" fmla="*/ 519 w 9434"/>
                <a:gd name="T67" fmla="*/ 593 h 6925"/>
                <a:gd name="T68" fmla="*/ 0 w 9434"/>
                <a:gd name="T69" fmla="*/ 29 h 6925"/>
                <a:gd name="T70" fmla="*/ 18 w 9434"/>
                <a:gd name="T71" fmla="*/ 27 h 692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434" h="6925">
                  <a:moveTo>
                    <a:pt x="9406" y="6924"/>
                  </a:moveTo>
                  <a:lnTo>
                    <a:pt x="8972" y="6914"/>
                  </a:lnTo>
                  <a:lnTo>
                    <a:pt x="8538" y="6885"/>
                  </a:lnTo>
                  <a:lnTo>
                    <a:pt x="8105" y="6836"/>
                  </a:lnTo>
                  <a:lnTo>
                    <a:pt x="7676" y="6769"/>
                  </a:lnTo>
                  <a:lnTo>
                    <a:pt x="7249" y="6684"/>
                  </a:lnTo>
                  <a:lnTo>
                    <a:pt x="6828" y="6582"/>
                  </a:lnTo>
                  <a:lnTo>
                    <a:pt x="6410" y="6464"/>
                  </a:lnTo>
                  <a:lnTo>
                    <a:pt x="5999" y="6330"/>
                  </a:lnTo>
                  <a:lnTo>
                    <a:pt x="5594" y="6181"/>
                  </a:lnTo>
                  <a:lnTo>
                    <a:pt x="5198" y="6017"/>
                  </a:lnTo>
                  <a:lnTo>
                    <a:pt x="4810" y="5840"/>
                  </a:lnTo>
                  <a:lnTo>
                    <a:pt x="4431" y="5649"/>
                  </a:lnTo>
                  <a:lnTo>
                    <a:pt x="4062" y="5445"/>
                  </a:lnTo>
                  <a:lnTo>
                    <a:pt x="3705" y="5229"/>
                  </a:lnTo>
                  <a:lnTo>
                    <a:pt x="3360" y="5002"/>
                  </a:lnTo>
                  <a:lnTo>
                    <a:pt x="3026" y="4764"/>
                  </a:lnTo>
                  <a:lnTo>
                    <a:pt x="2707" y="4516"/>
                  </a:lnTo>
                  <a:lnTo>
                    <a:pt x="2402" y="4259"/>
                  </a:lnTo>
                  <a:lnTo>
                    <a:pt x="2112" y="3992"/>
                  </a:lnTo>
                  <a:lnTo>
                    <a:pt x="1839" y="3717"/>
                  </a:lnTo>
                  <a:lnTo>
                    <a:pt x="1582" y="3434"/>
                  </a:lnTo>
                  <a:lnTo>
                    <a:pt x="1344" y="3146"/>
                  </a:lnTo>
                  <a:lnTo>
                    <a:pt x="1124" y="2850"/>
                  </a:lnTo>
                  <a:lnTo>
                    <a:pt x="922" y="2548"/>
                  </a:lnTo>
                  <a:lnTo>
                    <a:pt x="742" y="2241"/>
                  </a:lnTo>
                  <a:lnTo>
                    <a:pt x="583" y="1930"/>
                  </a:lnTo>
                  <a:lnTo>
                    <a:pt x="446" y="1614"/>
                  </a:lnTo>
                  <a:lnTo>
                    <a:pt x="332" y="1296"/>
                  </a:lnTo>
                  <a:lnTo>
                    <a:pt x="242" y="974"/>
                  </a:lnTo>
                  <a:lnTo>
                    <a:pt x="176" y="651"/>
                  </a:lnTo>
                  <a:lnTo>
                    <a:pt x="153" y="489"/>
                  </a:lnTo>
                  <a:lnTo>
                    <a:pt x="134" y="274"/>
                  </a:lnTo>
                  <a:cubicBezTo>
                    <a:pt x="132" y="259"/>
                    <a:pt x="144" y="246"/>
                    <a:pt x="159" y="244"/>
                  </a:cubicBezTo>
                  <a:cubicBezTo>
                    <a:pt x="173" y="244"/>
                    <a:pt x="187" y="254"/>
                    <a:pt x="188" y="270"/>
                  </a:cubicBezTo>
                  <a:lnTo>
                    <a:pt x="207" y="481"/>
                  </a:lnTo>
                  <a:lnTo>
                    <a:pt x="229" y="641"/>
                  </a:lnTo>
                  <a:lnTo>
                    <a:pt x="294" y="960"/>
                  </a:lnTo>
                  <a:lnTo>
                    <a:pt x="383" y="1278"/>
                  </a:lnTo>
                  <a:lnTo>
                    <a:pt x="496" y="1593"/>
                  </a:lnTo>
                  <a:lnTo>
                    <a:pt x="631" y="1905"/>
                  </a:lnTo>
                  <a:lnTo>
                    <a:pt x="789" y="2214"/>
                  </a:lnTo>
                  <a:lnTo>
                    <a:pt x="968" y="2518"/>
                  </a:lnTo>
                  <a:lnTo>
                    <a:pt x="1167" y="2817"/>
                  </a:lnTo>
                  <a:lnTo>
                    <a:pt x="1385" y="3110"/>
                  </a:lnTo>
                  <a:lnTo>
                    <a:pt x="1622" y="3398"/>
                  </a:lnTo>
                  <a:lnTo>
                    <a:pt x="1877" y="3679"/>
                  </a:lnTo>
                  <a:lnTo>
                    <a:pt x="2150" y="3952"/>
                  </a:lnTo>
                  <a:lnTo>
                    <a:pt x="2437" y="4217"/>
                  </a:lnTo>
                  <a:lnTo>
                    <a:pt x="2740" y="4473"/>
                  </a:lnTo>
                  <a:lnTo>
                    <a:pt x="3058" y="4720"/>
                  </a:lnTo>
                  <a:lnTo>
                    <a:pt x="3389" y="4956"/>
                  </a:lnTo>
                  <a:lnTo>
                    <a:pt x="3733" y="5182"/>
                  </a:lnTo>
                  <a:lnTo>
                    <a:pt x="4089" y="5397"/>
                  </a:lnTo>
                  <a:lnTo>
                    <a:pt x="4455" y="5600"/>
                  </a:lnTo>
                  <a:lnTo>
                    <a:pt x="4832" y="5790"/>
                  </a:lnTo>
                  <a:lnTo>
                    <a:pt x="5219" y="5967"/>
                  </a:lnTo>
                  <a:lnTo>
                    <a:pt x="5614" y="6130"/>
                  </a:lnTo>
                  <a:lnTo>
                    <a:pt x="6016" y="6278"/>
                  </a:lnTo>
                  <a:lnTo>
                    <a:pt x="6425" y="6412"/>
                  </a:lnTo>
                  <a:lnTo>
                    <a:pt x="6840" y="6530"/>
                  </a:lnTo>
                  <a:lnTo>
                    <a:pt x="7259" y="6631"/>
                  </a:lnTo>
                  <a:lnTo>
                    <a:pt x="7684" y="6715"/>
                  </a:lnTo>
                  <a:lnTo>
                    <a:pt x="8112" y="6782"/>
                  </a:lnTo>
                  <a:lnTo>
                    <a:pt x="8541" y="6830"/>
                  </a:lnTo>
                  <a:lnTo>
                    <a:pt x="8973" y="6860"/>
                  </a:lnTo>
                  <a:lnTo>
                    <a:pt x="9407" y="6870"/>
                  </a:lnTo>
                  <a:cubicBezTo>
                    <a:pt x="9422" y="6870"/>
                    <a:pt x="9434" y="6882"/>
                    <a:pt x="9434" y="6898"/>
                  </a:cubicBezTo>
                  <a:cubicBezTo>
                    <a:pt x="9433" y="6913"/>
                    <a:pt x="9421" y="6925"/>
                    <a:pt x="9406" y="6924"/>
                  </a:cubicBezTo>
                  <a:close/>
                  <a:moveTo>
                    <a:pt x="0" y="333"/>
                  </a:moveTo>
                  <a:lnTo>
                    <a:pt x="150" y="0"/>
                  </a:lnTo>
                  <a:lnTo>
                    <a:pt x="326" y="319"/>
                  </a:lnTo>
                  <a:lnTo>
                    <a:pt x="0" y="333"/>
                  </a:lnTo>
                  <a:close/>
                </a:path>
              </a:pathLst>
            </a:custGeom>
            <a:noFill/>
            <a:ln w="25400" cap="rnd">
              <a:solidFill>
                <a:srgbClr val="FFFF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endParaRPr>
            </a:p>
          </p:txBody>
        </p:sp>
      </p:grpSp>
      <p:sp>
        <p:nvSpPr>
          <p:cNvPr id="13718" name="Rectangle 472"/>
          <p:cNvSpPr>
            <a:spLocks noChangeArrowheads="1"/>
          </p:cNvSpPr>
          <p:nvPr/>
        </p:nvSpPr>
        <p:spPr bwMode="auto">
          <a:xfrm>
            <a:off x="4479926" y="3233739"/>
            <a:ext cx="390525" cy="92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600">
                <a:solidFill>
                  <a:srgbClr val="000000"/>
                </a:solidFill>
              </a:rPr>
              <a:t>Dynamic &amp; </a:t>
            </a:r>
            <a:endParaRPr lang="en-US">
              <a:solidFill>
                <a:srgbClr val="000000"/>
              </a:solidFill>
            </a:endParaRPr>
          </a:p>
        </p:txBody>
      </p:sp>
      <p:grpSp>
        <p:nvGrpSpPr>
          <p:cNvPr id="13719" name="Group 477"/>
          <p:cNvGrpSpPr>
            <a:grpSpLocks/>
          </p:cNvGrpSpPr>
          <p:nvPr/>
        </p:nvGrpSpPr>
        <p:grpSpPr bwMode="auto">
          <a:xfrm>
            <a:off x="6257925" y="2455864"/>
            <a:ext cx="1016000" cy="547687"/>
            <a:chOff x="2982" y="1547"/>
            <a:chExt cx="640" cy="345"/>
          </a:xfrm>
        </p:grpSpPr>
        <p:sp>
          <p:nvSpPr>
            <p:cNvPr id="13821" name="Freeform 475"/>
            <p:cNvSpPr>
              <a:spLocks/>
            </p:cNvSpPr>
            <p:nvPr/>
          </p:nvSpPr>
          <p:spPr bwMode="auto">
            <a:xfrm>
              <a:off x="2982" y="1547"/>
              <a:ext cx="640" cy="345"/>
            </a:xfrm>
            <a:custGeom>
              <a:avLst/>
              <a:gdLst>
                <a:gd name="T0" fmla="*/ 24 w 5809"/>
                <a:gd name="T1" fmla="*/ 0 h 2009"/>
                <a:gd name="T2" fmla="*/ 0 w 5809"/>
                <a:gd name="T3" fmla="*/ 43 h 2009"/>
                <a:gd name="T4" fmla="*/ 0 w 5809"/>
                <a:gd name="T5" fmla="*/ 302 h 2009"/>
                <a:gd name="T6" fmla="*/ 24 w 5809"/>
                <a:gd name="T7" fmla="*/ 345 h 2009"/>
                <a:gd name="T8" fmla="*/ 616 w 5809"/>
                <a:gd name="T9" fmla="*/ 345 h 2009"/>
                <a:gd name="T10" fmla="*/ 640 w 5809"/>
                <a:gd name="T11" fmla="*/ 302 h 2009"/>
                <a:gd name="T12" fmla="*/ 640 w 5809"/>
                <a:gd name="T13" fmla="*/ 43 h 2009"/>
                <a:gd name="T14" fmla="*/ 616 w 5809"/>
                <a:gd name="T15" fmla="*/ 0 h 2009"/>
                <a:gd name="T16" fmla="*/ 24 w 5809"/>
                <a:gd name="T17" fmla="*/ 0 h 20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09" h="2009">
                  <a:moveTo>
                    <a:pt x="215" y="0"/>
                  </a:moveTo>
                  <a:cubicBezTo>
                    <a:pt x="97" y="0"/>
                    <a:pt x="0" y="112"/>
                    <a:pt x="0" y="251"/>
                  </a:cubicBezTo>
                  <a:lnTo>
                    <a:pt x="0" y="1757"/>
                  </a:lnTo>
                  <a:cubicBezTo>
                    <a:pt x="0" y="1896"/>
                    <a:pt x="97" y="2009"/>
                    <a:pt x="215" y="2009"/>
                  </a:cubicBezTo>
                  <a:lnTo>
                    <a:pt x="5595" y="2009"/>
                  </a:lnTo>
                  <a:cubicBezTo>
                    <a:pt x="5713" y="2009"/>
                    <a:pt x="5809" y="1896"/>
                    <a:pt x="5809" y="1757"/>
                  </a:cubicBezTo>
                  <a:lnTo>
                    <a:pt x="5809" y="251"/>
                  </a:lnTo>
                  <a:cubicBezTo>
                    <a:pt x="5809" y="112"/>
                    <a:pt x="5713" y="0"/>
                    <a:pt x="5595" y="0"/>
                  </a:cubicBezTo>
                  <a:lnTo>
                    <a:pt x="215" y="0"/>
                  </a:lnTo>
                  <a:close/>
                </a:path>
              </a:pathLst>
            </a:custGeom>
            <a:solidFill>
              <a:srgbClr val="FFFFCC"/>
            </a:solidFill>
            <a:ln w="0">
              <a:solidFill>
                <a:srgbClr val="000000"/>
              </a:solidFill>
              <a:prstDash val="solid"/>
              <a:round/>
              <a:headEnd/>
              <a:tailEnd/>
            </a:ln>
          </p:spPr>
          <p:txBody>
            <a:bodyPr/>
            <a:lstStyle/>
            <a:p>
              <a:pPr fontAlgn="base">
                <a:spcBef>
                  <a:spcPct val="0"/>
                </a:spcBef>
                <a:spcAft>
                  <a:spcPct val="0"/>
                </a:spcAft>
              </a:pPr>
              <a:endParaRPr lang="en-US">
                <a:solidFill>
                  <a:srgbClr val="000000"/>
                </a:solidFill>
              </a:endParaRPr>
            </a:p>
          </p:txBody>
        </p:sp>
        <p:sp>
          <p:nvSpPr>
            <p:cNvPr id="13822" name="Freeform 476"/>
            <p:cNvSpPr>
              <a:spLocks/>
            </p:cNvSpPr>
            <p:nvPr/>
          </p:nvSpPr>
          <p:spPr bwMode="auto">
            <a:xfrm>
              <a:off x="2982" y="1547"/>
              <a:ext cx="640" cy="345"/>
            </a:xfrm>
            <a:custGeom>
              <a:avLst/>
              <a:gdLst>
                <a:gd name="T0" fmla="*/ 24 w 5809"/>
                <a:gd name="T1" fmla="*/ 0 h 2009"/>
                <a:gd name="T2" fmla="*/ 0 w 5809"/>
                <a:gd name="T3" fmla="*/ 43 h 2009"/>
                <a:gd name="T4" fmla="*/ 0 w 5809"/>
                <a:gd name="T5" fmla="*/ 302 h 2009"/>
                <a:gd name="T6" fmla="*/ 24 w 5809"/>
                <a:gd name="T7" fmla="*/ 345 h 2009"/>
                <a:gd name="T8" fmla="*/ 616 w 5809"/>
                <a:gd name="T9" fmla="*/ 345 h 2009"/>
                <a:gd name="T10" fmla="*/ 640 w 5809"/>
                <a:gd name="T11" fmla="*/ 302 h 2009"/>
                <a:gd name="T12" fmla="*/ 640 w 5809"/>
                <a:gd name="T13" fmla="*/ 43 h 2009"/>
                <a:gd name="T14" fmla="*/ 616 w 5809"/>
                <a:gd name="T15" fmla="*/ 0 h 2009"/>
                <a:gd name="T16" fmla="*/ 24 w 5809"/>
                <a:gd name="T17" fmla="*/ 0 h 20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09" h="2009">
                  <a:moveTo>
                    <a:pt x="215" y="0"/>
                  </a:moveTo>
                  <a:cubicBezTo>
                    <a:pt x="97" y="0"/>
                    <a:pt x="0" y="112"/>
                    <a:pt x="0" y="251"/>
                  </a:cubicBezTo>
                  <a:lnTo>
                    <a:pt x="0" y="1757"/>
                  </a:lnTo>
                  <a:cubicBezTo>
                    <a:pt x="0" y="1896"/>
                    <a:pt x="97" y="2009"/>
                    <a:pt x="215" y="2009"/>
                  </a:cubicBezTo>
                  <a:lnTo>
                    <a:pt x="5595" y="2009"/>
                  </a:lnTo>
                  <a:cubicBezTo>
                    <a:pt x="5713" y="2009"/>
                    <a:pt x="5809" y="1896"/>
                    <a:pt x="5809" y="1757"/>
                  </a:cubicBezTo>
                  <a:lnTo>
                    <a:pt x="5809" y="251"/>
                  </a:lnTo>
                  <a:cubicBezTo>
                    <a:pt x="5809" y="112"/>
                    <a:pt x="5713" y="0"/>
                    <a:pt x="5595" y="0"/>
                  </a:cubicBezTo>
                  <a:lnTo>
                    <a:pt x="215" y="0"/>
                  </a:lnTo>
                  <a:close/>
                </a:path>
              </a:pathLst>
            </a:custGeom>
            <a:noFill/>
            <a:ln w="0"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endParaRPr>
            </a:p>
          </p:txBody>
        </p:sp>
      </p:grpSp>
      <p:sp>
        <p:nvSpPr>
          <p:cNvPr id="13720" name="Freeform 478"/>
          <p:cNvSpPr>
            <a:spLocks/>
          </p:cNvSpPr>
          <p:nvPr/>
        </p:nvSpPr>
        <p:spPr bwMode="auto">
          <a:xfrm>
            <a:off x="6257925" y="2455864"/>
            <a:ext cx="1016000" cy="547687"/>
          </a:xfrm>
          <a:custGeom>
            <a:avLst/>
            <a:gdLst>
              <a:gd name="T0" fmla="*/ 37604 w 5809"/>
              <a:gd name="T1" fmla="*/ 0 h 2009"/>
              <a:gd name="T2" fmla="*/ 0 w 5809"/>
              <a:gd name="T3" fmla="*/ 68427 h 2009"/>
              <a:gd name="T4" fmla="*/ 0 w 5809"/>
              <a:gd name="T5" fmla="*/ 478988 h 2009"/>
              <a:gd name="T6" fmla="*/ 37604 w 5809"/>
              <a:gd name="T7" fmla="*/ 547687 h 2009"/>
              <a:gd name="T8" fmla="*/ 978571 w 5809"/>
              <a:gd name="T9" fmla="*/ 547687 h 2009"/>
              <a:gd name="T10" fmla="*/ 1016000 w 5809"/>
              <a:gd name="T11" fmla="*/ 478988 h 2009"/>
              <a:gd name="T12" fmla="*/ 1016000 w 5809"/>
              <a:gd name="T13" fmla="*/ 68427 h 2009"/>
              <a:gd name="T14" fmla="*/ 978571 w 5809"/>
              <a:gd name="T15" fmla="*/ 0 h 2009"/>
              <a:gd name="T16" fmla="*/ 37604 w 5809"/>
              <a:gd name="T17" fmla="*/ 0 h 20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09" h="2009">
                <a:moveTo>
                  <a:pt x="215" y="0"/>
                </a:moveTo>
                <a:cubicBezTo>
                  <a:pt x="97" y="0"/>
                  <a:pt x="0" y="112"/>
                  <a:pt x="0" y="251"/>
                </a:cubicBezTo>
                <a:lnTo>
                  <a:pt x="0" y="1757"/>
                </a:lnTo>
                <a:cubicBezTo>
                  <a:pt x="0" y="1896"/>
                  <a:pt x="97" y="2009"/>
                  <a:pt x="215" y="2009"/>
                </a:cubicBezTo>
                <a:lnTo>
                  <a:pt x="5595" y="2009"/>
                </a:lnTo>
                <a:cubicBezTo>
                  <a:pt x="5713" y="2009"/>
                  <a:pt x="5809" y="1896"/>
                  <a:pt x="5809" y="1757"/>
                </a:cubicBezTo>
                <a:lnTo>
                  <a:pt x="5809" y="251"/>
                </a:lnTo>
                <a:cubicBezTo>
                  <a:pt x="5809" y="112"/>
                  <a:pt x="5713" y="0"/>
                  <a:pt x="5595" y="0"/>
                </a:cubicBezTo>
                <a:lnTo>
                  <a:pt x="215" y="0"/>
                </a:lnTo>
                <a:close/>
              </a:path>
            </a:pathLst>
          </a:custGeom>
          <a:noFill/>
          <a:ln w="9525" cap="rnd">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endParaRPr>
          </a:p>
        </p:txBody>
      </p:sp>
      <p:grpSp>
        <p:nvGrpSpPr>
          <p:cNvPr id="13722" name="Group 489"/>
          <p:cNvGrpSpPr>
            <a:grpSpLocks/>
          </p:cNvGrpSpPr>
          <p:nvPr/>
        </p:nvGrpSpPr>
        <p:grpSpPr bwMode="auto">
          <a:xfrm>
            <a:off x="6257925" y="3736976"/>
            <a:ext cx="1016000" cy="466725"/>
            <a:chOff x="2982" y="2354"/>
            <a:chExt cx="640" cy="294"/>
          </a:xfrm>
        </p:grpSpPr>
        <p:sp>
          <p:nvSpPr>
            <p:cNvPr id="13817" name="Freeform 487"/>
            <p:cNvSpPr>
              <a:spLocks/>
            </p:cNvSpPr>
            <p:nvPr/>
          </p:nvSpPr>
          <p:spPr bwMode="auto">
            <a:xfrm>
              <a:off x="2982" y="2354"/>
              <a:ext cx="640" cy="294"/>
            </a:xfrm>
            <a:custGeom>
              <a:avLst/>
              <a:gdLst>
                <a:gd name="T0" fmla="*/ 24 w 5809"/>
                <a:gd name="T1" fmla="*/ 0 h 1713"/>
                <a:gd name="T2" fmla="*/ 0 w 5809"/>
                <a:gd name="T3" fmla="*/ 37 h 1713"/>
                <a:gd name="T4" fmla="*/ 0 w 5809"/>
                <a:gd name="T5" fmla="*/ 257 h 1713"/>
                <a:gd name="T6" fmla="*/ 24 w 5809"/>
                <a:gd name="T7" fmla="*/ 294 h 1713"/>
                <a:gd name="T8" fmla="*/ 616 w 5809"/>
                <a:gd name="T9" fmla="*/ 294 h 1713"/>
                <a:gd name="T10" fmla="*/ 640 w 5809"/>
                <a:gd name="T11" fmla="*/ 257 h 1713"/>
                <a:gd name="T12" fmla="*/ 640 w 5809"/>
                <a:gd name="T13" fmla="*/ 37 h 1713"/>
                <a:gd name="T14" fmla="*/ 616 w 5809"/>
                <a:gd name="T15" fmla="*/ 0 h 1713"/>
                <a:gd name="T16" fmla="*/ 24 w 5809"/>
                <a:gd name="T17" fmla="*/ 0 h 17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09" h="1713">
                  <a:moveTo>
                    <a:pt x="215" y="0"/>
                  </a:moveTo>
                  <a:cubicBezTo>
                    <a:pt x="97" y="0"/>
                    <a:pt x="0" y="97"/>
                    <a:pt x="0" y="215"/>
                  </a:cubicBezTo>
                  <a:lnTo>
                    <a:pt x="0" y="1499"/>
                  </a:lnTo>
                  <a:cubicBezTo>
                    <a:pt x="0" y="1618"/>
                    <a:pt x="97" y="1713"/>
                    <a:pt x="215" y="1713"/>
                  </a:cubicBezTo>
                  <a:lnTo>
                    <a:pt x="5595" y="1713"/>
                  </a:lnTo>
                  <a:cubicBezTo>
                    <a:pt x="5713" y="1713"/>
                    <a:pt x="5809" y="1618"/>
                    <a:pt x="5809" y="1499"/>
                  </a:cubicBezTo>
                  <a:lnTo>
                    <a:pt x="5809" y="215"/>
                  </a:lnTo>
                  <a:cubicBezTo>
                    <a:pt x="5809" y="97"/>
                    <a:pt x="5713" y="0"/>
                    <a:pt x="5595" y="0"/>
                  </a:cubicBezTo>
                  <a:lnTo>
                    <a:pt x="215" y="0"/>
                  </a:lnTo>
                  <a:close/>
                </a:path>
              </a:pathLst>
            </a:custGeom>
            <a:solidFill>
              <a:srgbClr val="FFFFCC"/>
            </a:solidFill>
            <a:ln w="0">
              <a:solidFill>
                <a:srgbClr val="000000"/>
              </a:solidFill>
              <a:prstDash val="solid"/>
              <a:round/>
              <a:headEnd/>
              <a:tailEnd/>
            </a:ln>
          </p:spPr>
          <p:txBody>
            <a:bodyPr/>
            <a:lstStyle/>
            <a:p>
              <a:pPr fontAlgn="base">
                <a:spcBef>
                  <a:spcPct val="0"/>
                </a:spcBef>
                <a:spcAft>
                  <a:spcPct val="0"/>
                </a:spcAft>
              </a:pPr>
              <a:endParaRPr lang="en-US">
                <a:solidFill>
                  <a:srgbClr val="000000"/>
                </a:solidFill>
              </a:endParaRPr>
            </a:p>
          </p:txBody>
        </p:sp>
        <p:sp>
          <p:nvSpPr>
            <p:cNvPr id="13818" name="Freeform 488"/>
            <p:cNvSpPr>
              <a:spLocks/>
            </p:cNvSpPr>
            <p:nvPr/>
          </p:nvSpPr>
          <p:spPr bwMode="auto">
            <a:xfrm>
              <a:off x="2982" y="2354"/>
              <a:ext cx="640" cy="294"/>
            </a:xfrm>
            <a:custGeom>
              <a:avLst/>
              <a:gdLst>
                <a:gd name="T0" fmla="*/ 24 w 5809"/>
                <a:gd name="T1" fmla="*/ 0 h 1713"/>
                <a:gd name="T2" fmla="*/ 0 w 5809"/>
                <a:gd name="T3" fmla="*/ 37 h 1713"/>
                <a:gd name="T4" fmla="*/ 0 w 5809"/>
                <a:gd name="T5" fmla="*/ 257 h 1713"/>
                <a:gd name="T6" fmla="*/ 24 w 5809"/>
                <a:gd name="T7" fmla="*/ 294 h 1713"/>
                <a:gd name="T8" fmla="*/ 616 w 5809"/>
                <a:gd name="T9" fmla="*/ 294 h 1713"/>
                <a:gd name="T10" fmla="*/ 640 w 5809"/>
                <a:gd name="T11" fmla="*/ 257 h 1713"/>
                <a:gd name="T12" fmla="*/ 640 w 5809"/>
                <a:gd name="T13" fmla="*/ 37 h 1713"/>
                <a:gd name="T14" fmla="*/ 616 w 5809"/>
                <a:gd name="T15" fmla="*/ 0 h 1713"/>
                <a:gd name="T16" fmla="*/ 24 w 5809"/>
                <a:gd name="T17" fmla="*/ 0 h 17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09" h="1713">
                  <a:moveTo>
                    <a:pt x="215" y="0"/>
                  </a:moveTo>
                  <a:cubicBezTo>
                    <a:pt x="97" y="0"/>
                    <a:pt x="0" y="97"/>
                    <a:pt x="0" y="215"/>
                  </a:cubicBezTo>
                  <a:lnTo>
                    <a:pt x="0" y="1499"/>
                  </a:lnTo>
                  <a:cubicBezTo>
                    <a:pt x="0" y="1618"/>
                    <a:pt x="97" y="1713"/>
                    <a:pt x="215" y="1713"/>
                  </a:cubicBezTo>
                  <a:lnTo>
                    <a:pt x="5595" y="1713"/>
                  </a:lnTo>
                  <a:cubicBezTo>
                    <a:pt x="5713" y="1713"/>
                    <a:pt x="5809" y="1618"/>
                    <a:pt x="5809" y="1499"/>
                  </a:cubicBezTo>
                  <a:lnTo>
                    <a:pt x="5809" y="215"/>
                  </a:lnTo>
                  <a:cubicBezTo>
                    <a:pt x="5809" y="97"/>
                    <a:pt x="5713" y="0"/>
                    <a:pt x="5595" y="0"/>
                  </a:cubicBezTo>
                  <a:lnTo>
                    <a:pt x="215" y="0"/>
                  </a:lnTo>
                  <a:close/>
                </a:path>
              </a:pathLst>
            </a:custGeom>
            <a:noFill/>
            <a:ln w="0"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endParaRPr>
            </a:p>
          </p:txBody>
        </p:sp>
      </p:grpSp>
      <p:sp>
        <p:nvSpPr>
          <p:cNvPr id="13723" name="Freeform 490"/>
          <p:cNvSpPr>
            <a:spLocks/>
          </p:cNvSpPr>
          <p:nvPr/>
        </p:nvSpPr>
        <p:spPr bwMode="auto">
          <a:xfrm>
            <a:off x="6257925" y="3736976"/>
            <a:ext cx="1016000" cy="466725"/>
          </a:xfrm>
          <a:custGeom>
            <a:avLst/>
            <a:gdLst>
              <a:gd name="T0" fmla="*/ 37604 w 5809"/>
              <a:gd name="T1" fmla="*/ 0 h 1713"/>
              <a:gd name="T2" fmla="*/ 0 w 5809"/>
              <a:gd name="T3" fmla="*/ 58579 h 1713"/>
              <a:gd name="T4" fmla="*/ 0 w 5809"/>
              <a:gd name="T5" fmla="*/ 408418 h 1713"/>
              <a:gd name="T6" fmla="*/ 37604 w 5809"/>
              <a:gd name="T7" fmla="*/ 466725 h 1713"/>
              <a:gd name="T8" fmla="*/ 978571 w 5809"/>
              <a:gd name="T9" fmla="*/ 466725 h 1713"/>
              <a:gd name="T10" fmla="*/ 1016000 w 5809"/>
              <a:gd name="T11" fmla="*/ 408418 h 1713"/>
              <a:gd name="T12" fmla="*/ 1016000 w 5809"/>
              <a:gd name="T13" fmla="*/ 58579 h 1713"/>
              <a:gd name="T14" fmla="*/ 978571 w 5809"/>
              <a:gd name="T15" fmla="*/ 0 h 1713"/>
              <a:gd name="T16" fmla="*/ 37604 w 5809"/>
              <a:gd name="T17" fmla="*/ 0 h 17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09" h="1713">
                <a:moveTo>
                  <a:pt x="215" y="0"/>
                </a:moveTo>
                <a:cubicBezTo>
                  <a:pt x="97" y="0"/>
                  <a:pt x="0" y="97"/>
                  <a:pt x="0" y="215"/>
                </a:cubicBezTo>
                <a:lnTo>
                  <a:pt x="0" y="1499"/>
                </a:lnTo>
                <a:cubicBezTo>
                  <a:pt x="0" y="1618"/>
                  <a:pt x="97" y="1713"/>
                  <a:pt x="215" y="1713"/>
                </a:cubicBezTo>
                <a:lnTo>
                  <a:pt x="5595" y="1713"/>
                </a:lnTo>
                <a:cubicBezTo>
                  <a:pt x="5713" y="1713"/>
                  <a:pt x="5809" y="1618"/>
                  <a:pt x="5809" y="1499"/>
                </a:cubicBezTo>
                <a:lnTo>
                  <a:pt x="5809" y="215"/>
                </a:lnTo>
                <a:cubicBezTo>
                  <a:pt x="5809" y="97"/>
                  <a:pt x="5713" y="0"/>
                  <a:pt x="5595" y="0"/>
                </a:cubicBezTo>
                <a:lnTo>
                  <a:pt x="215" y="0"/>
                </a:lnTo>
                <a:close/>
              </a:path>
            </a:pathLst>
          </a:custGeom>
          <a:noFill/>
          <a:ln w="9525" cap="rnd">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endParaRPr>
          </a:p>
        </p:txBody>
      </p:sp>
      <p:grpSp>
        <p:nvGrpSpPr>
          <p:cNvPr id="13724" name="Group 493"/>
          <p:cNvGrpSpPr>
            <a:grpSpLocks/>
          </p:cNvGrpSpPr>
          <p:nvPr/>
        </p:nvGrpSpPr>
        <p:grpSpPr bwMode="auto">
          <a:xfrm>
            <a:off x="6257925" y="3736976"/>
            <a:ext cx="1016000" cy="466725"/>
            <a:chOff x="2982" y="2354"/>
            <a:chExt cx="640" cy="294"/>
          </a:xfrm>
        </p:grpSpPr>
        <p:sp>
          <p:nvSpPr>
            <p:cNvPr id="13815" name="Freeform 491"/>
            <p:cNvSpPr>
              <a:spLocks/>
            </p:cNvSpPr>
            <p:nvPr/>
          </p:nvSpPr>
          <p:spPr bwMode="auto">
            <a:xfrm>
              <a:off x="2982" y="2354"/>
              <a:ext cx="640" cy="294"/>
            </a:xfrm>
            <a:custGeom>
              <a:avLst/>
              <a:gdLst>
                <a:gd name="T0" fmla="*/ 24 w 5809"/>
                <a:gd name="T1" fmla="*/ 0 h 1713"/>
                <a:gd name="T2" fmla="*/ 0 w 5809"/>
                <a:gd name="T3" fmla="*/ 37 h 1713"/>
                <a:gd name="T4" fmla="*/ 0 w 5809"/>
                <a:gd name="T5" fmla="*/ 257 h 1713"/>
                <a:gd name="T6" fmla="*/ 24 w 5809"/>
                <a:gd name="T7" fmla="*/ 294 h 1713"/>
                <a:gd name="T8" fmla="*/ 616 w 5809"/>
                <a:gd name="T9" fmla="*/ 294 h 1713"/>
                <a:gd name="T10" fmla="*/ 640 w 5809"/>
                <a:gd name="T11" fmla="*/ 257 h 1713"/>
                <a:gd name="T12" fmla="*/ 640 w 5809"/>
                <a:gd name="T13" fmla="*/ 37 h 1713"/>
                <a:gd name="T14" fmla="*/ 616 w 5809"/>
                <a:gd name="T15" fmla="*/ 0 h 1713"/>
                <a:gd name="T16" fmla="*/ 24 w 5809"/>
                <a:gd name="T17" fmla="*/ 0 h 17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09" h="1713">
                  <a:moveTo>
                    <a:pt x="215" y="0"/>
                  </a:moveTo>
                  <a:cubicBezTo>
                    <a:pt x="97" y="0"/>
                    <a:pt x="0" y="97"/>
                    <a:pt x="0" y="215"/>
                  </a:cubicBezTo>
                  <a:lnTo>
                    <a:pt x="0" y="1499"/>
                  </a:lnTo>
                  <a:cubicBezTo>
                    <a:pt x="0" y="1618"/>
                    <a:pt x="97" y="1713"/>
                    <a:pt x="215" y="1713"/>
                  </a:cubicBezTo>
                  <a:lnTo>
                    <a:pt x="5595" y="1713"/>
                  </a:lnTo>
                  <a:cubicBezTo>
                    <a:pt x="5713" y="1713"/>
                    <a:pt x="5809" y="1618"/>
                    <a:pt x="5809" y="1499"/>
                  </a:cubicBezTo>
                  <a:lnTo>
                    <a:pt x="5809" y="215"/>
                  </a:lnTo>
                  <a:cubicBezTo>
                    <a:pt x="5809" y="97"/>
                    <a:pt x="5713" y="0"/>
                    <a:pt x="5595" y="0"/>
                  </a:cubicBezTo>
                  <a:lnTo>
                    <a:pt x="215" y="0"/>
                  </a:lnTo>
                  <a:close/>
                </a:path>
              </a:pathLst>
            </a:custGeom>
            <a:solidFill>
              <a:srgbClr val="FFFFCC"/>
            </a:solidFill>
            <a:ln w="0">
              <a:solidFill>
                <a:srgbClr val="000000"/>
              </a:solidFill>
              <a:prstDash val="solid"/>
              <a:round/>
              <a:headEnd/>
              <a:tailEnd/>
            </a:ln>
          </p:spPr>
          <p:txBody>
            <a:bodyPr/>
            <a:lstStyle/>
            <a:p>
              <a:pPr fontAlgn="base">
                <a:spcBef>
                  <a:spcPct val="0"/>
                </a:spcBef>
                <a:spcAft>
                  <a:spcPct val="0"/>
                </a:spcAft>
              </a:pPr>
              <a:endParaRPr lang="en-US">
                <a:solidFill>
                  <a:srgbClr val="000000"/>
                </a:solidFill>
              </a:endParaRPr>
            </a:p>
          </p:txBody>
        </p:sp>
        <p:sp>
          <p:nvSpPr>
            <p:cNvPr id="13816" name="Freeform 492"/>
            <p:cNvSpPr>
              <a:spLocks/>
            </p:cNvSpPr>
            <p:nvPr/>
          </p:nvSpPr>
          <p:spPr bwMode="auto">
            <a:xfrm>
              <a:off x="2982" y="2354"/>
              <a:ext cx="640" cy="294"/>
            </a:xfrm>
            <a:custGeom>
              <a:avLst/>
              <a:gdLst>
                <a:gd name="T0" fmla="*/ 24 w 5809"/>
                <a:gd name="T1" fmla="*/ 0 h 1713"/>
                <a:gd name="T2" fmla="*/ 0 w 5809"/>
                <a:gd name="T3" fmla="*/ 37 h 1713"/>
                <a:gd name="T4" fmla="*/ 0 w 5809"/>
                <a:gd name="T5" fmla="*/ 257 h 1713"/>
                <a:gd name="T6" fmla="*/ 24 w 5809"/>
                <a:gd name="T7" fmla="*/ 294 h 1713"/>
                <a:gd name="T8" fmla="*/ 616 w 5809"/>
                <a:gd name="T9" fmla="*/ 294 h 1713"/>
                <a:gd name="T10" fmla="*/ 640 w 5809"/>
                <a:gd name="T11" fmla="*/ 257 h 1713"/>
                <a:gd name="T12" fmla="*/ 640 w 5809"/>
                <a:gd name="T13" fmla="*/ 37 h 1713"/>
                <a:gd name="T14" fmla="*/ 616 w 5809"/>
                <a:gd name="T15" fmla="*/ 0 h 1713"/>
                <a:gd name="T16" fmla="*/ 24 w 5809"/>
                <a:gd name="T17" fmla="*/ 0 h 17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09" h="1713">
                  <a:moveTo>
                    <a:pt x="215" y="0"/>
                  </a:moveTo>
                  <a:cubicBezTo>
                    <a:pt x="97" y="0"/>
                    <a:pt x="0" y="97"/>
                    <a:pt x="0" y="215"/>
                  </a:cubicBezTo>
                  <a:lnTo>
                    <a:pt x="0" y="1499"/>
                  </a:lnTo>
                  <a:cubicBezTo>
                    <a:pt x="0" y="1618"/>
                    <a:pt x="97" y="1713"/>
                    <a:pt x="215" y="1713"/>
                  </a:cubicBezTo>
                  <a:lnTo>
                    <a:pt x="5595" y="1713"/>
                  </a:lnTo>
                  <a:cubicBezTo>
                    <a:pt x="5713" y="1713"/>
                    <a:pt x="5809" y="1618"/>
                    <a:pt x="5809" y="1499"/>
                  </a:cubicBezTo>
                  <a:lnTo>
                    <a:pt x="5809" y="215"/>
                  </a:lnTo>
                  <a:cubicBezTo>
                    <a:pt x="5809" y="97"/>
                    <a:pt x="5713" y="0"/>
                    <a:pt x="5595" y="0"/>
                  </a:cubicBezTo>
                  <a:lnTo>
                    <a:pt x="215" y="0"/>
                  </a:lnTo>
                  <a:close/>
                </a:path>
              </a:pathLst>
            </a:custGeom>
            <a:noFill/>
            <a:ln w="0"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endParaRPr>
            </a:p>
          </p:txBody>
        </p:sp>
      </p:grpSp>
      <p:sp>
        <p:nvSpPr>
          <p:cNvPr id="13725" name="Rectangle 495"/>
          <p:cNvSpPr>
            <a:spLocks noChangeArrowheads="1"/>
          </p:cNvSpPr>
          <p:nvPr/>
        </p:nvSpPr>
        <p:spPr bwMode="auto">
          <a:xfrm>
            <a:off x="6450014" y="3816449"/>
            <a:ext cx="1065997" cy="15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000" b="1" dirty="0">
                <a:solidFill>
                  <a:srgbClr val="000000"/>
                </a:solidFill>
              </a:rPr>
              <a:t>Impacting Supply</a:t>
            </a:r>
            <a:endParaRPr lang="en-US" dirty="0">
              <a:solidFill>
                <a:srgbClr val="000000"/>
              </a:solidFill>
            </a:endParaRPr>
          </a:p>
        </p:txBody>
      </p:sp>
      <p:grpSp>
        <p:nvGrpSpPr>
          <p:cNvPr id="13727" name="Group 502"/>
          <p:cNvGrpSpPr>
            <a:grpSpLocks/>
          </p:cNvGrpSpPr>
          <p:nvPr/>
        </p:nvGrpSpPr>
        <p:grpSpPr bwMode="auto">
          <a:xfrm>
            <a:off x="6751639" y="2998789"/>
            <a:ext cx="28575" cy="731837"/>
            <a:chOff x="3293" y="1889"/>
            <a:chExt cx="18" cy="461"/>
          </a:xfrm>
        </p:grpSpPr>
        <p:sp>
          <p:nvSpPr>
            <p:cNvPr id="13813" name="Freeform 500"/>
            <p:cNvSpPr>
              <a:spLocks noEditPoints="1"/>
            </p:cNvSpPr>
            <p:nvPr/>
          </p:nvSpPr>
          <p:spPr bwMode="auto">
            <a:xfrm>
              <a:off x="3293" y="1889"/>
              <a:ext cx="18" cy="461"/>
            </a:xfrm>
            <a:custGeom>
              <a:avLst/>
              <a:gdLst>
                <a:gd name="T0" fmla="*/ 10 w 167"/>
                <a:gd name="T1" fmla="*/ 2 h 2679"/>
                <a:gd name="T2" fmla="*/ 10 w 167"/>
                <a:gd name="T3" fmla="*/ 440 h 2679"/>
                <a:gd name="T4" fmla="*/ 9 w 167"/>
                <a:gd name="T5" fmla="*/ 442 h 2679"/>
                <a:gd name="T6" fmla="*/ 7 w 167"/>
                <a:gd name="T7" fmla="*/ 440 h 2679"/>
                <a:gd name="T8" fmla="*/ 7 w 167"/>
                <a:gd name="T9" fmla="*/ 2 h 2679"/>
                <a:gd name="T10" fmla="*/ 9 w 167"/>
                <a:gd name="T11" fmla="*/ 0 h 2679"/>
                <a:gd name="T12" fmla="*/ 10 w 167"/>
                <a:gd name="T13" fmla="*/ 2 h 2679"/>
                <a:gd name="T14" fmla="*/ 18 w 167"/>
                <a:gd name="T15" fmla="*/ 436 h 2679"/>
                <a:gd name="T16" fmla="*/ 9 w 167"/>
                <a:gd name="T17" fmla="*/ 461 h 2679"/>
                <a:gd name="T18" fmla="*/ 0 w 167"/>
                <a:gd name="T19" fmla="*/ 436 h 2679"/>
                <a:gd name="T20" fmla="*/ 18 w 167"/>
                <a:gd name="T21" fmla="*/ 436 h 267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7" h="2679">
                  <a:moveTo>
                    <a:pt x="97" y="13"/>
                  </a:moveTo>
                  <a:lnTo>
                    <a:pt x="97" y="2556"/>
                  </a:lnTo>
                  <a:cubicBezTo>
                    <a:pt x="97" y="2562"/>
                    <a:pt x="91" y="2568"/>
                    <a:pt x="84" y="2568"/>
                  </a:cubicBezTo>
                  <a:cubicBezTo>
                    <a:pt x="76" y="2568"/>
                    <a:pt x="69" y="2562"/>
                    <a:pt x="69" y="2556"/>
                  </a:cubicBezTo>
                  <a:lnTo>
                    <a:pt x="69" y="13"/>
                  </a:lnTo>
                  <a:cubicBezTo>
                    <a:pt x="69" y="6"/>
                    <a:pt x="76" y="0"/>
                    <a:pt x="84" y="0"/>
                  </a:cubicBezTo>
                  <a:cubicBezTo>
                    <a:pt x="91" y="0"/>
                    <a:pt x="97" y="6"/>
                    <a:pt x="97" y="13"/>
                  </a:cubicBezTo>
                  <a:close/>
                  <a:moveTo>
                    <a:pt x="167" y="2531"/>
                  </a:moveTo>
                  <a:lnTo>
                    <a:pt x="84" y="2679"/>
                  </a:lnTo>
                  <a:lnTo>
                    <a:pt x="0" y="2531"/>
                  </a:lnTo>
                  <a:lnTo>
                    <a:pt x="167" y="2531"/>
                  </a:lnTo>
                  <a:close/>
                </a:path>
              </a:pathLst>
            </a:custGeom>
            <a:solidFill>
              <a:srgbClr val="000000"/>
            </a:solidFill>
            <a:ln w="25400">
              <a:solidFill>
                <a:srgbClr val="FFFF00"/>
              </a:solidFill>
              <a:prstDash val="solid"/>
              <a:round/>
              <a:headEnd/>
              <a:tailEnd/>
            </a:ln>
          </p:spPr>
          <p:txBody>
            <a:bodyPr/>
            <a:lstStyle/>
            <a:p>
              <a:pPr fontAlgn="base">
                <a:spcBef>
                  <a:spcPct val="0"/>
                </a:spcBef>
                <a:spcAft>
                  <a:spcPct val="0"/>
                </a:spcAft>
              </a:pPr>
              <a:endParaRPr lang="en-US">
                <a:solidFill>
                  <a:srgbClr val="000000"/>
                </a:solidFill>
              </a:endParaRPr>
            </a:p>
          </p:txBody>
        </p:sp>
        <p:sp>
          <p:nvSpPr>
            <p:cNvPr id="13814" name="Freeform 501"/>
            <p:cNvSpPr>
              <a:spLocks noEditPoints="1"/>
            </p:cNvSpPr>
            <p:nvPr/>
          </p:nvSpPr>
          <p:spPr bwMode="auto">
            <a:xfrm>
              <a:off x="3293" y="1889"/>
              <a:ext cx="18" cy="461"/>
            </a:xfrm>
            <a:custGeom>
              <a:avLst/>
              <a:gdLst>
                <a:gd name="T0" fmla="*/ 10 w 167"/>
                <a:gd name="T1" fmla="*/ 2 h 2679"/>
                <a:gd name="T2" fmla="*/ 10 w 167"/>
                <a:gd name="T3" fmla="*/ 440 h 2679"/>
                <a:gd name="T4" fmla="*/ 9 w 167"/>
                <a:gd name="T5" fmla="*/ 442 h 2679"/>
                <a:gd name="T6" fmla="*/ 7 w 167"/>
                <a:gd name="T7" fmla="*/ 440 h 2679"/>
                <a:gd name="T8" fmla="*/ 7 w 167"/>
                <a:gd name="T9" fmla="*/ 2 h 2679"/>
                <a:gd name="T10" fmla="*/ 9 w 167"/>
                <a:gd name="T11" fmla="*/ 0 h 2679"/>
                <a:gd name="T12" fmla="*/ 10 w 167"/>
                <a:gd name="T13" fmla="*/ 2 h 2679"/>
                <a:gd name="T14" fmla="*/ 18 w 167"/>
                <a:gd name="T15" fmla="*/ 436 h 2679"/>
                <a:gd name="T16" fmla="*/ 9 w 167"/>
                <a:gd name="T17" fmla="*/ 461 h 2679"/>
                <a:gd name="T18" fmla="*/ 0 w 167"/>
                <a:gd name="T19" fmla="*/ 436 h 2679"/>
                <a:gd name="T20" fmla="*/ 18 w 167"/>
                <a:gd name="T21" fmla="*/ 436 h 267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7" h="2679">
                  <a:moveTo>
                    <a:pt x="97" y="13"/>
                  </a:moveTo>
                  <a:lnTo>
                    <a:pt x="97" y="2556"/>
                  </a:lnTo>
                  <a:cubicBezTo>
                    <a:pt x="97" y="2562"/>
                    <a:pt x="91" y="2568"/>
                    <a:pt x="84" y="2568"/>
                  </a:cubicBezTo>
                  <a:cubicBezTo>
                    <a:pt x="76" y="2568"/>
                    <a:pt x="69" y="2562"/>
                    <a:pt x="69" y="2556"/>
                  </a:cubicBezTo>
                  <a:lnTo>
                    <a:pt x="69" y="13"/>
                  </a:lnTo>
                  <a:cubicBezTo>
                    <a:pt x="69" y="6"/>
                    <a:pt x="76" y="0"/>
                    <a:pt x="84" y="0"/>
                  </a:cubicBezTo>
                  <a:cubicBezTo>
                    <a:pt x="91" y="0"/>
                    <a:pt x="97" y="6"/>
                    <a:pt x="97" y="13"/>
                  </a:cubicBezTo>
                  <a:close/>
                  <a:moveTo>
                    <a:pt x="167" y="2531"/>
                  </a:moveTo>
                  <a:lnTo>
                    <a:pt x="84" y="2679"/>
                  </a:lnTo>
                  <a:lnTo>
                    <a:pt x="0" y="2531"/>
                  </a:lnTo>
                  <a:lnTo>
                    <a:pt x="167" y="2531"/>
                  </a:lnTo>
                  <a:close/>
                </a:path>
              </a:pathLst>
            </a:custGeom>
            <a:noFill/>
            <a:ln w="25400" cap="rnd">
              <a:solidFill>
                <a:srgbClr val="FFFF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endParaRPr>
            </a:p>
          </p:txBody>
        </p:sp>
      </p:grpSp>
      <p:grpSp>
        <p:nvGrpSpPr>
          <p:cNvPr id="13728" name="Group 505"/>
          <p:cNvGrpSpPr>
            <a:grpSpLocks/>
          </p:cNvGrpSpPr>
          <p:nvPr/>
        </p:nvGrpSpPr>
        <p:grpSpPr bwMode="auto">
          <a:xfrm>
            <a:off x="5943601" y="4191000"/>
            <a:ext cx="809625" cy="965200"/>
            <a:chOff x="2793" y="2651"/>
            <a:chExt cx="510" cy="608"/>
          </a:xfrm>
        </p:grpSpPr>
        <p:sp>
          <p:nvSpPr>
            <p:cNvPr id="13811" name="Freeform 503"/>
            <p:cNvSpPr>
              <a:spLocks noEditPoints="1"/>
            </p:cNvSpPr>
            <p:nvPr/>
          </p:nvSpPr>
          <p:spPr bwMode="auto">
            <a:xfrm>
              <a:off x="2793" y="2651"/>
              <a:ext cx="510" cy="608"/>
            </a:xfrm>
            <a:custGeom>
              <a:avLst/>
              <a:gdLst>
                <a:gd name="T0" fmla="*/ 510 w 4633"/>
                <a:gd name="T1" fmla="*/ 16 h 3537"/>
                <a:gd name="T2" fmla="*/ 508 w 4633"/>
                <a:gd name="T3" fmla="*/ 44 h 3537"/>
                <a:gd name="T4" fmla="*/ 504 w 4633"/>
                <a:gd name="T5" fmla="*/ 86 h 3537"/>
                <a:gd name="T6" fmla="*/ 492 w 4633"/>
                <a:gd name="T7" fmla="*/ 141 h 3537"/>
                <a:gd name="T8" fmla="*/ 476 w 4633"/>
                <a:gd name="T9" fmla="*/ 195 h 3537"/>
                <a:gd name="T10" fmla="*/ 455 w 4633"/>
                <a:gd name="T11" fmla="*/ 247 h 3537"/>
                <a:gd name="T12" fmla="*/ 430 w 4633"/>
                <a:gd name="T13" fmla="*/ 297 h 3537"/>
                <a:gd name="T14" fmla="*/ 401 w 4633"/>
                <a:gd name="T15" fmla="*/ 345 h 3537"/>
                <a:gd name="T16" fmla="*/ 368 w 4633"/>
                <a:gd name="T17" fmla="*/ 390 h 3537"/>
                <a:gd name="T18" fmla="*/ 332 w 4633"/>
                <a:gd name="T19" fmla="*/ 432 h 3537"/>
                <a:gd name="T20" fmla="*/ 294 w 4633"/>
                <a:gd name="T21" fmla="*/ 470 h 3537"/>
                <a:gd name="T22" fmla="*/ 253 w 4633"/>
                <a:gd name="T23" fmla="*/ 504 h 3537"/>
                <a:gd name="T24" fmla="*/ 209 w 4633"/>
                <a:gd name="T25" fmla="*/ 533 h 3537"/>
                <a:gd name="T26" fmla="*/ 165 w 4633"/>
                <a:gd name="T27" fmla="*/ 557 h 3537"/>
                <a:gd name="T28" fmla="*/ 119 w 4633"/>
                <a:gd name="T29" fmla="*/ 576 h 3537"/>
                <a:gd name="T30" fmla="*/ 71 w 4633"/>
                <a:gd name="T31" fmla="*/ 589 h 3537"/>
                <a:gd name="T32" fmla="*/ 24 w 4633"/>
                <a:gd name="T33" fmla="*/ 596 h 3537"/>
                <a:gd name="T34" fmla="*/ 10 w 4633"/>
                <a:gd name="T35" fmla="*/ 594 h 3537"/>
                <a:gd name="T36" fmla="*/ 24 w 4633"/>
                <a:gd name="T37" fmla="*/ 591 h 3537"/>
                <a:gd name="T38" fmla="*/ 71 w 4633"/>
                <a:gd name="T39" fmla="*/ 585 h 3537"/>
                <a:gd name="T40" fmla="*/ 118 w 4633"/>
                <a:gd name="T41" fmla="*/ 572 h 3537"/>
                <a:gd name="T42" fmla="*/ 164 w 4633"/>
                <a:gd name="T43" fmla="*/ 553 h 3537"/>
                <a:gd name="T44" fmla="*/ 208 w 4633"/>
                <a:gd name="T45" fmla="*/ 529 h 3537"/>
                <a:gd name="T46" fmla="*/ 251 w 4633"/>
                <a:gd name="T47" fmla="*/ 500 h 3537"/>
                <a:gd name="T48" fmla="*/ 292 w 4633"/>
                <a:gd name="T49" fmla="*/ 466 h 3537"/>
                <a:gd name="T50" fmla="*/ 330 w 4633"/>
                <a:gd name="T51" fmla="*/ 428 h 3537"/>
                <a:gd name="T52" fmla="*/ 366 w 4633"/>
                <a:gd name="T53" fmla="*/ 387 h 3537"/>
                <a:gd name="T54" fmla="*/ 399 w 4633"/>
                <a:gd name="T55" fmla="*/ 342 h 3537"/>
                <a:gd name="T56" fmla="*/ 428 w 4633"/>
                <a:gd name="T57" fmla="*/ 294 h 3537"/>
                <a:gd name="T58" fmla="*/ 453 w 4633"/>
                <a:gd name="T59" fmla="*/ 244 h 3537"/>
                <a:gd name="T60" fmla="*/ 473 w 4633"/>
                <a:gd name="T61" fmla="*/ 193 h 3537"/>
                <a:gd name="T62" fmla="*/ 489 w 4633"/>
                <a:gd name="T63" fmla="*/ 139 h 3537"/>
                <a:gd name="T64" fmla="*/ 501 w 4633"/>
                <a:gd name="T65" fmla="*/ 85 h 3537"/>
                <a:gd name="T66" fmla="*/ 505 w 4633"/>
                <a:gd name="T67" fmla="*/ 44 h 3537"/>
                <a:gd name="T68" fmla="*/ 507 w 4633"/>
                <a:gd name="T69" fmla="*/ 16 h 3537"/>
                <a:gd name="T70" fmla="*/ 508 w 4633"/>
                <a:gd name="T71" fmla="*/ 0 h 3537"/>
                <a:gd name="T72" fmla="*/ 12 w 4633"/>
                <a:gd name="T73" fmla="*/ 594 h 3537"/>
                <a:gd name="T74" fmla="*/ 0 w 4633"/>
                <a:gd name="T75" fmla="*/ 595 h 3537"/>
                <a:gd name="T76" fmla="*/ 12 w 4633"/>
                <a:gd name="T77" fmla="*/ 594 h 353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633" h="3537">
                  <a:moveTo>
                    <a:pt x="4633" y="13"/>
                  </a:moveTo>
                  <a:lnTo>
                    <a:pt x="4632" y="94"/>
                  </a:lnTo>
                  <a:lnTo>
                    <a:pt x="4626" y="176"/>
                  </a:lnTo>
                  <a:lnTo>
                    <a:pt x="4618" y="256"/>
                  </a:lnTo>
                  <a:lnTo>
                    <a:pt x="4606" y="338"/>
                  </a:lnTo>
                  <a:lnTo>
                    <a:pt x="4574" y="499"/>
                  </a:lnTo>
                  <a:lnTo>
                    <a:pt x="4529" y="660"/>
                  </a:lnTo>
                  <a:lnTo>
                    <a:pt x="4472" y="819"/>
                  </a:lnTo>
                  <a:lnTo>
                    <a:pt x="4403" y="977"/>
                  </a:lnTo>
                  <a:lnTo>
                    <a:pt x="4324" y="1132"/>
                  </a:lnTo>
                  <a:lnTo>
                    <a:pt x="4234" y="1286"/>
                  </a:lnTo>
                  <a:lnTo>
                    <a:pt x="4134" y="1436"/>
                  </a:lnTo>
                  <a:lnTo>
                    <a:pt x="4024" y="1584"/>
                  </a:lnTo>
                  <a:lnTo>
                    <a:pt x="3905" y="1729"/>
                  </a:lnTo>
                  <a:lnTo>
                    <a:pt x="3776" y="1870"/>
                  </a:lnTo>
                  <a:lnTo>
                    <a:pt x="3640" y="2008"/>
                  </a:lnTo>
                  <a:lnTo>
                    <a:pt x="3496" y="2140"/>
                  </a:lnTo>
                  <a:lnTo>
                    <a:pt x="3344" y="2269"/>
                  </a:lnTo>
                  <a:lnTo>
                    <a:pt x="3184" y="2393"/>
                  </a:lnTo>
                  <a:lnTo>
                    <a:pt x="3018" y="2512"/>
                  </a:lnTo>
                  <a:lnTo>
                    <a:pt x="2846" y="2625"/>
                  </a:lnTo>
                  <a:lnTo>
                    <a:pt x="2667" y="2734"/>
                  </a:lnTo>
                  <a:lnTo>
                    <a:pt x="2483" y="2836"/>
                  </a:lnTo>
                  <a:lnTo>
                    <a:pt x="2294" y="2931"/>
                  </a:lnTo>
                  <a:lnTo>
                    <a:pt x="2100" y="3020"/>
                  </a:lnTo>
                  <a:lnTo>
                    <a:pt x="1902" y="3101"/>
                  </a:lnTo>
                  <a:lnTo>
                    <a:pt x="1701" y="3176"/>
                  </a:lnTo>
                  <a:lnTo>
                    <a:pt x="1496" y="3243"/>
                  </a:lnTo>
                  <a:lnTo>
                    <a:pt x="1288" y="3302"/>
                  </a:lnTo>
                  <a:lnTo>
                    <a:pt x="1077" y="3353"/>
                  </a:lnTo>
                  <a:lnTo>
                    <a:pt x="864" y="3395"/>
                  </a:lnTo>
                  <a:lnTo>
                    <a:pt x="649" y="3429"/>
                  </a:lnTo>
                  <a:lnTo>
                    <a:pt x="434" y="3453"/>
                  </a:lnTo>
                  <a:lnTo>
                    <a:pt x="217" y="3468"/>
                  </a:lnTo>
                  <a:lnTo>
                    <a:pt x="109" y="3470"/>
                  </a:lnTo>
                  <a:cubicBezTo>
                    <a:pt x="102" y="3470"/>
                    <a:pt x="95" y="3465"/>
                    <a:pt x="95" y="3457"/>
                  </a:cubicBezTo>
                  <a:cubicBezTo>
                    <a:pt x="95" y="3450"/>
                    <a:pt x="101" y="3443"/>
                    <a:pt x="108" y="3443"/>
                  </a:cubicBezTo>
                  <a:lnTo>
                    <a:pt x="216" y="3441"/>
                  </a:lnTo>
                  <a:lnTo>
                    <a:pt x="431" y="3426"/>
                  </a:lnTo>
                  <a:lnTo>
                    <a:pt x="645" y="3402"/>
                  </a:lnTo>
                  <a:lnTo>
                    <a:pt x="859" y="3368"/>
                  </a:lnTo>
                  <a:lnTo>
                    <a:pt x="1071" y="3327"/>
                  </a:lnTo>
                  <a:lnTo>
                    <a:pt x="1280" y="3276"/>
                  </a:lnTo>
                  <a:lnTo>
                    <a:pt x="1487" y="3217"/>
                  </a:lnTo>
                  <a:lnTo>
                    <a:pt x="1691" y="3151"/>
                  </a:lnTo>
                  <a:lnTo>
                    <a:pt x="1892" y="3077"/>
                  </a:lnTo>
                  <a:lnTo>
                    <a:pt x="2089" y="2995"/>
                  </a:lnTo>
                  <a:lnTo>
                    <a:pt x="2281" y="2906"/>
                  </a:lnTo>
                  <a:lnTo>
                    <a:pt x="2470" y="2812"/>
                  </a:lnTo>
                  <a:lnTo>
                    <a:pt x="2653" y="2710"/>
                  </a:lnTo>
                  <a:lnTo>
                    <a:pt x="2831" y="2603"/>
                  </a:lnTo>
                  <a:lnTo>
                    <a:pt x="3002" y="2490"/>
                  </a:lnTo>
                  <a:lnTo>
                    <a:pt x="3167" y="2372"/>
                  </a:lnTo>
                  <a:lnTo>
                    <a:pt x="3326" y="2249"/>
                  </a:lnTo>
                  <a:lnTo>
                    <a:pt x="3477" y="2121"/>
                  </a:lnTo>
                  <a:lnTo>
                    <a:pt x="3621" y="1988"/>
                  </a:lnTo>
                  <a:lnTo>
                    <a:pt x="3757" y="1852"/>
                  </a:lnTo>
                  <a:lnTo>
                    <a:pt x="3884" y="1712"/>
                  </a:lnTo>
                  <a:lnTo>
                    <a:pt x="4002" y="1568"/>
                  </a:lnTo>
                  <a:lnTo>
                    <a:pt x="4111" y="1422"/>
                  </a:lnTo>
                  <a:lnTo>
                    <a:pt x="4211" y="1272"/>
                  </a:lnTo>
                  <a:lnTo>
                    <a:pt x="4300" y="1120"/>
                  </a:lnTo>
                  <a:lnTo>
                    <a:pt x="4378" y="965"/>
                  </a:lnTo>
                  <a:lnTo>
                    <a:pt x="4446" y="810"/>
                  </a:lnTo>
                  <a:lnTo>
                    <a:pt x="4503" y="652"/>
                  </a:lnTo>
                  <a:lnTo>
                    <a:pt x="4547" y="493"/>
                  </a:lnTo>
                  <a:lnTo>
                    <a:pt x="4579" y="334"/>
                  </a:lnTo>
                  <a:lnTo>
                    <a:pt x="4591" y="254"/>
                  </a:lnTo>
                  <a:lnTo>
                    <a:pt x="4599" y="174"/>
                  </a:lnTo>
                  <a:lnTo>
                    <a:pt x="4604" y="93"/>
                  </a:lnTo>
                  <a:lnTo>
                    <a:pt x="4605" y="13"/>
                  </a:lnTo>
                  <a:cubicBezTo>
                    <a:pt x="4605" y="5"/>
                    <a:pt x="4612" y="0"/>
                    <a:pt x="4619" y="0"/>
                  </a:cubicBezTo>
                  <a:cubicBezTo>
                    <a:pt x="4627" y="0"/>
                    <a:pt x="4633" y="6"/>
                    <a:pt x="4633" y="13"/>
                  </a:cubicBezTo>
                  <a:close/>
                  <a:moveTo>
                    <a:pt x="109" y="3457"/>
                  </a:moveTo>
                  <a:lnTo>
                    <a:pt x="165" y="3537"/>
                  </a:lnTo>
                  <a:lnTo>
                    <a:pt x="0" y="3460"/>
                  </a:lnTo>
                  <a:lnTo>
                    <a:pt x="161" y="3374"/>
                  </a:lnTo>
                  <a:lnTo>
                    <a:pt x="109" y="3457"/>
                  </a:lnTo>
                  <a:close/>
                </a:path>
              </a:pathLst>
            </a:custGeom>
            <a:solidFill>
              <a:srgbClr val="000000"/>
            </a:solidFill>
            <a:ln w="0">
              <a:solidFill>
                <a:srgbClr val="000000"/>
              </a:solidFill>
              <a:prstDash val="solid"/>
              <a:round/>
              <a:headEnd/>
              <a:tailEnd/>
            </a:ln>
          </p:spPr>
          <p:txBody>
            <a:bodyPr/>
            <a:lstStyle/>
            <a:p>
              <a:pPr fontAlgn="base">
                <a:spcBef>
                  <a:spcPct val="0"/>
                </a:spcBef>
                <a:spcAft>
                  <a:spcPct val="0"/>
                </a:spcAft>
              </a:pPr>
              <a:endParaRPr lang="en-US">
                <a:solidFill>
                  <a:srgbClr val="000000"/>
                </a:solidFill>
              </a:endParaRPr>
            </a:p>
          </p:txBody>
        </p:sp>
        <p:sp>
          <p:nvSpPr>
            <p:cNvPr id="13812" name="Freeform 504"/>
            <p:cNvSpPr>
              <a:spLocks noEditPoints="1"/>
            </p:cNvSpPr>
            <p:nvPr/>
          </p:nvSpPr>
          <p:spPr bwMode="auto">
            <a:xfrm>
              <a:off x="2793" y="2651"/>
              <a:ext cx="510" cy="608"/>
            </a:xfrm>
            <a:custGeom>
              <a:avLst/>
              <a:gdLst>
                <a:gd name="T0" fmla="*/ 510 w 4633"/>
                <a:gd name="T1" fmla="*/ 16 h 3537"/>
                <a:gd name="T2" fmla="*/ 508 w 4633"/>
                <a:gd name="T3" fmla="*/ 44 h 3537"/>
                <a:gd name="T4" fmla="*/ 504 w 4633"/>
                <a:gd name="T5" fmla="*/ 86 h 3537"/>
                <a:gd name="T6" fmla="*/ 492 w 4633"/>
                <a:gd name="T7" fmla="*/ 141 h 3537"/>
                <a:gd name="T8" fmla="*/ 476 w 4633"/>
                <a:gd name="T9" fmla="*/ 195 h 3537"/>
                <a:gd name="T10" fmla="*/ 455 w 4633"/>
                <a:gd name="T11" fmla="*/ 247 h 3537"/>
                <a:gd name="T12" fmla="*/ 430 w 4633"/>
                <a:gd name="T13" fmla="*/ 297 h 3537"/>
                <a:gd name="T14" fmla="*/ 401 w 4633"/>
                <a:gd name="T15" fmla="*/ 345 h 3537"/>
                <a:gd name="T16" fmla="*/ 368 w 4633"/>
                <a:gd name="T17" fmla="*/ 390 h 3537"/>
                <a:gd name="T18" fmla="*/ 332 w 4633"/>
                <a:gd name="T19" fmla="*/ 432 h 3537"/>
                <a:gd name="T20" fmla="*/ 294 w 4633"/>
                <a:gd name="T21" fmla="*/ 470 h 3537"/>
                <a:gd name="T22" fmla="*/ 253 w 4633"/>
                <a:gd name="T23" fmla="*/ 504 h 3537"/>
                <a:gd name="T24" fmla="*/ 209 w 4633"/>
                <a:gd name="T25" fmla="*/ 533 h 3537"/>
                <a:gd name="T26" fmla="*/ 165 w 4633"/>
                <a:gd name="T27" fmla="*/ 557 h 3537"/>
                <a:gd name="T28" fmla="*/ 119 w 4633"/>
                <a:gd name="T29" fmla="*/ 576 h 3537"/>
                <a:gd name="T30" fmla="*/ 71 w 4633"/>
                <a:gd name="T31" fmla="*/ 589 h 3537"/>
                <a:gd name="T32" fmla="*/ 24 w 4633"/>
                <a:gd name="T33" fmla="*/ 596 h 3537"/>
                <a:gd name="T34" fmla="*/ 10 w 4633"/>
                <a:gd name="T35" fmla="*/ 594 h 3537"/>
                <a:gd name="T36" fmla="*/ 24 w 4633"/>
                <a:gd name="T37" fmla="*/ 591 h 3537"/>
                <a:gd name="T38" fmla="*/ 71 w 4633"/>
                <a:gd name="T39" fmla="*/ 585 h 3537"/>
                <a:gd name="T40" fmla="*/ 118 w 4633"/>
                <a:gd name="T41" fmla="*/ 572 h 3537"/>
                <a:gd name="T42" fmla="*/ 164 w 4633"/>
                <a:gd name="T43" fmla="*/ 553 h 3537"/>
                <a:gd name="T44" fmla="*/ 208 w 4633"/>
                <a:gd name="T45" fmla="*/ 529 h 3537"/>
                <a:gd name="T46" fmla="*/ 251 w 4633"/>
                <a:gd name="T47" fmla="*/ 500 h 3537"/>
                <a:gd name="T48" fmla="*/ 292 w 4633"/>
                <a:gd name="T49" fmla="*/ 466 h 3537"/>
                <a:gd name="T50" fmla="*/ 330 w 4633"/>
                <a:gd name="T51" fmla="*/ 428 h 3537"/>
                <a:gd name="T52" fmla="*/ 366 w 4633"/>
                <a:gd name="T53" fmla="*/ 387 h 3537"/>
                <a:gd name="T54" fmla="*/ 399 w 4633"/>
                <a:gd name="T55" fmla="*/ 342 h 3537"/>
                <a:gd name="T56" fmla="*/ 428 w 4633"/>
                <a:gd name="T57" fmla="*/ 294 h 3537"/>
                <a:gd name="T58" fmla="*/ 453 w 4633"/>
                <a:gd name="T59" fmla="*/ 244 h 3537"/>
                <a:gd name="T60" fmla="*/ 473 w 4633"/>
                <a:gd name="T61" fmla="*/ 193 h 3537"/>
                <a:gd name="T62" fmla="*/ 489 w 4633"/>
                <a:gd name="T63" fmla="*/ 139 h 3537"/>
                <a:gd name="T64" fmla="*/ 501 w 4633"/>
                <a:gd name="T65" fmla="*/ 85 h 3537"/>
                <a:gd name="T66" fmla="*/ 505 w 4633"/>
                <a:gd name="T67" fmla="*/ 44 h 3537"/>
                <a:gd name="T68" fmla="*/ 507 w 4633"/>
                <a:gd name="T69" fmla="*/ 16 h 3537"/>
                <a:gd name="T70" fmla="*/ 508 w 4633"/>
                <a:gd name="T71" fmla="*/ 0 h 3537"/>
                <a:gd name="T72" fmla="*/ 12 w 4633"/>
                <a:gd name="T73" fmla="*/ 594 h 3537"/>
                <a:gd name="T74" fmla="*/ 0 w 4633"/>
                <a:gd name="T75" fmla="*/ 595 h 3537"/>
                <a:gd name="T76" fmla="*/ 12 w 4633"/>
                <a:gd name="T77" fmla="*/ 594 h 353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633" h="3537">
                  <a:moveTo>
                    <a:pt x="4633" y="13"/>
                  </a:moveTo>
                  <a:lnTo>
                    <a:pt x="4632" y="94"/>
                  </a:lnTo>
                  <a:lnTo>
                    <a:pt x="4626" y="176"/>
                  </a:lnTo>
                  <a:lnTo>
                    <a:pt x="4618" y="256"/>
                  </a:lnTo>
                  <a:lnTo>
                    <a:pt x="4606" y="338"/>
                  </a:lnTo>
                  <a:lnTo>
                    <a:pt x="4574" y="499"/>
                  </a:lnTo>
                  <a:lnTo>
                    <a:pt x="4529" y="660"/>
                  </a:lnTo>
                  <a:lnTo>
                    <a:pt x="4472" y="819"/>
                  </a:lnTo>
                  <a:lnTo>
                    <a:pt x="4403" y="977"/>
                  </a:lnTo>
                  <a:lnTo>
                    <a:pt x="4324" y="1132"/>
                  </a:lnTo>
                  <a:lnTo>
                    <a:pt x="4234" y="1286"/>
                  </a:lnTo>
                  <a:lnTo>
                    <a:pt x="4134" y="1436"/>
                  </a:lnTo>
                  <a:lnTo>
                    <a:pt x="4024" y="1584"/>
                  </a:lnTo>
                  <a:lnTo>
                    <a:pt x="3905" y="1729"/>
                  </a:lnTo>
                  <a:lnTo>
                    <a:pt x="3776" y="1870"/>
                  </a:lnTo>
                  <a:lnTo>
                    <a:pt x="3640" y="2008"/>
                  </a:lnTo>
                  <a:lnTo>
                    <a:pt x="3496" y="2140"/>
                  </a:lnTo>
                  <a:lnTo>
                    <a:pt x="3344" y="2269"/>
                  </a:lnTo>
                  <a:lnTo>
                    <a:pt x="3184" y="2393"/>
                  </a:lnTo>
                  <a:lnTo>
                    <a:pt x="3018" y="2512"/>
                  </a:lnTo>
                  <a:lnTo>
                    <a:pt x="2846" y="2625"/>
                  </a:lnTo>
                  <a:lnTo>
                    <a:pt x="2667" y="2734"/>
                  </a:lnTo>
                  <a:lnTo>
                    <a:pt x="2483" y="2836"/>
                  </a:lnTo>
                  <a:lnTo>
                    <a:pt x="2294" y="2931"/>
                  </a:lnTo>
                  <a:lnTo>
                    <a:pt x="2100" y="3020"/>
                  </a:lnTo>
                  <a:lnTo>
                    <a:pt x="1902" y="3101"/>
                  </a:lnTo>
                  <a:lnTo>
                    <a:pt x="1701" y="3176"/>
                  </a:lnTo>
                  <a:lnTo>
                    <a:pt x="1496" y="3243"/>
                  </a:lnTo>
                  <a:lnTo>
                    <a:pt x="1288" y="3302"/>
                  </a:lnTo>
                  <a:lnTo>
                    <a:pt x="1077" y="3353"/>
                  </a:lnTo>
                  <a:lnTo>
                    <a:pt x="864" y="3395"/>
                  </a:lnTo>
                  <a:lnTo>
                    <a:pt x="649" y="3429"/>
                  </a:lnTo>
                  <a:lnTo>
                    <a:pt x="434" y="3453"/>
                  </a:lnTo>
                  <a:lnTo>
                    <a:pt x="217" y="3468"/>
                  </a:lnTo>
                  <a:lnTo>
                    <a:pt x="109" y="3470"/>
                  </a:lnTo>
                  <a:cubicBezTo>
                    <a:pt x="102" y="3470"/>
                    <a:pt x="95" y="3465"/>
                    <a:pt x="95" y="3457"/>
                  </a:cubicBezTo>
                  <a:cubicBezTo>
                    <a:pt x="95" y="3450"/>
                    <a:pt x="101" y="3443"/>
                    <a:pt x="108" y="3443"/>
                  </a:cubicBezTo>
                  <a:lnTo>
                    <a:pt x="216" y="3441"/>
                  </a:lnTo>
                  <a:lnTo>
                    <a:pt x="431" y="3426"/>
                  </a:lnTo>
                  <a:lnTo>
                    <a:pt x="645" y="3402"/>
                  </a:lnTo>
                  <a:lnTo>
                    <a:pt x="859" y="3368"/>
                  </a:lnTo>
                  <a:lnTo>
                    <a:pt x="1071" y="3327"/>
                  </a:lnTo>
                  <a:lnTo>
                    <a:pt x="1280" y="3276"/>
                  </a:lnTo>
                  <a:lnTo>
                    <a:pt x="1487" y="3217"/>
                  </a:lnTo>
                  <a:lnTo>
                    <a:pt x="1691" y="3151"/>
                  </a:lnTo>
                  <a:lnTo>
                    <a:pt x="1892" y="3077"/>
                  </a:lnTo>
                  <a:lnTo>
                    <a:pt x="2089" y="2995"/>
                  </a:lnTo>
                  <a:lnTo>
                    <a:pt x="2281" y="2906"/>
                  </a:lnTo>
                  <a:lnTo>
                    <a:pt x="2470" y="2812"/>
                  </a:lnTo>
                  <a:lnTo>
                    <a:pt x="2653" y="2710"/>
                  </a:lnTo>
                  <a:lnTo>
                    <a:pt x="2831" y="2603"/>
                  </a:lnTo>
                  <a:lnTo>
                    <a:pt x="3002" y="2490"/>
                  </a:lnTo>
                  <a:lnTo>
                    <a:pt x="3167" y="2372"/>
                  </a:lnTo>
                  <a:lnTo>
                    <a:pt x="3326" y="2249"/>
                  </a:lnTo>
                  <a:lnTo>
                    <a:pt x="3477" y="2121"/>
                  </a:lnTo>
                  <a:lnTo>
                    <a:pt x="3621" y="1988"/>
                  </a:lnTo>
                  <a:lnTo>
                    <a:pt x="3757" y="1852"/>
                  </a:lnTo>
                  <a:lnTo>
                    <a:pt x="3884" y="1712"/>
                  </a:lnTo>
                  <a:lnTo>
                    <a:pt x="4002" y="1568"/>
                  </a:lnTo>
                  <a:lnTo>
                    <a:pt x="4111" y="1422"/>
                  </a:lnTo>
                  <a:lnTo>
                    <a:pt x="4211" y="1272"/>
                  </a:lnTo>
                  <a:lnTo>
                    <a:pt x="4300" y="1120"/>
                  </a:lnTo>
                  <a:lnTo>
                    <a:pt x="4378" y="965"/>
                  </a:lnTo>
                  <a:lnTo>
                    <a:pt x="4446" y="810"/>
                  </a:lnTo>
                  <a:lnTo>
                    <a:pt x="4503" y="652"/>
                  </a:lnTo>
                  <a:lnTo>
                    <a:pt x="4547" y="493"/>
                  </a:lnTo>
                  <a:lnTo>
                    <a:pt x="4579" y="334"/>
                  </a:lnTo>
                  <a:lnTo>
                    <a:pt x="4591" y="254"/>
                  </a:lnTo>
                  <a:lnTo>
                    <a:pt x="4599" y="174"/>
                  </a:lnTo>
                  <a:lnTo>
                    <a:pt x="4604" y="93"/>
                  </a:lnTo>
                  <a:lnTo>
                    <a:pt x="4605" y="13"/>
                  </a:lnTo>
                  <a:cubicBezTo>
                    <a:pt x="4605" y="5"/>
                    <a:pt x="4612" y="0"/>
                    <a:pt x="4619" y="0"/>
                  </a:cubicBezTo>
                  <a:cubicBezTo>
                    <a:pt x="4627" y="0"/>
                    <a:pt x="4633" y="6"/>
                    <a:pt x="4633" y="13"/>
                  </a:cubicBezTo>
                  <a:close/>
                  <a:moveTo>
                    <a:pt x="109" y="3457"/>
                  </a:moveTo>
                  <a:lnTo>
                    <a:pt x="165" y="3537"/>
                  </a:lnTo>
                  <a:lnTo>
                    <a:pt x="0" y="3460"/>
                  </a:lnTo>
                  <a:lnTo>
                    <a:pt x="161" y="3374"/>
                  </a:lnTo>
                  <a:lnTo>
                    <a:pt x="109" y="3457"/>
                  </a:lnTo>
                  <a:close/>
                </a:path>
              </a:pathLst>
            </a:custGeom>
            <a:noFill/>
            <a:ln w="0"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endParaRPr>
            </a:p>
          </p:txBody>
        </p:sp>
      </p:grpSp>
      <p:grpSp>
        <p:nvGrpSpPr>
          <p:cNvPr id="13729" name="Group 508"/>
          <p:cNvGrpSpPr>
            <a:grpSpLocks/>
          </p:cNvGrpSpPr>
          <p:nvPr/>
        </p:nvGrpSpPr>
        <p:grpSpPr bwMode="auto">
          <a:xfrm>
            <a:off x="4840289" y="1757364"/>
            <a:ext cx="1938337" cy="695325"/>
            <a:chOff x="2089" y="1107"/>
            <a:chExt cx="1221" cy="438"/>
          </a:xfrm>
        </p:grpSpPr>
        <p:sp>
          <p:nvSpPr>
            <p:cNvPr id="13809" name="Freeform 506"/>
            <p:cNvSpPr>
              <a:spLocks noEditPoints="1"/>
            </p:cNvSpPr>
            <p:nvPr/>
          </p:nvSpPr>
          <p:spPr bwMode="auto">
            <a:xfrm>
              <a:off x="2089" y="1107"/>
              <a:ext cx="1221" cy="438"/>
            </a:xfrm>
            <a:custGeom>
              <a:avLst/>
              <a:gdLst>
                <a:gd name="T0" fmla="*/ 1 w 11079"/>
                <a:gd name="T1" fmla="*/ 415 h 2546"/>
                <a:gd name="T2" fmla="*/ 6 w 11079"/>
                <a:gd name="T3" fmla="*/ 384 h 2546"/>
                <a:gd name="T4" fmla="*/ 14 w 11079"/>
                <a:gd name="T5" fmla="*/ 354 h 2546"/>
                <a:gd name="T6" fmla="*/ 26 w 11079"/>
                <a:gd name="T7" fmla="*/ 324 h 2546"/>
                <a:gd name="T8" fmla="*/ 41 w 11079"/>
                <a:gd name="T9" fmla="*/ 294 h 2546"/>
                <a:gd name="T10" fmla="*/ 80 w 11079"/>
                <a:gd name="T11" fmla="*/ 237 h 2546"/>
                <a:gd name="T12" fmla="*/ 130 w 11079"/>
                <a:gd name="T13" fmla="*/ 184 h 2546"/>
                <a:gd name="T14" fmla="*/ 190 w 11079"/>
                <a:gd name="T15" fmla="*/ 136 h 2546"/>
                <a:gd name="T16" fmla="*/ 258 w 11079"/>
                <a:gd name="T17" fmla="*/ 93 h 2546"/>
                <a:gd name="T18" fmla="*/ 332 w 11079"/>
                <a:gd name="T19" fmla="*/ 57 h 2546"/>
                <a:gd name="T20" fmla="*/ 412 w 11079"/>
                <a:gd name="T21" fmla="*/ 29 h 2546"/>
                <a:gd name="T22" fmla="*/ 494 w 11079"/>
                <a:gd name="T23" fmla="*/ 10 h 2546"/>
                <a:gd name="T24" fmla="*/ 579 w 11079"/>
                <a:gd name="T25" fmla="*/ 1 h 2546"/>
                <a:gd name="T26" fmla="*/ 664 w 11079"/>
                <a:gd name="T27" fmla="*/ 3 h 2546"/>
                <a:gd name="T28" fmla="*/ 748 w 11079"/>
                <a:gd name="T29" fmla="*/ 15 h 2546"/>
                <a:gd name="T30" fmla="*/ 830 w 11079"/>
                <a:gd name="T31" fmla="*/ 37 h 2546"/>
                <a:gd name="T32" fmla="*/ 908 w 11079"/>
                <a:gd name="T33" fmla="*/ 68 h 2546"/>
                <a:gd name="T34" fmla="*/ 980 w 11079"/>
                <a:gd name="T35" fmla="*/ 107 h 2546"/>
                <a:gd name="T36" fmla="*/ 1045 w 11079"/>
                <a:gd name="T37" fmla="*/ 151 h 2546"/>
                <a:gd name="T38" fmla="*/ 1102 w 11079"/>
                <a:gd name="T39" fmla="*/ 202 h 2546"/>
                <a:gd name="T40" fmla="*/ 1149 w 11079"/>
                <a:gd name="T41" fmla="*/ 256 h 2546"/>
                <a:gd name="T42" fmla="*/ 1179 w 11079"/>
                <a:gd name="T43" fmla="*/ 304 h 2546"/>
                <a:gd name="T44" fmla="*/ 1193 w 11079"/>
                <a:gd name="T45" fmla="*/ 334 h 2546"/>
                <a:gd name="T46" fmla="*/ 1204 w 11079"/>
                <a:gd name="T47" fmla="*/ 364 h 2546"/>
                <a:gd name="T48" fmla="*/ 1211 w 11079"/>
                <a:gd name="T49" fmla="*/ 395 h 2546"/>
                <a:gd name="T50" fmla="*/ 1214 w 11079"/>
                <a:gd name="T51" fmla="*/ 417 h 2546"/>
                <a:gd name="T52" fmla="*/ 1211 w 11079"/>
                <a:gd name="T53" fmla="*/ 416 h 2546"/>
                <a:gd name="T54" fmla="*/ 1206 w 11079"/>
                <a:gd name="T55" fmla="*/ 386 h 2546"/>
                <a:gd name="T56" fmla="*/ 1198 w 11079"/>
                <a:gd name="T57" fmla="*/ 356 h 2546"/>
                <a:gd name="T58" fmla="*/ 1187 w 11079"/>
                <a:gd name="T59" fmla="*/ 327 h 2546"/>
                <a:gd name="T60" fmla="*/ 1172 w 11079"/>
                <a:gd name="T61" fmla="*/ 298 h 2546"/>
                <a:gd name="T62" fmla="*/ 1133 w 11079"/>
                <a:gd name="T63" fmla="*/ 241 h 2546"/>
                <a:gd name="T64" fmla="*/ 1083 w 11079"/>
                <a:gd name="T65" fmla="*/ 189 h 2546"/>
                <a:gd name="T66" fmla="*/ 1023 w 11079"/>
                <a:gd name="T67" fmla="*/ 140 h 2546"/>
                <a:gd name="T68" fmla="*/ 956 w 11079"/>
                <a:gd name="T69" fmla="*/ 97 h 2546"/>
                <a:gd name="T70" fmla="*/ 882 w 11079"/>
                <a:gd name="T71" fmla="*/ 62 h 2546"/>
                <a:gd name="T72" fmla="*/ 803 w 11079"/>
                <a:gd name="T73" fmla="*/ 34 h 2546"/>
                <a:gd name="T74" fmla="*/ 720 w 11079"/>
                <a:gd name="T75" fmla="*/ 14 h 2546"/>
                <a:gd name="T76" fmla="*/ 636 w 11079"/>
                <a:gd name="T77" fmla="*/ 5 h 2546"/>
                <a:gd name="T78" fmla="*/ 551 w 11079"/>
                <a:gd name="T79" fmla="*/ 7 h 2546"/>
                <a:gd name="T80" fmla="*/ 467 w 11079"/>
                <a:gd name="T81" fmla="*/ 20 h 2546"/>
                <a:gd name="T82" fmla="*/ 385 w 11079"/>
                <a:gd name="T83" fmla="*/ 42 h 2546"/>
                <a:gd name="T84" fmla="*/ 308 w 11079"/>
                <a:gd name="T85" fmla="*/ 73 h 2546"/>
                <a:gd name="T86" fmla="*/ 236 w 11079"/>
                <a:gd name="T87" fmla="*/ 111 h 2546"/>
                <a:gd name="T88" fmla="*/ 171 w 11079"/>
                <a:gd name="T89" fmla="*/ 155 h 2546"/>
                <a:gd name="T90" fmla="*/ 114 w 11079"/>
                <a:gd name="T91" fmla="*/ 205 h 2546"/>
                <a:gd name="T92" fmla="*/ 68 w 11079"/>
                <a:gd name="T93" fmla="*/ 259 h 2546"/>
                <a:gd name="T94" fmla="*/ 38 w 11079"/>
                <a:gd name="T95" fmla="*/ 307 h 2546"/>
                <a:gd name="T96" fmla="*/ 24 w 11079"/>
                <a:gd name="T97" fmla="*/ 336 h 2546"/>
                <a:gd name="T98" fmla="*/ 13 w 11079"/>
                <a:gd name="T99" fmla="*/ 366 h 2546"/>
                <a:gd name="T100" fmla="*/ 7 w 11079"/>
                <a:gd name="T101" fmla="*/ 396 h 2546"/>
                <a:gd name="T102" fmla="*/ 3 w 11079"/>
                <a:gd name="T103" fmla="*/ 426 h 2546"/>
                <a:gd name="T104" fmla="*/ 0 w 11079"/>
                <a:gd name="T105" fmla="*/ 436 h 2546"/>
                <a:gd name="T106" fmla="*/ 1213 w 11079"/>
                <a:gd name="T107" fmla="*/ 436 h 254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079" h="2546">
                  <a:moveTo>
                    <a:pt x="0" y="2532"/>
                  </a:moveTo>
                  <a:lnTo>
                    <a:pt x="3" y="2473"/>
                  </a:lnTo>
                  <a:lnTo>
                    <a:pt x="8" y="2413"/>
                  </a:lnTo>
                  <a:lnTo>
                    <a:pt x="18" y="2353"/>
                  </a:lnTo>
                  <a:lnTo>
                    <a:pt x="32" y="2294"/>
                  </a:lnTo>
                  <a:lnTo>
                    <a:pt x="50" y="2234"/>
                  </a:lnTo>
                  <a:lnTo>
                    <a:pt x="71" y="2175"/>
                  </a:lnTo>
                  <a:lnTo>
                    <a:pt x="97" y="2115"/>
                  </a:lnTo>
                  <a:lnTo>
                    <a:pt x="125" y="2057"/>
                  </a:lnTo>
                  <a:lnTo>
                    <a:pt x="158" y="1998"/>
                  </a:lnTo>
                  <a:lnTo>
                    <a:pt x="194" y="1940"/>
                  </a:lnTo>
                  <a:lnTo>
                    <a:pt x="232" y="1882"/>
                  </a:lnTo>
                  <a:lnTo>
                    <a:pt x="275" y="1824"/>
                  </a:lnTo>
                  <a:lnTo>
                    <a:pt x="320" y="1767"/>
                  </a:lnTo>
                  <a:lnTo>
                    <a:pt x="370" y="1711"/>
                  </a:lnTo>
                  <a:lnTo>
                    <a:pt x="477" y="1598"/>
                  </a:lnTo>
                  <a:lnTo>
                    <a:pt x="596" y="1488"/>
                  </a:lnTo>
                  <a:lnTo>
                    <a:pt x="727" y="1380"/>
                  </a:lnTo>
                  <a:lnTo>
                    <a:pt x="869" y="1274"/>
                  </a:lnTo>
                  <a:lnTo>
                    <a:pt x="1021" y="1171"/>
                  </a:lnTo>
                  <a:lnTo>
                    <a:pt x="1183" y="1070"/>
                  </a:lnTo>
                  <a:lnTo>
                    <a:pt x="1355" y="973"/>
                  </a:lnTo>
                  <a:lnTo>
                    <a:pt x="1536" y="879"/>
                  </a:lnTo>
                  <a:lnTo>
                    <a:pt x="1726" y="789"/>
                  </a:lnTo>
                  <a:lnTo>
                    <a:pt x="1924" y="702"/>
                  </a:lnTo>
                  <a:lnTo>
                    <a:pt x="2128" y="619"/>
                  </a:lnTo>
                  <a:lnTo>
                    <a:pt x="2340" y="540"/>
                  </a:lnTo>
                  <a:lnTo>
                    <a:pt x="2560" y="466"/>
                  </a:lnTo>
                  <a:lnTo>
                    <a:pt x="2784" y="397"/>
                  </a:lnTo>
                  <a:lnTo>
                    <a:pt x="3014" y="331"/>
                  </a:lnTo>
                  <a:lnTo>
                    <a:pt x="3250" y="272"/>
                  </a:lnTo>
                  <a:lnTo>
                    <a:pt x="3490" y="217"/>
                  </a:lnTo>
                  <a:lnTo>
                    <a:pt x="3734" y="168"/>
                  </a:lnTo>
                  <a:lnTo>
                    <a:pt x="3981" y="125"/>
                  </a:lnTo>
                  <a:lnTo>
                    <a:pt x="4231" y="88"/>
                  </a:lnTo>
                  <a:lnTo>
                    <a:pt x="4484" y="57"/>
                  </a:lnTo>
                  <a:lnTo>
                    <a:pt x="4739" y="33"/>
                  </a:lnTo>
                  <a:lnTo>
                    <a:pt x="4995" y="15"/>
                  </a:lnTo>
                  <a:lnTo>
                    <a:pt x="5253" y="4"/>
                  </a:lnTo>
                  <a:lnTo>
                    <a:pt x="5511" y="0"/>
                  </a:lnTo>
                  <a:lnTo>
                    <a:pt x="5769" y="4"/>
                  </a:lnTo>
                  <a:lnTo>
                    <a:pt x="6026" y="15"/>
                  </a:lnTo>
                  <a:lnTo>
                    <a:pt x="6283" y="33"/>
                  </a:lnTo>
                  <a:lnTo>
                    <a:pt x="6538" y="57"/>
                  </a:lnTo>
                  <a:lnTo>
                    <a:pt x="6791" y="88"/>
                  </a:lnTo>
                  <a:lnTo>
                    <a:pt x="7041" y="125"/>
                  </a:lnTo>
                  <a:lnTo>
                    <a:pt x="7288" y="168"/>
                  </a:lnTo>
                  <a:lnTo>
                    <a:pt x="7532" y="217"/>
                  </a:lnTo>
                  <a:lnTo>
                    <a:pt x="7772" y="272"/>
                  </a:lnTo>
                  <a:lnTo>
                    <a:pt x="8008" y="332"/>
                  </a:lnTo>
                  <a:lnTo>
                    <a:pt x="8238" y="397"/>
                  </a:lnTo>
                  <a:lnTo>
                    <a:pt x="8463" y="467"/>
                  </a:lnTo>
                  <a:lnTo>
                    <a:pt x="8681" y="541"/>
                  </a:lnTo>
                  <a:lnTo>
                    <a:pt x="8893" y="620"/>
                  </a:lnTo>
                  <a:lnTo>
                    <a:pt x="9098" y="702"/>
                  </a:lnTo>
                  <a:lnTo>
                    <a:pt x="9296" y="790"/>
                  </a:lnTo>
                  <a:lnTo>
                    <a:pt x="9486" y="880"/>
                  </a:lnTo>
                  <a:lnTo>
                    <a:pt x="9667" y="974"/>
                  </a:lnTo>
                  <a:lnTo>
                    <a:pt x="9839" y="1072"/>
                  </a:lnTo>
                  <a:lnTo>
                    <a:pt x="10001" y="1172"/>
                  </a:lnTo>
                  <a:lnTo>
                    <a:pt x="10154" y="1275"/>
                  </a:lnTo>
                  <a:lnTo>
                    <a:pt x="10295" y="1381"/>
                  </a:lnTo>
                  <a:lnTo>
                    <a:pt x="10426" y="1490"/>
                  </a:lnTo>
                  <a:lnTo>
                    <a:pt x="10545" y="1600"/>
                  </a:lnTo>
                  <a:lnTo>
                    <a:pt x="10653" y="1712"/>
                  </a:lnTo>
                  <a:lnTo>
                    <a:pt x="10702" y="1769"/>
                  </a:lnTo>
                  <a:lnTo>
                    <a:pt x="10747" y="1827"/>
                  </a:lnTo>
                  <a:lnTo>
                    <a:pt x="10790" y="1884"/>
                  </a:lnTo>
                  <a:lnTo>
                    <a:pt x="10829" y="1942"/>
                  </a:lnTo>
                  <a:lnTo>
                    <a:pt x="10865" y="2000"/>
                  </a:lnTo>
                  <a:lnTo>
                    <a:pt x="10897" y="2059"/>
                  </a:lnTo>
                  <a:lnTo>
                    <a:pt x="10925" y="2118"/>
                  </a:lnTo>
                  <a:lnTo>
                    <a:pt x="10951" y="2176"/>
                  </a:lnTo>
                  <a:lnTo>
                    <a:pt x="10973" y="2236"/>
                  </a:lnTo>
                  <a:lnTo>
                    <a:pt x="10990" y="2296"/>
                  </a:lnTo>
                  <a:lnTo>
                    <a:pt x="11004" y="2355"/>
                  </a:lnTo>
                  <a:lnTo>
                    <a:pt x="11014" y="2415"/>
                  </a:lnTo>
                  <a:lnTo>
                    <a:pt x="11015" y="2426"/>
                  </a:lnTo>
                  <a:cubicBezTo>
                    <a:pt x="11016" y="2433"/>
                    <a:pt x="11010" y="2440"/>
                    <a:pt x="11003" y="2441"/>
                  </a:cubicBezTo>
                  <a:cubicBezTo>
                    <a:pt x="10995" y="2442"/>
                    <a:pt x="10989" y="2436"/>
                    <a:pt x="10988" y="2429"/>
                  </a:cubicBezTo>
                  <a:lnTo>
                    <a:pt x="10987" y="2420"/>
                  </a:lnTo>
                  <a:lnTo>
                    <a:pt x="10978" y="2362"/>
                  </a:lnTo>
                  <a:lnTo>
                    <a:pt x="10964" y="2304"/>
                  </a:lnTo>
                  <a:lnTo>
                    <a:pt x="10947" y="2246"/>
                  </a:lnTo>
                  <a:lnTo>
                    <a:pt x="10926" y="2187"/>
                  </a:lnTo>
                  <a:lnTo>
                    <a:pt x="10901" y="2130"/>
                  </a:lnTo>
                  <a:lnTo>
                    <a:pt x="10873" y="2072"/>
                  </a:lnTo>
                  <a:lnTo>
                    <a:pt x="10841" y="2014"/>
                  </a:lnTo>
                  <a:lnTo>
                    <a:pt x="10806" y="1957"/>
                  </a:lnTo>
                  <a:lnTo>
                    <a:pt x="10768" y="1900"/>
                  </a:lnTo>
                  <a:lnTo>
                    <a:pt x="10726" y="1844"/>
                  </a:lnTo>
                  <a:lnTo>
                    <a:pt x="10681" y="1787"/>
                  </a:lnTo>
                  <a:lnTo>
                    <a:pt x="10632" y="1731"/>
                  </a:lnTo>
                  <a:lnTo>
                    <a:pt x="10526" y="1619"/>
                  </a:lnTo>
                  <a:lnTo>
                    <a:pt x="10409" y="1511"/>
                  </a:lnTo>
                  <a:lnTo>
                    <a:pt x="10279" y="1403"/>
                  </a:lnTo>
                  <a:lnTo>
                    <a:pt x="10138" y="1298"/>
                  </a:lnTo>
                  <a:lnTo>
                    <a:pt x="9986" y="1195"/>
                  </a:lnTo>
                  <a:lnTo>
                    <a:pt x="9825" y="1096"/>
                  </a:lnTo>
                  <a:lnTo>
                    <a:pt x="9655" y="999"/>
                  </a:lnTo>
                  <a:lnTo>
                    <a:pt x="9474" y="905"/>
                  </a:lnTo>
                  <a:lnTo>
                    <a:pt x="9285" y="814"/>
                  </a:lnTo>
                  <a:lnTo>
                    <a:pt x="9088" y="728"/>
                  </a:lnTo>
                  <a:lnTo>
                    <a:pt x="8884" y="645"/>
                  </a:lnTo>
                  <a:lnTo>
                    <a:pt x="8672" y="566"/>
                  </a:lnTo>
                  <a:lnTo>
                    <a:pt x="8455" y="492"/>
                  </a:lnTo>
                  <a:lnTo>
                    <a:pt x="8230" y="423"/>
                  </a:lnTo>
                  <a:lnTo>
                    <a:pt x="8001" y="358"/>
                  </a:lnTo>
                  <a:lnTo>
                    <a:pt x="7766" y="299"/>
                  </a:lnTo>
                  <a:lnTo>
                    <a:pt x="7527" y="244"/>
                  </a:lnTo>
                  <a:lnTo>
                    <a:pt x="7284" y="195"/>
                  </a:lnTo>
                  <a:lnTo>
                    <a:pt x="7037" y="152"/>
                  </a:lnTo>
                  <a:lnTo>
                    <a:pt x="6787" y="115"/>
                  </a:lnTo>
                  <a:lnTo>
                    <a:pt x="6535" y="84"/>
                  </a:lnTo>
                  <a:lnTo>
                    <a:pt x="6281" y="60"/>
                  </a:lnTo>
                  <a:lnTo>
                    <a:pt x="6026" y="42"/>
                  </a:lnTo>
                  <a:lnTo>
                    <a:pt x="5769" y="31"/>
                  </a:lnTo>
                  <a:lnTo>
                    <a:pt x="5511" y="28"/>
                  </a:lnTo>
                  <a:lnTo>
                    <a:pt x="5254" y="31"/>
                  </a:lnTo>
                  <a:lnTo>
                    <a:pt x="4997" y="42"/>
                  </a:lnTo>
                  <a:lnTo>
                    <a:pt x="4742" y="60"/>
                  </a:lnTo>
                  <a:lnTo>
                    <a:pt x="4487" y="84"/>
                  </a:lnTo>
                  <a:lnTo>
                    <a:pt x="4235" y="115"/>
                  </a:lnTo>
                  <a:lnTo>
                    <a:pt x="3986" y="152"/>
                  </a:lnTo>
                  <a:lnTo>
                    <a:pt x="3738" y="195"/>
                  </a:lnTo>
                  <a:lnTo>
                    <a:pt x="3495" y="243"/>
                  </a:lnTo>
                  <a:lnTo>
                    <a:pt x="3256" y="298"/>
                  </a:lnTo>
                  <a:lnTo>
                    <a:pt x="3022" y="357"/>
                  </a:lnTo>
                  <a:lnTo>
                    <a:pt x="2792" y="422"/>
                  </a:lnTo>
                  <a:lnTo>
                    <a:pt x="2568" y="491"/>
                  </a:lnTo>
                  <a:lnTo>
                    <a:pt x="2350" y="565"/>
                  </a:lnTo>
                  <a:lnTo>
                    <a:pt x="2139" y="645"/>
                  </a:lnTo>
                  <a:lnTo>
                    <a:pt x="1934" y="727"/>
                  </a:lnTo>
                  <a:lnTo>
                    <a:pt x="1738" y="813"/>
                  </a:lnTo>
                  <a:lnTo>
                    <a:pt x="1549" y="903"/>
                  </a:lnTo>
                  <a:lnTo>
                    <a:pt x="1369" y="997"/>
                  </a:lnTo>
                  <a:lnTo>
                    <a:pt x="1198" y="1094"/>
                  </a:lnTo>
                  <a:lnTo>
                    <a:pt x="1036" y="1194"/>
                  </a:lnTo>
                  <a:lnTo>
                    <a:pt x="884" y="1296"/>
                  </a:lnTo>
                  <a:lnTo>
                    <a:pt x="744" y="1401"/>
                  </a:lnTo>
                  <a:lnTo>
                    <a:pt x="614" y="1508"/>
                  </a:lnTo>
                  <a:lnTo>
                    <a:pt x="496" y="1617"/>
                  </a:lnTo>
                  <a:lnTo>
                    <a:pt x="390" y="1728"/>
                  </a:lnTo>
                  <a:lnTo>
                    <a:pt x="341" y="1784"/>
                  </a:lnTo>
                  <a:lnTo>
                    <a:pt x="296" y="1840"/>
                  </a:lnTo>
                  <a:lnTo>
                    <a:pt x="255" y="1897"/>
                  </a:lnTo>
                  <a:lnTo>
                    <a:pt x="216" y="1954"/>
                  </a:lnTo>
                  <a:lnTo>
                    <a:pt x="181" y="2011"/>
                  </a:lnTo>
                  <a:lnTo>
                    <a:pt x="150" y="2069"/>
                  </a:lnTo>
                  <a:lnTo>
                    <a:pt x="122" y="2127"/>
                  </a:lnTo>
                  <a:lnTo>
                    <a:pt x="97" y="2184"/>
                  </a:lnTo>
                  <a:lnTo>
                    <a:pt x="76" y="2242"/>
                  </a:lnTo>
                  <a:lnTo>
                    <a:pt x="59" y="2300"/>
                  </a:lnTo>
                  <a:lnTo>
                    <a:pt x="45" y="2358"/>
                  </a:lnTo>
                  <a:lnTo>
                    <a:pt x="35" y="2415"/>
                  </a:lnTo>
                  <a:lnTo>
                    <a:pt x="30" y="2474"/>
                  </a:lnTo>
                  <a:lnTo>
                    <a:pt x="27" y="2533"/>
                  </a:lnTo>
                  <a:cubicBezTo>
                    <a:pt x="27" y="2540"/>
                    <a:pt x="21" y="2546"/>
                    <a:pt x="13" y="2546"/>
                  </a:cubicBezTo>
                  <a:cubicBezTo>
                    <a:pt x="6" y="2546"/>
                    <a:pt x="0" y="2539"/>
                    <a:pt x="0" y="2532"/>
                  </a:cubicBezTo>
                  <a:close/>
                  <a:moveTo>
                    <a:pt x="11001" y="2427"/>
                  </a:moveTo>
                  <a:lnTo>
                    <a:pt x="11079" y="2367"/>
                  </a:lnTo>
                  <a:lnTo>
                    <a:pt x="11009" y="2535"/>
                  </a:lnTo>
                  <a:lnTo>
                    <a:pt x="10916" y="2378"/>
                  </a:lnTo>
                  <a:lnTo>
                    <a:pt x="11001" y="2427"/>
                  </a:lnTo>
                  <a:close/>
                </a:path>
              </a:pathLst>
            </a:custGeom>
            <a:solidFill>
              <a:srgbClr val="000000"/>
            </a:solidFill>
            <a:ln w="25400">
              <a:solidFill>
                <a:srgbClr val="FFFF00"/>
              </a:solidFill>
              <a:prstDash val="solid"/>
              <a:round/>
              <a:headEnd/>
              <a:tailEnd/>
            </a:ln>
          </p:spPr>
          <p:txBody>
            <a:bodyPr/>
            <a:lstStyle/>
            <a:p>
              <a:pPr fontAlgn="base">
                <a:spcBef>
                  <a:spcPct val="0"/>
                </a:spcBef>
                <a:spcAft>
                  <a:spcPct val="0"/>
                </a:spcAft>
              </a:pPr>
              <a:endParaRPr lang="en-US">
                <a:solidFill>
                  <a:srgbClr val="000000"/>
                </a:solidFill>
              </a:endParaRPr>
            </a:p>
          </p:txBody>
        </p:sp>
        <p:sp>
          <p:nvSpPr>
            <p:cNvPr id="13810" name="Freeform 507"/>
            <p:cNvSpPr>
              <a:spLocks noEditPoints="1"/>
            </p:cNvSpPr>
            <p:nvPr/>
          </p:nvSpPr>
          <p:spPr bwMode="auto">
            <a:xfrm>
              <a:off x="2089" y="1107"/>
              <a:ext cx="1221" cy="438"/>
            </a:xfrm>
            <a:custGeom>
              <a:avLst/>
              <a:gdLst>
                <a:gd name="T0" fmla="*/ 1 w 11079"/>
                <a:gd name="T1" fmla="*/ 415 h 2546"/>
                <a:gd name="T2" fmla="*/ 6 w 11079"/>
                <a:gd name="T3" fmla="*/ 384 h 2546"/>
                <a:gd name="T4" fmla="*/ 14 w 11079"/>
                <a:gd name="T5" fmla="*/ 354 h 2546"/>
                <a:gd name="T6" fmla="*/ 26 w 11079"/>
                <a:gd name="T7" fmla="*/ 324 h 2546"/>
                <a:gd name="T8" fmla="*/ 41 w 11079"/>
                <a:gd name="T9" fmla="*/ 294 h 2546"/>
                <a:gd name="T10" fmla="*/ 80 w 11079"/>
                <a:gd name="T11" fmla="*/ 237 h 2546"/>
                <a:gd name="T12" fmla="*/ 130 w 11079"/>
                <a:gd name="T13" fmla="*/ 184 h 2546"/>
                <a:gd name="T14" fmla="*/ 190 w 11079"/>
                <a:gd name="T15" fmla="*/ 136 h 2546"/>
                <a:gd name="T16" fmla="*/ 258 w 11079"/>
                <a:gd name="T17" fmla="*/ 93 h 2546"/>
                <a:gd name="T18" fmla="*/ 332 w 11079"/>
                <a:gd name="T19" fmla="*/ 57 h 2546"/>
                <a:gd name="T20" fmla="*/ 412 w 11079"/>
                <a:gd name="T21" fmla="*/ 29 h 2546"/>
                <a:gd name="T22" fmla="*/ 494 w 11079"/>
                <a:gd name="T23" fmla="*/ 10 h 2546"/>
                <a:gd name="T24" fmla="*/ 579 w 11079"/>
                <a:gd name="T25" fmla="*/ 1 h 2546"/>
                <a:gd name="T26" fmla="*/ 664 w 11079"/>
                <a:gd name="T27" fmla="*/ 3 h 2546"/>
                <a:gd name="T28" fmla="*/ 748 w 11079"/>
                <a:gd name="T29" fmla="*/ 15 h 2546"/>
                <a:gd name="T30" fmla="*/ 830 w 11079"/>
                <a:gd name="T31" fmla="*/ 37 h 2546"/>
                <a:gd name="T32" fmla="*/ 908 w 11079"/>
                <a:gd name="T33" fmla="*/ 68 h 2546"/>
                <a:gd name="T34" fmla="*/ 980 w 11079"/>
                <a:gd name="T35" fmla="*/ 107 h 2546"/>
                <a:gd name="T36" fmla="*/ 1045 w 11079"/>
                <a:gd name="T37" fmla="*/ 151 h 2546"/>
                <a:gd name="T38" fmla="*/ 1102 w 11079"/>
                <a:gd name="T39" fmla="*/ 202 h 2546"/>
                <a:gd name="T40" fmla="*/ 1149 w 11079"/>
                <a:gd name="T41" fmla="*/ 256 h 2546"/>
                <a:gd name="T42" fmla="*/ 1179 w 11079"/>
                <a:gd name="T43" fmla="*/ 304 h 2546"/>
                <a:gd name="T44" fmla="*/ 1193 w 11079"/>
                <a:gd name="T45" fmla="*/ 334 h 2546"/>
                <a:gd name="T46" fmla="*/ 1204 w 11079"/>
                <a:gd name="T47" fmla="*/ 364 h 2546"/>
                <a:gd name="T48" fmla="*/ 1211 w 11079"/>
                <a:gd name="T49" fmla="*/ 395 h 2546"/>
                <a:gd name="T50" fmla="*/ 1214 w 11079"/>
                <a:gd name="T51" fmla="*/ 417 h 2546"/>
                <a:gd name="T52" fmla="*/ 1211 w 11079"/>
                <a:gd name="T53" fmla="*/ 416 h 2546"/>
                <a:gd name="T54" fmla="*/ 1206 w 11079"/>
                <a:gd name="T55" fmla="*/ 386 h 2546"/>
                <a:gd name="T56" fmla="*/ 1198 w 11079"/>
                <a:gd name="T57" fmla="*/ 356 h 2546"/>
                <a:gd name="T58" fmla="*/ 1187 w 11079"/>
                <a:gd name="T59" fmla="*/ 327 h 2546"/>
                <a:gd name="T60" fmla="*/ 1172 w 11079"/>
                <a:gd name="T61" fmla="*/ 298 h 2546"/>
                <a:gd name="T62" fmla="*/ 1133 w 11079"/>
                <a:gd name="T63" fmla="*/ 241 h 2546"/>
                <a:gd name="T64" fmla="*/ 1083 w 11079"/>
                <a:gd name="T65" fmla="*/ 189 h 2546"/>
                <a:gd name="T66" fmla="*/ 1023 w 11079"/>
                <a:gd name="T67" fmla="*/ 140 h 2546"/>
                <a:gd name="T68" fmla="*/ 956 w 11079"/>
                <a:gd name="T69" fmla="*/ 97 h 2546"/>
                <a:gd name="T70" fmla="*/ 882 w 11079"/>
                <a:gd name="T71" fmla="*/ 62 h 2546"/>
                <a:gd name="T72" fmla="*/ 803 w 11079"/>
                <a:gd name="T73" fmla="*/ 34 h 2546"/>
                <a:gd name="T74" fmla="*/ 720 w 11079"/>
                <a:gd name="T75" fmla="*/ 14 h 2546"/>
                <a:gd name="T76" fmla="*/ 636 w 11079"/>
                <a:gd name="T77" fmla="*/ 5 h 2546"/>
                <a:gd name="T78" fmla="*/ 551 w 11079"/>
                <a:gd name="T79" fmla="*/ 7 h 2546"/>
                <a:gd name="T80" fmla="*/ 467 w 11079"/>
                <a:gd name="T81" fmla="*/ 20 h 2546"/>
                <a:gd name="T82" fmla="*/ 385 w 11079"/>
                <a:gd name="T83" fmla="*/ 42 h 2546"/>
                <a:gd name="T84" fmla="*/ 308 w 11079"/>
                <a:gd name="T85" fmla="*/ 73 h 2546"/>
                <a:gd name="T86" fmla="*/ 236 w 11079"/>
                <a:gd name="T87" fmla="*/ 111 h 2546"/>
                <a:gd name="T88" fmla="*/ 171 w 11079"/>
                <a:gd name="T89" fmla="*/ 155 h 2546"/>
                <a:gd name="T90" fmla="*/ 114 w 11079"/>
                <a:gd name="T91" fmla="*/ 205 h 2546"/>
                <a:gd name="T92" fmla="*/ 68 w 11079"/>
                <a:gd name="T93" fmla="*/ 259 h 2546"/>
                <a:gd name="T94" fmla="*/ 38 w 11079"/>
                <a:gd name="T95" fmla="*/ 307 h 2546"/>
                <a:gd name="T96" fmla="*/ 24 w 11079"/>
                <a:gd name="T97" fmla="*/ 336 h 2546"/>
                <a:gd name="T98" fmla="*/ 13 w 11079"/>
                <a:gd name="T99" fmla="*/ 366 h 2546"/>
                <a:gd name="T100" fmla="*/ 7 w 11079"/>
                <a:gd name="T101" fmla="*/ 396 h 2546"/>
                <a:gd name="T102" fmla="*/ 3 w 11079"/>
                <a:gd name="T103" fmla="*/ 426 h 2546"/>
                <a:gd name="T104" fmla="*/ 0 w 11079"/>
                <a:gd name="T105" fmla="*/ 436 h 2546"/>
                <a:gd name="T106" fmla="*/ 1213 w 11079"/>
                <a:gd name="T107" fmla="*/ 436 h 254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079" h="2546">
                  <a:moveTo>
                    <a:pt x="0" y="2532"/>
                  </a:moveTo>
                  <a:lnTo>
                    <a:pt x="3" y="2473"/>
                  </a:lnTo>
                  <a:lnTo>
                    <a:pt x="8" y="2413"/>
                  </a:lnTo>
                  <a:lnTo>
                    <a:pt x="18" y="2353"/>
                  </a:lnTo>
                  <a:lnTo>
                    <a:pt x="32" y="2294"/>
                  </a:lnTo>
                  <a:lnTo>
                    <a:pt x="50" y="2234"/>
                  </a:lnTo>
                  <a:lnTo>
                    <a:pt x="71" y="2175"/>
                  </a:lnTo>
                  <a:lnTo>
                    <a:pt x="97" y="2115"/>
                  </a:lnTo>
                  <a:lnTo>
                    <a:pt x="125" y="2057"/>
                  </a:lnTo>
                  <a:lnTo>
                    <a:pt x="158" y="1998"/>
                  </a:lnTo>
                  <a:lnTo>
                    <a:pt x="194" y="1940"/>
                  </a:lnTo>
                  <a:lnTo>
                    <a:pt x="232" y="1882"/>
                  </a:lnTo>
                  <a:lnTo>
                    <a:pt x="275" y="1824"/>
                  </a:lnTo>
                  <a:lnTo>
                    <a:pt x="320" y="1767"/>
                  </a:lnTo>
                  <a:lnTo>
                    <a:pt x="370" y="1711"/>
                  </a:lnTo>
                  <a:lnTo>
                    <a:pt x="477" y="1598"/>
                  </a:lnTo>
                  <a:lnTo>
                    <a:pt x="596" y="1488"/>
                  </a:lnTo>
                  <a:lnTo>
                    <a:pt x="727" y="1380"/>
                  </a:lnTo>
                  <a:lnTo>
                    <a:pt x="869" y="1274"/>
                  </a:lnTo>
                  <a:lnTo>
                    <a:pt x="1021" y="1171"/>
                  </a:lnTo>
                  <a:lnTo>
                    <a:pt x="1183" y="1070"/>
                  </a:lnTo>
                  <a:lnTo>
                    <a:pt x="1355" y="973"/>
                  </a:lnTo>
                  <a:lnTo>
                    <a:pt x="1536" y="879"/>
                  </a:lnTo>
                  <a:lnTo>
                    <a:pt x="1726" y="789"/>
                  </a:lnTo>
                  <a:lnTo>
                    <a:pt x="1924" y="702"/>
                  </a:lnTo>
                  <a:lnTo>
                    <a:pt x="2128" y="619"/>
                  </a:lnTo>
                  <a:lnTo>
                    <a:pt x="2340" y="540"/>
                  </a:lnTo>
                  <a:lnTo>
                    <a:pt x="2560" y="466"/>
                  </a:lnTo>
                  <a:lnTo>
                    <a:pt x="2784" y="397"/>
                  </a:lnTo>
                  <a:lnTo>
                    <a:pt x="3014" y="331"/>
                  </a:lnTo>
                  <a:lnTo>
                    <a:pt x="3250" y="272"/>
                  </a:lnTo>
                  <a:lnTo>
                    <a:pt x="3490" y="217"/>
                  </a:lnTo>
                  <a:lnTo>
                    <a:pt x="3734" y="168"/>
                  </a:lnTo>
                  <a:lnTo>
                    <a:pt x="3981" y="125"/>
                  </a:lnTo>
                  <a:lnTo>
                    <a:pt x="4231" y="88"/>
                  </a:lnTo>
                  <a:lnTo>
                    <a:pt x="4484" y="57"/>
                  </a:lnTo>
                  <a:lnTo>
                    <a:pt x="4739" y="33"/>
                  </a:lnTo>
                  <a:lnTo>
                    <a:pt x="4995" y="15"/>
                  </a:lnTo>
                  <a:lnTo>
                    <a:pt x="5253" y="4"/>
                  </a:lnTo>
                  <a:lnTo>
                    <a:pt x="5511" y="0"/>
                  </a:lnTo>
                  <a:lnTo>
                    <a:pt x="5769" y="4"/>
                  </a:lnTo>
                  <a:lnTo>
                    <a:pt x="6026" y="15"/>
                  </a:lnTo>
                  <a:lnTo>
                    <a:pt x="6283" y="33"/>
                  </a:lnTo>
                  <a:lnTo>
                    <a:pt x="6538" y="57"/>
                  </a:lnTo>
                  <a:lnTo>
                    <a:pt x="6791" y="88"/>
                  </a:lnTo>
                  <a:lnTo>
                    <a:pt x="7041" y="125"/>
                  </a:lnTo>
                  <a:lnTo>
                    <a:pt x="7288" y="168"/>
                  </a:lnTo>
                  <a:lnTo>
                    <a:pt x="7532" y="217"/>
                  </a:lnTo>
                  <a:lnTo>
                    <a:pt x="7772" y="272"/>
                  </a:lnTo>
                  <a:lnTo>
                    <a:pt x="8008" y="332"/>
                  </a:lnTo>
                  <a:lnTo>
                    <a:pt x="8238" y="397"/>
                  </a:lnTo>
                  <a:lnTo>
                    <a:pt x="8463" y="467"/>
                  </a:lnTo>
                  <a:lnTo>
                    <a:pt x="8681" y="541"/>
                  </a:lnTo>
                  <a:lnTo>
                    <a:pt x="8893" y="620"/>
                  </a:lnTo>
                  <a:lnTo>
                    <a:pt x="9098" y="702"/>
                  </a:lnTo>
                  <a:lnTo>
                    <a:pt x="9296" y="790"/>
                  </a:lnTo>
                  <a:lnTo>
                    <a:pt x="9486" y="880"/>
                  </a:lnTo>
                  <a:lnTo>
                    <a:pt x="9667" y="974"/>
                  </a:lnTo>
                  <a:lnTo>
                    <a:pt x="9839" y="1072"/>
                  </a:lnTo>
                  <a:lnTo>
                    <a:pt x="10001" y="1172"/>
                  </a:lnTo>
                  <a:lnTo>
                    <a:pt x="10154" y="1275"/>
                  </a:lnTo>
                  <a:lnTo>
                    <a:pt x="10295" y="1381"/>
                  </a:lnTo>
                  <a:lnTo>
                    <a:pt x="10426" y="1490"/>
                  </a:lnTo>
                  <a:lnTo>
                    <a:pt x="10545" y="1600"/>
                  </a:lnTo>
                  <a:lnTo>
                    <a:pt x="10653" y="1712"/>
                  </a:lnTo>
                  <a:lnTo>
                    <a:pt x="10702" y="1769"/>
                  </a:lnTo>
                  <a:lnTo>
                    <a:pt x="10747" y="1827"/>
                  </a:lnTo>
                  <a:lnTo>
                    <a:pt x="10790" y="1884"/>
                  </a:lnTo>
                  <a:lnTo>
                    <a:pt x="10829" y="1942"/>
                  </a:lnTo>
                  <a:lnTo>
                    <a:pt x="10865" y="2000"/>
                  </a:lnTo>
                  <a:lnTo>
                    <a:pt x="10897" y="2059"/>
                  </a:lnTo>
                  <a:lnTo>
                    <a:pt x="10925" y="2118"/>
                  </a:lnTo>
                  <a:lnTo>
                    <a:pt x="10951" y="2176"/>
                  </a:lnTo>
                  <a:lnTo>
                    <a:pt x="10973" y="2236"/>
                  </a:lnTo>
                  <a:lnTo>
                    <a:pt x="10990" y="2296"/>
                  </a:lnTo>
                  <a:lnTo>
                    <a:pt x="11004" y="2355"/>
                  </a:lnTo>
                  <a:lnTo>
                    <a:pt x="11014" y="2415"/>
                  </a:lnTo>
                  <a:lnTo>
                    <a:pt x="11015" y="2426"/>
                  </a:lnTo>
                  <a:cubicBezTo>
                    <a:pt x="11016" y="2433"/>
                    <a:pt x="11010" y="2440"/>
                    <a:pt x="11003" y="2441"/>
                  </a:cubicBezTo>
                  <a:cubicBezTo>
                    <a:pt x="10995" y="2442"/>
                    <a:pt x="10989" y="2436"/>
                    <a:pt x="10988" y="2429"/>
                  </a:cubicBezTo>
                  <a:lnTo>
                    <a:pt x="10987" y="2420"/>
                  </a:lnTo>
                  <a:lnTo>
                    <a:pt x="10978" y="2362"/>
                  </a:lnTo>
                  <a:lnTo>
                    <a:pt x="10964" y="2304"/>
                  </a:lnTo>
                  <a:lnTo>
                    <a:pt x="10947" y="2246"/>
                  </a:lnTo>
                  <a:lnTo>
                    <a:pt x="10926" y="2187"/>
                  </a:lnTo>
                  <a:lnTo>
                    <a:pt x="10901" y="2130"/>
                  </a:lnTo>
                  <a:lnTo>
                    <a:pt x="10873" y="2072"/>
                  </a:lnTo>
                  <a:lnTo>
                    <a:pt x="10841" y="2014"/>
                  </a:lnTo>
                  <a:lnTo>
                    <a:pt x="10806" y="1957"/>
                  </a:lnTo>
                  <a:lnTo>
                    <a:pt x="10768" y="1900"/>
                  </a:lnTo>
                  <a:lnTo>
                    <a:pt x="10726" y="1844"/>
                  </a:lnTo>
                  <a:lnTo>
                    <a:pt x="10681" y="1787"/>
                  </a:lnTo>
                  <a:lnTo>
                    <a:pt x="10632" y="1731"/>
                  </a:lnTo>
                  <a:lnTo>
                    <a:pt x="10526" y="1619"/>
                  </a:lnTo>
                  <a:lnTo>
                    <a:pt x="10409" y="1511"/>
                  </a:lnTo>
                  <a:lnTo>
                    <a:pt x="10279" y="1403"/>
                  </a:lnTo>
                  <a:lnTo>
                    <a:pt x="10138" y="1298"/>
                  </a:lnTo>
                  <a:lnTo>
                    <a:pt x="9986" y="1195"/>
                  </a:lnTo>
                  <a:lnTo>
                    <a:pt x="9825" y="1096"/>
                  </a:lnTo>
                  <a:lnTo>
                    <a:pt x="9655" y="999"/>
                  </a:lnTo>
                  <a:lnTo>
                    <a:pt x="9474" y="905"/>
                  </a:lnTo>
                  <a:lnTo>
                    <a:pt x="9285" y="814"/>
                  </a:lnTo>
                  <a:lnTo>
                    <a:pt x="9088" y="728"/>
                  </a:lnTo>
                  <a:lnTo>
                    <a:pt x="8884" y="645"/>
                  </a:lnTo>
                  <a:lnTo>
                    <a:pt x="8672" y="566"/>
                  </a:lnTo>
                  <a:lnTo>
                    <a:pt x="8455" y="492"/>
                  </a:lnTo>
                  <a:lnTo>
                    <a:pt x="8230" y="423"/>
                  </a:lnTo>
                  <a:lnTo>
                    <a:pt x="8001" y="358"/>
                  </a:lnTo>
                  <a:lnTo>
                    <a:pt x="7766" y="299"/>
                  </a:lnTo>
                  <a:lnTo>
                    <a:pt x="7527" y="244"/>
                  </a:lnTo>
                  <a:lnTo>
                    <a:pt x="7284" y="195"/>
                  </a:lnTo>
                  <a:lnTo>
                    <a:pt x="7037" y="152"/>
                  </a:lnTo>
                  <a:lnTo>
                    <a:pt x="6787" y="115"/>
                  </a:lnTo>
                  <a:lnTo>
                    <a:pt x="6535" y="84"/>
                  </a:lnTo>
                  <a:lnTo>
                    <a:pt x="6281" y="60"/>
                  </a:lnTo>
                  <a:lnTo>
                    <a:pt x="6026" y="42"/>
                  </a:lnTo>
                  <a:lnTo>
                    <a:pt x="5769" y="31"/>
                  </a:lnTo>
                  <a:lnTo>
                    <a:pt x="5511" y="28"/>
                  </a:lnTo>
                  <a:lnTo>
                    <a:pt x="5254" y="31"/>
                  </a:lnTo>
                  <a:lnTo>
                    <a:pt x="4997" y="42"/>
                  </a:lnTo>
                  <a:lnTo>
                    <a:pt x="4742" y="60"/>
                  </a:lnTo>
                  <a:lnTo>
                    <a:pt x="4487" y="84"/>
                  </a:lnTo>
                  <a:lnTo>
                    <a:pt x="4235" y="115"/>
                  </a:lnTo>
                  <a:lnTo>
                    <a:pt x="3986" y="152"/>
                  </a:lnTo>
                  <a:lnTo>
                    <a:pt x="3738" y="195"/>
                  </a:lnTo>
                  <a:lnTo>
                    <a:pt x="3495" y="243"/>
                  </a:lnTo>
                  <a:lnTo>
                    <a:pt x="3256" y="298"/>
                  </a:lnTo>
                  <a:lnTo>
                    <a:pt x="3022" y="357"/>
                  </a:lnTo>
                  <a:lnTo>
                    <a:pt x="2792" y="422"/>
                  </a:lnTo>
                  <a:lnTo>
                    <a:pt x="2568" y="491"/>
                  </a:lnTo>
                  <a:lnTo>
                    <a:pt x="2350" y="565"/>
                  </a:lnTo>
                  <a:lnTo>
                    <a:pt x="2139" y="645"/>
                  </a:lnTo>
                  <a:lnTo>
                    <a:pt x="1934" y="727"/>
                  </a:lnTo>
                  <a:lnTo>
                    <a:pt x="1738" y="813"/>
                  </a:lnTo>
                  <a:lnTo>
                    <a:pt x="1549" y="903"/>
                  </a:lnTo>
                  <a:lnTo>
                    <a:pt x="1369" y="997"/>
                  </a:lnTo>
                  <a:lnTo>
                    <a:pt x="1198" y="1094"/>
                  </a:lnTo>
                  <a:lnTo>
                    <a:pt x="1036" y="1194"/>
                  </a:lnTo>
                  <a:lnTo>
                    <a:pt x="884" y="1296"/>
                  </a:lnTo>
                  <a:lnTo>
                    <a:pt x="744" y="1401"/>
                  </a:lnTo>
                  <a:lnTo>
                    <a:pt x="614" y="1508"/>
                  </a:lnTo>
                  <a:lnTo>
                    <a:pt x="496" y="1617"/>
                  </a:lnTo>
                  <a:lnTo>
                    <a:pt x="390" y="1728"/>
                  </a:lnTo>
                  <a:lnTo>
                    <a:pt x="341" y="1784"/>
                  </a:lnTo>
                  <a:lnTo>
                    <a:pt x="296" y="1840"/>
                  </a:lnTo>
                  <a:lnTo>
                    <a:pt x="255" y="1897"/>
                  </a:lnTo>
                  <a:lnTo>
                    <a:pt x="216" y="1954"/>
                  </a:lnTo>
                  <a:lnTo>
                    <a:pt x="181" y="2011"/>
                  </a:lnTo>
                  <a:lnTo>
                    <a:pt x="150" y="2069"/>
                  </a:lnTo>
                  <a:lnTo>
                    <a:pt x="122" y="2127"/>
                  </a:lnTo>
                  <a:lnTo>
                    <a:pt x="97" y="2184"/>
                  </a:lnTo>
                  <a:lnTo>
                    <a:pt x="76" y="2242"/>
                  </a:lnTo>
                  <a:lnTo>
                    <a:pt x="59" y="2300"/>
                  </a:lnTo>
                  <a:lnTo>
                    <a:pt x="45" y="2358"/>
                  </a:lnTo>
                  <a:lnTo>
                    <a:pt x="35" y="2415"/>
                  </a:lnTo>
                  <a:lnTo>
                    <a:pt x="30" y="2474"/>
                  </a:lnTo>
                  <a:lnTo>
                    <a:pt x="27" y="2533"/>
                  </a:lnTo>
                  <a:cubicBezTo>
                    <a:pt x="27" y="2540"/>
                    <a:pt x="21" y="2546"/>
                    <a:pt x="13" y="2546"/>
                  </a:cubicBezTo>
                  <a:cubicBezTo>
                    <a:pt x="6" y="2546"/>
                    <a:pt x="0" y="2539"/>
                    <a:pt x="0" y="2532"/>
                  </a:cubicBezTo>
                  <a:close/>
                  <a:moveTo>
                    <a:pt x="11001" y="2427"/>
                  </a:moveTo>
                  <a:lnTo>
                    <a:pt x="11079" y="2367"/>
                  </a:lnTo>
                  <a:lnTo>
                    <a:pt x="11009" y="2535"/>
                  </a:lnTo>
                  <a:lnTo>
                    <a:pt x="10916" y="2378"/>
                  </a:lnTo>
                  <a:lnTo>
                    <a:pt x="11001" y="2427"/>
                  </a:lnTo>
                  <a:close/>
                </a:path>
              </a:pathLst>
            </a:custGeom>
            <a:noFill/>
            <a:ln w="25400" cap="rnd">
              <a:solidFill>
                <a:srgbClr val="FFFF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endParaRPr>
            </a:p>
          </p:txBody>
        </p:sp>
      </p:grpSp>
      <p:pic>
        <p:nvPicPr>
          <p:cNvPr id="13731" name="Picture 511"/>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654676" y="4911725"/>
            <a:ext cx="303213"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732" name="Picture 512"/>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5654676" y="4911725"/>
            <a:ext cx="303213"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733" name="Picture 513"/>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654676" y="4911725"/>
            <a:ext cx="303213"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734" name="Picture 514"/>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5654676" y="4911725"/>
            <a:ext cx="303213"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3735" name="Group 550"/>
          <p:cNvGrpSpPr>
            <a:grpSpLocks/>
          </p:cNvGrpSpPr>
          <p:nvPr/>
        </p:nvGrpSpPr>
        <p:grpSpPr bwMode="auto">
          <a:xfrm>
            <a:off x="4333876" y="692151"/>
            <a:ext cx="6334125" cy="5962651"/>
            <a:chOff x="1770" y="436"/>
            <a:chExt cx="3990" cy="3756"/>
          </a:xfrm>
        </p:grpSpPr>
        <p:sp>
          <p:nvSpPr>
            <p:cNvPr id="13767" name="Freeform 21"/>
            <p:cNvSpPr>
              <a:spLocks/>
            </p:cNvSpPr>
            <p:nvPr/>
          </p:nvSpPr>
          <p:spPr bwMode="auto">
            <a:xfrm>
              <a:off x="1770" y="2354"/>
              <a:ext cx="641" cy="294"/>
            </a:xfrm>
            <a:custGeom>
              <a:avLst/>
              <a:gdLst>
                <a:gd name="T0" fmla="*/ 24 w 11625"/>
                <a:gd name="T1" fmla="*/ 0 h 3425"/>
                <a:gd name="T2" fmla="*/ 0 w 11625"/>
                <a:gd name="T3" fmla="*/ 37 h 3425"/>
                <a:gd name="T4" fmla="*/ 0 w 11625"/>
                <a:gd name="T5" fmla="*/ 257 h 3425"/>
                <a:gd name="T6" fmla="*/ 24 w 11625"/>
                <a:gd name="T7" fmla="*/ 294 h 3425"/>
                <a:gd name="T8" fmla="*/ 617 w 11625"/>
                <a:gd name="T9" fmla="*/ 294 h 3425"/>
                <a:gd name="T10" fmla="*/ 641 w 11625"/>
                <a:gd name="T11" fmla="*/ 257 h 3425"/>
                <a:gd name="T12" fmla="*/ 641 w 11625"/>
                <a:gd name="T13" fmla="*/ 37 h 3425"/>
                <a:gd name="T14" fmla="*/ 617 w 11625"/>
                <a:gd name="T15" fmla="*/ 0 h 3425"/>
                <a:gd name="T16" fmla="*/ 24 w 11625"/>
                <a:gd name="T17" fmla="*/ 0 h 34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625" h="3425">
                  <a:moveTo>
                    <a:pt x="428" y="0"/>
                  </a:moveTo>
                  <a:cubicBezTo>
                    <a:pt x="192" y="0"/>
                    <a:pt x="0" y="192"/>
                    <a:pt x="0" y="429"/>
                  </a:cubicBezTo>
                  <a:lnTo>
                    <a:pt x="0" y="2997"/>
                  </a:lnTo>
                  <a:cubicBezTo>
                    <a:pt x="0" y="3234"/>
                    <a:pt x="192" y="3425"/>
                    <a:pt x="428" y="3425"/>
                  </a:cubicBezTo>
                  <a:lnTo>
                    <a:pt x="11197" y="3425"/>
                  </a:lnTo>
                  <a:cubicBezTo>
                    <a:pt x="11433" y="3425"/>
                    <a:pt x="11625" y="3234"/>
                    <a:pt x="11625" y="2997"/>
                  </a:cubicBezTo>
                  <a:lnTo>
                    <a:pt x="11625" y="429"/>
                  </a:lnTo>
                  <a:cubicBezTo>
                    <a:pt x="11625" y="192"/>
                    <a:pt x="11433" y="0"/>
                    <a:pt x="11197" y="0"/>
                  </a:cubicBezTo>
                  <a:lnTo>
                    <a:pt x="428" y="0"/>
                  </a:lnTo>
                  <a:close/>
                </a:path>
              </a:pathLst>
            </a:custGeom>
            <a:noFill/>
            <a:ln w="9525" cap="rnd">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endParaRPr>
            </a:p>
          </p:txBody>
        </p:sp>
        <p:sp>
          <p:nvSpPr>
            <p:cNvPr id="13770" name="Rectangle 127"/>
            <p:cNvSpPr>
              <a:spLocks noChangeArrowheads="1"/>
            </p:cNvSpPr>
            <p:nvPr/>
          </p:nvSpPr>
          <p:spPr bwMode="auto">
            <a:xfrm>
              <a:off x="1789" y="1706"/>
              <a:ext cx="950"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en-US" sz="1000" b="1" dirty="0">
                  <a:solidFill>
                    <a:srgbClr val="000000"/>
                  </a:solidFill>
                </a:rPr>
                <a:t>Information Management</a:t>
              </a:r>
              <a:endParaRPr lang="en-US" dirty="0">
                <a:solidFill>
                  <a:srgbClr val="000000"/>
                </a:solidFill>
              </a:endParaRPr>
            </a:p>
          </p:txBody>
        </p:sp>
        <p:sp>
          <p:nvSpPr>
            <p:cNvPr id="13771" name="Rectangle 468"/>
            <p:cNvSpPr>
              <a:spLocks noChangeArrowheads="1"/>
            </p:cNvSpPr>
            <p:nvPr/>
          </p:nvSpPr>
          <p:spPr bwMode="auto">
            <a:xfrm>
              <a:off x="1921" y="2449"/>
              <a:ext cx="310"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000" b="1" dirty="0">
                  <a:solidFill>
                    <a:srgbClr val="000000"/>
                  </a:solidFill>
                </a:rPr>
                <a:t>Sensing</a:t>
              </a:r>
              <a:endParaRPr lang="en-US" dirty="0">
                <a:solidFill>
                  <a:srgbClr val="000000"/>
                </a:solidFill>
              </a:endParaRPr>
            </a:p>
          </p:txBody>
        </p:sp>
        <p:sp>
          <p:nvSpPr>
            <p:cNvPr id="13773" name="Freeform 482"/>
            <p:cNvSpPr>
              <a:spLocks/>
            </p:cNvSpPr>
            <p:nvPr/>
          </p:nvSpPr>
          <p:spPr bwMode="auto">
            <a:xfrm>
              <a:off x="2982" y="1547"/>
              <a:ext cx="640" cy="345"/>
            </a:xfrm>
            <a:custGeom>
              <a:avLst/>
              <a:gdLst>
                <a:gd name="T0" fmla="*/ 24 w 5809"/>
                <a:gd name="T1" fmla="*/ 0 h 2009"/>
                <a:gd name="T2" fmla="*/ 0 w 5809"/>
                <a:gd name="T3" fmla="*/ 43 h 2009"/>
                <a:gd name="T4" fmla="*/ 0 w 5809"/>
                <a:gd name="T5" fmla="*/ 302 h 2009"/>
                <a:gd name="T6" fmla="*/ 24 w 5809"/>
                <a:gd name="T7" fmla="*/ 345 h 2009"/>
                <a:gd name="T8" fmla="*/ 616 w 5809"/>
                <a:gd name="T9" fmla="*/ 345 h 2009"/>
                <a:gd name="T10" fmla="*/ 640 w 5809"/>
                <a:gd name="T11" fmla="*/ 302 h 2009"/>
                <a:gd name="T12" fmla="*/ 640 w 5809"/>
                <a:gd name="T13" fmla="*/ 43 h 2009"/>
                <a:gd name="T14" fmla="*/ 616 w 5809"/>
                <a:gd name="T15" fmla="*/ 0 h 2009"/>
                <a:gd name="T16" fmla="*/ 24 w 5809"/>
                <a:gd name="T17" fmla="*/ 0 h 20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09" h="2009">
                  <a:moveTo>
                    <a:pt x="215" y="0"/>
                  </a:moveTo>
                  <a:cubicBezTo>
                    <a:pt x="97" y="0"/>
                    <a:pt x="0" y="112"/>
                    <a:pt x="0" y="251"/>
                  </a:cubicBezTo>
                  <a:lnTo>
                    <a:pt x="0" y="1757"/>
                  </a:lnTo>
                  <a:cubicBezTo>
                    <a:pt x="0" y="1896"/>
                    <a:pt x="97" y="2009"/>
                    <a:pt x="215" y="2009"/>
                  </a:cubicBezTo>
                  <a:lnTo>
                    <a:pt x="5595" y="2009"/>
                  </a:lnTo>
                  <a:cubicBezTo>
                    <a:pt x="5713" y="2009"/>
                    <a:pt x="5809" y="1896"/>
                    <a:pt x="5809" y="1757"/>
                  </a:cubicBezTo>
                  <a:lnTo>
                    <a:pt x="5809" y="251"/>
                  </a:lnTo>
                  <a:cubicBezTo>
                    <a:pt x="5809" y="112"/>
                    <a:pt x="5713" y="0"/>
                    <a:pt x="5595" y="0"/>
                  </a:cubicBezTo>
                  <a:lnTo>
                    <a:pt x="215" y="0"/>
                  </a:lnTo>
                  <a:close/>
                </a:path>
              </a:pathLst>
            </a:custGeom>
            <a:noFill/>
            <a:ln w="9525" cap="rnd">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endParaRPr>
            </a:p>
          </p:txBody>
        </p:sp>
        <p:sp>
          <p:nvSpPr>
            <p:cNvPr id="13774" name="Rectangle 483"/>
            <p:cNvSpPr>
              <a:spLocks noChangeArrowheads="1"/>
            </p:cNvSpPr>
            <p:nvPr/>
          </p:nvSpPr>
          <p:spPr bwMode="auto">
            <a:xfrm>
              <a:off x="3078" y="1622"/>
              <a:ext cx="438"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en-US" sz="1000" b="1" dirty="0">
                  <a:solidFill>
                    <a:srgbClr val="000000"/>
                  </a:solidFill>
                </a:rPr>
                <a:t>Analytics &amp;</a:t>
              </a:r>
            </a:p>
            <a:p>
              <a:pPr fontAlgn="base">
                <a:spcBef>
                  <a:spcPct val="0"/>
                </a:spcBef>
                <a:spcAft>
                  <a:spcPct val="0"/>
                </a:spcAft>
              </a:pPr>
              <a:r>
                <a:rPr lang="en-US" sz="1000" b="1" dirty="0">
                  <a:solidFill>
                    <a:srgbClr val="000000"/>
                  </a:solidFill>
                </a:rPr>
                <a:t> Modeling</a:t>
              </a:r>
              <a:endParaRPr lang="en-US" dirty="0">
                <a:solidFill>
                  <a:srgbClr val="000000"/>
                </a:solidFill>
              </a:endParaRPr>
            </a:p>
          </p:txBody>
        </p:sp>
        <p:sp>
          <p:nvSpPr>
            <p:cNvPr id="13775" name="Freeform 494"/>
            <p:cNvSpPr>
              <a:spLocks/>
            </p:cNvSpPr>
            <p:nvPr/>
          </p:nvSpPr>
          <p:spPr bwMode="auto">
            <a:xfrm>
              <a:off x="2982" y="2354"/>
              <a:ext cx="640" cy="294"/>
            </a:xfrm>
            <a:custGeom>
              <a:avLst/>
              <a:gdLst>
                <a:gd name="T0" fmla="*/ 24 w 5809"/>
                <a:gd name="T1" fmla="*/ 0 h 1713"/>
                <a:gd name="T2" fmla="*/ 0 w 5809"/>
                <a:gd name="T3" fmla="*/ 37 h 1713"/>
                <a:gd name="T4" fmla="*/ 0 w 5809"/>
                <a:gd name="T5" fmla="*/ 257 h 1713"/>
                <a:gd name="T6" fmla="*/ 24 w 5809"/>
                <a:gd name="T7" fmla="*/ 294 h 1713"/>
                <a:gd name="T8" fmla="*/ 616 w 5809"/>
                <a:gd name="T9" fmla="*/ 294 h 1713"/>
                <a:gd name="T10" fmla="*/ 640 w 5809"/>
                <a:gd name="T11" fmla="*/ 257 h 1713"/>
                <a:gd name="T12" fmla="*/ 640 w 5809"/>
                <a:gd name="T13" fmla="*/ 37 h 1713"/>
                <a:gd name="T14" fmla="*/ 616 w 5809"/>
                <a:gd name="T15" fmla="*/ 0 h 1713"/>
                <a:gd name="T16" fmla="*/ 24 w 5809"/>
                <a:gd name="T17" fmla="*/ 0 h 17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09" h="1713">
                  <a:moveTo>
                    <a:pt x="215" y="0"/>
                  </a:moveTo>
                  <a:cubicBezTo>
                    <a:pt x="97" y="0"/>
                    <a:pt x="0" y="97"/>
                    <a:pt x="0" y="215"/>
                  </a:cubicBezTo>
                  <a:lnTo>
                    <a:pt x="0" y="1499"/>
                  </a:lnTo>
                  <a:cubicBezTo>
                    <a:pt x="0" y="1618"/>
                    <a:pt x="97" y="1713"/>
                    <a:pt x="215" y="1713"/>
                  </a:cubicBezTo>
                  <a:lnTo>
                    <a:pt x="5595" y="1713"/>
                  </a:lnTo>
                  <a:cubicBezTo>
                    <a:pt x="5713" y="1713"/>
                    <a:pt x="5809" y="1618"/>
                    <a:pt x="5809" y="1499"/>
                  </a:cubicBezTo>
                  <a:lnTo>
                    <a:pt x="5809" y="215"/>
                  </a:lnTo>
                  <a:cubicBezTo>
                    <a:pt x="5809" y="97"/>
                    <a:pt x="5713" y="0"/>
                    <a:pt x="5595" y="0"/>
                  </a:cubicBezTo>
                  <a:lnTo>
                    <a:pt x="215" y="0"/>
                  </a:lnTo>
                  <a:close/>
                </a:path>
              </a:pathLst>
            </a:custGeom>
            <a:noFill/>
            <a:ln w="9525" cap="rnd">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endParaRPr>
            </a:p>
          </p:txBody>
        </p:sp>
        <p:sp>
          <p:nvSpPr>
            <p:cNvPr id="13776" name="Rectangle 496"/>
            <p:cNvSpPr>
              <a:spLocks noChangeArrowheads="1"/>
            </p:cNvSpPr>
            <p:nvPr/>
          </p:nvSpPr>
          <p:spPr bwMode="auto">
            <a:xfrm>
              <a:off x="3031" y="2507"/>
              <a:ext cx="843"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000" b="1" dirty="0">
                  <a:solidFill>
                    <a:srgbClr val="000000"/>
                  </a:solidFill>
                </a:rPr>
                <a:t>&amp; Influencing Demand</a:t>
              </a:r>
              <a:endParaRPr lang="en-US" dirty="0">
                <a:solidFill>
                  <a:srgbClr val="000000"/>
                </a:solidFill>
              </a:endParaRPr>
            </a:p>
          </p:txBody>
        </p:sp>
        <p:grpSp>
          <p:nvGrpSpPr>
            <p:cNvPr id="13779" name="Group 547"/>
            <p:cNvGrpSpPr>
              <a:grpSpLocks/>
            </p:cNvGrpSpPr>
            <p:nvPr/>
          </p:nvGrpSpPr>
          <p:grpSpPr bwMode="auto">
            <a:xfrm>
              <a:off x="3336" y="1914"/>
              <a:ext cx="692" cy="1419"/>
              <a:chOff x="3336" y="1914"/>
              <a:chExt cx="692" cy="1419"/>
            </a:xfrm>
          </p:grpSpPr>
          <p:grpSp>
            <p:nvGrpSpPr>
              <p:cNvPr id="13790" name="Group 162"/>
              <p:cNvGrpSpPr>
                <a:grpSpLocks/>
              </p:cNvGrpSpPr>
              <p:nvPr/>
            </p:nvGrpSpPr>
            <p:grpSpPr bwMode="auto">
              <a:xfrm>
                <a:off x="3336" y="1914"/>
                <a:ext cx="271" cy="283"/>
                <a:chOff x="3336" y="1914"/>
                <a:chExt cx="271" cy="283"/>
              </a:xfrm>
            </p:grpSpPr>
            <p:sp>
              <p:nvSpPr>
                <p:cNvPr id="13807" name="Freeform 160"/>
                <p:cNvSpPr>
                  <a:spLocks/>
                </p:cNvSpPr>
                <p:nvPr/>
              </p:nvSpPr>
              <p:spPr bwMode="auto">
                <a:xfrm>
                  <a:off x="3336" y="1914"/>
                  <a:ext cx="271" cy="283"/>
                </a:xfrm>
                <a:custGeom>
                  <a:avLst/>
                  <a:gdLst>
                    <a:gd name="T0" fmla="*/ 136 w 2462"/>
                    <a:gd name="T1" fmla="*/ 0 h 1646"/>
                    <a:gd name="T2" fmla="*/ 0 w 2462"/>
                    <a:gd name="T3" fmla="*/ 35 h 1646"/>
                    <a:gd name="T4" fmla="*/ 0 w 2462"/>
                    <a:gd name="T5" fmla="*/ 248 h 1646"/>
                    <a:gd name="T6" fmla="*/ 136 w 2462"/>
                    <a:gd name="T7" fmla="*/ 283 h 1646"/>
                    <a:gd name="T8" fmla="*/ 271 w 2462"/>
                    <a:gd name="T9" fmla="*/ 248 h 1646"/>
                    <a:gd name="T10" fmla="*/ 271 w 2462"/>
                    <a:gd name="T11" fmla="*/ 35 h 1646"/>
                    <a:gd name="T12" fmla="*/ 136 w 2462"/>
                    <a:gd name="T13" fmla="*/ 0 h 16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62" h="1646">
                      <a:moveTo>
                        <a:pt x="1231" y="0"/>
                      </a:moveTo>
                      <a:cubicBezTo>
                        <a:pt x="551" y="0"/>
                        <a:pt x="0" y="92"/>
                        <a:pt x="0" y="206"/>
                      </a:cubicBezTo>
                      <a:lnTo>
                        <a:pt x="0" y="1440"/>
                      </a:lnTo>
                      <a:cubicBezTo>
                        <a:pt x="0" y="1554"/>
                        <a:pt x="551" y="1646"/>
                        <a:pt x="1231" y="1646"/>
                      </a:cubicBezTo>
                      <a:cubicBezTo>
                        <a:pt x="1911" y="1646"/>
                        <a:pt x="2462" y="1554"/>
                        <a:pt x="2462" y="1440"/>
                      </a:cubicBezTo>
                      <a:lnTo>
                        <a:pt x="2462" y="206"/>
                      </a:lnTo>
                      <a:cubicBezTo>
                        <a:pt x="2462" y="92"/>
                        <a:pt x="1911" y="0"/>
                        <a:pt x="1231" y="0"/>
                      </a:cubicBezTo>
                      <a:close/>
                    </a:path>
                  </a:pathLst>
                </a:custGeom>
                <a:solidFill>
                  <a:srgbClr val="33CCFF"/>
                </a:solidFill>
                <a:ln w="0">
                  <a:solidFill>
                    <a:srgbClr val="000000"/>
                  </a:solidFill>
                  <a:prstDash val="solid"/>
                  <a:round/>
                  <a:headEnd/>
                  <a:tailEnd/>
                </a:ln>
              </p:spPr>
              <p:txBody>
                <a:bodyPr/>
                <a:lstStyle/>
                <a:p>
                  <a:pPr fontAlgn="base">
                    <a:spcBef>
                      <a:spcPct val="0"/>
                    </a:spcBef>
                    <a:spcAft>
                      <a:spcPct val="0"/>
                    </a:spcAft>
                  </a:pPr>
                  <a:endParaRPr lang="en-US">
                    <a:solidFill>
                      <a:srgbClr val="000000"/>
                    </a:solidFill>
                  </a:endParaRPr>
                </a:p>
              </p:txBody>
            </p:sp>
            <p:sp>
              <p:nvSpPr>
                <p:cNvPr id="13808" name="Freeform 161"/>
                <p:cNvSpPr>
                  <a:spLocks/>
                </p:cNvSpPr>
                <p:nvPr/>
              </p:nvSpPr>
              <p:spPr bwMode="auto">
                <a:xfrm>
                  <a:off x="3336" y="1914"/>
                  <a:ext cx="271" cy="283"/>
                </a:xfrm>
                <a:custGeom>
                  <a:avLst/>
                  <a:gdLst>
                    <a:gd name="T0" fmla="*/ 136 w 2462"/>
                    <a:gd name="T1" fmla="*/ 0 h 1646"/>
                    <a:gd name="T2" fmla="*/ 0 w 2462"/>
                    <a:gd name="T3" fmla="*/ 35 h 1646"/>
                    <a:gd name="T4" fmla="*/ 0 w 2462"/>
                    <a:gd name="T5" fmla="*/ 248 h 1646"/>
                    <a:gd name="T6" fmla="*/ 136 w 2462"/>
                    <a:gd name="T7" fmla="*/ 283 h 1646"/>
                    <a:gd name="T8" fmla="*/ 271 w 2462"/>
                    <a:gd name="T9" fmla="*/ 248 h 1646"/>
                    <a:gd name="T10" fmla="*/ 271 w 2462"/>
                    <a:gd name="T11" fmla="*/ 35 h 1646"/>
                    <a:gd name="T12" fmla="*/ 136 w 2462"/>
                    <a:gd name="T13" fmla="*/ 0 h 16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62" h="1646">
                      <a:moveTo>
                        <a:pt x="1231" y="0"/>
                      </a:moveTo>
                      <a:cubicBezTo>
                        <a:pt x="551" y="0"/>
                        <a:pt x="0" y="92"/>
                        <a:pt x="0" y="206"/>
                      </a:cubicBezTo>
                      <a:lnTo>
                        <a:pt x="0" y="1440"/>
                      </a:lnTo>
                      <a:cubicBezTo>
                        <a:pt x="0" y="1554"/>
                        <a:pt x="551" y="1646"/>
                        <a:pt x="1231" y="1646"/>
                      </a:cubicBezTo>
                      <a:cubicBezTo>
                        <a:pt x="1911" y="1646"/>
                        <a:pt x="2462" y="1554"/>
                        <a:pt x="2462" y="1440"/>
                      </a:cubicBezTo>
                      <a:lnTo>
                        <a:pt x="2462" y="206"/>
                      </a:lnTo>
                      <a:cubicBezTo>
                        <a:pt x="2462" y="92"/>
                        <a:pt x="1911" y="0"/>
                        <a:pt x="1231" y="0"/>
                      </a:cubicBezTo>
                      <a:close/>
                    </a:path>
                  </a:pathLst>
                </a:custGeom>
                <a:noFill/>
                <a:ln w="0"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endParaRPr>
                </a:p>
              </p:txBody>
            </p:sp>
          </p:grpSp>
          <p:grpSp>
            <p:nvGrpSpPr>
              <p:cNvPr id="13791" name="Group 165"/>
              <p:cNvGrpSpPr>
                <a:grpSpLocks/>
              </p:cNvGrpSpPr>
              <p:nvPr/>
            </p:nvGrpSpPr>
            <p:grpSpPr bwMode="auto">
              <a:xfrm>
                <a:off x="3336" y="1914"/>
                <a:ext cx="271" cy="71"/>
                <a:chOff x="3336" y="1914"/>
                <a:chExt cx="271" cy="71"/>
              </a:xfrm>
            </p:grpSpPr>
            <p:sp>
              <p:nvSpPr>
                <p:cNvPr id="13805" name="Oval 163"/>
                <p:cNvSpPr>
                  <a:spLocks noChangeArrowheads="1"/>
                </p:cNvSpPr>
                <p:nvPr/>
              </p:nvSpPr>
              <p:spPr bwMode="auto">
                <a:xfrm>
                  <a:off x="3336" y="1914"/>
                  <a:ext cx="271" cy="71"/>
                </a:xfrm>
                <a:prstGeom prst="ellipse">
                  <a:avLst/>
                </a:prstGeom>
                <a:solidFill>
                  <a:srgbClr val="5BD6FF"/>
                </a:solidFill>
                <a:ln w="0">
                  <a:solidFill>
                    <a:srgbClr val="000000"/>
                  </a:solidFill>
                  <a:round/>
                  <a:headEnd/>
                  <a:tailEnd/>
                </a:ln>
              </p:spPr>
              <p:txBody>
                <a:bodyPr/>
                <a:lstStyle/>
                <a:p>
                  <a:pPr fontAlgn="base">
                    <a:spcBef>
                      <a:spcPct val="0"/>
                    </a:spcBef>
                    <a:spcAft>
                      <a:spcPct val="0"/>
                    </a:spcAft>
                  </a:pPr>
                  <a:endParaRPr lang="en-US">
                    <a:solidFill>
                      <a:srgbClr val="000000"/>
                    </a:solidFill>
                  </a:endParaRPr>
                </a:p>
              </p:txBody>
            </p:sp>
            <p:sp>
              <p:nvSpPr>
                <p:cNvPr id="13806" name="Oval 164"/>
                <p:cNvSpPr>
                  <a:spLocks noChangeArrowheads="1"/>
                </p:cNvSpPr>
                <p:nvPr/>
              </p:nvSpPr>
              <p:spPr bwMode="auto">
                <a:xfrm>
                  <a:off x="3336" y="1914"/>
                  <a:ext cx="271" cy="71"/>
                </a:xfrm>
                <a:prstGeom prst="ellipse">
                  <a:avLst/>
                </a:prstGeom>
                <a:noFill/>
                <a:ln w="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endParaRPr>
                </a:p>
              </p:txBody>
            </p:sp>
          </p:grpSp>
          <p:sp>
            <p:nvSpPr>
              <p:cNvPr id="13792" name="Freeform 461"/>
              <p:cNvSpPr>
                <a:spLocks/>
              </p:cNvSpPr>
              <p:nvPr/>
            </p:nvSpPr>
            <p:spPr bwMode="auto">
              <a:xfrm>
                <a:off x="3693" y="2082"/>
                <a:ext cx="9" cy="17"/>
              </a:xfrm>
              <a:custGeom>
                <a:avLst/>
                <a:gdLst>
                  <a:gd name="T0" fmla="*/ 5 w 9"/>
                  <a:gd name="T1" fmla="*/ 17 h 17"/>
                  <a:gd name="T2" fmla="*/ 6 w 9"/>
                  <a:gd name="T3" fmla="*/ 17 h 17"/>
                  <a:gd name="T4" fmla="*/ 7 w 9"/>
                  <a:gd name="T5" fmla="*/ 16 h 17"/>
                  <a:gd name="T6" fmla="*/ 7 w 9"/>
                  <a:gd name="T7" fmla="*/ 15 h 17"/>
                  <a:gd name="T8" fmla="*/ 8 w 9"/>
                  <a:gd name="T9" fmla="*/ 14 h 17"/>
                  <a:gd name="T10" fmla="*/ 9 w 9"/>
                  <a:gd name="T11" fmla="*/ 13 h 17"/>
                  <a:gd name="T12" fmla="*/ 9 w 9"/>
                  <a:gd name="T13" fmla="*/ 11 h 17"/>
                  <a:gd name="T14" fmla="*/ 9 w 9"/>
                  <a:gd name="T15" fmla="*/ 10 h 17"/>
                  <a:gd name="T16" fmla="*/ 9 w 9"/>
                  <a:gd name="T17" fmla="*/ 8 h 17"/>
                  <a:gd name="T18" fmla="*/ 9 w 9"/>
                  <a:gd name="T19" fmla="*/ 6 h 17"/>
                  <a:gd name="T20" fmla="*/ 9 w 9"/>
                  <a:gd name="T21" fmla="*/ 4 h 17"/>
                  <a:gd name="T22" fmla="*/ 8 w 9"/>
                  <a:gd name="T23" fmla="*/ 3 h 17"/>
                  <a:gd name="T24" fmla="*/ 7 w 9"/>
                  <a:gd name="T25" fmla="*/ 2 h 17"/>
                  <a:gd name="T26" fmla="*/ 7 w 9"/>
                  <a:gd name="T27" fmla="*/ 1 h 17"/>
                  <a:gd name="T28" fmla="*/ 6 w 9"/>
                  <a:gd name="T29" fmla="*/ 1 h 17"/>
                  <a:gd name="T30" fmla="*/ 5 w 9"/>
                  <a:gd name="T31" fmla="*/ 0 h 17"/>
                  <a:gd name="T32" fmla="*/ 4 w 9"/>
                  <a:gd name="T33" fmla="*/ 0 h 17"/>
                  <a:gd name="T34" fmla="*/ 3 w 9"/>
                  <a:gd name="T35" fmla="*/ 1 h 17"/>
                  <a:gd name="T36" fmla="*/ 2 w 9"/>
                  <a:gd name="T37" fmla="*/ 1 h 17"/>
                  <a:gd name="T38" fmla="*/ 1 w 9"/>
                  <a:gd name="T39" fmla="*/ 2 h 17"/>
                  <a:gd name="T40" fmla="*/ 1 w 9"/>
                  <a:gd name="T41" fmla="*/ 3 h 17"/>
                  <a:gd name="T42" fmla="*/ 0 w 9"/>
                  <a:gd name="T43" fmla="*/ 4 h 17"/>
                  <a:gd name="T44" fmla="*/ 0 w 9"/>
                  <a:gd name="T45" fmla="*/ 6 h 17"/>
                  <a:gd name="T46" fmla="*/ 0 w 9"/>
                  <a:gd name="T47" fmla="*/ 8 h 17"/>
                  <a:gd name="T48" fmla="*/ 0 w 9"/>
                  <a:gd name="T49" fmla="*/ 10 h 17"/>
                  <a:gd name="T50" fmla="*/ 0 w 9"/>
                  <a:gd name="T51" fmla="*/ 11 h 17"/>
                  <a:gd name="T52" fmla="*/ 0 w 9"/>
                  <a:gd name="T53" fmla="*/ 13 h 17"/>
                  <a:gd name="T54" fmla="*/ 1 w 9"/>
                  <a:gd name="T55" fmla="*/ 14 h 17"/>
                  <a:gd name="T56" fmla="*/ 1 w 9"/>
                  <a:gd name="T57" fmla="*/ 15 h 17"/>
                  <a:gd name="T58" fmla="*/ 2 w 9"/>
                  <a:gd name="T59" fmla="*/ 16 h 17"/>
                  <a:gd name="T60" fmla="*/ 3 w 9"/>
                  <a:gd name="T61" fmla="*/ 17 h 17"/>
                  <a:gd name="T62" fmla="*/ 4 w 9"/>
                  <a:gd name="T63" fmla="*/ 17 h 1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 h="17">
                    <a:moveTo>
                      <a:pt x="5" y="17"/>
                    </a:moveTo>
                    <a:lnTo>
                      <a:pt x="5" y="17"/>
                    </a:lnTo>
                    <a:lnTo>
                      <a:pt x="6" y="17"/>
                    </a:lnTo>
                    <a:lnTo>
                      <a:pt x="7" y="16"/>
                    </a:lnTo>
                    <a:lnTo>
                      <a:pt x="7" y="15"/>
                    </a:lnTo>
                    <a:lnTo>
                      <a:pt x="8" y="15"/>
                    </a:lnTo>
                    <a:lnTo>
                      <a:pt x="8" y="14"/>
                    </a:lnTo>
                    <a:lnTo>
                      <a:pt x="9" y="13"/>
                    </a:lnTo>
                    <a:lnTo>
                      <a:pt x="9" y="12"/>
                    </a:lnTo>
                    <a:lnTo>
                      <a:pt x="9" y="11"/>
                    </a:lnTo>
                    <a:lnTo>
                      <a:pt x="9" y="10"/>
                    </a:lnTo>
                    <a:lnTo>
                      <a:pt x="9" y="9"/>
                    </a:lnTo>
                    <a:lnTo>
                      <a:pt x="9" y="8"/>
                    </a:lnTo>
                    <a:lnTo>
                      <a:pt x="9" y="7"/>
                    </a:lnTo>
                    <a:lnTo>
                      <a:pt x="9" y="6"/>
                    </a:lnTo>
                    <a:lnTo>
                      <a:pt x="9" y="5"/>
                    </a:lnTo>
                    <a:lnTo>
                      <a:pt x="9" y="4"/>
                    </a:lnTo>
                    <a:lnTo>
                      <a:pt x="8" y="4"/>
                    </a:lnTo>
                    <a:lnTo>
                      <a:pt x="8" y="3"/>
                    </a:lnTo>
                    <a:lnTo>
                      <a:pt x="8" y="2"/>
                    </a:lnTo>
                    <a:lnTo>
                      <a:pt x="7" y="2"/>
                    </a:lnTo>
                    <a:lnTo>
                      <a:pt x="7" y="1"/>
                    </a:lnTo>
                    <a:lnTo>
                      <a:pt x="6" y="1"/>
                    </a:lnTo>
                    <a:lnTo>
                      <a:pt x="5" y="0"/>
                    </a:lnTo>
                    <a:lnTo>
                      <a:pt x="4" y="0"/>
                    </a:lnTo>
                    <a:lnTo>
                      <a:pt x="3" y="1"/>
                    </a:lnTo>
                    <a:lnTo>
                      <a:pt x="2" y="1"/>
                    </a:lnTo>
                    <a:lnTo>
                      <a:pt x="1" y="2"/>
                    </a:lnTo>
                    <a:lnTo>
                      <a:pt x="1" y="3"/>
                    </a:lnTo>
                    <a:lnTo>
                      <a:pt x="0" y="4"/>
                    </a:lnTo>
                    <a:lnTo>
                      <a:pt x="0" y="5"/>
                    </a:lnTo>
                    <a:lnTo>
                      <a:pt x="0" y="6"/>
                    </a:lnTo>
                    <a:lnTo>
                      <a:pt x="0" y="7"/>
                    </a:lnTo>
                    <a:lnTo>
                      <a:pt x="0" y="8"/>
                    </a:lnTo>
                    <a:lnTo>
                      <a:pt x="0" y="9"/>
                    </a:lnTo>
                    <a:lnTo>
                      <a:pt x="0" y="10"/>
                    </a:lnTo>
                    <a:lnTo>
                      <a:pt x="0" y="11"/>
                    </a:lnTo>
                    <a:lnTo>
                      <a:pt x="0" y="12"/>
                    </a:lnTo>
                    <a:lnTo>
                      <a:pt x="0" y="13"/>
                    </a:lnTo>
                    <a:lnTo>
                      <a:pt x="0" y="14"/>
                    </a:lnTo>
                    <a:lnTo>
                      <a:pt x="1" y="14"/>
                    </a:lnTo>
                    <a:lnTo>
                      <a:pt x="1" y="15"/>
                    </a:lnTo>
                    <a:lnTo>
                      <a:pt x="2" y="15"/>
                    </a:lnTo>
                    <a:lnTo>
                      <a:pt x="2" y="16"/>
                    </a:lnTo>
                    <a:lnTo>
                      <a:pt x="2" y="17"/>
                    </a:lnTo>
                    <a:lnTo>
                      <a:pt x="3" y="17"/>
                    </a:lnTo>
                    <a:lnTo>
                      <a:pt x="4" y="17"/>
                    </a:lnTo>
                    <a:lnTo>
                      <a:pt x="5" y="17"/>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793" name="Rectangle 499"/>
              <p:cNvSpPr>
                <a:spLocks noChangeArrowheads="1"/>
              </p:cNvSpPr>
              <p:nvPr/>
            </p:nvSpPr>
            <p:spPr bwMode="auto">
              <a:xfrm>
                <a:off x="3400" y="2043"/>
                <a:ext cx="234" cy="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900">
                    <a:solidFill>
                      <a:srgbClr val="000000"/>
                    </a:solidFill>
                  </a:rPr>
                  <a:t>Models</a:t>
                </a:r>
                <a:endParaRPr lang="en-US">
                  <a:solidFill>
                    <a:srgbClr val="000000"/>
                  </a:solidFill>
                </a:endParaRPr>
              </a:p>
            </p:txBody>
          </p:sp>
          <p:pic>
            <p:nvPicPr>
              <p:cNvPr id="13794" name="Picture 525"/>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3841" y="1992"/>
                <a:ext cx="187" cy="2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3795" name="Group 546"/>
              <p:cNvGrpSpPr>
                <a:grpSpLocks/>
              </p:cNvGrpSpPr>
              <p:nvPr/>
            </p:nvGrpSpPr>
            <p:grpSpPr bwMode="auto">
              <a:xfrm>
                <a:off x="3363" y="2698"/>
                <a:ext cx="543" cy="635"/>
                <a:chOff x="3363" y="2698"/>
                <a:chExt cx="543" cy="635"/>
              </a:xfrm>
            </p:grpSpPr>
            <p:sp>
              <p:nvSpPr>
                <p:cNvPr id="13796" name="Freeform 226"/>
                <p:cNvSpPr>
                  <a:spLocks/>
                </p:cNvSpPr>
                <p:nvPr/>
              </p:nvSpPr>
              <p:spPr bwMode="auto">
                <a:xfrm>
                  <a:off x="3422" y="3108"/>
                  <a:ext cx="28" cy="46"/>
                </a:xfrm>
                <a:custGeom>
                  <a:avLst/>
                  <a:gdLst>
                    <a:gd name="T0" fmla="*/ 24 w 28"/>
                    <a:gd name="T1" fmla="*/ 43 h 46"/>
                    <a:gd name="T2" fmla="*/ 24 w 28"/>
                    <a:gd name="T3" fmla="*/ 41 h 46"/>
                    <a:gd name="T4" fmla="*/ 25 w 28"/>
                    <a:gd name="T5" fmla="*/ 40 h 46"/>
                    <a:gd name="T6" fmla="*/ 26 w 28"/>
                    <a:gd name="T7" fmla="*/ 38 h 46"/>
                    <a:gd name="T8" fmla="*/ 26 w 28"/>
                    <a:gd name="T9" fmla="*/ 36 h 46"/>
                    <a:gd name="T10" fmla="*/ 27 w 28"/>
                    <a:gd name="T11" fmla="*/ 35 h 46"/>
                    <a:gd name="T12" fmla="*/ 27 w 28"/>
                    <a:gd name="T13" fmla="*/ 33 h 46"/>
                    <a:gd name="T14" fmla="*/ 27 w 28"/>
                    <a:gd name="T15" fmla="*/ 32 h 46"/>
                    <a:gd name="T16" fmla="*/ 27 w 28"/>
                    <a:gd name="T17" fmla="*/ 30 h 46"/>
                    <a:gd name="T18" fmla="*/ 27 w 28"/>
                    <a:gd name="T19" fmla="*/ 29 h 46"/>
                    <a:gd name="T20" fmla="*/ 28 w 28"/>
                    <a:gd name="T21" fmla="*/ 27 h 46"/>
                    <a:gd name="T22" fmla="*/ 28 w 28"/>
                    <a:gd name="T23" fmla="*/ 25 h 46"/>
                    <a:gd name="T24" fmla="*/ 28 w 28"/>
                    <a:gd name="T25" fmla="*/ 24 h 46"/>
                    <a:gd name="T26" fmla="*/ 27 w 28"/>
                    <a:gd name="T27" fmla="*/ 22 h 46"/>
                    <a:gd name="T28" fmla="*/ 27 w 28"/>
                    <a:gd name="T29" fmla="*/ 21 h 46"/>
                    <a:gd name="T30" fmla="*/ 27 w 28"/>
                    <a:gd name="T31" fmla="*/ 20 h 46"/>
                    <a:gd name="T32" fmla="*/ 26 w 28"/>
                    <a:gd name="T33" fmla="*/ 19 h 46"/>
                    <a:gd name="T34" fmla="*/ 26 w 28"/>
                    <a:gd name="T35" fmla="*/ 17 h 46"/>
                    <a:gd name="T36" fmla="*/ 26 w 28"/>
                    <a:gd name="T37" fmla="*/ 16 h 46"/>
                    <a:gd name="T38" fmla="*/ 25 w 28"/>
                    <a:gd name="T39" fmla="*/ 14 h 46"/>
                    <a:gd name="T40" fmla="*/ 25 w 28"/>
                    <a:gd name="T41" fmla="*/ 13 h 46"/>
                    <a:gd name="T42" fmla="*/ 25 w 28"/>
                    <a:gd name="T43" fmla="*/ 12 h 46"/>
                    <a:gd name="T44" fmla="*/ 24 w 28"/>
                    <a:gd name="T45" fmla="*/ 10 h 46"/>
                    <a:gd name="T46" fmla="*/ 23 w 28"/>
                    <a:gd name="T47" fmla="*/ 9 h 46"/>
                    <a:gd name="T48" fmla="*/ 23 w 28"/>
                    <a:gd name="T49" fmla="*/ 8 h 46"/>
                    <a:gd name="T50" fmla="*/ 22 w 28"/>
                    <a:gd name="T51" fmla="*/ 7 h 46"/>
                    <a:gd name="T52" fmla="*/ 21 w 28"/>
                    <a:gd name="T53" fmla="*/ 6 h 46"/>
                    <a:gd name="T54" fmla="*/ 20 w 28"/>
                    <a:gd name="T55" fmla="*/ 5 h 46"/>
                    <a:gd name="T56" fmla="*/ 19 w 28"/>
                    <a:gd name="T57" fmla="*/ 4 h 46"/>
                    <a:gd name="T58" fmla="*/ 18 w 28"/>
                    <a:gd name="T59" fmla="*/ 4 h 46"/>
                    <a:gd name="T60" fmla="*/ 18 w 28"/>
                    <a:gd name="T61" fmla="*/ 3 h 46"/>
                    <a:gd name="T62" fmla="*/ 17 w 28"/>
                    <a:gd name="T63" fmla="*/ 2 h 46"/>
                    <a:gd name="T64" fmla="*/ 16 w 28"/>
                    <a:gd name="T65" fmla="*/ 2 h 46"/>
                    <a:gd name="T66" fmla="*/ 15 w 28"/>
                    <a:gd name="T67" fmla="*/ 1 h 46"/>
                    <a:gd name="T68" fmla="*/ 14 w 28"/>
                    <a:gd name="T69" fmla="*/ 0 h 46"/>
                    <a:gd name="T70" fmla="*/ 13 w 28"/>
                    <a:gd name="T71" fmla="*/ 0 h 46"/>
                    <a:gd name="T72" fmla="*/ 12 w 28"/>
                    <a:gd name="T73" fmla="*/ 0 h 46"/>
                    <a:gd name="T74" fmla="*/ 4 w 28"/>
                    <a:gd name="T75" fmla="*/ 3 h 46"/>
                    <a:gd name="T76" fmla="*/ 0 w 28"/>
                    <a:gd name="T77" fmla="*/ 8 h 46"/>
                    <a:gd name="T78" fmla="*/ 1 w 28"/>
                    <a:gd name="T79" fmla="*/ 8 h 46"/>
                    <a:gd name="T80" fmla="*/ 2 w 28"/>
                    <a:gd name="T81" fmla="*/ 9 h 46"/>
                    <a:gd name="T82" fmla="*/ 3 w 28"/>
                    <a:gd name="T83" fmla="*/ 10 h 46"/>
                    <a:gd name="T84" fmla="*/ 3 w 28"/>
                    <a:gd name="T85" fmla="*/ 10 h 46"/>
                    <a:gd name="T86" fmla="*/ 4 w 28"/>
                    <a:gd name="T87" fmla="*/ 11 h 46"/>
                    <a:gd name="T88" fmla="*/ 5 w 28"/>
                    <a:gd name="T89" fmla="*/ 12 h 46"/>
                    <a:gd name="T90" fmla="*/ 6 w 28"/>
                    <a:gd name="T91" fmla="*/ 14 h 46"/>
                    <a:gd name="T92" fmla="*/ 6 w 28"/>
                    <a:gd name="T93" fmla="*/ 15 h 46"/>
                    <a:gd name="T94" fmla="*/ 20 w 28"/>
                    <a:gd name="T95" fmla="*/ 26 h 46"/>
                    <a:gd name="T96" fmla="*/ 23 w 28"/>
                    <a:gd name="T97" fmla="*/ 44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8" h="46">
                      <a:moveTo>
                        <a:pt x="23" y="44"/>
                      </a:moveTo>
                      <a:lnTo>
                        <a:pt x="24" y="43"/>
                      </a:lnTo>
                      <a:lnTo>
                        <a:pt x="24" y="42"/>
                      </a:lnTo>
                      <a:lnTo>
                        <a:pt x="24" y="41"/>
                      </a:lnTo>
                      <a:lnTo>
                        <a:pt x="25" y="40"/>
                      </a:lnTo>
                      <a:lnTo>
                        <a:pt x="25" y="39"/>
                      </a:lnTo>
                      <a:lnTo>
                        <a:pt x="26" y="38"/>
                      </a:lnTo>
                      <a:lnTo>
                        <a:pt x="26" y="37"/>
                      </a:lnTo>
                      <a:lnTo>
                        <a:pt x="26" y="36"/>
                      </a:lnTo>
                      <a:lnTo>
                        <a:pt x="26" y="35"/>
                      </a:lnTo>
                      <a:lnTo>
                        <a:pt x="27" y="35"/>
                      </a:lnTo>
                      <a:lnTo>
                        <a:pt x="27" y="34"/>
                      </a:lnTo>
                      <a:lnTo>
                        <a:pt x="27" y="33"/>
                      </a:lnTo>
                      <a:lnTo>
                        <a:pt x="27" y="32"/>
                      </a:lnTo>
                      <a:lnTo>
                        <a:pt x="27" y="31"/>
                      </a:lnTo>
                      <a:lnTo>
                        <a:pt x="27" y="30"/>
                      </a:lnTo>
                      <a:lnTo>
                        <a:pt x="27" y="29"/>
                      </a:lnTo>
                      <a:lnTo>
                        <a:pt x="28" y="28"/>
                      </a:lnTo>
                      <a:lnTo>
                        <a:pt x="28" y="27"/>
                      </a:lnTo>
                      <a:lnTo>
                        <a:pt x="28" y="26"/>
                      </a:lnTo>
                      <a:lnTo>
                        <a:pt x="28" y="25"/>
                      </a:lnTo>
                      <a:lnTo>
                        <a:pt x="28" y="24"/>
                      </a:lnTo>
                      <a:lnTo>
                        <a:pt x="27" y="23"/>
                      </a:lnTo>
                      <a:lnTo>
                        <a:pt x="27" y="22"/>
                      </a:lnTo>
                      <a:lnTo>
                        <a:pt x="27" y="21"/>
                      </a:lnTo>
                      <a:lnTo>
                        <a:pt x="27" y="20"/>
                      </a:lnTo>
                      <a:lnTo>
                        <a:pt x="26" y="20"/>
                      </a:lnTo>
                      <a:lnTo>
                        <a:pt x="26" y="19"/>
                      </a:lnTo>
                      <a:lnTo>
                        <a:pt x="26" y="18"/>
                      </a:lnTo>
                      <a:lnTo>
                        <a:pt x="26" y="17"/>
                      </a:lnTo>
                      <a:lnTo>
                        <a:pt x="26" y="16"/>
                      </a:lnTo>
                      <a:lnTo>
                        <a:pt x="26" y="15"/>
                      </a:lnTo>
                      <a:lnTo>
                        <a:pt x="25" y="14"/>
                      </a:lnTo>
                      <a:lnTo>
                        <a:pt x="25" y="13"/>
                      </a:lnTo>
                      <a:lnTo>
                        <a:pt x="25" y="12"/>
                      </a:lnTo>
                      <a:lnTo>
                        <a:pt x="24" y="11"/>
                      </a:lnTo>
                      <a:lnTo>
                        <a:pt x="24" y="10"/>
                      </a:lnTo>
                      <a:lnTo>
                        <a:pt x="23" y="10"/>
                      </a:lnTo>
                      <a:lnTo>
                        <a:pt x="23" y="9"/>
                      </a:lnTo>
                      <a:lnTo>
                        <a:pt x="23" y="8"/>
                      </a:lnTo>
                      <a:lnTo>
                        <a:pt x="22" y="8"/>
                      </a:lnTo>
                      <a:lnTo>
                        <a:pt x="22" y="7"/>
                      </a:lnTo>
                      <a:lnTo>
                        <a:pt x="21" y="7"/>
                      </a:lnTo>
                      <a:lnTo>
                        <a:pt x="21" y="6"/>
                      </a:lnTo>
                      <a:lnTo>
                        <a:pt x="21" y="5"/>
                      </a:lnTo>
                      <a:lnTo>
                        <a:pt x="20" y="5"/>
                      </a:lnTo>
                      <a:lnTo>
                        <a:pt x="19" y="4"/>
                      </a:lnTo>
                      <a:lnTo>
                        <a:pt x="18" y="4"/>
                      </a:lnTo>
                      <a:lnTo>
                        <a:pt x="18" y="3"/>
                      </a:lnTo>
                      <a:lnTo>
                        <a:pt x="17" y="2"/>
                      </a:lnTo>
                      <a:lnTo>
                        <a:pt x="16" y="2"/>
                      </a:lnTo>
                      <a:lnTo>
                        <a:pt x="15" y="1"/>
                      </a:lnTo>
                      <a:lnTo>
                        <a:pt x="15" y="0"/>
                      </a:lnTo>
                      <a:lnTo>
                        <a:pt x="14" y="0"/>
                      </a:lnTo>
                      <a:lnTo>
                        <a:pt x="13" y="0"/>
                      </a:lnTo>
                      <a:lnTo>
                        <a:pt x="12" y="0"/>
                      </a:lnTo>
                      <a:lnTo>
                        <a:pt x="12" y="5"/>
                      </a:lnTo>
                      <a:lnTo>
                        <a:pt x="4" y="3"/>
                      </a:lnTo>
                      <a:lnTo>
                        <a:pt x="6" y="7"/>
                      </a:lnTo>
                      <a:lnTo>
                        <a:pt x="0" y="8"/>
                      </a:lnTo>
                      <a:lnTo>
                        <a:pt x="1" y="8"/>
                      </a:lnTo>
                      <a:lnTo>
                        <a:pt x="2" y="9"/>
                      </a:lnTo>
                      <a:lnTo>
                        <a:pt x="3" y="10"/>
                      </a:lnTo>
                      <a:lnTo>
                        <a:pt x="4" y="11"/>
                      </a:lnTo>
                      <a:lnTo>
                        <a:pt x="4" y="12"/>
                      </a:lnTo>
                      <a:lnTo>
                        <a:pt x="5" y="12"/>
                      </a:lnTo>
                      <a:lnTo>
                        <a:pt x="5" y="13"/>
                      </a:lnTo>
                      <a:lnTo>
                        <a:pt x="6" y="14"/>
                      </a:lnTo>
                      <a:lnTo>
                        <a:pt x="6" y="15"/>
                      </a:lnTo>
                      <a:lnTo>
                        <a:pt x="6" y="16"/>
                      </a:lnTo>
                      <a:lnTo>
                        <a:pt x="20" y="26"/>
                      </a:lnTo>
                      <a:lnTo>
                        <a:pt x="15" y="46"/>
                      </a:lnTo>
                      <a:lnTo>
                        <a:pt x="23" y="44"/>
                      </a:lnTo>
                      <a:close/>
                    </a:path>
                  </a:pathLst>
                </a:custGeom>
                <a:solidFill>
                  <a:srgbClr val="54423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797" name="Freeform 240"/>
                <p:cNvSpPr>
                  <a:spLocks/>
                </p:cNvSpPr>
                <p:nvPr/>
              </p:nvSpPr>
              <p:spPr bwMode="auto">
                <a:xfrm>
                  <a:off x="3363" y="3190"/>
                  <a:ext cx="36" cy="97"/>
                </a:xfrm>
                <a:custGeom>
                  <a:avLst/>
                  <a:gdLst>
                    <a:gd name="T0" fmla="*/ 36 w 36"/>
                    <a:gd name="T1" fmla="*/ 1 h 97"/>
                    <a:gd name="T2" fmla="*/ 35 w 36"/>
                    <a:gd name="T3" fmla="*/ 3 h 97"/>
                    <a:gd name="T4" fmla="*/ 34 w 36"/>
                    <a:gd name="T5" fmla="*/ 5 h 97"/>
                    <a:gd name="T6" fmla="*/ 33 w 36"/>
                    <a:gd name="T7" fmla="*/ 8 h 97"/>
                    <a:gd name="T8" fmla="*/ 32 w 36"/>
                    <a:gd name="T9" fmla="*/ 10 h 97"/>
                    <a:gd name="T10" fmla="*/ 31 w 36"/>
                    <a:gd name="T11" fmla="*/ 13 h 97"/>
                    <a:gd name="T12" fmla="*/ 30 w 36"/>
                    <a:gd name="T13" fmla="*/ 15 h 97"/>
                    <a:gd name="T14" fmla="*/ 29 w 36"/>
                    <a:gd name="T15" fmla="*/ 18 h 97"/>
                    <a:gd name="T16" fmla="*/ 28 w 36"/>
                    <a:gd name="T17" fmla="*/ 22 h 97"/>
                    <a:gd name="T18" fmla="*/ 27 w 36"/>
                    <a:gd name="T19" fmla="*/ 26 h 97"/>
                    <a:gd name="T20" fmla="*/ 26 w 36"/>
                    <a:gd name="T21" fmla="*/ 30 h 97"/>
                    <a:gd name="T22" fmla="*/ 24 w 36"/>
                    <a:gd name="T23" fmla="*/ 33 h 97"/>
                    <a:gd name="T24" fmla="*/ 23 w 36"/>
                    <a:gd name="T25" fmla="*/ 38 h 97"/>
                    <a:gd name="T26" fmla="*/ 23 w 36"/>
                    <a:gd name="T27" fmla="*/ 43 h 97"/>
                    <a:gd name="T28" fmla="*/ 21 w 36"/>
                    <a:gd name="T29" fmla="*/ 47 h 97"/>
                    <a:gd name="T30" fmla="*/ 20 w 36"/>
                    <a:gd name="T31" fmla="*/ 52 h 97"/>
                    <a:gd name="T32" fmla="*/ 19 w 36"/>
                    <a:gd name="T33" fmla="*/ 56 h 97"/>
                    <a:gd name="T34" fmla="*/ 19 w 36"/>
                    <a:gd name="T35" fmla="*/ 62 h 97"/>
                    <a:gd name="T36" fmla="*/ 18 w 36"/>
                    <a:gd name="T37" fmla="*/ 66 h 97"/>
                    <a:gd name="T38" fmla="*/ 0 w 36"/>
                    <a:gd name="T39" fmla="*/ 97 h 97"/>
                    <a:gd name="T40" fmla="*/ 1 w 36"/>
                    <a:gd name="T41" fmla="*/ 96 h 97"/>
                    <a:gd name="T42" fmla="*/ 2 w 36"/>
                    <a:gd name="T43" fmla="*/ 94 h 97"/>
                    <a:gd name="T44" fmla="*/ 3 w 36"/>
                    <a:gd name="T45" fmla="*/ 94 h 97"/>
                    <a:gd name="T46" fmla="*/ 5 w 36"/>
                    <a:gd name="T47" fmla="*/ 93 h 97"/>
                    <a:gd name="T48" fmla="*/ 6 w 36"/>
                    <a:gd name="T49" fmla="*/ 91 h 97"/>
                    <a:gd name="T50" fmla="*/ 7 w 36"/>
                    <a:gd name="T51" fmla="*/ 91 h 97"/>
                    <a:gd name="T52" fmla="*/ 8 w 36"/>
                    <a:gd name="T53" fmla="*/ 89 h 97"/>
                    <a:gd name="T54" fmla="*/ 10 w 36"/>
                    <a:gd name="T55" fmla="*/ 88 h 97"/>
                    <a:gd name="T56" fmla="*/ 11 w 36"/>
                    <a:gd name="T57" fmla="*/ 86 h 97"/>
                    <a:gd name="T58" fmla="*/ 12 w 36"/>
                    <a:gd name="T59" fmla="*/ 85 h 97"/>
                    <a:gd name="T60" fmla="*/ 14 w 36"/>
                    <a:gd name="T61" fmla="*/ 84 h 97"/>
                    <a:gd name="T62" fmla="*/ 15 w 36"/>
                    <a:gd name="T63" fmla="*/ 82 h 97"/>
                    <a:gd name="T64" fmla="*/ 17 w 36"/>
                    <a:gd name="T65" fmla="*/ 81 h 97"/>
                    <a:gd name="T66" fmla="*/ 18 w 36"/>
                    <a:gd name="T67" fmla="*/ 79 h 97"/>
                    <a:gd name="T68" fmla="*/ 19 w 36"/>
                    <a:gd name="T69" fmla="*/ 77 h 97"/>
                    <a:gd name="T70" fmla="*/ 21 w 36"/>
                    <a:gd name="T71" fmla="*/ 75 h 97"/>
                    <a:gd name="T72" fmla="*/ 22 w 36"/>
                    <a:gd name="T73" fmla="*/ 72 h 97"/>
                    <a:gd name="T74" fmla="*/ 23 w 36"/>
                    <a:gd name="T75" fmla="*/ 70 h 97"/>
                    <a:gd name="T76" fmla="*/ 24 w 36"/>
                    <a:gd name="T77" fmla="*/ 66 h 97"/>
                    <a:gd name="T78" fmla="*/ 25 w 36"/>
                    <a:gd name="T79" fmla="*/ 63 h 97"/>
                    <a:gd name="T80" fmla="*/ 26 w 36"/>
                    <a:gd name="T81" fmla="*/ 59 h 97"/>
                    <a:gd name="T82" fmla="*/ 27 w 36"/>
                    <a:gd name="T83" fmla="*/ 54 h 97"/>
                    <a:gd name="T84" fmla="*/ 28 w 36"/>
                    <a:gd name="T85" fmla="*/ 50 h 97"/>
                    <a:gd name="T86" fmla="*/ 29 w 36"/>
                    <a:gd name="T87" fmla="*/ 45 h 97"/>
                    <a:gd name="T88" fmla="*/ 29 w 36"/>
                    <a:gd name="T89" fmla="*/ 41 h 97"/>
                    <a:gd name="T90" fmla="*/ 30 w 36"/>
                    <a:gd name="T91" fmla="*/ 36 h 97"/>
                    <a:gd name="T92" fmla="*/ 31 w 36"/>
                    <a:gd name="T93" fmla="*/ 31 h 97"/>
                    <a:gd name="T94" fmla="*/ 32 w 36"/>
                    <a:gd name="T95" fmla="*/ 26 h 97"/>
                    <a:gd name="T96" fmla="*/ 33 w 36"/>
                    <a:gd name="T97" fmla="*/ 21 h 97"/>
                    <a:gd name="T98" fmla="*/ 34 w 36"/>
                    <a:gd name="T99" fmla="*/ 17 h 97"/>
                    <a:gd name="T100" fmla="*/ 34 w 36"/>
                    <a:gd name="T101" fmla="*/ 13 h 97"/>
                    <a:gd name="T102" fmla="*/ 35 w 36"/>
                    <a:gd name="T103" fmla="*/ 9 h 97"/>
                    <a:gd name="T104" fmla="*/ 35 w 36"/>
                    <a:gd name="T105" fmla="*/ 6 h 97"/>
                    <a:gd name="T106" fmla="*/ 35 w 36"/>
                    <a:gd name="T107" fmla="*/ 4 h 97"/>
                    <a:gd name="T108" fmla="*/ 36 w 36"/>
                    <a:gd name="T109" fmla="*/ 2 h 9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6" h="97">
                      <a:moveTo>
                        <a:pt x="36" y="0"/>
                      </a:moveTo>
                      <a:lnTo>
                        <a:pt x="36" y="0"/>
                      </a:lnTo>
                      <a:lnTo>
                        <a:pt x="36" y="1"/>
                      </a:lnTo>
                      <a:lnTo>
                        <a:pt x="35" y="2"/>
                      </a:lnTo>
                      <a:lnTo>
                        <a:pt x="35" y="3"/>
                      </a:lnTo>
                      <a:lnTo>
                        <a:pt x="34" y="4"/>
                      </a:lnTo>
                      <a:lnTo>
                        <a:pt x="34" y="5"/>
                      </a:lnTo>
                      <a:lnTo>
                        <a:pt x="34" y="6"/>
                      </a:lnTo>
                      <a:lnTo>
                        <a:pt x="34" y="7"/>
                      </a:lnTo>
                      <a:lnTo>
                        <a:pt x="33" y="8"/>
                      </a:lnTo>
                      <a:lnTo>
                        <a:pt x="33" y="9"/>
                      </a:lnTo>
                      <a:lnTo>
                        <a:pt x="32" y="10"/>
                      </a:lnTo>
                      <a:lnTo>
                        <a:pt x="32" y="11"/>
                      </a:lnTo>
                      <a:lnTo>
                        <a:pt x="31" y="13"/>
                      </a:lnTo>
                      <a:lnTo>
                        <a:pt x="31" y="14"/>
                      </a:lnTo>
                      <a:lnTo>
                        <a:pt x="30" y="15"/>
                      </a:lnTo>
                      <a:lnTo>
                        <a:pt x="30" y="16"/>
                      </a:lnTo>
                      <a:lnTo>
                        <a:pt x="29" y="18"/>
                      </a:lnTo>
                      <a:lnTo>
                        <a:pt x="29" y="20"/>
                      </a:lnTo>
                      <a:lnTo>
                        <a:pt x="29" y="21"/>
                      </a:lnTo>
                      <a:lnTo>
                        <a:pt x="28" y="22"/>
                      </a:lnTo>
                      <a:lnTo>
                        <a:pt x="28" y="24"/>
                      </a:lnTo>
                      <a:lnTo>
                        <a:pt x="27" y="24"/>
                      </a:lnTo>
                      <a:lnTo>
                        <a:pt x="27" y="26"/>
                      </a:lnTo>
                      <a:lnTo>
                        <a:pt x="26" y="27"/>
                      </a:lnTo>
                      <a:lnTo>
                        <a:pt x="26" y="28"/>
                      </a:lnTo>
                      <a:lnTo>
                        <a:pt x="26" y="30"/>
                      </a:lnTo>
                      <a:lnTo>
                        <a:pt x="25" y="31"/>
                      </a:lnTo>
                      <a:lnTo>
                        <a:pt x="25" y="32"/>
                      </a:lnTo>
                      <a:lnTo>
                        <a:pt x="24" y="33"/>
                      </a:lnTo>
                      <a:lnTo>
                        <a:pt x="24" y="35"/>
                      </a:lnTo>
                      <a:lnTo>
                        <a:pt x="24" y="36"/>
                      </a:lnTo>
                      <a:lnTo>
                        <a:pt x="23" y="38"/>
                      </a:lnTo>
                      <a:lnTo>
                        <a:pt x="23" y="39"/>
                      </a:lnTo>
                      <a:lnTo>
                        <a:pt x="23" y="41"/>
                      </a:lnTo>
                      <a:lnTo>
                        <a:pt x="23" y="43"/>
                      </a:lnTo>
                      <a:lnTo>
                        <a:pt x="22" y="44"/>
                      </a:lnTo>
                      <a:lnTo>
                        <a:pt x="22" y="46"/>
                      </a:lnTo>
                      <a:lnTo>
                        <a:pt x="21" y="47"/>
                      </a:lnTo>
                      <a:lnTo>
                        <a:pt x="21" y="48"/>
                      </a:lnTo>
                      <a:lnTo>
                        <a:pt x="21" y="50"/>
                      </a:lnTo>
                      <a:lnTo>
                        <a:pt x="20" y="52"/>
                      </a:lnTo>
                      <a:lnTo>
                        <a:pt x="20" y="54"/>
                      </a:lnTo>
                      <a:lnTo>
                        <a:pt x="20" y="55"/>
                      </a:lnTo>
                      <a:lnTo>
                        <a:pt x="19" y="56"/>
                      </a:lnTo>
                      <a:lnTo>
                        <a:pt x="19" y="59"/>
                      </a:lnTo>
                      <a:lnTo>
                        <a:pt x="19" y="60"/>
                      </a:lnTo>
                      <a:lnTo>
                        <a:pt x="19" y="62"/>
                      </a:lnTo>
                      <a:lnTo>
                        <a:pt x="18" y="64"/>
                      </a:lnTo>
                      <a:lnTo>
                        <a:pt x="18" y="65"/>
                      </a:lnTo>
                      <a:lnTo>
                        <a:pt x="18" y="66"/>
                      </a:lnTo>
                      <a:lnTo>
                        <a:pt x="18" y="69"/>
                      </a:lnTo>
                      <a:lnTo>
                        <a:pt x="23" y="66"/>
                      </a:lnTo>
                      <a:lnTo>
                        <a:pt x="0" y="97"/>
                      </a:lnTo>
                      <a:lnTo>
                        <a:pt x="0" y="96"/>
                      </a:lnTo>
                      <a:lnTo>
                        <a:pt x="1" y="96"/>
                      </a:lnTo>
                      <a:lnTo>
                        <a:pt x="1" y="95"/>
                      </a:lnTo>
                      <a:lnTo>
                        <a:pt x="2" y="95"/>
                      </a:lnTo>
                      <a:lnTo>
                        <a:pt x="2" y="94"/>
                      </a:lnTo>
                      <a:lnTo>
                        <a:pt x="3" y="94"/>
                      </a:lnTo>
                      <a:lnTo>
                        <a:pt x="4" y="94"/>
                      </a:lnTo>
                      <a:lnTo>
                        <a:pt x="4" y="93"/>
                      </a:lnTo>
                      <a:lnTo>
                        <a:pt x="5" y="93"/>
                      </a:lnTo>
                      <a:lnTo>
                        <a:pt x="5" y="92"/>
                      </a:lnTo>
                      <a:lnTo>
                        <a:pt x="6" y="91"/>
                      </a:lnTo>
                      <a:lnTo>
                        <a:pt x="7" y="91"/>
                      </a:lnTo>
                      <a:lnTo>
                        <a:pt x="7" y="90"/>
                      </a:lnTo>
                      <a:lnTo>
                        <a:pt x="8" y="89"/>
                      </a:lnTo>
                      <a:lnTo>
                        <a:pt x="9" y="89"/>
                      </a:lnTo>
                      <a:lnTo>
                        <a:pt x="9" y="88"/>
                      </a:lnTo>
                      <a:lnTo>
                        <a:pt x="10" y="88"/>
                      </a:lnTo>
                      <a:lnTo>
                        <a:pt x="10" y="87"/>
                      </a:lnTo>
                      <a:lnTo>
                        <a:pt x="11" y="87"/>
                      </a:lnTo>
                      <a:lnTo>
                        <a:pt x="11" y="86"/>
                      </a:lnTo>
                      <a:lnTo>
                        <a:pt x="12" y="86"/>
                      </a:lnTo>
                      <a:lnTo>
                        <a:pt x="12" y="85"/>
                      </a:lnTo>
                      <a:lnTo>
                        <a:pt x="13" y="84"/>
                      </a:lnTo>
                      <a:lnTo>
                        <a:pt x="14" y="84"/>
                      </a:lnTo>
                      <a:lnTo>
                        <a:pt x="15" y="83"/>
                      </a:lnTo>
                      <a:lnTo>
                        <a:pt x="15" y="82"/>
                      </a:lnTo>
                      <a:lnTo>
                        <a:pt x="16" y="81"/>
                      </a:lnTo>
                      <a:lnTo>
                        <a:pt x="17" y="81"/>
                      </a:lnTo>
                      <a:lnTo>
                        <a:pt x="17" y="80"/>
                      </a:lnTo>
                      <a:lnTo>
                        <a:pt x="18" y="79"/>
                      </a:lnTo>
                      <a:lnTo>
                        <a:pt x="18" y="78"/>
                      </a:lnTo>
                      <a:lnTo>
                        <a:pt x="19" y="78"/>
                      </a:lnTo>
                      <a:lnTo>
                        <a:pt x="19" y="77"/>
                      </a:lnTo>
                      <a:lnTo>
                        <a:pt x="20" y="76"/>
                      </a:lnTo>
                      <a:lnTo>
                        <a:pt x="21" y="75"/>
                      </a:lnTo>
                      <a:lnTo>
                        <a:pt x="21" y="74"/>
                      </a:lnTo>
                      <a:lnTo>
                        <a:pt x="22" y="73"/>
                      </a:lnTo>
                      <a:lnTo>
                        <a:pt x="22" y="72"/>
                      </a:lnTo>
                      <a:lnTo>
                        <a:pt x="22" y="71"/>
                      </a:lnTo>
                      <a:lnTo>
                        <a:pt x="23" y="71"/>
                      </a:lnTo>
                      <a:lnTo>
                        <a:pt x="23" y="70"/>
                      </a:lnTo>
                      <a:lnTo>
                        <a:pt x="23" y="69"/>
                      </a:lnTo>
                      <a:lnTo>
                        <a:pt x="23" y="68"/>
                      </a:lnTo>
                      <a:lnTo>
                        <a:pt x="24" y="66"/>
                      </a:lnTo>
                      <a:lnTo>
                        <a:pt x="24" y="64"/>
                      </a:lnTo>
                      <a:lnTo>
                        <a:pt x="25" y="63"/>
                      </a:lnTo>
                      <a:lnTo>
                        <a:pt x="25" y="62"/>
                      </a:lnTo>
                      <a:lnTo>
                        <a:pt x="25" y="60"/>
                      </a:lnTo>
                      <a:lnTo>
                        <a:pt x="26" y="59"/>
                      </a:lnTo>
                      <a:lnTo>
                        <a:pt x="26" y="58"/>
                      </a:lnTo>
                      <a:lnTo>
                        <a:pt x="26" y="56"/>
                      </a:lnTo>
                      <a:lnTo>
                        <a:pt x="27" y="54"/>
                      </a:lnTo>
                      <a:lnTo>
                        <a:pt x="27" y="53"/>
                      </a:lnTo>
                      <a:lnTo>
                        <a:pt x="28" y="51"/>
                      </a:lnTo>
                      <a:lnTo>
                        <a:pt x="28" y="50"/>
                      </a:lnTo>
                      <a:lnTo>
                        <a:pt x="28" y="48"/>
                      </a:lnTo>
                      <a:lnTo>
                        <a:pt x="29" y="47"/>
                      </a:lnTo>
                      <a:lnTo>
                        <a:pt x="29" y="45"/>
                      </a:lnTo>
                      <a:lnTo>
                        <a:pt x="29" y="43"/>
                      </a:lnTo>
                      <a:lnTo>
                        <a:pt x="29" y="42"/>
                      </a:lnTo>
                      <a:lnTo>
                        <a:pt x="29" y="41"/>
                      </a:lnTo>
                      <a:lnTo>
                        <a:pt x="30" y="38"/>
                      </a:lnTo>
                      <a:lnTo>
                        <a:pt x="30" y="37"/>
                      </a:lnTo>
                      <a:lnTo>
                        <a:pt x="30" y="36"/>
                      </a:lnTo>
                      <a:lnTo>
                        <a:pt x="31" y="33"/>
                      </a:lnTo>
                      <a:lnTo>
                        <a:pt x="31" y="32"/>
                      </a:lnTo>
                      <a:lnTo>
                        <a:pt x="31" y="31"/>
                      </a:lnTo>
                      <a:lnTo>
                        <a:pt x="32" y="29"/>
                      </a:lnTo>
                      <a:lnTo>
                        <a:pt x="32" y="27"/>
                      </a:lnTo>
                      <a:lnTo>
                        <a:pt x="32" y="26"/>
                      </a:lnTo>
                      <a:lnTo>
                        <a:pt x="32" y="24"/>
                      </a:lnTo>
                      <a:lnTo>
                        <a:pt x="33" y="23"/>
                      </a:lnTo>
                      <a:lnTo>
                        <a:pt x="33" y="21"/>
                      </a:lnTo>
                      <a:lnTo>
                        <a:pt x="33" y="20"/>
                      </a:lnTo>
                      <a:lnTo>
                        <a:pt x="34" y="18"/>
                      </a:lnTo>
                      <a:lnTo>
                        <a:pt x="34" y="17"/>
                      </a:lnTo>
                      <a:lnTo>
                        <a:pt x="34" y="16"/>
                      </a:lnTo>
                      <a:lnTo>
                        <a:pt x="34" y="14"/>
                      </a:lnTo>
                      <a:lnTo>
                        <a:pt x="34" y="13"/>
                      </a:lnTo>
                      <a:lnTo>
                        <a:pt x="34" y="12"/>
                      </a:lnTo>
                      <a:lnTo>
                        <a:pt x="34" y="11"/>
                      </a:lnTo>
                      <a:lnTo>
                        <a:pt x="35" y="9"/>
                      </a:lnTo>
                      <a:lnTo>
                        <a:pt x="35" y="8"/>
                      </a:lnTo>
                      <a:lnTo>
                        <a:pt x="35" y="6"/>
                      </a:lnTo>
                      <a:lnTo>
                        <a:pt x="35" y="5"/>
                      </a:lnTo>
                      <a:lnTo>
                        <a:pt x="35" y="4"/>
                      </a:lnTo>
                      <a:lnTo>
                        <a:pt x="36" y="3"/>
                      </a:lnTo>
                      <a:lnTo>
                        <a:pt x="36" y="2"/>
                      </a:lnTo>
                      <a:lnTo>
                        <a:pt x="36" y="1"/>
                      </a:lnTo>
                      <a:lnTo>
                        <a:pt x="36"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798" name="Freeform 328"/>
                <p:cNvSpPr>
                  <a:spLocks/>
                </p:cNvSpPr>
                <p:nvPr/>
              </p:nvSpPr>
              <p:spPr bwMode="auto">
                <a:xfrm>
                  <a:off x="3502" y="2698"/>
                  <a:ext cx="220" cy="262"/>
                </a:xfrm>
                <a:custGeom>
                  <a:avLst/>
                  <a:gdLst>
                    <a:gd name="T0" fmla="*/ 191 w 220"/>
                    <a:gd name="T1" fmla="*/ 231 h 262"/>
                    <a:gd name="T2" fmla="*/ 189 w 220"/>
                    <a:gd name="T3" fmla="*/ 207 h 262"/>
                    <a:gd name="T4" fmla="*/ 198 w 220"/>
                    <a:gd name="T5" fmla="*/ 229 h 262"/>
                    <a:gd name="T6" fmla="*/ 197 w 220"/>
                    <a:gd name="T7" fmla="*/ 244 h 262"/>
                    <a:gd name="T8" fmla="*/ 210 w 220"/>
                    <a:gd name="T9" fmla="*/ 245 h 262"/>
                    <a:gd name="T10" fmla="*/ 220 w 220"/>
                    <a:gd name="T11" fmla="*/ 243 h 262"/>
                    <a:gd name="T12" fmla="*/ 208 w 220"/>
                    <a:gd name="T13" fmla="*/ 205 h 262"/>
                    <a:gd name="T14" fmla="*/ 193 w 220"/>
                    <a:gd name="T15" fmla="*/ 159 h 262"/>
                    <a:gd name="T16" fmla="*/ 187 w 220"/>
                    <a:gd name="T17" fmla="*/ 125 h 262"/>
                    <a:gd name="T18" fmla="*/ 191 w 220"/>
                    <a:gd name="T19" fmla="*/ 57 h 262"/>
                    <a:gd name="T20" fmla="*/ 186 w 220"/>
                    <a:gd name="T21" fmla="*/ 44 h 262"/>
                    <a:gd name="T22" fmla="*/ 178 w 220"/>
                    <a:gd name="T23" fmla="*/ 23 h 262"/>
                    <a:gd name="T24" fmla="*/ 175 w 220"/>
                    <a:gd name="T25" fmla="*/ 32 h 262"/>
                    <a:gd name="T26" fmla="*/ 169 w 220"/>
                    <a:gd name="T27" fmla="*/ 23 h 262"/>
                    <a:gd name="T28" fmla="*/ 150 w 220"/>
                    <a:gd name="T29" fmla="*/ 42 h 262"/>
                    <a:gd name="T30" fmla="*/ 132 w 220"/>
                    <a:gd name="T31" fmla="*/ 52 h 262"/>
                    <a:gd name="T32" fmla="*/ 126 w 220"/>
                    <a:gd name="T33" fmla="*/ 39 h 262"/>
                    <a:gd name="T34" fmla="*/ 108 w 220"/>
                    <a:gd name="T35" fmla="*/ 72 h 262"/>
                    <a:gd name="T36" fmla="*/ 96 w 220"/>
                    <a:gd name="T37" fmla="*/ 84 h 262"/>
                    <a:gd name="T38" fmla="*/ 87 w 220"/>
                    <a:gd name="T39" fmla="*/ 94 h 262"/>
                    <a:gd name="T40" fmla="*/ 76 w 220"/>
                    <a:gd name="T41" fmla="*/ 98 h 262"/>
                    <a:gd name="T42" fmla="*/ 75 w 220"/>
                    <a:gd name="T43" fmla="*/ 92 h 262"/>
                    <a:gd name="T44" fmla="*/ 94 w 220"/>
                    <a:gd name="T45" fmla="*/ 62 h 262"/>
                    <a:gd name="T46" fmla="*/ 109 w 220"/>
                    <a:gd name="T47" fmla="*/ 50 h 262"/>
                    <a:gd name="T48" fmla="*/ 132 w 220"/>
                    <a:gd name="T49" fmla="*/ 35 h 262"/>
                    <a:gd name="T50" fmla="*/ 151 w 220"/>
                    <a:gd name="T51" fmla="*/ 27 h 262"/>
                    <a:gd name="T52" fmla="*/ 172 w 220"/>
                    <a:gd name="T53" fmla="*/ 22 h 262"/>
                    <a:gd name="T54" fmla="*/ 176 w 220"/>
                    <a:gd name="T55" fmla="*/ 14 h 262"/>
                    <a:gd name="T56" fmla="*/ 171 w 220"/>
                    <a:gd name="T57" fmla="*/ 7 h 262"/>
                    <a:gd name="T58" fmla="*/ 155 w 220"/>
                    <a:gd name="T59" fmla="*/ 9 h 262"/>
                    <a:gd name="T60" fmla="*/ 143 w 220"/>
                    <a:gd name="T61" fmla="*/ 13 h 262"/>
                    <a:gd name="T62" fmla="*/ 127 w 220"/>
                    <a:gd name="T63" fmla="*/ 19 h 262"/>
                    <a:gd name="T64" fmla="*/ 111 w 220"/>
                    <a:gd name="T65" fmla="*/ 29 h 262"/>
                    <a:gd name="T66" fmla="*/ 93 w 220"/>
                    <a:gd name="T67" fmla="*/ 43 h 262"/>
                    <a:gd name="T68" fmla="*/ 79 w 220"/>
                    <a:gd name="T69" fmla="*/ 54 h 262"/>
                    <a:gd name="T70" fmla="*/ 76 w 220"/>
                    <a:gd name="T71" fmla="*/ 38 h 262"/>
                    <a:gd name="T72" fmla="*/ 77 w 220"/>
                    <a:gd name="T73" fmla="*/ 19 h 262"/>
                    <a:gd name="T74" fmla="*/ 74 w 220"/>
                    <a:gd name="T75" fmla="*/ 2 h 262"/>
                    <a:gd name="T76" fmla="*/ 55 w 220"/>
                    <a:gd name="T77" fmla="*/ 0 h 262"/>
                    <a:gd name="T78" fmla="*/ 31 w 220"/>
                    <a:gd name="T79" fmla="*/ 1 h 262"/>
                    <a:gd name="T80" fmla="*/ 20 w 220"/>
                    <a:gd name="T81" fmla="*/ 19 h 262"/>
                    <a:gd name="T82" fmla="*/ 15 w 220"/>
                    <a:gd name="T83" fmla="*/ 40 h 262"/>
                    <a:gd name="T84" fmla="*/ 16 w 220"/>
                    <a:gd name="T85" fmla="*/ 192 h 262"/>
                    <a:gd name="T86" fmla="*/ 9 w 220"/>
                    <a:gd name="T87" fmla="*/ 219 h 262"/>
                    <a:gd name="T88" fmla="*/ 2 w 220"/>
                    <a:gd name="T89" fmla="*/ 248 h 262"/>
                    <a:gd name="T90" fmla="*/ 18 w 220"/>
                    <a:gd name="T91" fmla="*/ 247 h 262"/>
                    <a:gd name="T92" fmla="*/ 38 w 220"/>
                    <a:gd name="T93" fmla="*/ 246 h 262"/>
                    <a:gd name="T94" fmla="*/ 67 w 220"/>
                    <a:gd name="T95" fmla="*/ 246 h 262"/>
                    <a:gd name="T96" fmla="*/ 79 w 220"/>
                    <a:gd name="T97" fmla="*/ 246 h 262"/>
                    <a:gd name="T98" fmla="*/ 87 w 220"/>
                    <a:gd name="T99" fmla="*/ 243 h 262"/>
                    <a:gd name="T100" fmla="*/ 96 w 220"/>
                    <a:gd name="T101" fmla="*/ 256 h 262"/>
                    <a:gd name="T102" fmla="*/ 108 w 220"/>
                    <a:gd name="T103" fmla="*/ 258 h 262"/>
                    <a:gd name="T104" fmla="*/ 117 w 220"/>
                    <a:gd name="T105" fmla="*/ 243 h 262"/>
                    <a:gd name="T106" fmla="*/ 143 w 220"/>
                    <a:gd name="T107" fmla="*/ 243 h 262"/>
                    <a:gd name="T108" fmla="*/ 160 w 220"/>
                    <a:gd name="T109" fmla="*/ 256 h 262"/>
                    <a:gd name="T110" fmla="*/ 170 w 220"/>
                    <a:gd name="T111" fmla="*/ 260 h 262"/>
                    <a:gd name="T112" fmla="*/ 179 w 220"/>
                    <a:gd name="T113" fmla="*/ 243 h 262"/>
                    <a:gd name="T114" fmla="*/ 190 w 220"/>
                    <a:gd name="T115" fmla="*/ 244 h 26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20" h="262">
                      <a:moveTo>
                        <a:pt x="197" y="241"/>
                      </a:moveTo>
                      <a:lnTo>
                        <a:pt x="197" y="235"/>
                      </a:lnTo>
                      <a:lnTo>
                        <a:pt x="197" y="231"/>
                      </a:lnTo>
                      <a:lnTo>
                        <a:pt x="197" y="229"/>
                      </a:lnTo>
                      <a:lnTo>
                        <a:pt x="197" y="226"/>
                      </a:lnTo>
                      <a:lnTo>
                        <a:pt x="192" y="214"/>
                      </a:lnTo>
                      <a:lnTo>
                        <a:pt x="192" y="221"/>
                      </a:lnTo>
                      <a:lnTo>
                        <a:pt x="192" y="227"/>
                      </a:lnTo>
                      <a:lnTo>
                        <a:pt x="191" y="231"/>
                      </a:lnTo>
                      <a:lnTo>
                        <a:pt x="191" y="234"/>
                      </a:lnTo>
                      <a:lnTo>
                        <a:pt x="190" y="233"/>
                      </a:lnTo>
                      <a:lnTo>
                        <a:pt x="189" y="231"/>
                      </a:lnTo>
                      <a:lnTo>
                        <a:pt x="189" y="229"/>
                      </a:lnTo>
                      <a:lnTo>
                        <a:pt x="189" y="218"/>
                      </a:lnTo>
                      <a:lnTo>
                        <a:pt x="189" y="212"/>
                      </a:lnTo>
                      <a:lnTo>
                        <a:pt x="189" y="207"/>
                      </a:lnTo>
                      <a:lnTo>
                        <a:pt x="189" y="203"/>
                      </a:lnTo>
                      <a:lnTo>
                        <a:pt x="191" y="204"/>
                      </a:lnTo>
                      <a:lnTo>
                        <a:pt x="191" y="207"/>
                      </a:lnTo>
                      <a:lnTo>
                        <a:pt x="192" y="211"/>
                      </a:lnTo>
                      <a:lnTo>
                        <a:pt x="192" y="214"/>
                      </a:lnTo>
                      <a:lnTo>
                        <a:pt x="197" y="226"/>
                      </a:lnTo>
                      <a:lnTo>
                        <a:pt x="197" y="227"/>
                      </a:lnTo>
                      <a:lnTo>
                        <a:pt x="197" y="228"/>
                      </a:lnTo>
                      <a:lnTo>
                        <a:pt x="198" y="229"/>
                      </a:lnTo>
                      <a:lnTo>
                        <a:pt x="198" y="231"/>
                      </a:lnTo>
                      <a:lnTo>
                        <a:pt x="199" y="232"/>
                      </a:lnTo>
                      <a:lnTo>
                        <a:pt x="199" y="234"/>
                      </a:lnTo>
                      <a:lnTo>
                        <a:pt x="200" y="236"/>
                      </a:lnTo>
                      <a:lnTo>
                        <a:pt x="200" y="237"/>
                      </a:lnTo>
                      <a:lnTo>
                        <a:pt x="201" y="239"/>
                      </a:lnTo>
                      <a:lnTo>
                        <a:pt x="201" y="241"/>
                      </a:lnTo>
                      <a:lnTo>
                        <a:pt x="197" y="241"/>
                      </a:lnTo>
                      <a:lnTo>
                        <a:pt x="197" y="244"/>
                      </a:lnTo>
                      <a:lnTo>
                        <a:pt x="199" y="244"/>
                      </a:lnTo>
                      <a:lnTo>
                        <a:pt x="200" y="244"/>
                      </a:lnTo>
                      <a:lnTo>
                        <a:pt x="201" y="244"/>
                      </a:lnTo>
                      <a:lnTo>
                        <a:pt x="203" y="244"/>
                      </a:lnTo>
                      <a:lnTo>
                        <a:pt x="204" y="244"/>
                      </a:lnTo>
                      <a:lnTo>
                        <a:pt x="205" y="244"/>
                      </a:lnTo>
                      <a:lnTo>
                        <a:pt x="207" y="244"/>
                      </a:lnTo>
                      <a:lnTo>
                        <a:pt x="208" y="244"/>
                      </a:lnTo>
                      <a:lnTo>
                        <a:pt x="210" y="245"/>
                      </a:lnTo>
                      <a:lnTo>
                        <a:pt x="211" y="245"/>
                      </a:lnTo>
                      <a:lnTo>
                        <a:pt x="212" y="245"/>
                      </a:lnTo>
                      <a:lnTo>
                        <a:pt x="214" y="245"/>
                      </a:lnTo>
                      <a:lnTo>
                        <a:pt x="215" y="245"/>
                      </a:lnTo>
                      <a:lnTo>
                        <a:pt x="216" y="245"/>
                      </a:lnTo>
                      <a:lnTo>
                        <a:pt x="218" y="245"/>
                      </a:lnTo>
                      <a:lnTo>
                        <a:pt x="219" y="245"/>
                      </a:lnTo>
                      <a:lnTo>
                        <a:pt x="220" y="244"/>
                      </a:lnTo>
                      <a:lnTo>
                        <a:pt x="220" y="243"/>
                      </a:lnTo>
                      <a:lnTo>
                        <a:pt x="220" y="242"/>
                      </a:lnTo>
                      <a:lnTo>
                        <a:pt x="220" y="241"/>
                      </a:lnTo>
                      <a:lnTo>
                        <a:pt x="218" y="236"/>
                      </a:lnTo>
                      <a:lnTo>
                        <a:pt x="216" y="231"/>
                      </a:lnTo>
                      <a:lnTo>
                        <a:pt x="215" y="226"/>
                      </a:lnTo>
                      <a:lnTo>
                        <a:pt x="213" y="221"/>
                      </a:lnTo>
                      <a:lnTo>
                        <a:pt x="211" y="216"/>
                      </a:lnTo>
                      <a:lnTo>
                        <a:pt x="210" y="211"/>
                      </a:lnTo>
                      <a:lnTo>
                        <a:pt x="208" y="205"/>
                      </a:lnTo>
                      <a:lnTo>
                        <a:pt x="206" y="201"/>
                      </a:lnTo>
                      <a:lnTo>
                        <a:pt x="204" y="196"/>
                      </a:lnTo>
                      <a:lnTo>
                        <a:pt x="203" y="191"/>
                      </a:lnTo>
                      <a:lnTo>
                        <a:pt x="201" y="185"/>
                      </a:lnTo>
                      <a:lnTo>
                        <a:pt x="199" y="180"/>
                      </a:lnTo>
                      <a:lnTo>
                        <a:pt x="198" y="175"/>
                      </a:lnTo>
                      <a:lnTo>
                        <a:pt x="197" y="170"/>
                      </a:lnTo>
                      <a:lnTo>
                        <a:pt x="195" y="165"/>
                      </a:lnTo>
                      <a:lnTo>
                        <a:pt x="193" y="159"/>
                      </a:lnTo>
                      <a:lnTo>
                        <a:pt x="193" y="156"/>
                      </a:lnTo>
                      <a:lnTo>
                        <a:pt x="192" y="153"/>
                      </a:lnTo>
                      <a:lnTo>
                        <a:pt x="192" y="150"/>
                      </a:lnTo>
                      <a:lnTo>
                        <a:pt x="191" y="146"/>
                      </a:lnTo>
                      <a:lnTo>
                        <a:pt x="190" y="143"/>
                      </a:lnTo>
                      <a:lnTo>
                        <a:pt x="189" y="140"/>
                      </a:lnTo>
                      <a:lnTo>
                        <a:pt x="189" y="137"/>
                      </a:lnTo>
                      <a:lnTo>
                        <a:pt x="188" y="135"/>
                      </a:lnTo>
                      <a:lnTo>
                        <a:pt x="187" y="125"/>
                      </a:lnTo>
                      <a:lnTo>
                        <a:pt x="186" y="115"/>
                      </a:lnTo>
                      <a:lnTo>
                        <a:pt x="186" y="105"/>
                      </a:lnTo>
                      <a:lnTo>
                        <a:pt x="186" y="95"/>
                      </a:lnTo>
                      <a:lnTo>
                        <a:pt x="186" y="86"/>
                      </a:lnTo>
                      <a:lnTo>
                        <a:pt x="187" y="77"/>
                      </a:lnTo>
                      <a:lnTo>
                        <a:pt x="189" y="67"/>
                      </a:lnTo>
                      <a:lnTo>
                        <a:pt x="191" y="59"/>
                      </a:lnTo>
                      <a:lnTo>
                        <a:pt x="191" y="58"/>
                      </a:lnTo>
                      <a:lnTo>
                        <a:pt x="191" y="57"/>
                      </a:lnTo>
                      <a:lnTo>
                        <a:pt x="190" y="55"/>
                      </a:lnTo>
                      <a:lnTo>
                        <a:pt x="189" y="54"/>
                      </a:lnTo>
                      <a:lnTo>
                        <a:pt x="188" y="52"/>
                      </a:lnTo>
                      <a:lnTo>
                        <a:pt x="188" y="50"/>
                      </a:lnTo>
                      <a:lnTo>
                        <a:pt x="187" y="48"/>
                      </a:lnTo>
                      <a:lnTo>
                        <a:pt x="187" y="47"/>
                      </a:lnTo>
                      <a:lnTo>
                        <a:pt x="186" y="45"/>
                      </a:lnTo>
                      <a:lnTo>
                        <a:pt x="186" y="44"/>
                      </a:lnTo>
                      <a:lnTo>
                        <a:pt x="185" y="41"/>
                      </a:lnTo>
                      <a:lnTo>
                        <a:pt x="184" y="38"/>
                      </a:lnTo>
                      <a:lnTo>
                        <a:pt x="183" y="36"/>
                      </a:lnTo>
                      <a:lnTo>
                        <a:pt x="182" y="34"/>
                      </a:lnTo>
                      <a:lnTo>
                        <a:pt x="182" y="32"/>
                      </a:lnTo>
                      <a:lnTo>
                        <a:pt x="181" y="29"/>
                      </a:lnTo>
                      <a:lnTo>
                        <a:pt x="180" y="27"/>
                      </a:lnTo>
                      <a:lnTo>
                        <a:pt x="179" y="24"/>
                      </a:lnTo>
                      <a:lnTo>
                        <a:pt x="178" y="23"/>
                      </a:lnTo>
                      <a:lnTo>
                        <a:pt x="178" y="22"/>
                      </a:lnTo>
                      <a:lnTo>
                        <a:pt x="176" y="22"/>
                      </a:lnTo>
                      <a:lnTo>
                        <a:pt x="176" y="24"/>
                      </a:lnTo>
                      <a:lnTo>
                        <a:pt x="177" y="27"/>
                      </a:lnTo>
                      <a:lnTo>
                        <a:pt x="178" y="29"/>
                      </a:lnTo>
                      <a:lnTo>
                        <a:pt x="178" y="31"/>
                      </a:lnTo>
                      <a:lnTo>
                        <a:pt x="177" y="32"/>
                      </a:lnTo>
                      <a:lnTo>
                        <a:pt x="176" y="32"/>
                      </a:lnTo>
                      <a:lnTo>
                        <a:pt x="175" y="32"/>
                      </a:lnTo>
                      <a:lnTo>
                        <a:pt x="174" y="32"/>
                      </a:lnTo>
                      <a:lnTo>
                        <a:pt x="173" y="32"/>
                      </a:lnTo>
                      <a:lnTo>
                        <a:pt x="172" y="33"/>
                      </a:lnTo>
                      <a:lnTo>
                        <a:pt x="170" y="33"/>
                      </a:lnTo>
                      <a:lnTo>
                        <a:pt x="168" y="34"/>
                      </a:lnTo>
                      <a:lnTo>
                        <a:pt x="168" y="32"/>
                      </a:lnTo>
                      <a:lnTo>
                        <a:pt x="168" y="30"/>
                      </a:lnTo>
                      <a:lnTo>
                        <a:pt x="168" y="27"/>
                      </a:lnTo>
                      <a:lnTo>
                        <a:pt x="169" y="23"/>
                      </a:lnTo>
                      <a:lnTo>
                        <a:pt x="159" y="24"/>
                      </a:lnTo>
                      <a:lnTo>
                        <a:pt x="159" y="27"/>
                      </a:lnTo>
                      <a:lnTo>
                        <a:pt x="159" y="31"/>
                      </a:lnTo>
                      <a:lnTo>
                        <a:pt x="159" y="35"/>
                      </a:lnTo>
                      <a:lnTo>
                        <a:pt x="158" y="37"/>
                      </a:lnTo>
                      <a:lnTo>
                        <a:pt x="156" y="39"/>
                      </a:lnTo>
                      <a:lnTo>
                        <a:pt x="154" y="40"/>
                      </a:lnTo>
                      <a:lnTo>
                        <a:pt x="152" y="40"/>
                      </a:lnTo>
                      <a:lnTo>
                        <a:pt x="150" y="42"/>
                      </a:lnTo>
                      <a:lnTo>
                        <a:pt x="148" y="43"/>
                      </a:lnTo>
                      <a:lnTo>
                        <a:pt x="146" y="44"/>
                      </a:lnTo>
                      <a:lnTo>
                        <a:pt x="144" y="45"/>
                      </a:lnTo>
                      <a:lnTo>
                        <a:pt x="142" y="46"/>
                      </a:lnTo>
                      <a:lnTo>
                        <a:pt x="140" y="47"/>
                      </a:lnTo>
                      <a:lnTo>
                        <a:pt x="138" y="49"/>
                      </a:lnTo>
                      <a:lnTo>
                        <a:pt x="136" y="50"/>
                      </a:lnTo>
                      <a:lnTo>
                        <a:pt x="134" y="51"/>
                      </a:lnTo>
                      <a:lnTo>
                        <a:pt x="132" y="52"/>
                      </a:lnTo>
                      <a:lnTo>
                        <a:pt x="130" y="54"/>
                      </a:lnTo>
                      <a:lnTo>
                        <a:pt x="128" y="55"/>
                      </a:lnTo>
                      <a:lnTo>
                        <a:pt x="126" y="57"/>
                      </a:lnTo>
                      <a:lnTo>
                        <a:pt x="125" y="57"/>
                      </a:lnTo>
                      <a:lnTo>
                        <a:pt x="126" y="52"/>
                      </a:lnTo>
                      <a:lnTo>
                        <a:pt x="126" y="48"/>
                      </a:lnTo>
                      <a:lnTo>
                        <a:pt x="126" y="45"/>
                      </a:lnTo>
                      <a:lnTo>
                        <a:pt x="126" y="39"/>
                      </a:lnTo>
                      <a:lnTo>
                        <a:pt x="115" y="47"/>
                      </a:lnTo>
                      <a:lnTo>
                        <a:pt x="115" y="51"/>
                      </a:lnTo>
                      <a:lnTo>
                        <a:pt x="115" y="57"/>
                      </a:lnTo>
                      <a:lnTo>
                        <a:pt x="115" y="63"/>
                      </a:lnTo>
                      <a:lnTo>
                        <a:pt x="114" y="67"/>
                      </a:lnTo>
                      <a:lnTo>
                        <a:pt x="112" y="68"/>
                      </a:lnTo>
                      <a:lnTo>
                        <a:pt x="111" y="70"/>
                      </a:lnTo>
                      <a:lnTo>
                        <a:pt x="109" y="71"/>
                      </a:lnTo>
                      <a:lnTo>
                        <a:pt x="108" y="72"/>
                      </a:lnTo>
                      <a:lnTo>
                        <a:pt x="107" y="73"/>
                      </a:lnTo>
                      <a:lnTo>
                        <a:pt x="105" y="75"/>
                      </a:lnTo>
                      <a:lnTo>
                        <a:pt x="104" y="76"/>
                      </a:lnTo>
                      <a:lnTo>
                        <a:pt x="103" y="78"/>
                      </a:lnTo>
                      <a:lnTo>
                        <a:pt x="101" y="79"/>
                      </a:lnTo>
                      <a:lnTo>
                        <a:pt x="100" y="80"/>
                      </a:lnTo>
                      <a:lnTo>
                        <a:pt x="99" y="81"/>
                      </a:lnTo>
                      <a:lnTo>
                        <a:pt x="98" y="83"/>
                      </a:lnTo>
                      <a:lnTo>
                        <a:pt x="96" y="84"/>
                      </a:lnTo>
                      <a:lnTo>
                        <a:pt x="95" y="85"/>
                      </a:lnTo>
                      <a:lnTo>
                        <a:pt x="94" y="87"/>
                      </a:lnTo>
                      <a:lnTo>
                        <a:pt x="93" y="88"/>
                      </a:lnTo>
                      <a:lnTo>
                        <a:pt x="92" y="89"/>
                      </a:lnTo>
                      <a:lnTo>
                        <a:pt x="91" y="90"/>
                      </a:lnTo>
                      <a:lnTo>
                        <a:pt x="90" y="90"/>
                      </a:lnTo>
                      <a:lnTo>
                        <a:pt x="89" y="92"/>
                      </a:lnTo>
                      <a:lnTo>
                        <a:pt x="88" y="92"/>
                      </a:lnTo>
                      <a:lnTo>
                        <a:pt x="87" y="94"/>
                      </a:lnTo>
                      <a:lnTo>
                        <a:pt x="87" y="95"/>
                      </a:lnTo>
                      <a:lnTo>
                        <a:pt x="87" y="86"/>
                      </a:lnTo>
                      <a:lnTo>
                        <a:pt x="87" y="80"/>
                      </a:lnTo>
                      <a:lnTo>
                        <a:pt x="87" y="75"/>
                      </a:lnTo>
                      <a:lnTo>
                        <a:pt x="87" y="68"/>
                      </a:lnTo>
                      <a:lnTo>
                        <a:pt x="76" y="80"/>
                      </a:lnTo>
                      <a:lnTo>
                        <a:pt x="76" y="91"/>
                      </a:lnTo>
                      <a:lnTo>
                        <a:pt x="76" y="98"/>
                      </a:lnTo>
                      <a:lnTo>
                        <a:pt x="76" y="102"/>
                      </a:lnTo>
                      <a:lnTo>
                        <a:pt x="76" y="109"/>
                      </a:lnTo>
                      <a:lnTo>
                        <a:pt x="76" y="110"/>
                      </a:lnTo>
                      <a:lnTo>
                        <a:pt x="75" y="110"/>
                      </a:lnTo>
                      <a:lnTo>
                        <a:pt x="74" y="111"/>
                      </a:lnTo>
                      <a:lnTo>
                        <a:pt x="73" y="112"/>
                      </a:lnTo>
                      <a:lnTo>
                        <a:pt x="74" y="104"/>
                      </a:lnTo>
                      <a:lnTo>
                        <a:pt x="74" y="98"/>
                      </a:lnTo>
                      <a:lnTo>
                        <a:pt x="75" y="92"/>
                      </a:lnTo>
                      <a:lnTo>
                        <a:pt x="76" y="83"/>
                      </a:lnTo>
                      <a:lnTo>
                        <a:pt x="76" y="81"/>
                      </a:lnTo>
                      <a:lnTo>
                        <a:pt x="76" y="80"/>
                      </a:lnTo>
                      <a:lnTo>
                        <a:pt x="87" y="68"/>
                      </a:lnTo>
                      <a:lnTo>
                        <a:pt x="89" y="67"/>
                      </a:lnTo>
                      <a:lnTo>
                        <a:pt x="91" y="66"/>
                      </a:lnTo>
                      <a:lnTo>
                        <a:pt x="92" y="64"/>
                      </a:lnTo>
                      <a:lnTo>
                        <a:pt x="94" y="62"/>
                      </a:lnTo>
                      <a:lnTo>
                        <a:pt x="95" y="61"/>
                      </a:lnTo>
                      <a:lnTo>
                        <a:pt x="97" y="59"/>
                      </a:lnTo>
                      <a:lnTo>
                        <a:pt x="99" y="58"/>
                      </a:lnTo>
                      <a:lnTo>
                        <a:pt x="100" y="57"/>
                      </a:lnTo>
                      <a:lnTo>
                        <a:pt x="102" y="55"/>
                      </a:lnTo>
                      <a:lnTo>
                        <a:pt x="104" y="54"/>
                      </a:lnTo>
                      <a:lnTo>
                        <a:pt x="105" y="53"/>
                      </a:lnTo>
                      <a:lnTo>
                        <a:pt x="107" y="52"/>
                      </a:lnTo>
                      <a:lnTo>
                        <a:pt x="109" y="50"/>
                      </a:lnTo>
                      <a:lnTo>
                        <a:pt x="110" y="49"/>
                      </a:lnTo>
                      <a:lnTo>
                        <a:pt x="112" y="47"/>
                      </a:lnTo>
                      <a:lnTo>
                        <a:pt x="114" y="47"/>
                      </a:lnTo>
                      <a:lnTo>
                        <a:pt x="115" y="47"/>
                      </a:lnTo>
                      <a:lnTo>
                        <a:pt x="126" y="39"/>
                      </a:lnTo>
                      <a:lnTo>
                        <a:pt x="128" y="37"/>
                      </a:lnTo>
                      <a:lnTo>
                        <a:pt x="130" y="36"/>
                      </a:lnTo>
                      <a:lnTo>
                        <a:pt x="132" y="35"/>
                      </a:lnTo>
                      <a:lnTo>
                        <a:pt x="134" y="34"/>
                      </a:lnTo>
                      <a:lnTo>
                        <a:pt x="136" y="32"/>
                      </a:lnTo>
                      <a:lnTo>
                        <a:pt x="138" y="32"/>
                      </a:lnTo>
                      <a:lnTo>
                        <a:pt x="140" y="30"/>
                      </a:lnTo>
                      <a:lnTo>
                        <a:pt x="142" y="29"/>
                      </a:lnTo>
                      <a:lnTo>
                        <a:pt x="144" y="29"/>
                      </a:lnTo>
                      <a:lnTo>
                        <a:pt x="146" y="28"/>
                      </a:lnTo>
                      <a:lnTo>
                        <a:pt x="148" y="27"/>
                      </a:lnTo>
                      <a:lnTo>
                        <a:pt x="151" y="27"/>
                      </a:lnTo>
                      <a:lnTo>
                        <a:pt x="153" y="26"/>
                      </a:lnTo>
                      <a:lnTo>
                        <a:pt x="155" y="25"/>
                      </a:lnTo>
                      <a:lnTo>
                        <a:pt x="157" y="25"/>
                      </a:lnTo>
                      <a:lnTo>
                        <a:pt x="159" y="24"/>
                      </a:lnTo>
                      <a:lnTo>
                        <a:pt x="169" y="23"/>
                      </a:lnTo>
                      <a:lnTo>
                        <a:pt x="170" y="23"/>
                      </a:lnTo>
                      <a:lnTo>
                        <a:pt x="171" y="23"/>
                      </a:lnTo>
                      <a:lnTo>
                        <a:pt x="171" y="22"/>
                      </a:lnTo>
                      <a:lnTo>
                        <a:pt x="172" y="22"/>
                      </a:lnTo>
                      <a:lnTo>
                        <a:pt x="173" y="22"/>
                      </a:lnTo>
                      <a:lnTo>
                        <a:pt x="174" y="22"/>
                      </a:lnTo>
                      <a:lnTo>
                        <a:pt x="175" y="22"/>
                      </a:lnTo>
                      <a:lnTo>
                        <a:pt x="176" y="22"/>
                      </a:lnTo>
                      <a:lnTo>
                        <a:pt x="178" y="22"/>
                      </a:lnTo>
                      <a:lnTo>
                        <a:pt x="178" y="20"/>
                      </a:lnTo>
                      <a:lnTo>
                        <a:pt x="177" y="18"/>
                      </a:lnTo>
                      <a:lnTo>
                        <a:pt x="176" y="16"/>
                      </a:lnTo>
                      <a:lnTo>
                        <a:pt x="176" y="14"/>
                      </a:lnTo>
                      <a:lnTo>
                        <a:pt x="175" y="12"/>
                      </a:lnTo>
                      <a:lnTo>
                        <a:pt x="175" y="10"/>
                      </a:lnTo>
                      <a:lnTo>
                        <a:pt x="174" y="9"/>
                      </a:lnTo>
                      <a:lnTo>
                        <a:pt x="174" y="7"/>
                      </a:lnTo>
                      <a:lnTo>
                        <a:pt x="173" y="7"/>
                      </a:lnTo>
                      <a:lnTo>
                        <a:pt x="172" y="7"/>
                      </a:lnTo>
                      <a:lnTo>
                        <a:pt x="171" y="7"/>
                      </a:lnTo>
                      <a:lnTo>
                        <a:pt x="169" y="7"/>
                      </a:lnTo>
                      <a:lnTo>
                        <a:pt x="167" y="7"/>
                      </a:lnTo>
                      <a:lnTo>
                        <a:pt x="163" y="7"/>
                      </a:lnTo>
                      <a:lnTo>
                        <a:pt x="162" y="8"/>
                      </a:lnTo>
                      <a:lnTo>
                        <a:pt x="161" y="8"/>
                      </a:lnTo>
                      <a:lnTo>
                        <a:pt x="159" y="8"/>
                      </a:lnTo>
                      <a:lnTo>
                        <a:pt x="158" y="8"/>
                      </a:lnTo>
                      <a:lnTo>
                        <a:pt x="157" y="9"/>
                      </a:lnTo>
                      <a:lnTo>
                        <a:pt x="155" y="9"/>
                      </a:lnTo>
                      <a:lnTo>
                        <a:pt x="154" y="10"/>
                      </a:lnTo>
                      <a:lnTo>
                        <a:pt x="152" y="10"/>
                      </a:lnTo>
                      <a:lnTo>
                        <a:pt x="151" y="10"/>
                      </a:lnTo>
                      <a:lnTo>
                        <a:pt x="149" y="10"/>
                      </a:lnTo>
                      <a:lnTo>
                        <a:pt x="148" y="11"/>
                      </a:lnTo>
                      <a:lnTo>
                        <a:pt x="146" y="11"/>
                      </a:lnTo>
                      <a:lnTo>
                        <a:pt x="145" y="12"/>
                      </a:lnTo>
                      <a:lnTo>
                        <a:pt x="144" y="12"/>
                      </a:lnTo>
                      <a:lnTo>
                        <a:pt x="143" y="13"/>
                      </a:lnTo>
                      <a:lnTo>
                        <a:pt x="142" y="14"/>
                      </a:lnTo>
                      <a:lnTo>
                        <a:pt x="140" y="14"/>
                      </a:lnTo>
                      <a:lnTo>
                        <a:pt x="138" y="15"/>
                      </a:lnTo>
                      <a:lnTo>
                        <a:pt x="136" y="16"/>
                      </a:lnTo>
                      <a:lnTo>
                        <a:pt x="134" y="16"/>
                      </a:lnTo>
                      <a:lnTo>
                        <a:pt x="132" y="17"/>
                      </a:lnTo>
                      <a:lnTo>
                        <a:pt x="131" y="18"/>
                      </a:lnTo>
                      <a:lnTo>
                        <a:pt x="129" y="19"/>
                      </a:lnTo>
                      <a:lnTo>
                        <a:pt x="127" y="19"/>
                      </a:lnTo>
                      <a:lnTo>
                        <a:pt x="126" y="21"/>
                      </a:lnTo>
                      <a:lnTo>
                        <a:pt x="124" y="22"/>
                      </a:lnTo>
                      <a:lnTo>
                        <a:pt x="122" y="22"/>
                      </a:lnTo>
                      <a:lnTo>
                        <a:pt x="120" y="24"/>
                      </a:lnTo>
                      <a:lnTo>
                        <a:pt x="119" y="24"/>
                      </a:lnTo>
                      <a:lnTo>
                        <a:pt x="117" y="25"/>
                      </a:lnTo>
                      <a:lnTo>
                        <a:pt x="115" y="27"/>
                      </a:lnTo>
                      <a:lnTo>
                        <a:pt x="113" y="27"/>
                      </a:lnTo>
                      <a:lnTo>
                        <a:pt x="111" y="29"/>
                      </a:lnTo>
                      <a:lnTo>
                        <a:pt x="109" y="30"/>
                      </a:lnTo>
                      <a:lnTo>
                        <a:pt x="107" y="32"/>
                      </a:lnTo>
                      <a:lnTo>
                        <a:pt x="105" y="34"/>
                      </a:lnTo>
                      <a:lnTo>
                        <a:pt x="103" y="35"/>
                      </a:lnTo>
                      <a:lnTo>
                        <a:pt x="101" y="37"/>
                      </a:lnTo>
                      <a:lnTo>
                        <a:pt x="98" y="38"/>
                      </a:lnTo>
                      <a:lnTo>
                        <a:pt x="97" y="40"/>
                      </a:lnTo>
                      <a:lnTo>
                        <a:pt x="95" y="42"/>
                      </a:lnTo>
                      <a:lnTo>
                        <a:pt x="93" y="43"/>
                      </a:lnTo>
                      <a:lnTo>
                        <a:pt x="90" y="45"/>
                      </a:lnTo>
                      <a:lnTo>
                        <a:pt x="88" y="46"/>
                      </a:lnTo>
                      <a:lnTo>
                        <a:pt x="87" y="47"/>
                      </a:lnTo>
                      <a:lnTo>
                        <a:pt x="84" y="50"/>
                      </a:lnTo>
                      <a:lnTo>
                        <a:pt x="82" y="51"/>
                      </a:lnTo>
                      <a:lnTo>
                        <a:pt x="80" y="52"/>
                      </a:lnTo>
                      <a:lnTo>
                        <a:pt x="80" y="53"/>
                      </a:lnTo>
                      <a:lnTo>
                        <a:pt x="79" y="54"/>
                      </a:lnTo>
                      <a:lnTo>
                        <a:pt x="78" y="55"/>
                      </a:lnTo>
                      <a:lnTo>
                        <a:pt x="79" y="50"/>
                      </a:lnTo>
                      <a:lnTo>
                        <a:pt x="79" y="46"/>
                      </a:lnTo>
                      <a:lnTo>
                        <a:pt x="79" y="42"/>
                      </a:lnTo>
                      <a:lnTo>
                        <a:pt x="79" y="39"/>
                      </a:lnTo>
                      <a:lnTo>
                        <a:pt x="78" y="39"/>
                      </a:lnTo>
                      <a:lnTo>
                        <a:pt x="77" y="39"/>
                      </a:lnTo>
                      <a:lnTo>
                        <a:pt x="76" y="38"/>
                      </a:lnTo>
                      <a:lnTo>
                        <a:pt x="75" y="38"/>
                      </a:lnTo>
                      <a:lnTo>
                        <a:pt x="75" y="35"/>
                      </a:lnTo>
                      <a:lnTo>
                        <a:pt x="76" y="30"/>
                      </a:lnTo>
                      <a:lnTo>
                        <a:pt x="76" y="27"/>
                      </a:lnTo>
                      <a:lnTo>
                        <a:pt x="76" y="23"/>
                      </a:lnTo>
                      <a:lnTo>
                        <a:pt x="77" y="19"/>
                      </a:lnTo>
                      <a:lnTo>
                        <a:pt x="78" y="15"/>
                      </a:lnTo>
                      <a:lnTo>
                        <a:pt x="78" y="12"/>
                      </a:lnTo>
                      <a:lnTo>
                        <a:pt x="79" y="8"/>
                      </a:lnTo>
                      <a:lnTo>
                        <a:pt x="78" y="7"/>
                      </a:lnTo>
                      <a:lnTo>
                        <a:pt x="78" y="5"/>
                      </a:lnTo>
                      <a:lnTo>
                        <a:pt x="77" y="4"/>
                      </a:lnTo>
                      <a:lnTo>
                        <a:pt x="76" y="3"/>
                      </a:lnTo>
                      <a:lnTo>
                        <a:pt x="74" y="2"/>
                      </a:lnTo>
                      <a:lnTo>
                        <a:pt x="72" y="2"/>
                      </a:lnTo>
                      <a:lnTo>
                        <a:pt x="70" y="2"/>
                      </a:lnTo>
                      <a:lnTo>
                        <a:pt x="68" y="2"/>
                      </a:lnTo>
                      <a:lnTo>
                        <a:pt x="66" y="1"/>
                      </a:lnTo>
                      <a:lnTo>
                        <a:pt x="65" y="0"/>
                      </a:lnTo>
                      <a:lnTo>
                        <a:pt x="63" y="0"/>
                      </a:lnTo>
                      <a:lnTo>
                        <a:pt x="60" y="0"/>
                      </a:lnTo>
                      <a:lnTo>
                        <a:pt x="57" y="0"/>
                      </a:lnTo>
                      <a:lnTo>
                        <a:pt x="55" y="0"/>
                      </a:lnTo>
                      <a:lnTo>
                        <a:pt x="52" y="0"/>
                      </a:lnTo>
                      <a:lnTo>
                        <a:pt x="49" y="0"/>
                      </a:lnTo>
                      <a:lnTo>
                        <a:pt x="47" y="0"/>
                      </a:lnTo>
                      <a:lnTo>
                        <a:pt x="44" y="0"/>
                      </a:lnTo>
                      <a:lnTo>
                        <a:pt x="41" y="0"/>
                      </a:lnTo>
                      <a:lnTo>
                        <a:pt x="39" y="0"/>
                      </a:lnTo>
                      <a:lnTo>
                        <a:pt x="36" y="0"/>
                      </a:lnTo>
                      <a:lnTo>
                        <a:pt x="34" y="1"/>
                      </a:lnTo>
                      <a:lnTo>
                        <a:pt x="31" y="1"/>
                      </a:lnTo>
                      <a:lnTo>
                        <a:pt x="28" y="2"/>
                      </a:lnTo>
                      <a:lnTo>
                        <a:pt x="26" y="2"/>
                      </a:lnTo>
                      <a:lnTo>
                        <a:pt x="23" y="2"/>
                      </a:lnTo>
                      <a:lnTo>
                        <a:pt x="21" y="2"/>
                      </a:lnTo>
                      <a:lnTo>
                        <a:pt x="20" y="3"/>
                      </a:lnTo>
                      <a:lnTo>
                        <a:pt x="20" y="4"/>
                      </a:lnTo>
                      <a:lnTo>
                        <a:pt x="19" y="5"/>
                      </a:lnTo>
                      <a:lnTo>
                        <a:pt x="20" y="19"/>
                      </a:lnTo>
                      <a:lnTo>
                        <a:pt x="20" y="27"/>
                      </a:lnTo>
                      <a:lnTo>
                        <a:pt x="20" y="32"/>
                      </a:lnTo>
                      <a:lnTo>
                        <a:pt x="20" y="37"/>
                      </a:lnTo>
                      <a:lnTo>
                        <a:pt x="19" y="37"/>
                      </a:lnTo>
                      <a:lnTo>
                        <a:pt x="18" y="38"/>
                      </a:lnTo>
                      <a:lnTo>
                        <a:pt x="17" y="38"/>
                      </a:lnTo>
                      <a:lnTo>
                        <a:pt x="16" y="39"/>
                      </a:lnTo>
                      <a:lnTo>
                        <a:pt x="15" y="39"/>
                      </a:lnTo>
                      <a:lnTo>
                        <a:pt x="15" y="40"/>
                      </a:lnTo>
                      <a:lnTo>
                        <a:pt x="14" y="40"/>
                      </a:lnTo>
                      <a:lnTo>
                        <a:pt x="14" y="42"/>
                      </a:lnTo>
                      <a:lnTo>
                        <a:pt x="14" y="63"/>
                      </a:lnTo>
                      <a:lnTo>
                        <a:pt x="14" y="85"/>
                      </a:lnTo>
                      <a:lnTo>
                        <a:pt x="14" y="106"/>
                      </a:lnTo>
                      <a:lnTo>
                        <a:pt x="15" y="128"/>
                      </a:lnTo>
                      <a:lnTo>
                        <a:pt x="15" y="149"/>
                      </a:lnTo>
                      <a:lnTo>
                        <a:pt x="16" y="170"/>
                      </a:lnTo>
                      <a:lnTo>
                        <a:pt x="16" y="192"/>
                      </a:lnTo>
                      <a:lnTo>
                        <a:pt x="17" y="213"/>
                      </a:lnTo>
                      <a:lnTo>
                        <a:pt x="17" y="214"/>
                      </a:lnTo>
                      <a:lnTo>
                        <a:pt x="17" y="216"/>
                      </a:lnTo>
                      <a:lnTo>
                        <a:pt x="17" y="218"/>
                      </a:lnTo>
                      <a:lnTo>
                        <a:pt x="14" y="218"/>
                      </a:lnTo>
                      <a:lnTo>
                        <a:pt x="13" y="218"/>
                      </a:lnTo>
                      <a:lnTo>
                        <a:pt x="11" y="218"/>
                      </a:lnTo>
                      <a:lnTo>
                        <a:pt x="9" y="219"/>
                      </a:lnTo>
                      <a:lnTo>
                        <a:pt x="7" y="219"/>
                      </a:lnTo>
                      <a:lnTo>
                        <a:pt x="5" y="220"/>
                      </a:lnTo>
                      <a:lnTo>
                        <a:pt x="3" y="220"/>
                      </a:lnTo>
                      <a:lnTo>
                        <a:pt x="1" y="221"/>
                      </a:lnTo>
                      <a:lnTo>
                        <a:pt x="0" y="226"/>
                      </a:lnTo>
                      <a:lnTo>
                        <a:pt x="0" y="235"/>
                      </a:lnTo>
                      <a:lnTo>
                        <a:pt x="1" y="243"/>
                      </a:lnTo>
                      <a:lnTo>
                        <a:pt x="2" y="248"/>
                      </a:lnTo>
                      <a:lnTo>
                        <a:pt x="3" y="248"/>
                      </a:lnTo>
                      <a:lnTo>
                        <a:pt x="4" y="248"/>
                      </a:lnTo>
                      <a:lnTo>
                        <a:pt x="5" y="248"/>
                      </a:lnTo>
                      <a:lnTo>
                        <a:pt x="6" y="248"/>
                      </a:lnTo>
                      <a:lnTo>
                        <a:pt x="8" y="248"/>
                      </a:lnTo>
                      <a:lnTo>
                        <a:pt x="10" y="248"/>
                      </a:lnTo>
                      <a:lnTo>
                        <a:pt x="13" y="248"/>
                      </a:lnTo>
                      <a:lnTo>
                        <a:pt x="15" y="248"/>
                      </a:lnTo>
                      <a:lnTo>
                        <a:pt x="18" y="247"/>
                      </a:lnTo>
                      <a:lnTo>
                        <a:pt x="20" y="247"/>
                      </a:lnTo>
                      <a:lnTo>
                        <a:pt x="23" y="247"/>
                      </a:lnTo>
                      <a:lnTo>
                        <a:pt x="25" y="247"/>
                      </a:lnTo>
                      <a:lnTo>
                        <a:pt x="28" y="247"/>
                      </a:lnTo>
                      <a:lnTo>
                        <a:pt x="30" y="247"/>
                      </a:lnTo>
                      <a:lnTo>
                        <a:pt x="32" y="246"/>
                      </a:lnTo>
                      <a:lnTo>
                        <a:pt x="34" y="246"/>
                      </a:lnTo>
                      <a:lnTo>
                        <a:pt x="36" y="246"/>
                      </a:lnTo>
                      <a:lnTo>
                        <a:pt x="38" y="246"/>
                      </a:lnTo>
                      <a:lnTo>
                        <a:pt x="40" y="246"/>
                      </a:lnTo>
                      <a:lnTo>
                        <a:pt x="41" y="246"/>
                      </a:lnTo>
                      <a:lnTo>
                        <a:pt x="43" y="246"/>
                      </a:lnTo>
                      <a:lnTo>
                        <a:pt x="44" y="246"/>
                      </a:lnTo>
                      <a:lnTo>
                        <a:pt x="50" y="246"/>
                      </a:lnTo>
                      <a:lnTo>
                        <a:pt x="56" y="246"/>
                      </a:lnTo>
                      <a:lnTo>
                        <a:pt x="60" y="246"/>
                      </a:lnTo>
                      <a:lnTo>
                        <a:pt x="64" y="246"/>
                      </a:lnTo>
                      <a:lnTo>
                        <a:pt x="67" y="246"/>
                      </a:lnTo>
                      <a:lnTo>
                        <a:pt x="70" y="246"/>
                      </a:lnTo>
                      <a:lnTo>
                        <a:pt x="72" y="246"/>
                      </a:lnTo>
                      <a:lnTo>
                        <a:pt x="74" y="246"/>
                      </a:lnTo>
                      <a:lnTo>
                        <a:pt x="76" y="246"/>
                      </a:lnTo>
                      <a:lnTo>
                        <a:pt x="77" y="246"/>
                      </a:lnTo>
                      <a:lnTo>
                        <a:pt x="78" y="246"/>
                      </a:lnTo>
                      <a:lnTo>
                        <a:pt x="79" y="246"/>
                      </a:lnTo>
                      <a:lnTo>
                        <a:pt x="80" y="246"/>
                      </a:lnTo>
                      <a:lnTo>
                        <a:pt x="80" y="245"/>
                      </a:lnTo>
                      <a:lnTo>
                        <a:pt x="80" y="244"/>
                      </a:lnTo>
                      <a:lnTo>
                        <a:pt x="80" y="243"/>
                      </a:lnTo>
                      <a:lnTo>
                        <a:pt x="83" y="243"/>
                      </a:lnTo>
                      <a:lnTo>
                        <a:pt x="85" y="243"/>
                      </a:lnTo>
                      <a:lnTo>
                        <a:pt x="87" y="243"/>
                      </a:lnTo>
                      <a:lnTo>
                        <a:pt x="89" y="243"/>
                      </a:lnTo>
                      <a:lnTo>
                        <a:pt x="90" y="243"/>
                      </a:lnTo>
                      <a:lnTo>
                        <a:pt x="92" y="243"/>
                      </a:lnTo>
                      <a:lnTo>
                        <a:pt x="93" y="244"/>
                      </a:lnTo>
                      <a:lnTo>
                        <a:pt x="93" y="245"/>
                      </a:lnTo>
                      <a:lnTo>
                        <a:pt x="94" y="246"/>
                      </a:lnTo>
                      <a:lnTo>
                        <a:pt x="94" y="250"/>
                      </a:lnTo>
                      <a:lnTo>
                        <a:pt x="95" y="254"/>
                      </a:lnTo>
                      <a:lnTo>
                        <a:pt x="96" y="256"/>
                      </a:lnTo>
                      <a:lnTo>
                        <a:pt x="98" y="257"/>
                      </a:lnTo>
                      <a:lnTo>
                        <a:pt x="98" y="259"/>
                      </a:lnTo>
                      <a:lnTo>
                        <a:pt x="99" y="259"/>
                      </a:lnTo>
                      <a:lnTo>
                        <a:pt x="101" y="260"/>
                      </a:lnTo>
                      <a:lnTo>
                        <a:pt x="102" y="261"/>
                      </a:lnTo>
                      <a:lnTo>
                        <a:pt x="104" y="261"/>
                      </a:lnTo>
                      <a:lnTo>
                        <a:pt x="105" y="261"/>
                      </a:lnTo>
                      <a:lnTo>
                        <a:pt x="107" y="259"/>
                      </a:lnTo>
                      <a:lnTo>
                        <a:pt x="108" y="258"/>
                      </a:lnTo>
                      <a:lnTo>
                        <a:pt x="109" y="256"/>
                      </a:lnTo>
                      <a:lnTo>
                        <a:pt x="110" y="254"/>
                      </a:lnTo>
                      <a:lnTo>
                        <a:pt x="111" y="251"/>
                      </a:lnTo>
                      <a:lnTo>
                        <a:pt x="111" y="249"/>
                      </a:lnTo>
                      <a:lnTo>
                        <a:pt x="112" y="246"/>
                      </a:lnTo>
                      <a:lnTo>
                        <a:pt x="113" y="243"/>
                      </a:lnTo>
                      <a:lnTo>
                        <a:pt x="114" y="243"/>
                      </a:lnTo>
                      <a:lnTo>
                        <a:pt x="115" y="243"/>
                      </a:lnTo>
                      <a:lnTo>
                        <a:pt x="117" y="243"/>
                      </a:lnTo>
                      <a:lnTo>
                        <a:pt x="119" y="243"/>
                      </a:lnTo>
                      <a:lnTo>
                        <a:pt x="121" y="243"/>
                      </a:lnTo>
                      <a:lnTo>
                        <a:pt x="124" y="243"/>
                      </a:lnTo>
                      <a:lnTo>
                        <a:pt x="126" y="243"/>
                      </a:lnTo>
                      <a:lnTo>
                        <a:pt x="130" y="243"/>
                      </a:lnTo>
                      <a:lnTo>
                        <a:pt x="133" y="243"/>
                      </a:lnTo>
                      <a:lnTo>
                        <a:pt x="137" y="243"/>
                      </a:lnTo>
                      <a:lnTo>
                        <a:pt x="140" y="243"/>
                      </a:lnTo>
                      <a:lnTo>
                        <a:pt x="143" y="243"/>
                      </a:lnTo>
                      <a:lnTo>
                        <a:pt x="147" y="243"/>
                      </a:lnTo>
                      <a:lnTo>
                        <a:pt x="151" y="244"/>
                      </a:lnTo>
                      <a:lnTo>
                        <a:pt x="154" y="244"/>
                      </a:lnTo>
                      <a:lnTo>
                        <a:pt x="158" y="244"/>
                      </a:lnTo>
                      <a:lnTo>
                        <a:pt x="159" y="245"/>
                      </a:lnTo>
                      <a:lnTo>
                        <a:pt x="159" y="248"/>
                      </a:lnTo>
                      <a:lnTo>
                        <a:pt x="159" y="251"/>
                      </a:lnTo>
                      <a:lnTo>
                        <a:pt x="159" y="254"/>
                      </a:lnTo>
                      <a:lnTo>
                        <a:pt x="160" y="256"/>
                      </a:lnTo>
                      <a:lnTo>
                        <a:pt x="161" y="258"/>
                      </a:lnTo>
                      <a:lnTo>
                        <a:pt x="162" y="260"/>
                      </a:lnTo>
                      <a:lnTo>
                        <a:pt x="164" y="261"/>
                      </a:lnTo>
                      <a:lnTo>
                        <a:pt x="166" y="262"/>
                      </a:lnTo>
                      <a:lnTo>
                        <a:pt x="167" y="262"/>
                      </a:lnTo>
                      <a:lnTo>
                        <a:pt x="168" y="262"/>
                      </a:lnTo>
                      <a:lnTo>
                        <a:pt x="168" y="261"/>
                      </a:lnTo>
                      <a:lnTo>
                        <a:pt x="170" y="260"/>
                      </a:lnTo>
                      <a:lnTo>
                        <a:pt x="171" y="259"/>
                      </a:lnTo>
                      <a:lnTo>
                        <a:pt x="172" y="256"/>
                      </a:lnTo>
                      <a:lnTo>
                        <a:pt x="173" y="254"/>
                      </a:lnTo>
                      <a:lnTo>
                        <a:pt x="174" y="251"/>
                      </a:lnTo>
                      <a:lnTo>
                        <a:pt x="175" y="248"/>
                      </a:lnTo>
                      <a:lnTo>
                        <a:pt x="176" y="246"/>
                      </a:lnTo>
                      <a:lnTo>
                        <a:pt x="176" y="243"/>
                      </a:lnTo>
                      <a:lnTo>
                        <a:pt x="177" y="243"/>
                      </a:lnTo>
                      <a:lnTo>
                        <a:pt x="179" y="243"/>
                      </a:lnTo>
                      <a:lnTo>
                        <a:pt x="180" y="243"/>
                      </a:lnTo>
                      <a:lnTo>
                        <a:pt x="181" y="243"/>
                      </a:lnTo>
                      <a:lnTo>
                        <a:pt x="182" y="243"/>
                      </a:lnTo>
                      <a:lnTo>
                        <a:pt x="184" y="243"/>
                      </a:lnTo>
                      <a:lnTo>
                        <a:pt x="185" y="244"/>
                      </a:lnTo>
                      <a:lnTo>
                        <a:pt x="187" y="244"/>
                      </a:lnTo>
                      <a:lnTo>
                        <a:pt x="189" y="244"/>
                      </a:lnTo>
                      <a:lnTo>
                        <a:pt x="190" y="244"/>
                      </a:lnTo>
                      <a:lnTo>
                        <a:pt x="192" y="244"/>
                      </a:lnTo>
                      <a:lnTo>
                        <a:pt x="193" y="244"/>
                      </a:lnTo>
                      <a:lnTo>
                        <a:pt x="194" y="244"/>
                      </a:lnTo>
                      <a:lnTo>
                        <a:pt x="196" y="244"/>
                      </a:lnTo>
                      <a:lnTo>
                        <a:pt x="197" y="244"/>
                      </a:lnTo>
                      <a:lnTo>
                        <a:pt x="197" y="24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sp>
              <p:nvSpPr>
                <p:cNvPr id="13799" name="Freeform 356"/>
                <p:cNvSpPr>
                  <a:spLocks/>
                </p:cNvSpPr>
                <p:nvPr/>
              </p:nvSpPr>
              <p:spPr bwMode="auto">
                <a:xfrm>
                  <a:off x="3609" y="2826"/>
                  <a:ext cx="63" cy="30"/>
                </a:xfrm>
                <a:custGeom>
                  <a:avLst/>
                  <a:gdLst>
                    <a:gd name="T0" fmla="*/ 44 w 63"/>
                    <a:gd name="T1" fmla="*/ 28 h 30"/>
                    <a:gd name="T2" fmla="*/ 25 w 63"/>
                    <a:gd name="T3" fmla="*/ 28 h 30"/>
                    <a:gd name="T4" fmla="*/ 7 w 63"/>
                    <a:gd name="T5" fmla="*/ 28 h 30"/>
                    <a:gd name="T6" fmla="*/ 1 w 63"/>
                    <a:gd name="T7" fmla="*/ 26 h 30"/>
                    <a:gd name="T8" fmla="*/ 7 w 63"/>
                    <a:gd name="T9" fmla="*/ 25 h 30"/>
                    <a:gd name="T10" fmla="*/ 7 w 63"/>
                    <a:gd name="T11" fmla="*/ 25 h 30"/>
                    <a:gd name="T12" fmla="*/ 1 w 63"/>
                    <a:gd name="T13" fmla="*/ 25 h 30"/>
                    <a:gd name="T14" fmla="*/ 2 w 63"/>
                    <a:gd name="T15" fmla="*/ 22 h 30"/>
                    <a:gd name="T16" fmla="*/ 12 w 63"/>
                    <a:gd name="T17" fmla="*/ 21 h 30"/>
                    <a:gd name="T18" fmla="*/ 11 w 63"/>
                    <a:gd name="T19" fmla="*/ 20 h 30"/>
                    <a:gd name="T20" fmla="*/ 3 w 63"/>
                    <a:gd name="T21" fmla="*/ 20 h 30"/>
                    <a:gd name="T22" fmla="*/ 7 w 63"/>
                    <a:gd name="T23" fmla="*/ 16 h 30"/>
                    <a:gd name="T24" fmla="*/ 13 w 63"/>
                    <a:gd name="T25" fmla="*/ 16 h 30"/>
                    <a:gd name="T26" fmla="*/ 8 w 63"/>
                    <a:gd name="T27" fmla="*/ 15 h 30"/>
                    <a:gd name="T28" fmla="*/ 3 w 63"/>
                    <a:gd name="T29" fmla="*/ 15 h 30"/>
                    <a:gd name="T30" fmla="*/ 8 w 63"/>
                    <a:gd name="T31" fmla="*/ 12 h 30"/>
                    <a:gd name="T32" fmla="*/ 15 w 63"/>
                    <a:gd name="T33" fmla="*/ 12 h 30"/>
                    <a:gd name="T34" fmla="*/ 12 w 63"/>
                    <a:gd name="T35" fmla="*/ 11 h 30"/>
                    <a:gd name="T36" fmla="*/ 4 w 63"/>
                    <a:gd name="T37" fmla="*/ 11 h 30"/>
                    <a:gd name="T38" fmla="*/ 6 w 63"/>
                    <a:gd name="T39" fmla="*/ 7 h 30"/>
                    <a:gd name="T40" fmla="*/ 13 w 63"/>
                    <a:gd name="T41" fmla="*/ 7 h 30"/>
                    <a:gd name="T42" fmla="*/ 10 w 63"/>
                    <a:gd name="T43" fmla="*/ 5 h 30"/>
                    <a:gd name="T44" fmla="*/ 6 w 63"/>
                    <a:gd name="T45" fmla="*/ 4 h 30"/>
                    <a:gd name="T46" fmla="*/ 9 w 63"/>
                    <a:gd name="T47" fmla="*/ 3 h 30"/>
                    <a:gd name="T48" fmla="*/ 13 w 63"/>
                    <a:gd name="T49" fmla="*/ 2 h 30"/>
                    <a:gd name="T50" fmla="*/ 10 w 63"/>
                    <a:gd name="T51" fmla="*/ 2 h 30"/>
                    <a:gd name="T52" fmla="*/ 6 w 63"/>
                    <a:gd name="T53" fmla="*/ 2 h 30"/>
                    <a:gd name="T54" fmla="*/ 12 w 63"/>
                    <a:gd name="T55" fmla="*/ 0 h 30"/>
                    <a:gd name="T56" fmla="*/ 26 w 63"/>
                    <a:gd name="T57" fmla="*/ 0 h 30"/>
                    <a:gd name="T58" fmla="*/ 40 w 63"/>
                    <a:gd name="T59" fmla="*/ 0 h 30"/>
                    <a:gd name="T60" fmla="*/ 52 w 63"/>
                    <a:gd name="T61" fmla="*/ 2 h 30"/>
                    <a:gd name="T62" fmla="*/ 57 w 63"/>
                    <a:gd name="T63" fmla="*/ 2 h 30"/>
                    <a:gd name="T64" fmla="*/ 59 w 63"/>
                    <a:gd name="T65" fmla="*/ 4 h 30"/>
                    <a:gd name="T66" fmla="*/ 53 w 63"/>
                    <a:gd name="T67" fmla="*/ 4 h 30"/>
                    <a:gd name="T68" fmla="*/ 52 w 63"/>
                    <a:gd name="T69" fmla="*/ 6 h 30"/>
                    <a:gd name="T70" fmla="*/ 60 w 63"/>
                    <a:gd name="T71" fmla="*/ 7 h 30"/>
                    <a:gd name="T72" fmla="*/ 57 w 63"/>
                    <a:gd name="T73" fmla="*/ 9 h 30"/>
                    <a:gd name="T74" fmla="*/ 49 w 63"/>
                    <a:gd name="T75" fmla="*/ 7 h 30"/>
                    <a:gd name="T76" fmla="*/ 53 w 63"/>
                    <a:gd name="T77" fmla="*/ 10 h 30"/>
                    <a:gd name="T78" fmla="*/ 60 w 63"/>
                    <a:gd name="T79" fmla="*/ 12 h 30"/>
                    <a:gd name="T80" fmla="*/ 59 w 63"/>
                    <a:gd name="T81" fmla="*/ 13 h 30"/>
                    <a:gd name="T82" fmla="*/ 53 w 63"/>
                    <a:gd name="T83" fmla="*/ 12 h 30"/>
                    <a:gd name="T84" fmla="*/ 50 w 63"/>
                    <a:gd name="T85" fmla="*/ 12 h 30"/>
                    <a:gd name="T86" fmla="*/ 53 w 63"/>
                    <a:gd name="T87" fmla="*/ 14 h 30"/>
                    <a:gd name="T88" fmla="*/ 61 w 63"/>
                    <a:gd name="T89" fmla="*/ 18 h 30"/>
                    <a:gd name="T90" fmla="*/ 50 w 63"/>
                    <a:gd name="T91" fmla="*/ 17 h 30"/>
                    <a:gd name="T92" fmla="*/ 47 w 63"/>
                    <a:gd name="T93" fmla="*/ 17 h 30"/>
                    <a:gd name="T94" fmla="*/ 52 w 63"/>
                    <a:gd name="T95" fmla="*/ 18 h 30"/>
                    <a:gd name="T96" fmla="*/ 58 w 63"/>
                    <a:gd name="T97" fmla="*/ 20 h 30"/>
                    <a:gd name="T98" fmla="*/ 62 w 63"/>
                    <a:gd name="T99" fmla="*/ 21 h 30"/>
                    <a:gd name="T100" fmla="*/ 59 w 63"/>
                    <a:gd name="T101" fmla="*/ 23 h 30"/>
                    <a:gd name="T102" fmla="*/ 51 w 63"/>
                    <a:gd name="T103" fmla="*/ 22 h 30"/>
                    <a:gd name="T104" fmla="*/ 57 w 63"/>
                    <a:gd name="T105" fmla="*/ 23 h 30"/>
                    <a:gd name="T106" fmla="*/ 62 w 63"/>
                    <a:gd name="T107" fmla="*/ 28 h 30"/>
                    <a:gd name="T108" fmla="*/ 58 w 63"/>
                    <a:gd name="T109" fmla="*/ 27 h 30"/>
                    <a:gd name="T110" fmla="*/ 57 w 63"/>
                    <a:gd name="T111" fmla="*/ 28 h 30"/>
                    <a:gd name="T112" fmla="*/ 61 w 63"/>
                    <a:gd name="T113" fmla="*/ 29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3" h="30">
                      <a:moveTo>
                        <a:pt x="59" y="30"/>
                      </a:moveTo>
                      <a:lnTo>
                        <a:pt x="56" y="29"/>
                      </a:lnTo>
                      <a:lnTo>
                        <a:pt x="52" y="29"/>
                      </a:lnTo>
                      <a:lnTo>
                        <a:pt x="48" y="28"/>
                      </a:lnTo>
                      <a:lnTo>
                        <a:pt x="44" y="28"/>
                      </a:lnTo>
                      <a:lnTo>
                        <a:pt x="41" y="28"/>
                      </a:lnTo>
                      <a:lnTo>
                        <a:pt x="37" y="28"/>
                      </a:lnTo>
                      <a:lnTo>
                        <a:pt x="33" y="28"/>
                      </a:lnTo>
                      <a:lnTo>
                        <a:pt x="29" y="28"/>
                      </a:lnTo>
                      <a:lnTo>
                        <a:pt x="25" y="28"/>
                      </a:lnTo>
                      <a:lnTo>
                        <a:pt x="22" y="28"/>
                      </a:lnTo>
                      <a:lnTo>
                        <a:pt x="18" y="28"/>
                      </a:lnTo>
                      <a:lnTo>
                        <a:pt x="14" y="28"/>
                      </a:lnTo>
                      <a:lnTo>
                        <a:pt x="11" y="28"/>
                      </a:lnTo>
                      <a:lnTo>
                        <a:pt x="7" y="28"/>
                      </a:lnTo>
                      <a:lnTo>
                        <a:pt x="3" y="28"/>
                      </a:lnTo>
                      <a:lnTo>
                        <a:pt x="0" y="28"/>
                      </a:lnTo>
                      <a:lnTo>
                        <a:pt x="0" y="27"/>
                      </a:lnTo>
                      <a:lnTo>
                        <a:pt x="0" y="26"/>
                      </a:lnTo>
                      <a:lnTo>
                        <a:pt x="1" y="26"/>
                      </a:lnTo>
                      <a:lnTo>
                        <a:pt x="2" y="26"/>
                      </a:lnTo>
                      <a:lnTo>
                        <a:pt x="3" y="26"/>
                      </a:lnTo>
                      <a:lnTo>
                        <a:pt x="5" y="26"/>
                      </a:lnTo>
                      <a:lnTo>
                        <a:pt x="7" y="25"/>
                      </a:lnTo>
                      <a:lnTo>
                        <a:pt x="9" y="25"/>
                      </a:lnTo>
                      <a:lnTo>
                        <a:pt x="8" y="25"/>
                      </a:lnTo>
                      <a:lnTo>
                        <a:pt x="7" y="25"/>
                      </a:lnTo>
                      <a:lnTo>
                        <a:pt x="6" y="25"/>
                      </a:lnTo>
                      <a:lnTo>
                        <a:pt x="5" y="25"/>
                      </a:lnTo>
                      <a:lnTo>
                        <a:pt x="3" y="25"/>
                      </a:lnTo>
                      <a:lnTo>
                        <a:pt x="2" y="25"/>
                      </a:lnTo>
                      <a:lnTo>
                        <a:pt x="1" y="25"/>
                      </a:lnTo>
                      <a:lnTo>
                        <a:pt x="0" y="25"/>
                      </a:lnTo>
                      <a:lnTo>
                        <a:pt x="0" y="24"/>
                      </a:lnTo>
                      <a:lnTo>
                        <a:pt x="0" y="23"/>
                      </a:lnTo>
                      <a:lnTo>
                        <a:pt x="1" y="23"/>
                      </a:lnTo>
                      <a:lnTo>
                        <a:pt x="2" y="22"/>
                      </a:lnTo>
                      <a:lnTo>
                        <a:pt x="3" y="22"/>
                      </a:lnTo>
                      <a:lnTo>
                        <a:pt x="6" y="22"/>
                      </a:lnTo>
                      <a:lnTo>
                        <a:pt x="8" y="22"/>
                      </a:lnTo>
                      <a:lnTo>
                        <a:pt x="10" y="22"/>
                      </a:lnTo>
                      <a:lnTo>
                        <a:pt x="12" y="21"/>
                      </a:lnTo>
                      <a:lnTo>
                        <a:pt x="13" y="21"/>
                      </a:lnTo>
                      <a:lnTo>
                        <a:pt x="14" y="20"/>
                      </a:lnTo>
                      <a:lnTo>
                        <a:pt x="13" y="20"/>
                      </a:lnTo>
                      <a:lnTo>
                        <a:pt x="11" y="20"/>
                      </a:lnTo>
                      <a:lnTo>
                        <a:pt x="9" y="20"/>
                      </a:lnTo>
                      <a:lnTo>
                        <a:pt x="8" y="20"/>
                      </a:lnTo>
                      <a:lnTo>
                        <a:pt x="6" y="20"/>
                      </a:lnTo>
                      <a:lnTo>
                        <a:pt x="5" y="20"/>
                      </a:lnTo>
                      <a:lnTo>
                        <a:pt x="3" y="20"/>
                      </a:lnTo>
                      <a:lnTo>
                        <a:pt x="2" y="20"/>
                      </a:lnTo>
                      <a:lnTo>
                        <a:pt x="2" y="18"/>
                      </a:lnTo>
                      <a:lnTo>
                        <a:pt x="3" y="17"/>
                      </a:lnTo>
                      <a:lnTo>
                        <a:pt x="5" y="17"/>
                      </a:lnTo>
                      <a:lnTo>
                        <a:pt x="7" y="16"/>
                      </a:lnTo>
                      <a:lnTo>
                        <a:pt x="9" y="16"/>
                      </a:lnTo>
                      <a:lnTo>
                        <a:pt x="11" y="16"/>
                      </a:lnTo>
                      <a:lnTo>
                        <a:pt x="12" y="17"/>
                      </a:lnTo>
                      <a:lnTo>
                        <a:pt x="13" y="17"/>
                      </a:lnTo>
                      <a:lnTo>
                        <a:pt x="13" y="16"/>
                      </a:lnTo>
                      <a:lnTo>
                        <a:pt x="13" y="15"/>
                      </a:lnTo>
                      <a:lnTo>
                        <a:pt x="12" y="15"/>
                      </a:lnTo>
                      <a:lnTo>
                        <a:pt x="10" y="15"/>
                      </a:lnTo>
                      <a:lnTo>
                        <a:pt x="9" y="15"/>
                      </a:lnTo>
                      <a:lnTo>
                        <a:pt x="8" y="15"/>
                      </a:lnTo>
                      <a:lnTo>
                        <a:pt x="7" y="15"/>
                      </a:lnTo>
                      <a:lnTo>
                        <a:pt x="5" y="15"/>
                      </a:lnTo>
                      <a:lnTo>
                        <a:pt x="4" y="15"/>
                      </a:lnTo>
                      <a:lnTo>
                        <a:pt x="2" y="15"/>
                      </a:lnTo>
                      <a:lnTo>
                        <a:pt x="3" y="15"/>
                      </a:lnTo>
                      <a:lnTo>
                        <a:pt x="3" y="14"/>
                      </a:lnTo>
                      <a:lnTo>
                        <a:pt x="3" y="13"/>
                      </a:lnTo>
                      <a:lnTo>
                        <a:pt x="6" y="12"/>
                      </a:lnTo>
                      <a:lnTo>
                        <a:pt x="8" y="12"/>
                      </a:lnTo>
                      <a:lnTo>
                        <a:pt x="9" y="12"/>
                      </a:lnTo>
                      <a:lnTo>
                        <a:pt x="10" y="12"/>
                      </a:lnTo>
                      <a:lnTo>
                        <a:pt x="12" y="12"/>
                      </a:lnTo>
                      <a:lnTo>
                        <a:pt x="13" y="12"/>
                      </a:lnTo>
                      <a:lnTo>
                        <a:pt x="15" y="12"/>
                      </a:lnTo>
                      <a:lnTo>
                        <a:pt x="17" y="12"/>
                      </a:lnTo>
                      <a:lnTo>
                        <a:pt x="17" y="11"/>
                      </a:lnTo>
                      <a:lnTo>
                        <a:pt x="15" y="11"/>
                      </a:lnTo>
                      <a:lnTo>
                        <a:pt x="13" y="11"/>
                      </a:lnTo>
                      <a:lnTo>
                        <a:pt x="12" y="11"/>
                      </a:lnTo>
                      <a:lnTo>
                        <a:pt x="10" y="11"/>
                      </a:lnTo>
                      <a:lnTo>
                        <a:pt x="9" y="11"/>
                      </a:lnTo>
                      <a:lnTo>
                        <a:pt x="8" y="11"/>
                      </a:lnTo>
                      <a:lnTo>
                        <a:pt x="6" y="11"/>
                      </a:lnTo>
                      <a:lnTo>
                        <a:pt x="4" y="11"/>
                      </a:lnTo>
                      <a:lnTo>
                        <a:pt x="4" y="10"/>
                      </a:lnTo>
                      <a:lnTo>
                        <a:pt x="4" y="9"/>
                      </a:lnTo>
                      <a:lnTo>
                        <a:pt x="5" y="8"/>
                      </a:lnTo>
                      <a:lnTo>
                        <a:pt x="6" y="7"/>
                      </a:lnTo>
                      <a:lnTo>
                        <a:pt x="7" y="7"/>
                      </a:lnTo>
                      <a:lnTo>
                        <a:pt x="8" y="7"/>
                      </a:lnTo>
                      <a:lnTo>
                        <a:pt x="9" y="7"/>
                      </a:lnTo>
                      <a:lnTo>
                        <a:pt x="11" y="7"/>
                      </a:lnTo>
                      <a:lnTo>
                        <a:pt x="13" y="7"/>
                      </a:lnTo>
                      <a:lnTo>
                        <a:pt x="17" y="6"/>
                      </a:lnTo>
                      <a:lnTo>
                        <a:pt x="14" y="6"/>
                      </a:lnTo>
                      <a:lnTo>
                        <a:pt x="13" y="5"/>
                      </a:lnTo>
                      <a:lnTo>
                        <a:pt x="11" y="5"/>
                      </a:lnTo>
                      <a:lnTo>
                        <a:pt x="10" y="5"/>
                      </a:lnTo>
                      <a:lnTo>
                        <a:pt x="9" y="5"/>
                      </a:lnTo>
                      <a:lnTo>
                        <a:pt x="8" y="5"/>
                      </a:lnTo>
                      <a:lnTo>
                        <a:pt x="7" y="5"/>
                      </a:lnTo>
                      <a:lnTo>
                        <a:pt x="6" y="5"/>
                      </a:lnTo>
                      <a:lnTo>
                        <a:pt x="6" y="4"/>
                      </a:lnTo>
                      <a:lnTo>
                        <a:pt x="7" y="3"/>
                      </a:lnTo>
                      <a:lnTo>
                        <a:pt x="8" y="3"/>
                      </a:lnTo>
                      <a:lnTo>
                        <a:pt x="9" y="3"/>
                      </a:lnTo>
                      <a:lnTo>
                        <a:pt x="10" y="3"/>
                      </a:lnTo>
                      <a:lnTo>
                        <a:pt x="11" y="3"/>
                      </a:lnTo>
                      <a:lnTo>
                        <a:pt x="12" y="3"/>
                      </a:lnTo>
                      <a:lnTo>
                        <a:pt x="13" y="3"/>
                      </a:lnTo>
                      <a:lnTo>
                        <a:pt x="13" y="2"/>
                      </a:lnTo>
                      <a:lnTo>
                        <a:pt x="12" y="2"/>
                      </a:lnTo>
                      <a:lnTo>
                        <a:pt x="11" y="2"/>
                      </a:lnTo>
                      <a:lnTo>
                        <a:pt x="10" y="2"/>
                      </a:lnTo>
                      <a:lnTo>
                        <a:pt x="9" y="2"/>
                      </a:lnTo>
                      <a:lnTo>
                        <a:pt x="8" y="2"/>
                      </a:lnTo>
                      <a:lnTo>
                        <a:pt x="7" y="2"/>
                      </a:lnTo>
                      <a:lnTo>
                        <a:pt x="6" y="2"/>
                      </a:lnTo>
                      <a:lnTo>
                        <a:pt x="6" y="1"/>
                      </a:lnTo>
                      <a:lnTo>
                        <a:pt x="6" y="0"/>
                      </a:lnTo>
                      <a:lnTo>
                        <a:pt x="7" y="0"/>
                      </a:lnTo>
                      <a:lnTo>
                        <a:pt x="9" y="0"/>
                      </a:lnTo>
                      <a:lnTo>
                        <a:pt x="12" y="0"/>
                      </a:lnTo>
                      <a:lnTo>
                        <a:pt x="15" y="0"/>
                      </a:lnTo>
                      <a:lnTo>
                        <a:pt x="18" y="0"/>
                      </a:lnTo>
                      <a:lnTo>
                        <a:pt x="20" y="0"/>
                      </a:lnTo>
                      <a:lnTo>
                        <a:pt x="23" y="0"/>
                      </a:lnTo>
                      <a:lnTo>
                        <a:pt x="26" y="0"/>
                      </a:lnTo>
                      <a:lnTo>
                        <a:pt x="29" y="0"/>
                      </a:lnTo>
                      <a:lnTo>
                        <a:pt x="32" y="0"/>
                      </a:lnTo>
                      <a:lnTo>
                        <a:pt x="35" y="0"/>
                      </a:lnTo>
                      <a:lnTo>
                        <a:pt x="37" y="0"/>
                      </a:lnTo>
                      <a:lnTo>
                        <a:pt x="40" y="0"/>
                      </a:lnTo>
                      <a:lnTo>
                        <a:pt x="43" y="0"/>
                      </a:lnTo>
                      <a:lnTo>
                        <a:pt x="46" y="0"/>
                      </a:lnTo>
                      <a:lnTo>
                        <a:pt x="49" y="1"/>
                      </a:lnTo>
                      <a:lnTo>
                        <a:pt x="52" y="1"/>
                      </a:lnTo>
                      <a:lnTo>
                        <a:pt x="52" y="2"/>
                      </a:lnTo>
                      <a:lnTo>
                        <a:pt x="53" y="2"/>
                      </a:lnTo>
                      <a:lnTo>
                        <a:pt x="54" y="2"/>
                      </a:lnTo>
                      <a:lnTo>
                        <a:pt x="55" y="2"/>
                      </a:lnTo>
                      <a:lnTo>
                        <a:pt x="56" y="2"/>
                      </a:lnTo>
                      <a:lnTo>
                        <a:pt x="57" y="2"/>
                      </a:lnTo>
                      <a:lnTo>
                        <a:pt x="58" y="3"/>
                      </a:lnTo>
                      <a:lnTo>
                        <a:pt x="59" y="3"/>
                      </a:lnTo>
                      <a:lnTo>
                        <a:pt x="59" y="4"/>
                      </a:lnTo>
                      <a:lnTo>
                        <a:pt x="58" y="4"/>
                      </a:lnTo>
                      <a:lnTo>
                        <a:pt x="56" y="4"/>
                      </a:lnTo>
                      <a:lnTo>
                        <a:pt x="55" y="4"/>
                      </a:lnTo>
                      <a:lnTo>
                        <a:pt x="53" y="4"/>
                      </a:lnTo>
                      <a:lnTo>
                        <a:pt x="52" y="4"/>
                      </a:lnTo>
                      <a:lnTo>
                        <a:pt x="49" y="4"/>
                      </a:lnTo>
                      <a:lnTo>
                        <a:pt x="50" y="5"/>
                      </a:lnTo>
                      <a:lnTo>
                        <a:pt x="51" y="5"/>
                      </a:lnTo>
                      <a:lnTo>
                        <a:pt x="52" y="6"/>
                      </a:lnTo>
                      <a:lnTo>
                        <a:pt x="54" y="6"/>
                      </a:lnTo>
                      <a:lnTo>
                        <a:pt x="56" y="6"/>
                      </a:lnTo>
                      <a:lnTo>
                        <a:pt x="57" y="7"/>
                      </a:lnTo>
                      <a:lnTo>
                        <a:pt x="58" y="7"/>
                      </a:lnTo>
                      <a:lnTo>
                        <a:pt x="60" y="7"/>
                      </a:lnTo>
                      <a:lnTo>
                        <a:pt x="60" y="8"/>
                      </a:lnTo>
                      <a:lnTo>
                        <a:pt x="60" y="9"/>
                      </a:lnTo>
                      <a:lnTo>
                        <a:pt x="60" y="10"/>
                      </a:lnTo>
                      <a:lnTo>
                        <a:pt x="58" y="10"/>
                      </a:lnTo>
                      <a:lnTo>
                        <a:pt x="57" y="9"/>
                      </a:lnTo>
                      <a:lnTo>
                        <a:pt x="55" y="9"/>
                      </a:lnTo>
                      <a:lnTo>
                        <a:pt x="53" y="8"/>
                      </a:lnTo>
                      <a:lnTo>
                        <a:pt x="52" y="8"/>
                      </a:lnTo>
                      <a:lnTo>
                        <a:pt x="50" y="7"/>
                      </a:lnTo>
                      <a:lnTo>
                        <a:pt x="49" y="7"/>
                      </a:lnTo>
                      <a:lnTo>
                        <a:pt x="47" y="7"/>
                      </a:lnTo>
                      <a:lnTo>
                        <a:pt x="49" y="8"/>
                      </a:lnTo>
                      <a:lnTo>
                        <a:pt x="50" y="9"/>
                      </a:lnTo>
                      <a:lnTo>
                        <a:pt x="52" y="9"/>
                      </a:lnTo>
                      <a:lnTo>
                        <a:pt x="53" y="10"/>
                      </a:lnTo>
                      <a:lnTo>
                        <a:pt x="55" y="10"/>
                      </a:lnTo>
                      <a:lnTo>
                        <a:pt x="57" y="11"/>
                      </a:lnTo>
                      <a:lnTo>
                        <a:pt x="59" y="11"/>
                      </a:lnTo>
                      <a:lnTo>
                        <a:pt x="60" y="12"/>
                      </a:lnTo>
                      <a:lnTo>
                        <a:pt x="60" y="13"/>
                      </a:lnTo>
                      <a:lnTo>
                        <a:pt x="61" y="14"/>
                      </a:lnTo>
                      <a:lnTo>
                        <a:pt x="60" y="14"/>
                      </a:lnTo>
                      <a:lnTo>
                        <a:pt x="59" y="13"/>
                      </a:lnTo>
                      <a:lnTo>
                        <a:pt x="58" y="13"/>
                      </a:lnTo>
                      <a:lnTo>
                        <a:pt x="57" y="13"/>
                      </a:lnTo>
                      <a:lnTo>
                        <a:pt x="56" y="12"/>
                      </a:lnTo>
                      <a:lnTo>
                        <a:pt x="53" y="12"/>
                      </a:lnTo>
                      <a:lnTo>
                        <a:pt x="52" y="12"/>
                      </a:lnTo>
                      <a:lnTo>
                        <a:pt x="51" y="12"/>
                      </a:lnTo>
                      <a:lnTo>
                        <a:pt x="50" y="12"/>
                      </a:lnTo>
                      <a:lnTo>
                        <a:pt x="49" y="12"/>
                      </a:lnTo>
                      <a:lnTo>
                        <a:pt x="50" y="13"/>
                      </a:lnTo>
                      <a:lnTo>
                        <a:pt x="51" y="13"/>
                      </a:lnTo>
                      <a:lnTo>
                        <a:pt x="53" y="14"/>
                      </a:lnTo>
                      <a:lnTo>
                        <a:pt x="55" y="14"/>
                      </a:lnTo>
                      <a:lnTo>
                        <a:pt x="58" y="14"/>
                      </a:lnTo>
                      <a:lnTo>
                        <a:pt x="59" y="15"/>
                      </a:lnTo>
                      <a:lnTo>
                        <a:pt x="61" y="16"/>
                      </a:lnTo>
                      <a:lnTo>
                        <a:pt x="61" y="18"/>
                      </a:lnTo>
                      <a:lnTo>
                        <a:pt x="59" y="18"/>
                      </a:lnTo>
                      <a:lnTo>
                        <a:pt x="57" y="18"/>
                      </a:lnTo>
                      <a:lnTo>
                        <a:pt x="55" y="18"/>
                      </a:lnTo>
                      <a:lnTo>
                        <a:pt x="52" y="17"/>
                      </a:lnTo>
                      <a:lnTo>
                        <a:pt x="50" y="17"/>
                      </a:lnTo>
                      <a:lnTo>
                        <a:pt x="48" y="17"/>
                      </a:lnTo>
                      <a:lnTo>
                        <a:pt x="46" y="17"/>
                      </a:lnTo>
                      <a:lnTo>
                        <a:pt x="44" y="17"/>
                      </a:lnTo>
                      <a:lnTo>
                        <a:pt x="45" y="17"/>
                      </a:lnTo>
                      <a:lnTo>
                        <a:pt x="47" y="17"/>
                      </a:lnTo>
                      <a:lnTo>
                        <a:pt x="47" y="18"/>
                      </a:lnTo>
                      <a:lnTo>
                        <a:pt x="48" y="18"/>
                      </a:lnTo>
                      <a:lnTo>
                        <a:pt x="50" y="18"/>
                      </a:lnTo>
                      <a:lnTo>
                        <a:pt x="51" y="18"/>
                      </a:lnTo>
                      <a:lnTo>
                        <a:pt x="52" y="18"/>
                      </a:lnTo>
                      <a:lnTo>
                        <a:pt x="53" y="19"/>
                      </a:lnTo>
                      <a:lnTo>
                        <a:pt x="54" y="19"/>
                      </a:lnTo>
                      <a:lnTo>
                        <a:pt x="55" y="19"/>
                      </a:lnTo>
                      <a:lnTo>
                        <a:pt x="56" y="19"/>
                      </a:lnTo>
                      <a:lnTo>
                        <a:pt x="58" y="20"/>
                      </a:lnTo>
                      <a:lnTo>
                        <a:pt x="60" y="20"/>
                      </a:lnTo>
                      <a:lnTo>
                        <a:pt x="61" y="20"/>
                      </a:lnTo>
                      <a:lnTo>
                        <a:pt x="62" y="20"/>
                      </a:lnTo>
                      <a:lnTo>
                        <a:pt x="62" y="21"/>
                      </a:lnTo>
                      <a:lnTo>
                        <a:pt x="62" y="22"/>
                      </a:lnTo>
                      <a:lnTo>
                        <a:pt x="62" y="23"/>
                      </a:lnTo>
                      <a:lnTo>
                        <a:pt x="60" y="23"/>
                      </a:lnTo>
                      <a:lnTo>
                        <a:pt x="59" y="23"/>
                      </a:lnTo>
                      <a:lnTo>
                        <a:pt x="57" y="23"/>
                      </a:lnTo>
                      <a:lnTo>
                        <a:pt x="56" y="22"/>
                      </a:lnTo>
                      <a:lnTo>
                        <a:pt x="54" y="22"/>
                      </a:lnTo>
                      <a:lnTo>
                        <a:pt x="52" y="22"/>
                      </a:lnTo>
                      <a:lnTo>
                        <a:pt x="51" y="22"/>
                      </a:lnTo>
                      <a:lnTo>
                        <a:pt x="50" y="23"/>
                      </a:lnTo>
                      <a:lnTo>
                        <a:pt x="51" y="23"/>
                      </a:lnTo>
                      <a:lnTo>
                        <a:pt x="52" y="23"/>
                      </a:lnTo>
                      <a:lnTo>
                        <a:pt x="55" y="23"/>
                      </a:lnTo>
                      <a:lnTo>
                        <a:pt x="57" y="23"/>
                      </a:lnTo>
                      <a:lnTo>
                        <a:pt x="59" y="24"/>
                      </a:lnTo>
                      <a:lnTo>
                        <a:pt x="61" y="25"/>
                      </a:lnTo>
                      <a:lnTo>
                        <a:pt x="63" y="26"/>
                      </a:lnTo>
                      <a:lnTo>
                        <a:pt x="63" y="28"/>
                      </a:lnTo>
                      <a:lnTo>
                        <a:pt x="62" y="28"/>
                      </a:lnTo>
                      <a:lnTo>
                        <a:pt x="61" y="28"/>
                      </a:lnTo>
                      <a:lnTo>
                        <a:pt x="60" y="27"/>
                      </a:lnTo>
                      <a:lnTo>
                        <a:pt x="59" y="27"/>
                      </a:lnTo>
                      <a:lnTo>
                        <a:pt x="58" y="27"/>
                      </a:lnTo>
                      <a:lnTo>
                        <a:pt x="57" y="27"/>
                      </a:lnTo>
                      <a:lnTo>
                        <a:pt x="55" y="26"/>
                      </a:lnTo>
                      <a:lnTo>
                        <a:pt x="55" y="27"/>
                      </a:lnTo>
                      <a:lnTo>
                        <a:pt x="56" y="28"/>
                      </a:lnTo>
                      <a:lnTo>
                        <a:pt x="57" y="28"/>
                      </a:lnTo>
                      <a:lnTo>
                        <a:pt x="58" y="28"/>
                      </a:lnTo>
                      <a:lnTo>
                        <a:pt x="59" y="29"/>
                      </a:lnTo>
                      <a:lnTo>
                        <a:pt x="60" y="29"/>
                      </a:lnTo>
                      <a:lnTo>
                        <a:pt x="61" y="29"/>
                      </a:lnTo>
                      <a:lnTo>
                        <a:pt x="61" y="30"/>
                      </a:lnTo>
                      <a:lnTo>
                        <a:pt x="60" y="30"/>
                      </a:lnTo>
                      <a:lnTo>
                        <a:pt x="59" y="30"/>
                      </a:lnTo>
                      <a:close/>
                    </a:path>
                  </a:pathLst>
                </a:custGeom>
                <a:solidFill>
                  <a:srgbClr val="99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pic>
              <p:nvPicPr>
                <p:cNvPr id="13800" name="Picture 528"/>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3796" y="3055"/>
                  <a:ext cx="110" cy="1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3801" name="Group 531"/>
                <p:cNvGrpSpPr>
                  <a:grpSpLocks/>
                </p:cNvGrpSpPr>
                <p:nvPr/>
              </p:nvGrpSpPr>
              <p:grpSpPr bwMode="auto">
                <a:xfrm>
                  <a:off x="3640" y="3127"/>
                  <a:ext cx="132" cy="206"/>
                  <a:chOff x="3640" y="3127"/>
                  <a:chExt cx="132" cy="206"/>
                </a:xfrm>
              </p:grpSpPr>
              <p:pic>
                <p:nvPicPr>
                  <p:cNvPr id="13803" name="Picture 529"/>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3640" y="3127"/>
                    <a:ext cx="132" cy="2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804" name="Picture 530"/>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3640" y="3127"/>
                    <a:ext cx="132" cy="2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3802" name="Picture 532"/>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3511" y="3028"/>
                  <a:ext cx="112" cy="1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grpSp>
          <p:nvGrpSpPr>
            <p:cNvPr id="13780" name="Group 549"/>
            <p:cNvGrpSpPr>
              <a:grpSpLocks/>
            </p:cNvGrpSpPr>
            <p:nvPr/>
          </p:nvGrpSpPr>
          <p:grpSpPr bwMode="auto">
            <a:xfrm>
              <a:off x="3337" y="436"/>
              <a:ext cx="2423" cy="3756"/>
              <a:chOff x="3337" y="436"/>
              <a:chExt cx="2423" cy="3756"/>
            </a:xfrm>
          </p:grpSpPr>
          <p:grpSp>
            <p:nvGrpSpPr>
              <p:cNvPr id="13781" name="Group 548"/>
              <p:cNvGrpSpPr>
                <a:grpSpLocks/>
              </p:cNvGrpSpPr>
              <p:nvPr/>
            </p:nvGrpSpPr>
            <p:grpSpPr bwMode="auto">
              <a:xfrm>
                <a:off x="4032" y="436"/>
                <a:ext cx="1728" cy="3756"/>
                <a:chOff x="4032" y="436"/>
                <a:chExt cx="1728" cy="3756"/>
              </a:xfrm>
            </p:grpSpPr>
            <p:pic>
              <p:nvPicPr>
                <p:cNvPr id="13786" name="Picture 7" descr="Dubuque_Portalview_Oct11_2011_insight3"/>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4512" y="2296"/>
                  <a:ext cx="1248" cy="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9256" name="Text Box 8"/>
                <p:cNvSpPr txBox="1">
                  <a:spLocks noChangeArrowheads="1"/>
                </p:cNvSpPr>
                <p:nvPr/>
              </p:nvSpPr>
              <p:spPr bwMode="auto">
                <a:xfrm>
                  <a:off x="4176" y="3203"/>
                  <a:ext cx="1584" cy="9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fontAlgn="base">
                    <a:spcBef>
                      <a:spcPct val="50000"/>
                    </a:spcBef>
                    <a:spcAft>
                      <a:spcPct val="0"/>
                    </a:spcAft>
                    <a:defRPr/>
                  </a:pPr>
                  <a:r>
                    <a:rPr lang="en-US" sz="2000" b="1" u="sng" dirty="0">
                      <a:solidFill>
                        <a:srgbClr val="FFFFFF"/>
                      </a:solidFill>
                      <a:effectLst>
                        <a:outerShdw blurRad="38100" dist="38100" dir="2700000" algn="tl">
                          <a:srgbClr val="808080"/>
                        </a:outerShdw>
                      </a:effectLst>
                      <a:ea typeface="SimSun" pitchFamily="2" charset="-122"/>
                    </a:rPr>
                    <a:t>Smart Electric Meter Analytics</a:t>
                  </a:r>
                  <a:r>
                    <a:rPr lang="en-US" sz="1600" b="1" dirty="0">
                      <a:solidFill>
                        <a:srgbClr val="FFFFFF"/>
                      </a:solidFill>
                      <a:effectLst>
                        <a:outerShdw blurRad="38100" dist="38100" dir="2700000" algn="tl">
                          <a:srgbClr val="808080"/>
                        </a:outerShdw>
                      </a:effectLst>
                      <a:ea typeface="SimSun" pitchFamily="2" charset="-122"/>
                    </a:rPr>
                    <a:t>:</a:t>
                  </a:r>
                  <a:r>
                    <a:rPr lang="en-US" sz="1400" b="1" dirty="0">
                      <a:solidFill>
                        <a:srgbClr val="FFFFFF"/>
                      </a:solidFill>
                      <a:ea typeface="SimSun" pitchFamily="2" charset="-122"/>
                    </a:rPr>
                    <a:t> Analyzing smart meter data for anomalies, and consumption patterns and sharing information</a:t>
                  </a:r>
                </a:p>
              </p:txBody>
            </p:sp>
            <p:pic>
              <p:nvPicPr>
                <p:cNvPr id="13788" name="Picture 9" descr="manage - event map"/>
                <p:cNvPicPr>
                  <a:picLocks noChangeAspect="1" noChangeArrowheads="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4128" y="436"/>
                  <a:ext cx="1632" cy="10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9258" name="Text Box 10"/>
                <p:cNvSpPr txBox="1">
                  <a:spLocks noChangeArrowheads="1"/>
                </p:cNvSpPr>
                <p:nvPr/>
              </p:nvSpPr>
              <p:spPr bwMode="auto">
                <a:xfrm>
                  <a:off x="4032" y="1434"/>
                  <a:ext cx="1728" cy="9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fontAlgn="base">
                    <a:spcBef>
                      <a:spcPct val="50000"/>
                    </a:spcBef>
                    <a:spcAft>
                      <a:spcPct val="0"/>
                    </a:spcAft>
                    <a:defRPr/>
                  </a:pPr>
                  <a:r>
                    <a:rPr lang="en-US" sz="2000" b="1" u="sng" dirty="0">
                      <a:solidFill>
                        <a:srgbClr val="FFFFFF"/>
                      </a:solidFill>
                      <a:effectLst>
                        <a:outerShdw blurRad="38100" dist="38100" dir="2700000" algn="tl">
                          <a:srgbClr val="808080"/>
                        </a:outerShdw>
                      </a:effectLst>
                      <a:ea typeface="SimSun" pitchFamily="2" charset="-122"/>
                    </a:rPr>
                    <a:t>Citizen Engagement Platform</a:t>
                  </a:r>
                  <a:r>
                    <a:rPr lang="en-US" sz="1600" b="1" dirty="0">
                      <a:solidFill>
                        <a:srgbClr val="FFFFFF"/>
                      </a:solidFill>
                      <a:effectLst>
                        <a:outerShdw blurRad="38100" dist="38100" dir="2700000" algn="tl">
                          <a:srgbClr val="808080"/>
                        </a:outerShdw>
                      </a:effectLst>
                      <a:ea typeface="SimSun" pitchFamily="2" charset="-122"/>
                    </a:rPr>
                    <a:t>:</a:t>
                  </a:r>
                  <a:r>
                    <a:rPr lang="en-US" sz="1400" b="1" dirty="0">
                      <a:solidFill>
                        <a:srgbClr val="FFFFFF"/>
                      </a:solidFill>
                      <a:ea typeface="SimSun" pitchFamily="2" charset="-122"/>
                    </a:rPr>
                    <a:t> Coupling social profiles (Lotus Connections) with Spatial data (IOC) in a 2-way city-citizen communication platform</a:t>
                  </a:r>
                </a:p>
              </p:txBody>
            </p:sp>
          </p:grpSp>
          <p:grpSp>
            <p:nvGrpSpPr>
              <p:cNvPr id="13782" name="Group 517"/>
              <p:cNvGrpSpPr>
                <a:grpSpLocks/>
              </p:cNvGrpSpPr>
              <p:nvPr/>
            </p:nvGrpSpPr>
            <p:grpSpPr bwMode="auto">
              <a:xfrm>
                <a:off x="3646" y="1528"/>
                <a:ext cx="211" cy="291"/>
                <a:chOff x="3646" y="1528"/>
                <a:chExt cx="211" cy="291"/>
              </a:xfrm>
            </p:grpSpPr>
            <p:pic>
              <p:nvPicPr>
                <p:cNvPr id="13784" name="Picture 515"/>
                <p:cNvPicPr>
                  <a:picLocks noChangeAspect="1" noChangeArrowheads="1"/>
                </p:cNvPicPr>
                <p:nvPr/>
              </p:nvPicPr>
              <p:blipFill>
                <a:blip r:embed="rId16" cstate="print">
                  <a:extLst>
                    <a:ext uri="{28A0092B-C50C-407E-A947-70E740481C1C}">
                      <a14:useLocalDpi xmlns:a14="http://schemas.microsoft.com/office/drawing/2010/main" xmlns="" val="0"/>
                    </a:ext>
                  </a:extLst>
                </a:blip>
                <a:srcRect/>
                <a:stretch>
                  <a:fillRect/>
                </a:stretch>
              </p:blipFill>
              <p:spPr bwMode="auto">
                <a:xfrm>
                  <a:off x="3652" y="1537"/>
                  <a:ext cx="200" cy="2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785" name="Freeform 516"/>
                <p:cNvSpPr>
                  <a:spLocks noEditPoints="1"/>
                </p:cNvSpPr>
                <p:nvPr/>
              </p:nvSpPr>
              <p:spPr bwMode="auto">
                <a:xfrm>
                  <a:off x="3646" y="1528"/>
                  <a:ext cx="211" cy="291"/>
                </a:xfrm>
                <a:custGeom>
                  <a:avLst/>
                  <a:gdLst>
                    <a:gd name="T0" fmla="*/ 187 w 211"/>
                    <a:gd name="T1" fmla="*/ 8 h 291"/>
                    <a:gd name="T2" fmla="*/ 209 w 211"/>
                    <a:gd name="T3" fmla="*/ 0 h 291"/>
                    <a:gd name="T4" fmla="*/ 170 w 211"/>
                    <a:gd name="T5" fmla="*/ 8 h 291"/>
                    <a:gd name="T6" fmla="*/ 148 w 211"/>
                    <a:gd name="T7" fmla="*/ 0 h 291"/>
                    <a:gd name="T8" fmla="*/ 170 w 211"/>
                    <a:gd name="T9" fmla="*/ 8 h 291"/>
                    <a:gd name="T10" fmla="*/ 109 w 211"/>
                    <a:gd name="T11" fmla="*/ 8 h 291"/>
                    <a:gd name="T12" fmla="*/ 132 w 211"/>
                    <a:gd name="T13" fmla="*/ 0 h 291"/>
                    <a:gd name="T14" fmla="*/ 93 w 211"/>
                    <a:gd name="T15" fmla="*/ 8 h 291"/>
                    <a:gd name="T16" fmla="*/ 71 w 211"/>
                    <a:gd name="T17" fmla="*/ 0 h 291"/>
                    <a:gd name="T18" fmla="*/ 93 w 211"/>
                    <a:gd name="T19" fmla="*/ 8 h 291"/>
                    <a:gd name="T20" fmla="*/ 32 w 211"/>
                    <a:gd name="T21" fmla="*/ 8 h 291"/>
                    <a:gd name="T22" fmla="*/ 54 w 211"/>
                    <a:gd name="T23" fmla="*/ 0 h 291"/>
                    <a:gd name="T24" fmla="*/ 16 w 211"/>
                    <a:gd name="T25" fmla="*/ 8 h 291"/>
                    <a:gd name="T26" fmla="*/ 6 w 211"/>
                    <a:gd name="T27" fmla="*/ 4 h 291"/>
                    <a:gd name="T28" fmla="*/ 0 w 211"/>
                    <a:gd name="T29" fmla="*/ 18 h 291"/>
                    <a:gd name="T30" fmla="*/ 16 w 211"/>
                    <a:gd name="T31" fmla="*/ 0 h 291"/>
                    <a:gd name="T32" fmla="*/ 6 w 211"/>
                    <a:gd name="T33" fmla="*/ 44 h 291"/>
                    <a:gd name="T34" fmla="*/ 0 w 211"/>
                    <a:gd name="T35" fmla="*/ 78 h 291"/>
                    <a:gd name="T36" fmla="*/ 6 w 211"/>
                    <a:gd name="T37" fmla="*/ 44 h 291"/>
                    <a:gd name="T38" fmla="*/ 6 w 211"/>
                    <a:gd name="T39" fmla="*/ 138 h 291"/>
                    <a:gd name="T40" fmla="*/ 0 w 211"/>
                    <a:gd name="T41" fmla="*/ 104 h 291"/>
                    <a:gd name="T42" fmla="*/ 6 w 211"/>
                    <a:gd name="T43" fmla="*/ 164 h 291"/>
                    <a:gd name="T44" fmla="*/ 0 w 211"/>
                    <a:gd name="T45" fmla="*/ 198 h 291"/>
                    <a:gd name="T46" fmla="*/ 6 w 211"/>
                    <a:gd name="T47" fmla="*/ 164 h 291"/>
                    <a:gd name="T48" fmla="*/ 6 w 211"/>
                    <a:gd name="T49" fmla="*/ 258 h 291"/>
                    <a:gd name="T50" fmla="*/ 0 w 211"/>
                    <a:gd name="T51" fmla="*/ 224 h 291"/>
                    <a:gd name="T52" fmla="*/ 6 w 211"/>
                    <a:gd name="T53" fmla="*/ 284 h 291"/>
                    <a:gd name="T54" fmla="*/ 3 w 211"/>
                    <a:gd name="T55" fmla="*/ 283 h 291"/>
                    <a:gd name="T56" fmla="*/ 23 w 211"/>
                    <a:gd name="T57" fmla="*/ 291 h 291"/>
                    <a:gd name="T58" fmla="*/ 0 w 211"/>
                    <a:gd name="T59" fmla="*/ 284 h 291"/>
                    <a:gd name="T60" fmla="*/ 40 w 211"/>
                    <a:gd name="T61" fmla="*/ 283 h 291"/>
                    <a:gd name="T62" fmla="*/ 62 w 211"/>
                    <a:gd name="T63" fmla="*/ 291 h 291"/>
                    <a:gd name="T64" fmla="*/ 40 w 211"/>
                    <a:gd name="T65" fmla="*/ 283 h 291"/>
                    <a:gd name="T66" fmla="*/ 100 w 211"/>
                    <a:gd name="T67" fmla="*/ 283 h 291"/>
                    <a:gd name="T68" fmla="*/ 78 w 211"/>
                    <a:gd name="T69" fmla="*/ 291 h 291"/>
                    <a:gd name="T70" fmla="*/ 117 w 211"/>
                    <a:gd name="T71" fmla="*/ 283 h 291"/>
                    <a:gd name="T72" fmla="*/ 139 w 211"/>
                    <a:gd name="T73" fmla="*/ 291 h 291"/>
                    <a:gd name="T74" fmla="*/ 117 w 211"/>
                    <a:gd name="T75" fmla="*/ 283 h 291"/>
                    <a:gd name="T76" fmla="*/ 177 w 211"/>
                    <a:gd name="T77" fmla="*/ 283 h 291"/>
                    <a:gd name="T78" fmla="*/ 155 w 211"/>
                    <a:gd name="T79" fmla="*/ 291 h 291"/>
                    <a:gd name="T80" fmla="*/ 194 w 211"/>
                    <a:gd name="T81" fmla="*/ 283 h 291"/>
                    <a:gd name="T82" fmla="*/ 206 w 211"/>
                    <a:gd name="T83" fmla="*/ 287 h 291"/>
                    <a:gd name="T84" fmla="*/ 211 w 211"/>
                    <a:gd name="T85" fmla="*/ 276 h 291"/>
                    <a:gd name="T86" fmla="*/ 194 w 211"/>
                    <a:gd name="T87" fmla="*/ 291 h 291"/>
                    <a:gd name="T88" fmla="*/ 206 w 211"/>
                    <a:gd name="T89" fmla="*/ 250 h 291"/>
                    <a:gd name="T90" fmla="*/ 211 w 211"/>
                    <a:gd name="T91" fmla="*/ 216 h 291"/>
                    <a:gd name="T92" fmla="*/ 206 w 211"/>
                    <a:gd name="T93" fmla="*/ 250 h 291"/>
                    <a:gd name="T94" fmla="*/ 206 w 211"/>
                    <a:gd name="T95" fmla="*/ 155 h 291"/>
                    <a:gd name="T96" fmla="*/ 211 w 211"/>
                    <a:gd name="T97" fmla="*/ 190 h 291"/>
                    <a:gd name="T98" fmla="*/ 206 w 211"/>
                    <a:gd name="T99" fmla="*/ 130 h 291"/>
                    <a:gd name="T100" fmla="*/ 211 w 211"/>
                    <a:gd name="T101" fmla="*/ 95 h 291"/>
                    <a:gd name="T102" fmla="*/ 206 w 211"/>
                    <a:gd name="T103" fmla="*/ 130 h 291"/>
                    <a:gd name="T104" fmla="*/ 206 w 211"/>
                    <a:gd name="T105" fmla="*/ 35 h 291"/>
                    <a:gd name="T106" fmla="*/ 211 w 211"/>
                    <a:gd name="T107" fmla="*/ 70 h 291"/>
                    <a:gd name="T108" fmla="*/ 206 w 211"/>
                    <a:gd name="T109" fmla="*/ 9 h 291"/>
                    <a:gd name="T110" fmla="*/ 211 w 211"/>
                    <a:gd name="T111" fmla="*/ 4 h 291"/>
                    <a:gd name="T112" fmla="*/ 206 w 211"/>
                    <a:gd name="T113" fmla="*/ 9 h 29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11" h="291">
                      <a:moveTo>
                        <a:pt x="209" y="8"/>
                      </a:moveTo>
                      <a:lnTo>
                        <a:pt x="187" y="8"/>
                      </a:lnTo>
                      <a:lnTo>
                        <a:pt x="187" y="0"/>
                      </a:lnTo>
                      <a:lnTo>
                        <a:pt x="209" y="0"/>
                      </a:lnTo>
                      <a:lnTo>
                        <a:pt x="209" y="8"/>
                      </a:lnTo>
                      <a:close/>
                      <a:moveTo>
                        <a:pt x="170" y="8"/>
                      </a:moveTo>
                      <a:lnTo>
                        <a:pt x="148" y="8"/>
                      </a:lnTo>
                      <a:lnTo>
                        <a:pt x="148" y="0"/>
                      </a:lnTo>
                      <a:lnTo>
                        <a:pt x="170" y="0"/>
                      </a:lnTo>
                      <a:lnTo>
                        <a:pt x="170" y="8"/>
                      </a:lnTo>
                      <a:close/>
                      <a:moveTo>
                        <a:pt x="132" y="8"/>
                      </a:moveTo>
                      <a:lnTo>
                        <a:pt x="109" y="8"/>
                      </a:lnTo>
                      <a:lnTo>
                        <a:pt x="109" y="0"/>
                      </a:lnTo>
                      <a:lnTo>
                        <a:pt x="132" y="0"/>
                      </a:lnTo>
                      <a:lnTo>
                        <a:pt x="132" y="8"/>
                      </a:lnTo>
                      <a:close/>
                      <a:moveTo>
                        <a:pt x="93" y="8"/>
                      </a:moveTo>
                      <a:lnTo>
                        <a:pt x="71" y="8"/>
                      </a:lnTo>
                      <a:lnTo>
                        <a:pt x="71" y="0"/>
                      </a:lnTo>
                      <a:lnTo>
                        <a:pt x="93" y="0"/>
                      </a:lnTo>
                      <a:lnTo>
                        <a:pt x="93" y="8"/>
                      </a:lnTo>
                      <a:close/>
                      <a:moveTo>
                        <a:pt x="54" y="8"/>
                      </a:moveTo>
                      <a:lnTo>
                        <a:pt x="32" y="8"/>
                      </a:lnTo>
                      <a:lnTo>
                        <a:pt x="32" y="0"/>
                      </a:lnTo>
                      <a:lnTo>
                        <a:pt x="54" y="0"/>
                      </a:lnTo>
                      <a:lnTo>
                        <a:pt x="54" y="8"/>
                      </a:lnTo>
                      <a:close/>
                      <a:moveTo>
                        <a:pt x="16" y="8"/>
                      </a:moveTo>
                      <a:lnTo>
                        <a:pt x="3" y="8"/>
                      </a:lnTo>
                      <a:lnTo>
                        <a:pt x="6" y="4"/>
                      </a:lnTo>
                      <a:lnTo>
                        <a:pt x="6" y="18"/>
                      </a:lnTo>
                      <a:lnTo>
                        <a:pt x="0" y="18"/>
                      </a:lnTo>
                      <a:lnTo>
                        <a:pt x="0" y="0"/>
                      </a:lnTo>
                      <a:lnTo>
                        <a:pt x="16" y="0"/>
                      </a:lnTo>
                      <a:lnTo>
                        <a:pt x="16" y="8"/>
                      </a:lnTo>
                      <a:close/>
                      <a:moveTo>
                        <a:pt x="6" y="44"/>
                      </a:moveTo>
                      <a:lnTo>
                        <a:pt x="6" y="78"/>
                      </a:lnTo>
                      <a:lnTo>
                        <a:pt x="0" y="78"/>
                      </a:lnTo>
                      <a:lnTo>
                        <a:pt x="0" y="44"/>
                      </a:lnTo>
                      <a:lnTo>
                        <a:pt x="6" y="44"/>
                      </a:lnTo>
                      <a:close/>
                      <a:moveTo>
                        <a:pt x="6" y="104"/>
                      </a:moveTo>
                      <a:lnTo>
                        <a:pt x="6" y="138"/>
                      </a:lnTo>
                      <a:lnTo>
                        <a:pt x="0" y="138"/>
                      </a:lnTo>
                      <a:lnTo>
                        <a:pt x="0" y="104"/>
                      </a:lnTo>
                      <a:lnTo>
                        <a:pt x="6" y="104"/>
                      </a:lnTo>
                      <a:close/>
                      <a:moveTo>
                        <a:pt x="6" y="164"/>
                      </a:moveTo>
                      <a:lnTo>
                        <a:pt x="6" y="198"/>
                      </a:lnTo>
                      <a:lnTo>
                        <a:pt x="0" y="198"/>
                      </a:lnTo>
                      <a:lnTo>
                        <a:pt x="0" y="164"/>
                      </a:lnTo>
                      <a:lnTo>
                        <a:pt x="6" y="164"/>
                      </a:lnTo>
                      <a:close/>
                      <a:moveTo>
                        <a:pt x="6" y="224"/>
                      </a:moveTo>
                      <a:lnTo>
                        <a:pt x="6" y="258"/>
                      </a:lnTo>
                      <a:lnTo>
                        <a:pt x="0" y="258"/>
                      </a:lnTo>
                      <a:lnTo>
                        <a:pt x="0" y="224"/>
                      </a:lnTo>
                      <a:lnTo>
                        <a:pt x="6" y="224"/>
                      </a:lnTo>
                      <a:close/>
                      <a:moveTo>
                        <a:pt x="6" y="284"/>
                      </a:moveTo>
                      <a:lnTo>
                        <a:pt x="6" y="287"/>
                      </a:lnTo>
                      <a:lnTo>
                        <a:pt x="3" y="283"/>
                      </a:lnTo>
                      <a:lnTo>
                        <a:pt x="23" y="283"/>
                      </a:lnTo>
                      <a:lnTo>
                        <a:pt x="23" y="291"/>
                      </a:lnTo>
                      <a:lnTo>
                        <a:pt x="0" y="291"/>
                      </a:lnTo>
                      <a:lnTo>
                        <a:pt x="0" y="284"/>
                      </a:lnTo>
                      <a:lnTo>
                        <a:pt x="6" y="284"/>
                      </a:lnTo>
                      <a:close/>
                      <a:moveTo>
                        <a:pt x="40" y="283"/>
                      </a:moveTo>
                      <a:lnTo>
                        <a:pt x="62" y="283"/>
                      </a:lnTo>
                      <a:lnTo>
                        <a:pt x="62" y="291"/>
                      </a:lnTo>
                      <a:lnTo>
                        <a:pt x="40" y="291"/>
                      </a:lnTo>
                      <a:lnTo>
                        <a:pt x="40" y="283"/>
                      </a:lnTo>
                      <a:close/>
                      <a:moveTo>
                        <a:pt x="78" y="283"/>
                      </a:moveTo>
                      <a:lnTo>
                        <a:pt x="100" y="283"/>
                      </a:lnTo>
                      <a:lnTo>
                        <a:pt x="100" y="291"/>
                      </a:lnTo>
                      <a:lnTo>
                        <a:pt x="78" y="291"/>
                      </a:lnTo>
                      <a:lnTo>
                        <a:pt x="78" y="283"/>
                      </a:lnTo>
                      <a:close/>
                      <a:moveTo>
                        <a:pt x="117" y="283"/>
                      </a:moveTo>
                      <a:lnTo>
                        <a:pt x="139" y="283"/>
                      </a:lnTo>
                      <a:lnTo>
                        <a:pt x="139" y="291"/>
                      </a:lnTo>
                      <a:lnTo>
                        <a:pt x="117" y="291"/>
                      </a:lnTo>
                      <a:lnTo>
                        <a:pt x="117" y="283"/>
                      </a:lnTo>
                      <a:close/>
                      <a:moveTo>
                        <a:pt x="155" y="283"/>
                      </a:moveTo>
                      <a:lnTo>
                        <a:pt x="177" y="283"/>
                      </a:lnTo>
                      <a:lnTo>
                        <a:pt x="177" y="291"/>
                      </a:lnTo>
                      <a:lnTo>
                        <a:pt x="155" y="291"/>
                      </a:lnTo>
                      <a:lnTo>
                        <a:pt x="155" y="283"/>
                      </a:lnTo>
                      <a:close/>
                      <a:moveTo>
                        <a:pt x="194" y="283"/>
                      </a:moveTo>
                      <a:lnTo>
                        <a:pt x="209" y="283"/>
                      </a:lnTo>
                      <a:lnTo>
                        <a:pt x="206" y="287"/>
                      </a:lnTo>
                      <a:lnTo>
                        <a:pt x="206" y="276"/>
                      </a:lnTo>
                      <a:lnTo>
                        <a:pt x="211" y="276"/>
                      </a:lnTo>
                      <a:lnTo>
                        <a:pt x="211" y="291"/>
                      </a:lnTo>
                      <a:lnTo>
                        <a:pt x="194" y="291"/>
                      </a:lnTo>
                      <a:lnTo>
                        <a:pt x="194" y="283"/>
                      </a:lnTo>
                      <a:close/>
                      <a:moveTo>
                        <a:pt x="206" y="250"/>
                      </a:moveTo>
                      <a:lnTo>
                        <a:pt x="206" y="216"/>
                      </a:lnTo>
                      <a:lnTo>
                        <a:pt x="211" y="216"/>
                      </a:lnTo>
                      <a:lnTo>
                        <a:pt x="211" y="250"/>
                      </a:lnTo>
                      <a:lnTo>
                        <a:pt x="206" y="250"/>
                      </a:lnTo>
                      <a:close/>
                      <a:moveTo>
                        <a:pt x="206" y="190"/>
                      </a:moveTo>
                      <a:lnTo>
                        <a:pt x="206" y="155"/>
                      </a:lnTo>
                      <a:lnTo>
                        <a:pt x="211" y="155"/>
                      </a:lnTo>
                      <a:lnTo>
                        <a:pt x="211" y="190"/>
                      </a:lnTo>
                      <a:lnTo>
                        <a:pt x="206" y="190"/>
                      </a:lnTo>
                      <a:close/>
                      <a:moveTo>
                        <a:pt x="206" y="130"/>
                      </a:moveTo>
                      <a:lnTo>
                        <a:pt x="206" y="95"/>
                      </a:lnTo>
                      <a:lnTo>
                        <a:pt x="211" y="95"/>
                      </a:lnTo>
                      <a:lnTo>
                        <a:pt x="211" y="130"/>
                      </a:lnTo>
                      <a:lnTo>
                        <a:pt x="206" y="130"/>
                      </a:lnTo>
                      <a:close/>
                      <a:moveTo>
                        <a:pt x="206" y="70"/>
                      </a:moveTo>
                      <a:lnTo>
                        <a:pt x="206" y="35"/>
                      </a:lnTo>
                      <a:lnTo>
                        <a:pt x="211" y="35"/>
                      </a:lnTo>
                      <a:lnTo>
                        <a:pt x="211" y="70"/>
                      </a:lnTo>
                      <a:lnTo>
                        <a:pt x="206" y="70"/>
                      </a:lnTo>
                      <a:close/>
                      <a:moveTo>
                        <a:pt x="206" y="9"/>
                      </a:moveTo>
                      <a:lnTo>
                        <a:pt x="206" y="4"/>
                      </a:lnTo>
                      <a:lnTo>
                        <a:pt x="211" y="4"/>
                      </a:lnTo>
                      <a:lnTo>
                        <a:pt x="211" y="9"/>
                      </a:lnTo>
                      <a:lnTo>
                        <a:pt x="206" y="9"/>
                      </a:lnTo>
                      <a:close/>
                    </a:path>
                  </a:pathLst>
                </a:custGeom>
                <a:solidFill>
                  <a:srgbClr val="FF0000"/>
                </a:solidFill>
                <a:ln w="0" cap="flat">
                  <a:solidFill>
                    <a:srgbClr val="FF0000"/>
                  </a:solidFill>
                  <a:prstDash val="solid"/>
                  <a:bevel/>
                  <a:headEnd/>
                  <a:tailEnd/>
                </a:ln>
              </p:spPr>
              <p:txBody>
                <a:bodyPr/>
                <a:lstStyle/>
                <a:p>
                  <a:pPr fontAlgn="base">
                    <a:spcBef>
                      <a:spcPct val="0"/>
                    </a:spcBef>
                    <a:spcAft>
                      <a:spcPct val="0"/>
                    </a:spcAft>
                  </a:pPr>
                  <a:endParaRPr lang="en-US">
                    <a:solidFill>
                      <a:srgbClr val="000000"/>
                    </a:solidFill>
                  </a:endParaRPr>
                </a:p>
              </p:txBody>
            </p:sp>
          </p:grpSp>
          <p:pic>
            <p:nvPicPr>
              <p:cNvPr id="13783" name="Picture 533"/>
              <p:cNvPicPr>
                <a:picLocks noChangeAspect="1" noChangeArrowheads="1"/>
              </p:cNvPicPr>
              <p:nvPr/>
            </p:nvPicPr>
            <p:blipFill>
              <a:blip r:embed="rId17" cstate="print">
                <a:extLst>
                  <a:ext uri="{28A0092B-C50C-407E-A947-70E740481C1C}">
                    <a14:useLocalDpi xmlns:a14="http://schemas.microsoft.com/office/drawing/2010/main" xmlns="" val="0"/>
                  </a:ext>
                </a:extLst>
              </a:blip>
              <a:srcRect/>
              <a:stretch>
                <a:fillRect/>
              </a:stretch>
            </p:blipFill>
            <p:spPr bwMode="auto">
              <a:xfrm>
                <a:off x="3337" y="1056"/>
                <a:ext cx="522" cy="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grpSp>
        <p:nvGrpSpPr>
          <p:cNvPr id="13736" name="Group 545"/>
          <p:cNvGrpSpPr>
            <a:grpSpLocks/>
          </p:cNvGrpSpPr>
          <p:nvPr/>
        </p:nvGrpSpPr>
        <p:grpSpPr bwMode="auto">
          <a:xfrm>
            <a:off x="3886200" y="2316163"/>
            <a:ext cx="1250950" cy="3103562"/>
            <a:chOff x="1488" y="1459"/>
            <a:chExt cx="788" cy="1955"/>
          </a:xfrm>
        </p:grpSpPr>
        <p:sp>
          <p:nvSpPr>
            <p:cNvPr id="13747" name="Freeform 75"/>
            <p:cNvSpPr>
              <a:spLocks/>
            </p:cNvSpPr>
            <p:nvPr/>
          </p:nvSpPr>
          <p:spPr bwMode="auto">
            <a:xfrm>
              <a:off x="1762" y="3227"/>
              <a:ext cx="113" cy="153"/>
            </a:xfrm>
            <a:custGeom>
              <a:avLst/>
              <a:gdLst>
                <a:gd name="T0" fmla="*/ 86 w 113"/>
                <a:gd name="T1" fmla="*/ 21 h 153"/>
                <a:gd name="T2" fmla="*/ 84 w 113"/>
                <a:gd name="T3" fmla="*/ 14 h 153"/>
                <a:gd name="T4" fmla="*/ 81 w 113"/>
                <a:gd name="T5" fmla="*/ 9 h 153"/>
                <a:gd name="T6" fmla="*/ 77 w 113"/>
                <a:gd name="T7" fmla="*/ 4 h 153"/>
                <a:gd name="T8" fmla="*/ 73 w 113"/>
                <a:gd name="T9" fmla="*/ 1 h 153"/>
                <a:gd name="T10" fmla="*/ 69 w 113"/>
                <a:gd name="T11" fmla="*/ 0 h 153"/>
                <a:gd name="T12" fmla="*/ 64 w 113"/>
                <a:gd name="T13" fmla="*/ 0 h 153"/>
                <a:gd name="T14" fmla="*/ 59 w 113"/>
                <a:gd name="T15" fmla="*/ 1 h 153"/>
                <a:gd name="T16" fmla="*/ 53 w 113"/>
                <a:gd name="T17" fmla="*/ 6 h 153"/>
                <a:gd name="T18" fmla="*/ 47 w 113"/>
                <a:gd name="T19" fmla="*/ 12 h 153"/>
                <a:gd name="T20" fmla="*/ 41 w 113"/>
                <a:gd name="T21" fmla="*/ 21 h 153"/>
                <a:gd name="T22" fmla="*/ 36 w 113"/>
                <a:gd name="T23" fmla="*/ 32 h 153"/>
                <a:gd name="T24" fmla="*/ 31 w 113"/>
                <a:gd name="T25" fmla="*/ 44 h 153"/>
                <a:gd name="T26" fmla="*/ 28 w 113"/>
                <a:gd name="T27" fmla="*/ 57 h 153"/>
                <a:gd name="T28" fmla="*/ 25 w 113"/>
                <a:gd name="T29" fmla="*/ 69 h 153"/>
                <a:gd name="T30" fmla="*/ 23 w 113"/>
                <a:gd name="T31" fmla="*/ 79 h 153"/>
                <a:gd name="T32" fmla="*/ 22 w 113"/>
                <a:gd name="T33" fmla="*/ 87 h 153"/>
                <a:gd name="T34" fmla="*/ 21 w 113"/>
                <a:gd name="T35" fmla="*/ 92 h 153"/>
                <a:gd name="T36" fmla="*/ 4 w 113"/>
                <a:gd name="T37" fmla="*/ 140 h 153"/>
                <a:gd name="T38" fmla="*/ 8 w 113"/>
                <a:gd name="T39" fmla="*/ 139 h 153"/>
                <a:gd name="T40" fmla="*/ 11 w 113"/>
                <a:gd name="T41" fmla="*/ 137 h 153"/>
                <a:gd name="T42" fmla="*/ 14 w 113"/>
                <a:gd name="T43" fmla="*/ 134 h 153"/>
                <a:gd name="T44" fmla="*/ 18 w 113"/>
                <a:gd name="T45" fmla="*/ 131 h 153"/>
                <a:gd name="T46" fmla="*/ 22 w 113"/>
                <a:gd name="T47" fmla="*/ 127 h 153"/>
                <a:gd name="T48" fmla="*/ 25 w 113"/>
                <a:gd name="T49" fmla="*/ 123 h 153"/>
                <a:gd name="T50" fmla="*/ 28 w 113"/>
                <a:gd name="T51" fmla="*/ 119 h 153"/>
                <a:gd name="T52" fmla="*/ 30 w 113"/>
                <a:gd name="T53" fmla="*/ 113 h 153"/>
                <a:gd name="T54" fmla="*/ 32 w 113"/>
                <a:gd name="T55" fmla="*/ 107 h 153"/>
                <a:gd name="T56" fmla="*/ 35 w 113"/>
                <a:gd name="T57" fmla="*/ 101 h 153"/>
                <a:gd name="T58" fmla="*/ 36 w 113"/>
                <a:gd name="T59" fmla="*/ 95 h 153"/>
                <a:gd name="T60" fmla="*/ 38 w 113"/>
                <a:gd name="T61" fmla="*/ 89 h 153"/>
                <a:gd name="T62" fmla="*/ 39 w 113"/>
                <a:gd name="T63" fmla="*/ 84 h 153"/>
                <a:gd name="T64" fmla="*/ 40 w 113"/>
                <a:gd name="T65" fmla="*/ 79 h 153"/>
                <a:gd name="T66" fmla="*/ 41 w 113"/>
                <a:gd name="T67" fmla="*/ 77 h 153"/>
                <a:gd name="T68" fmla="*/ 41 w 113"/>
                <a:gd name="T69" fmla="*/ 82 h 153"/>
                <a:gd name="T70" fmla="*/ 40 w 113"/>
                <a:gd name="T71" fmla="*/ 87 h 153"/>
                <a:gd name="T72" fmla="*/ 40 w 113"/>
                <a:gd name="T73" fmla="*/ 94 h 153"/>
                <a:gd name="T74" fmla="*/ 39 w 113"/>
                <a:gd name="T75" fmla="*/ 101 h 153"/>
                <a:gd name="T76" fmla="*/ 39 w 113"/>
                <a:gd name="T77" fmla="*/ 109 h 153"/>
                <a:gd name="T78" fmla="*/ 38 w 113"/>
                <a:gd name="T79" fmla="*/ 116 h 153"/>
                <a:gd name="T80" fmla="*/ 37 w 113"/>
                <a:gd name="T81" fmla="*/ 122 h 153"/>
                <a:gd name="T82" fmla="*/ 37 w 113"/>
                <a:gd name="T83" fmla="*/ 128 h 153"/>
                <a:gd name="T84" fmla="*/ 36 w 113"/>
                <a:gd name="T85" fmla="*/ 133 h 153"/>
                <a:gd name="T86" fmla="*/ 36 w 113"/>
                <a:gd name="T87" fmla="*/ 139 h 153"/>
                <a:gd name="T88" fmla="*/ 35 w 113"/>
                <a:gd name="T89" fmla="*/ 145 h 153"/>
                <a:gd name="T90" fmla="*/ 34 w 113"/>
                <a:gd name="T91" fmla="*/ 150 h 153"/>
                <a:gd name="T92" fmla="*/ 85 w 113"/>
                <a:gd name="T93" fmla="*/ 91 h 153"/>
                <a:gd name="T94" fmla="*/ 88 w 113"/>
                <a:gd name="T95" fmla="*/ 93 h 153"/>
                <a:gd name="T96" fmla="*/ 92 w 113"/>
                <a:gd name="T97" fmla="*/ 95 h 153"/>
                <a:gd name="T98" fmla="*/ 95 w 113"/>
                <a:gd name="T99" fmla="*/ 98 h 153"/>
                <a:gd name="T100" fmla="*/ 99 w 113"/>
                <a:gd name="T101" fmla="*/ 99 h 153"/>
                <a:gd name="T102" fmla="*/ 103 w 113"/>
                <a:gd name="T103" fmla="*/ 99 h 153"/>
                <a:gd name="T104" fmla="*/ 107 w 113"/>
                <a:gd name="T105" fmla="*/ 97 h 153"/>
                <a:gd name="T106" fmla="*/ 110 w 113"/>
                <a:gd name="T107" fmla="*/ 93 h 153"/>
                <a:gd name="T108" fmla="*/ 112 w 113"/>
                <a:gd name="T109" fmla="*/ 86 h 153"/>
                <a:gd name="T110" fmla="*/ 113 w 113"/>
                <a:gd name="T111" fmla="*/ 73 h 153"/>
                <a:gd name="T112" fmla="*/ 112 w 113"/>
                <a:gd name="T113" fmla="*/ 60 h 153"/>
                <a:gd name="T114" fmla="*/ 109 w 113"/>
                <a:gd name="T115" fmla="*/ 47 h 153"/>
                <a:gd name="T116" fmla="*/ 106 w 113"/>
                <a:gd name="T117" fmla="*/ 36 h 153"/>
                <a:gd name="T118" fmla="*/ 103 w 113"/>
                <a:gd name="T119" fmla="*/ 26 h 153"/>
                <a:gd name="T120" fmla="*/ 98 w 113"/>
                <a:gd name="T121" fmla="*/ 17 h 153"/>
                <a:gd name="T122" fmla="*/ 95 w 113"/>
                <a:gd name="T123" fmla="*/ 11 h 153"/>
                <a:gd name="T124" fmla="*/ 92 w 113"/>
                <a:gd name="T125" fmla="*/ 6 h 15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13" h="153">
                  <a:moveTo>
                    <a:pt x="91" y="5"/>
                  </a:moveTo>
                  <a:lnTo>
                    <a:pt x="86" y="13"/>
                  </a:lnTo>
                  <a:lnTo>
                    <a:pt x="88" y="25"/>
                  </a:lnTo>
                  <a:lnTo>
                    <a:pt x="87" y="24"/>
                  </a:lnTo>
                  <a:lnTo>
                    <a:pt x="87" y="23"/>
                  </a:lnTo>
                  <a:lnTo>
                    <a:pt x="87" y="22"/>
                  </a:lnTo>
                  <a:lnTo>
                    <a:pt x="86" y="21"/>
                  </a:lnTo>
                  <a:lnTo>
                    <a:pt x="86" y="20"/>
                  </a:lnTo>
                  <a:lnTo>
                    <a:pt x="86" y="19"/>
                  </a:lnTo>
                  <a:lnTo>
                    <a:pt x="85" y="18"/>
                  </a:lnTo>
                  <a:lnTo>
                    <a:pt x="85" y="17"/>
                  </a:lnTo>
                  <a:lnTo>
                    <a:pt x="85" y="16"/>
                  </a:lnTo>
                  <a:lnTo>
                    <a:pt x="84" y="15"/>
                  </a:lnTo>
                  <a:lnTo>
                    <a:pt x="84" y="14"/>
                  </a:lnTo>
                  <a:lnTo>
                    <a:pt x="83" y="14"/>
                  </a:lnTo>
                  <a:lnTo>
                    <a:pt x="83" y="13"/>
                  </a:lnTo>
                  <a:lnTo>
                    <a:pt x="82" y="12"/>
                  </a:lnTo>
                  <a:lnTo>
                    <a:pt x="82" y="11"/>
                  </a:lnTo>
                  <a:lnTo>
                    <a:pt x="81" y="10"/>
                  </a:lnTo>
                  <a:lnTo>
                    <a:pt x="81" y="9"/>
                  </a:lnTo>
                  <a:lnTo>
                    <a:pt x="80" y="8"/>
                  </a:lnTo>
                  <a:lnTo>
                    <a:pt x="80" y="7"/>
                  </a:lnTo>
                  <a:lnTo>
                    <a:pt x="79" y="6"/>
                  </a:lnTo>
                  <a:lnTo>
                    <a:pt x="78" y="6"/>
                  </a:lnTo>
                  <a:lnTo>
                    <a:pt x="77" y="5"/>
                  </a:lnTo>
                  <a:lnTo>
                    <a:pt x="77" y="4"/>
                  </a:lnTo>
                  <a:lnTo>
                    <a:pt x="76" y="4"/>
                  </a:lnTo>
                  <a:lnTo>
                    <a:pt x="75" y="3"/>
                  </a:lnTo>
                  <a:lnTo>
                    <a:pt x="75" y="2"/>
                  </a:lnTo>
                  <a:lnTo>
                    <a:pt x="74" y="2"/>
                  </a:lnTo>
                  <a:lnTo>
                    <a:pt x="73" y="1"/>
                  </a:lnTo>
                  <a:lnTo>
                    <a:pt x="72" y="1"/>
                  </a:lnTo>
                  <a:lnTo>
                    <a:pt x="71" y="1"/>
                  </a:lnTo>
                  <a:lnTo>
                    <a:pt x="70" y="1"/>
                  </a:lnTo>
                  <a:lnTo>
                    <a:pt x="70" y="0"/>
                  </a:lnTo>
                  <a:lnTo>
                    <a:pt x="69" y="0"/>
                  </a:lnTo>
                  <a:lnTo>
                    <a:pt x="68" y="0"/>
                  </a:lnTo>
                  <a:lnTo>
                    <a:pt x="67" y="0"/>
                  </a:lnTo>
                  <a:lnTo>
                    <a:pt x="66" y="0"/>
                  </a:lnTo>
                  <a:lnTo>
                    <a:pt x="65" y="0"/>
                  </a:lnTo>
                  <a:lnTo>
                    <a:pt x="64" y="0"/>
                  </a:lnTo>
                  <a:lnTo>
                    <a:pt x="63" y="1"/>
                  </a:lnTo>
                  <a:lnTo>
                    <a:pt x="62" y="1"/>
                  </a:lnTo>
                  <a:lnTo>
                    <a:pt x="61" y="1"/>
                  </a:lnTo>
                  <a:lnTo>
                    <a:pt x="60" y="1"/>
                  </a:lnTo>
                  <a:lnTo>
                    <a:pt x="59" y="1"/>
                  </a:lnTo>
                  <a:lnTo>
                    <a:pt x="58" y="2"/>
                  </a:lnTo>
                  <a:lnTo>
                    <a:pt x="58" y="3"/>
                  </a:lnTo>
                  <a:lnTo>
                    <a:pt x="57" y="4"/>
                  </a:lnTo>
                  <a:lnTo>
                    <a:pt x="56" y="4"/>
                  </a:lnTo>
                  <a:lnTo>
                    <a:pt x="55" y="4"/>
                  </a:lnTo>
                  <a:lnTo>
                    <a:pt x="54" y="5"/>
                  </a:lnTo>
                  <a:lnTo>
                    <a:pt x="53" y="6"/>
                  </a:lnTo>
                  <a:lnTo>
                    <a:pt x="52" y="7"/>
                  </a:lnTo>
                  <a:lnTo>
                    <a:pt x="51" y="8"/>
                  </a:lnTo>
                  <a:lnTo>
                    <a:pt x="50" y="9"/>
                  </a:lnTo>
                  <a:lnTo>
                    <a:pt x="49" y="10"/>
                  </a:lnTo>
                  <a:lnTo>
                    <a:pt x="48" y="11"/>
                  </a:lnTo>
                  <a:lnTo>
                    <a:pt x="47" y="12"/>
                  </a:lnTo>
                  <a:lnTo>
                    <a:pt x="46" y="13"/>
                  </a:lnTo>
                  <a:lnTo>
                    <a:pt x="45" y="14"/>
                  </a:lnTo>
                  <a:lnTo>
                    <a:pt x="45" y="16"/>
                  </a:lnTo>
                  <a:lnTo>
                    <a:pt x="44" y="17"/>
                  </a:lnTo>
                  <a:lnTo>
                    <a:pt x="43" y="19"/>
                  </a:lnTo>
                  <a:lnTo>
                    <a:pt x="42" y="19"/>
                  </a:lnTo>
                  <a:lnTo>
                    <a:pt x="41" y="21"/>
                  </a:lnTo>
                  <a:lnTo>
                    <a:pt x="40" y="22"/>
                  </a:lnTo>
                  <a:lnTo>
                    <a:pt x="40" y="24"/>
                  </a:lnTo>
                  <a:lnTo>
                    <a:pt x="39" y="26"/>
                  </a:lnTo>
                  <a:lnTo>
                    <a:pt x="38" y="27"/>
                  </a:lnTo>
                  <a:lnTo>
                    <a:pt x="37" y="29"/>
                  </a:lnTo>
                  <a:lnTo>
                    <a:pt x="36" y="31"/>
                  </a:lnTo>
                  <a:lnTo>
                    <a:pt x="36" y="32"/>
                  </a:lnTo>
                  <a:lnTo>
                    <a:pt x="35" y="34"/>
                  </a:lnTo>
                  <a:lnTo>
                    <a:pt x="35" y="36"/>
                  </a:lnTo>
                  <a:lnTo>
                    <a:pt x="34" y="37"/>
                  </a:lnTo>
                  <a:lnTo>
                    <a:pt x="33" y="39"/>
                  </a:lnTo>
                  <a:lnTo>
                    <a:pt x="33" y="41"/>
                  </a:lnTo>
                  <a:lnTo>
                    <a:pt x="32" y="42"/>
                  </a:lnTo>
                  <a:lnTo>
                    <a:pt x="31" y="44"/>
                  </a:lnTo>
                  <a:lnTo>
                    <a:pt x="31" y="46"/>
                  </a:lnTo>
                  <a:lnTo>
                    <a:pt x="30" y="48"/>
                  </a:lnTo>
                  <a:lnTo>
                    <a:pt x="30" y="49"/>
                  </a:lnTo>
                  <a:lnTo>
                    <a:pt x="30" y="52"/>
                  </a:lnTo>
                  <a:lnTo>
                    <a:pt x="29" y="53"/>
                  </a:lnTo>
                  <a:lnTo>
                    <a:pt x="29" y="55"/>
                  </a:lnTo>
                  <a:lnTo>
                    <a:pt x="28" y="57"/>
                  </a:lnTo>
                  <a:lnTo>
                    <a:pt x="28" y="59"/>
                  </a:lnTo>
                  <a:lnTo>
                    <a:pt x="27" y="60"/>
                  </a:lnTo>
                  <a:lnTo>
                    <a:pt x="27" y="62"/>
                  </a:lnTo>
                  <a:lnTo>
                    <a:pt x="26" y="64"/>
                  </a:lnTo>
                  <a:lnTo>
                    <a:pt x="26" y="65"/>
                  </a:lnTo>
                  <a:lnTo>
                    <a:pt x="25" y="67"/>
                  </a:lnTo>
                  <a:lnTo>
                    <a:pt x="25" y="69"/>
                  </a:lnTo>
                  <a:lnTo>
                    <a:pt x="25" y="70"/>
                  </a:lnTo>
                  <a:lnTo>
                    <a:pt x="24" y="72"/>
                  </a:lnTo>
                  <a:lnTo>
                    <a:pt x="24" y="73"/>
                  </a:lnTo>
                  <a:lnTo>
                    <a:pt x="24" y="74"/>
                  </a:lnTo>
                  <a:lnTo>
                    <a:pt x="24" y="76"/>
                  </a:lnTo>
                  <a:lnTo>
                    <a:pt x="24" y="77"/>
                  </a:lnTo>
                  <a:lnTo>
                    <a:pt x="23" y="79"/>
                  </a:lnTo>
                  <a:lnTo>
                    <a:pt x="23" y="80"/>
                  </a:lnTo>
                  <a:lnTo>
                    <a:pt x="23" y="81"/>
                  </a:lnTo>
                  <a:lnTo>
                    <a:pt x="23" y="82"/>
                  </a:lnTo>
                  <a:lnTo>
                    <a:pt x="22" y="84"/>
                  </a:lnTo>
                  <a:lnTo>
                    <a:pt x="22" y="86"/>
                  </a:lnTo>
                  <a:lnTo>
                    <a:pt x="22" y="87"/>
                  </a:lnTo>
                  <a:lnTo>
                    <a:pt x="22" y="88"/>
                  </a:lnTo>
                  <a:lnTo>
                    <a:pt x="21" y="89"/>
                  </a:lnTo>
                  <a:lnTo>
                    <a:pt x="21" y="90"/>
                  </a:lnTo>
                  <a:lnTo>
                    <a:pt x="21" y="91"/>
                  </a:lnTo>
                  <a:lnTo>
                    <a:pt x="21" y="92"/>
                  </a:lnTo>
                  <a:lnTo>
                    <a:pt x="0" y="125"/>
                  </a:lnTo>
                  <a:lnTo>
                    <a:pt x="2" y="141"/>
                  </a:lnTo>
                  <a:lnTo>
                    <a:pt x="3" y="141"/>
                  </a:lnTo>
                  <a:lnTo>
                    <a:pt x="4" y="140"/>
                  </a:lnTo>
                  <a:lnTo>
                    <a:pt x="5" y="140"/>
                  </a:lnTo>
                  <a:lnTo>
                    <a:pt x="6" y="140"/>
                  </a:lnTo>
                  <a:lnTo>
                    <a:pt x="7" y="139"/>
                  </a:lnTo>
                  <a:lnTo>
                    <a:pt x="8" y="139"/>
                  </a:lnTo>
                  <a:lnTo>
                    <a:pt x="8" y="138"/>
                  </a:lnTo>
                  <a:lnTo>
                    <a:pt x="9" y="138"/>
                  </a:lnTo>
                  <a:lnTo>
                    <a:pt x="9" y="137"/>
                  </a:lnTo>
                  <a:lnTo>
                    <a:pt x="10" y="137"/>
                  </a:lnTo>
                  <a:lnTo>
                    <a:pt x="11" y="137"/>
                  </a:lnTo>
                  <a:lnTo>
                    <a:pt x="11" y="136"/>
                  </a:lnTo>
                  <a:lnTo>
                    <a:pt x="12" y="136"/>
                  </a:lnTo>
                  <a:lnTo>
                    <a:pt x="12" y="135"/>
                  </a:lnTo>
                  <a:lnTo>
                    <a:pt x="13" y="135"/>
                  </a:lnTo>
                  <a:lnTo>
                    <a:pt x="14" y="134"/>
                  </a:lnTo>
                  <a:lnTo>
                    <a:pt x="15" y="134"/>
                  </a:lnTo>
                  <a:lnTo>
                    <a:pt x="15" y="133"/>
                  </a:lnTo>
                  <a:lnTo>
                    <a:pt x="16" y="132"/>
                  </a:lnTo>
                  <a:lnTo>
                    <a:pt x="17" y="132"/>
                  </a:lnTo>
                  <a:lnTo>
                    <a:pt x="18" y="132"/>
                  </a:lnTo>
                  <a:lnTo>
                    <a:pt x="18" y="131"/>
                  </a:lnTo>
                  <a:lnTo>
                    <a:pt x="19" y="130"/>
                  </a:lnTo>
                  <a:lnTo>
                    <a:pt x="20" y="129"/>
                  </a:lnTo>
                  <a:lnTo>
                    <a:pt x="21" y="128"/>
                  </a:lnTo>
                  <a:lnTo>
                    <a:pt x="22" y="127"/>
                  </a:lnTo>
                  <a:lnTo>
                    <a:pt x="23" y="126"/>
                  </a:lnTo>
                  <a:lnTo>
                    <a:pt x="24" y="125"/>
                  </a:lnTo>
                  <a:lnTo>
                    <a:pt x="24" y="124"/>
                  </a:lnTo>
                  <a:lnTo>
                    <a:pt x="25" y="123"/>
                  </a:lnTo>
                  <a:lnTo>
                    <a:pt x="26" y="122"/>
                  </a:lnTo>
                  <a:lnTo>
                    <a:pt x="27" y="121"/>
                  </a:lnTo>
                  <a:lnTo>
                    <a:pt x="27" y="120"/>
                  </a:lnTo>
                  <a:lnTo>
                    <a:pt x="28" y="119"/>
                  </a:lnTo>
                  <a:lnTo>
                    <a:pt x="28" y="118"/>
                  </a:lnTo>
                  <a:lnTo>
                    <a:pt x="29" y="117"/>
                  </a:lnTo>
                  <a:lnTo>
                    <a:pt x="29" y="116"/>
                  </a:lnTo>
                  <a:lnTo>
                    <a:pt x="30" y="114"/>
                  </a:lnTo>
                  <a:lnTo>
                    <a:pt x="30" y="113"/>
                  </a:lnTo>
                  <a:lnTo>
                    <a:pt x="30" y="112"/>
                  </a:lnTo>
                  <a:lnTo>
                    <a:pt x="31" y="112"/>
                  </a:lnTo>
                  <a:lnTo>
                    <a:pt x="31" y="111"/>
                  </a:lnTo>
                  <a:lnTo>
                    <a:pt x="31" y="109"/>
                  </a:lnTo>
                  <a:lnTo>
                    <a:pt x="32" y="109"/>
                  </a:lnTo>
                  <a:lnTo>
                    <a:pt x="32" y="108"/>
                  </a:lnTo>
                  <a:lnTo>
                    <a:pt x="32" y="107"/>
                  </a:lnTo>
                  <a:lnTo>
                    <a:pt x="33" y="106"/>
                  </a:lnTo>
                  <a:lnTo>
                    <a:pt x="33" y="105"/>
                  </a:lnTo>
                  <a:lnTo>
                    <a:pt x="34" y="105"/>
                  </a:lnTo>
                  <a:lnTo>
                    <a:pt x="34" y="104"/>
                  </a:lnTo>
                  <a:lnTo>
                    <a:pt x="34" y="102"/>
                  </a:lnTo>
                  <a:lnTo>
                    <a:pt x="35" y="101"/>
                  </a:lnTo>
                  <a:lnTo>
                    <a:pt x="35" y="100"/>
                  </a:lnTo>
                  <a:lnTo>
                    <a:pt x="35" y="99"/>
                  </a:lnTo>
                  <a:lnTo>
                    <a:pt x="36" y="98"/>
                  </a:lnTo>
                  <a:lnTo>
                    <a:pt x="36" y="97"/>
                  </a:lnTo>
                  <a:lnTo>
                    <a:pt x="36" y="96"/>
                  </a:lnTo>
                  <a:lnTo>
                    <a:pt x="36" y="95"/>
                  </a:lnTo>
                  <a:lnTo>
                    <a:pt x="36" y="94"/>
                  </a:lnTo>
                  <a:lnTo>
                    <a:pt x="37" y="93"/>
                  </a:lnTo>
                  <a:lnTo>
                    <a:pt x="37" y="92"/>
                  </a:lnTo>
                  <a:lnTo>
                    <a:pt x="38" y="91"/>
                  </a:lnTo>
                  <a:lnTo>
                    <a:pt x="38" y="90"/>
                  </a:lnTo>
                  <a:lnTo>
                    <a:pt x="38" y="89"/>
                  </a:lnTo>
                  <a:lnTo>
                    <a:pt x="38" y="88"/>
                  </a:lnTo>
                  <a:lnTo>
                    <a:pt x="38" y="87"/>
                  </a:lnTo>
                  <a:lnTo>
                    <a:pt x="39" y="86"/>
                  </a:lnTo>
                  <a:lnTo>
                    <a:pt x="39" y="85"/>
                  </a:lnTo>
                  <a:lnTo>
                    <a:pt x="39" y="84"/>
                  </a:lnTo>
                  <a:lnTo>
                    <a:pt x="39" y="83"/>
                  </a:lnTo>
                  <a:lnTo>
                    <a:pt x="40" y="83"/>
                  </a:lnTo>
                  <a:lnTo>
                    <a:pt x="40" y="82"/>
                  </a:lnTo>
                  <a:lnTo>
                    <a:pt x="40" y="81"/>
                  </a:lnTo>
                  <a:lnTo>
                    <a:pt x="40" y="80"/>
                  </a:lnTo>
                  <a:lnTo>
                    <a:pt x="40" y="79"/>
                  </a:lnTo>
                  <a:lnTo>
                    <a:pt x="41" y="79"/>
                  </a:lnTo>
                  <a:lnTo>
                    <a:pt x="41" y="78"/>
                  </a:lnTo>
                  <a:lnTo>
                    <a:pt x="41" y="77"/>
                  </a:lnTo>
                  <a:lnTo>
                    <a:pt x="41" y="76"/>
                  </a:lnTo>
                  <a:lnTo>
                    <a:pt x="41" y="77"/>
                  </a:lnTo>
                  <a:lnTo>
                    <a:pt x="41" y="78"/>
                  </a:lnTo>
                  <a:lnTo>
                    <a:pt x="41" y="79"/>
                  </a:lnTo>
                  <a:lnTo>
                    <a:pt x="41" y="80"/>
                  </a:lnTo>
                  <a:lnTo>
                    <a:pt x="41" y="81"/>
                  </a:lnTo>
                  <a:lnTo>
                    <a:pt x="41" y="82"/>
                  </a:lnTo>
                  <a:lnTo>
                    <a:pt x="41" y="83"/>
                  </a:lnTo>
                  <a:lnTo>
                    <a:pt x="41" y="84"/>
                  </a:lnTo>
                  <a:lnTo>
                    <a:pt x="40" y="85"/>
                  </a:lnTo>
                  <a:lnTo>
                    <a:pt x="40" y="87"/>
                  </a:lnTo>
                  <a:lnTo>
                    <a:pt x="40" y="88"/>
                  </a:lnTo>
                  <a:lnTo>
                    <a:pt x="40" y="89"/>
                  </a:lnTo>
                  <a:lnTo>
                    <a:pt x="40" y="90"/>
                  </a:lnTo>
                  <a:lnTo>
                    <a:pt x="40" y="91"/>
                  </a:lnTo>
                  <a:lnTo>
                    <a:pt x="40" y="92"/>
                  </a:lnTo>
                  <a:lnTo>
                    <a:pt x="40" y="93"/>
                  </a:lnTo>
                  <a:lnTo>
                    <a:pt x="40" y="94"/>
                  </a:lnTo>
                  <a:lnTo>
                    <a:pt x="40" y="95"/>
                  </a:lnTo>
                  <a:lnTo>
                    <a:pt x="40" y="96"/>
                  </a:lnTo>
                  <a:lnTo>
                    <a:pt x="40" y="97"/>
                  </a:lnTo>
                  <a:lnTo>
                    <a:pt x="40" y="98"/>
                  </a:lnTo>
                  <a:lnTo>
                    <a:pt x="39" y="99"/>
                  </a:lnTo>
                  <a:lnTo>
                    <a:pt x="39" y="100"/>
                  </a:lnTo>
                  <a:lnTo>
                    <a:pt x="39" y="101"/>
                  </a:lnTo>
                  <a:lnTo>
                    <a:pt x="39" y="102"/>
                  </a:lnTo>
                  <a:lnTo>
                    <a:pt x="39" y="103"/>
                  </a:lnTo>
                  <a:lnTo>
                    <a:pt x="39" y="105"/>
                  </a:lnTo>
                  <a:lnTo>
                    <a:pt x="39" y="107"/>
                  </a:lnTo>
                  <a:lnTo>
                    <a:pt x="39" y="109"/>
                  </a:lnTo>
                  <a:lnTo>
                    <a:pt x="38" y="109"/>
                  </a:lnTo>
                  <a:lnTo>
                    <a:pt x="38" y="111"/>
                  </a:lnTo>
                  <a:lnTo>
                    <a:pt x="38" y="112"/>
                  </a:lnTo>
                  <a:lnTo>
                    <a:pt x="38" y="113"/>
                  </a:lnTo>
                  <a:lnTo>
                    <a:pt x="38" y="114"/>
                  </a:lnTo>
                  <a:lnTo>
                    <a:pt x="38" y="115"/>
                  </a:lnTo>
                  <a:lnTo>
                    <a:pt x="38" y="116"/>
                  </a:lnTo>
                  <a:lnTo>
                    <a:pt x="38" y="117"/>
                  </a:lnTo>
                  <a:lnTo>
                    <a:pt x="38" y="118"/>
                  </a:lnTo>
                  <a:lnTo>
                    <a:pt x="38" y="119"/>
                  </a:lnTo>
                  <a:lnTo>
                    <a:pt x="38" y="120"/>
                  </a:lnTo>
                  <a:lnTo>
                    <a:pt x="38" y="121"/>
                  </a:lnTo>
                  <a:lnTo>
                    <a:pt x="37" y="122"/>
                  </a:lnTo>
                  <a:lnTo>
                    <a:pt x="37" y="123"/>
                  </a:lnTo>
                  <a:lnTo>
                    <a:pt x="37" y="125"/>
                  </a:lnTo>
                  <a:lnTo>
                    <a:pt x="37" y="126"/>
                  </a:lnTo>
                  <a:lnTo>
                    <a:pt x="37" y="127"/>
                  </a:lnTo>
                  <a:lnTo>
                    <a:pt x="37" y="128"/>
                  </a:lnTo>
                  <a:lnTo>
                    <a:pt x="37" y="129"/>
                  </a:lnTo>
                  <a:lnTo>
                    <a:pt x="37" y="130"/>
                  </a:lnTo>
                  <a:lnTo>
                    <a:pt x="37" y="131"/>
                  </a:lnTo>
                  <a:lnTo>
                    <a:pt x="36" y="132"/>
                  </a:lnTo>
                  <a:lnTo>
                    <a:pt x="36" y="133"/>
                  </a:lnTo>
                  <a:lnTo>
                    <a:pt x="36" y="134"/>
                  </a:lnTo>
                  <a:lnTo>
                    <a:pt x="36" y="135"/>
                  </a:lnTo>
                  <a:lnTo>
                    <a:pt x="36" y="136"/>
                  </a:lnTo>
                  <a:lnTo>
                    <a:pt x="36" y="137"/>
                  </a:lnTo>
                  <a:lnTo>
                    <a:pt x="36" y="138"/>
                  </a:lnTo>
                  <a:lnTo>
                    <a:pt x="36" y="139"/>
                  </a:lnTo>
                  <a:lnTo>
                    <a:pt x="36" y="140"/>
                  </a:lnTo>
                  <a:lnTo>
                    <a:pt x="36" y="141"/>
                  </a:lnTo>
                  <a:lnTo>
                    <a:pt x="36" y="142"/>
                  </a:lnTo>
                  <a:lnTo>
                    <a:pt x="35" y="142"/>
                  </a:lnTo>
                  <a:lnTo>
                    <a:pt x="35" y="143"/>
                  </a:lnTo>
                  <a:lnTo>
                    <a:pt x="35" y="144"/>
                  </a:lnTo>
                  <a:lnTo>
                    <a:pt x="35" y="145"/>
                  </a:lnTo>
                  <a:lnTo>
                    <a:pt x="35" y="146"/>
                  </a:lnTo>
                  <a:lnTo>
                    <a:pt x="35" y="147"/>
                  </a:lnTo>
                  <a:lnTo>
                    <a:pt x="34" y="147"/>
                  </a:lnTo>
                  <a:lnTo>
                    <a:pt x="34" y="148"/>
                  </a:lnTo>
                  <a:lnTo>
                    <a:pt x="34" y="149"/>
                  </a:lnTo>
                  <a:lnTo>
                    <a:pt x="34" y="150"/>
                  </a:lnTo>
                  <a:lnTo>
                    <a:pt x="34" y="151"/>
                  </a:lnTo>
                  <a:lnTo>
                    <a:pt x="34" y="152"/>
                  </a:lnTo>
                  <a:lnTo>
                    <a:pt x="34" y="153"/>
                  </a:lnTo>
                  <a:lnTo>
                    <a:pt x="85" y="153"/>
                  </a:lnTo>
                  <a:lnTo>
                    <a:pt x="85" y="90"/>
                  </a:lnTo>
                  <a:lnTo>
                    <a:pt x="85" y="91"/>
                  </a:lnTo>
                  <a:lnTo>
                    <a:pt x="86" y="91"/>
                  </a:lnTo>
                  <a:lnTo>
                    <a:pt x="86" y="92"/>
                  </a:lnTo>
                  <a:lnTo>
                    <a:pt x="87" y="92"/>
                  </a:lnTo>
                  <a:lnTo>
                    <a:pt x="88" y="93"/>
                  </a:lnTo>
                  <a:lnTo>
                    <a:pt x="89" y="94"/>
                  </a:lnTo>
                  <a:lnTo>
                    <a:pt x="90" y="94"/>
                  </a:lnTo>
                  <a:lnTo>
                    <a:pt x="91" y="95"/>
                  </a:lnTo>
                  <a:lnTo>
                    <a:pt x="92" y="95"/>
                  </a:lnTo>
                  <a:lnTo>
                    <a:pt x="92" y="96"/>
                  </a:lnTo>
                  <a:lnTo>
                    <a:pt x="93" y="97"/>
                  </a:lnTo>
                  <a:lnTo>
                    <a:pt x="94" y="97"/>
                  </a:lnTo>
                  <a:lnTo>
                    <a:pt x="95" y="97"/>
                  </a:lnTo>
                  <a:lnTo>
                    <a:pt x="95" y="98"/>
                  </a:lnTo>
                  <a:lnTo>
                    <a:pt x="96" y="98"/>
                  </a:lnTo>
                  <a:lnTo>
                    <a:pt x="97" y="98"/>
                  </a:lnTo>
                  <a:lnTo>
                    <a:pt x="97" y="99"/>
                  </a:lnTo>
                  <a:lnTo>
                    <a:pt x="98" y="99"/>
                  </a:lnTo>
                  <a:lnTo>
                    <a:pt x="99" y="99"/>
                  </a:lnTo>
                  <a:lnTo>
                    <a:pt x="100" y="99"/>
                  </a:lnTo>
                  <a:lnTo>
                    <a:pt x="101" y="99"/>
                  </a:lnTo>
                  <a:lnTo>
                    <a:pt x="102" y="99"/>
                  </a:lnTo>
                  <a:lnTo>
                    <a:pt x="103" y="99"/>
                  </a:lnTo>
                  <a:lnTo>
                    <a:pt x="104" y="99"/>
                  </a:lnTo>
                  <a:lnTo>
                    <a:pt x="105" y="99"/>
                  </a:lnTo>
                  <a:lnTo>
                    <a:pt x="106" y="99"/>
                  </a:lnTo>
                  <a:lnTo>
                    <a:pt x="106" y="98"/>
                  </a:lnTo>
                  <a:lnTo>
                    <a:pt x="107" y="98"/>
                  </a:lnTo>
                  <a:lnTo>
                    <a:pt x="107" y="97"/>
                  </a:lnTo>
                  <a:lnTo>
                    <a:pt x="108" y="97"/>
                  </a:lnTo>
                  <a:lnTo>
                    <a:pt x="109" y="96"/>
                  </a:lnTo>
                  <a:lnTo>
                    <a:pt x="109" y="95"/>
                  </a:lnTo>
                  <a:lnTo>
                    <a:pt x="109" y="94"/>
                  </a:lnTo>
                  <a:lnTo>
                    <a:pt x="110" y="94"/>
                  </a:lnTo>
                  <a:lnTo>
                    <a:pt x="110" y="93"/>
                  </a:lnTo>
                  <a:lnTo>
                    <a:pt x="111" y="92"/>
                  </a:lnTo>
                  <a:lnTo>
                    <a:pt x="111" y="91"/>
                  </a:lnTo>
                  <a:lnTo>
                    <a:pt x="112" y="89"/>
                  </a:lnTo>
                  <a:lnTo>
                    <a:pt x="112" y="87"/>
                  </a:lnTo>
                  <a:lnTo>
                    <a:pt x="112" y="86"/>
                  </a:lnTo>
                  <a:lnTo>
                    <a:pt x="113" y="84"/>
                  </a:lnTo>
                  <a:lnTo>
                    <a:pt x="113" y="82"/>
                  </a:lnTo>
                  <a:lnTo>
                    <a:pt x="113" y="80"/>
                  </a:lnTo>
                  <a:lnTo>
                    <a:pt x="113" y="79"/>
                  </a:lnTo>
                  <a:lnTo>
                    <a:pt x="113" y="77"/>
                  </a:lnTo>
                  <a:lnTo>
                    <a:pt x="113" y="74"/>
                  </a:lnTo>
                  <a:lnTo>
                    <a:pt x="113" y="73"/>
                  </a:lnTo>
                  <a:lnTo>
                    <a:pt x="113" y="71"/>
                  </a:lnTo>
                  <a:lnTo>
                    <a:pt x="113" y="69"/>
                  </a:lnTo>
                  <a:lnTo>
                    <a:pt x="113" y="67"/>
                  </a:lnTo>
                  <a:lnTo>
                    <a:pt x="113" y="65"/>
                  </a:lnTo>
                  <a:lnTo>
                    <a:pt x="113" y="64"/>
                  </a:lnTo>
                  <a:lnTo>
                    <a:pt x="112" y="62"/>
                  </a:lnTo>
                  <a:lnTo>
                    <a:pt x="112" y="60"/>
                  </a:lnTo>
                  <a:lnTo>
                    <a:pt x="112" y="58"/>
                  </a:lnTo>
                  <a:lnTo>
                    <a:pt x="112" y="57"/>
                  </a:lnTo>
                  <a:lnTo>
                    <a:pt x="111" y="54"/>
                  </a:lnTo>
                  <a:lnTo>
                    <a:pt x="111" y="53"/>
                  </a:lnTo>
                  <a:lnTo>
                    <a:pt x="110" y="51"/>
                  </a:lnTo>
                  <a:lnTo>
                    <a:pt x="110" y="49"/>
                  </a:lnTo>
                  <a:lnTo>
                    <a:pt x="109" y="47"/>
                  </a:lnTo>
                  <a:lnTo>
                    <a:pt x="109" y="46"/>
                  </a:lnTo>
                  <a:lnTo>
                    <a:pt x="109" y="44"/>
                  </a:lnTo>
                  <a:lnTo>
                    <a:pt x="109" y="43"/>
                  </a:lnTo>
                  <a:lnTo>
                    <a:pt x="108" y="41"/>
                  </a:lnTo>
                  <a:lnTo>
                    <a:pt x="107" y="39"/>
                  </a:lnTo>
                  <a:lnTo>
                    <a:pt x="107" y="38"/>
                  </a:lnTo>
                  <a:lnTo>
                    <a:pt x="106" y="36"/>
                  </a:lnTo>
                  <a:lnTo>
                    <a:pt x="106" y="34"/>
                  </a:lnTo>
                  <a:lnTo>
                    <a:pt x="105" y="33"/>
                  </a:lnTo>
                  <a:lnTo>
                    <a:pt x="104" y="32"/>
                  </a:lnTo>
                  <a:lnTo>
                    <a:pt x="104" y="30"/>
                  </a:lnTo>
                  <a:lnTo>
                    <a:pt x="103" y="29"/>
                  </a:lnTo>
                  <a:lnTo>
                    <a:pt x="103" y="27"/>
                  </a:lnTo>
                  <a:lnTo>
                    <a:pt x="103" y="26"/>
                  </a:lnTo>
                  <a:lnTo>
                    <a:pt x="102" y="25"/>
                  </a:lnTo>
                  <a:lnTo>
                    <a:pt x="101" y="24"/>
                  </a:lnTo>
                  <a:lnTo>
                    <a:pt x="101" y="22"/>
                  </a:lnTo>
                  <a:lnTo>
                    <a:pt x="100" y="21"/>
                  </a:lnTo>
                  <a:lnTo>
                    <a:pt x="99" y="20"/>
                  </a:lnTo>
                  <a:lnTo>
                    <a:pt x="99" y="19"/>
                  </a:lnTo>
                  <a:lnTo>
                    <a:pt x="98" y="17"/>
                  </a:lnTo>
                  <a:lnTo>
                    <a:pt x="98" y="16"/>
                  </a:lnTo>
                  <a:lnTo>
                    <a:pt x="97" y="16"/>
                  </a:lnTo>
                  <a:lnTo>
                    <a:pt x="97" y="14"/>
                  </a:lnTo>
                  <a:lnTo>
                    <a:pt x="96" y="14"/>
                  </a:lnTo>
                  <a:lnTo>
                    <a:pt x="96" y="13"/>
                  </a:lnTo>
                  <a:lnTo>
                    <a:pt x="95" y="12"/>
                  </a:lnTo>
                  <a:lnTo>
                    <a:pt x="95" y="11"/>
                  </a:lnTo>
                  <a:lnTo>
                    <a:pt x="94" y="10"/>
                  </a:lnTo>
                  <a:lnTo>
                    <a:pt x="94" y="9"/>
                  </a:lnTo>
                  <a:lnTo>
                    <a:pt x="93" y="8"/>
                  </a:lnTo>
                  <a:lnTo>
                    <a:pt x="93" y="7"/>
                  </a:lnTo>
                  <a:lnTo>
                    <a:pt x="92" y="7"/>
                  </a:lnTo>
                  <a:lnTo>
                    <a:pt x="92" y="6"/>
                  </a:lnTo>
                  <a:lnTo>
                    <a:pt x="92" y="5"/>
                  </a:lnTo>
                  <a:lnTo>
                    <a:pt x="91" y="5"/>
                  </a:lnTo>
                  <a:close/>
                </a:path>
              </a:pathLst>
            </a:custGeom>
            <a:solidFill>
              <a:srgbClr val="F0FFC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ndParaRPr>
            </a:p>
          </p:txBody>
        </p:sp>
        <p:grpSp>
          <p:nvGrpSpPr>
            <p:cNvPr id="13748" name="Group 113"/>
            <p:cNvGrpSpPr>
              <a:grpSpLocks/>
            </p:cNvGrpSpPr>
            <p:nvPr/>
          </p:nvGrpSpPr>
          <p:grpSpPr bwMode="auto">
            <a:xfrm>
              <a:off x="1786" y="1929"/>
              <a:ext cx="271" cy="70"/>
              <a:chOff x="1786" y="1929"/>
              <a:chExt cx="271" cy="70"/>
            </a:xfrm>
          </p:grpSpPr>
          <p:sp>
            <p:nvSpPr>
              <p:cNvPr id="13765" name="Oval 111"/>
              <p:cNvSpPr>
                <a:spLocks noChangeArrowheads="1"/>
              </p:cNvSpPr>
              <p:nvPr/>
            </p:nvSpPr>
            <p:spPr bwMode="auto">
              <a:xfrm>
                <a:off x="1786" y="1929"/>
                <a:ext cx="271" cy="70"/>
              </a:xfrm>
              <a:prstGeom prst="ellipse">
                <a:avLst/>
              </a:prstGeom>
              <a:solidFill>
                <a:srgbClr val="32D6FF"/>
              </a:solidFill>
              <a:ln w="0">
                <a:solidFill>
                  <a:srgbClr val="000000"/>
                </a:solidFill>
                <a:round/>
                <a:headEnd/>
                <a:tailEnd/>
              </a:ln>
            </p:spPr>
            <p:txBody>
              <a:bodyPr/>
              <a:lstStyle/>
              <a:p>
                <a:pPr fontAlgn="base">
                  <a:spcBef>
                    <a:spcPct val="0"/>
                  </a:spcBef>
                  <a:spcAft>
                    <a:spcPct val="0"/>
                  </a:spcAft>
                </a:pPr>
                <a:endParaRPr lang="en-US">
                  <a:solidFill>
                    <a:srgbClr val="000000"/>
                  </a:solidFill>
                </a:endParaRPr>
              </a:p>
            </p:txBody>
          </p:sp>
          <p:sp>
            <p:nvSpPr>
              <p:cNvPr id="13766" name="Oval 112"/>
              <p:cNvSpPr>
                <a:spLocks noChangeArrowheads="1"/>
              </p:cNvSpPr>
              <p:nvPr/>
            </p:nvSpPr>
            <p:spPr bwMode="auto">
              <a:xfrm>
                <a:off x="1786" y="1929"/>
                <a:ext cx="271" cy="70"/>
              </a:xfrm>
              <a:prstGeom prst="ellipse">
                <a:avLst/>
              </a:prstGeom>
              <a:noFill/>
              <a:ln w="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endParaRPr>
              </a:p>
            </p:txBody>
          </p:sp>
        </p:grpSp>
        <p:pic>
          <p:nvPicPr>
            <p:cNvPr id="13749" name="Picture 407"/>
            <p:cNvPicPr>
              <a:picLocks noChangeAspect="1" noChangeArrowheads="1"/>
            </p:cNvPicPr>
            <p:nvPr/>
          </p:nvPicPr>
          <p:blipFill>
            <a:blip r:embed="rId18" cstate="print">
              <a:extLst>
                <a:ext uri="{28A0092B-C50C-407E-A947-70E740481C1C}">
                  <a14:useLocalDpi xmlns:a14="http://schemas.microsoft.com/office/drawing/2010/main" xmlns="" val="0"/>
                </a:ext>
              </a:extLst>
            </a:blip>
            <a:srcRect/>
            <a:stretch>
              <a:fillRect/>
            </a:stretch>
          </p:blipFill>
          <p:spPr bwMode="auto">
            <a:xfrm>
              <a:off x="1503" y="1928"/>
              <a:ext cx="146" cy="2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750" name="Picture 411"/>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606" y="2021"/>
              <a:ext cx="175" cy="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751" name="Rectangle 473"/>
            <p:cNvSpPr>
              <a:spLocks noChangeArrowheads="1"/>
            </p:cNvSpPr>
            <p:nvPr/>
          </p:nvSpPr>
          <p:spPr bwMode="auto">
            <a:xfrm>
              <a:off x="1865" y="2092"/>
              <a:ext cx="235" cy="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600">
                  <a:solidFill>
                    <a:srgbClr val="000000"/>
                  </a:solidFill>
                </a:rPr>
                <a:t>Static Data</a:t>
              </a:r>
              <a:endParaRPr lang="en-US">
                <a:solidFill>
                  <a:srgbClr val="000000"/>
                </a:solidFill>
              </a:endParaRPr>
            </a:p>
          </p:txBody>
        </p:sp>
        <p:grpSp>
          <p:nvGrpSpPr>
            <p:cNvPr id="13752" name="Group 486"/>
            <p:cNvGrpSpPr>
              <a:grpSpLocks/>
            </p:cNvGrpSpPr>
            <p:nvPr/>
          </p:nvGrpSpPr>
          <p:grpSpPr bwMode="auto">
            <a:xfrm>
              <a:off x="2082" y="1846"/>
              <a:ext cx="18" cy="506"/>
              <a:chOff x="2082" y="1846"/>
              <a:chExt cx="18" cy="506"/>
            </a:xfrm>
          </p:grpSpPr>
          <p:sp>
            <p:nvSpPr>
              <p:cNvPr id="13763" name="Freeform 484"/>
              <p:cNvSpPr>
                <a:spLocks noEditPoints="1"/>
              </p:cNvSpPr>
              <p:nvPr/>
            </p:nvSpPr>
            <p:spPr bwMode="auto">
              <a:xfrm>
                <a:off x="2082" y="1846"/>
                <a:ext cx="18" cy="506"/>
              </a:xfrm>
              <a:custGeom>
                <a:avLst/>
                <a:gdLst>
                  <a:gd name="T0" fmla="*/ 7 w 325"/>
                  <a:gd name="T1" fmla="*/ 504 h 5891"/>
                  <a:gd name="T2" fmla="*/ 7 w 325"/>
                  <a:gd name="T3" fmla="*/ 23 h 5891"/>
                  <a:gd name="T4" fmla="*/ 9 w 325"/>
                  <a:gd name="T5" fmla="*/ 21 h 5891"/>
                  <a:gd name="T6" fmla="*/ 10 w 325"/>
                  <a:gd name="T7" fmla="*/ 23 h 5891"/>
                  <a:gd name="T8" fmla="*/ 10 w 325"/>
                  <a:gd name="T9" fmla="*/ 504 h 5891"/>
                  <a:gd name="T10" fmla="*/ 9 w 325"/>
                  <a:gd name="T11" fmla="*/ 506 h 5891"/>
                  <a:gd name="T12" fmla="*/ 7 w 325"/>
                  <a:gd name="T13" fmla="*/ 504 h 5891"/>
                  <a:gd name="T14" fmla="*/ 0 w 325"/>
                  <a:gd name="T15" fmla="*/ 28 h 5891"/>
                  <a:gd name="T16" fmla="*/ 9 w 325"/>
                  <a:gd name="T17" fmla="*/ 0 h 5891"/>
                  <a:gd name="T18" fmla="*/ 18 w 325"/>
                  <a:gd name="T19" fmla="*/ 28 h 5891"/>
                  <a:gd name="T20" fmla="*/ 0 w 325"/>
                  <a:gd name="T21" fmla="*/ 28 h 58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25" h="5891">
                    <a:moveTo>
                      <a:pt x="135" y="5865"/>
                    </a:moveTo>
                    <a:lnTo>
                      <a:pt x="135" y="272"/>
                    </a:lnTo>
                    <a:cubicBezTo>
                      <a:pt x="135" y="257"/>
                      <a:pt x="147" y="244"/>
                      <a:pt x="162" y="244"/>
                    </a:cubicBezTo>
                    <a:cubicBezTo>
                      <a:pt x="177" y="244"/>
                      <a:pt x="189" y="257"/>
                      <a:pt x="189" y="272"/>
                    </a:cubicBezTo>
                    <a:lnTo>
                      <a:pt x="189" y="5865"/>
                    </a:lnTo>
                    <a:cubicBezTo>
                      <a:pt x="189" y="5880"/>
                      <a:pt x="177" y="5891"/>
                      <a:pt x="162" y="5891"/>
                    </a:cubicBezTo>
                    <a:cubicBezTo>
                      <a:pt x="147" y="5891"/>
                      <a:pt x="135" y="5880"/>
                      <a:pt x="135" y="5865"/>
                    </a:cubicBezTo>
                    <a:close/>
                    <a:moveTo>
                      <a:pt x="0" y="326"/>
                    </a:moveTo>
                    <a:lnTo>
                      <a:pt x="162" y="0"/>
                    </a:lnTo>
                    <a:lnTo>
                      <a:pt x="325" y="326"/>
                    </a:lnTo>
                    <a:lnTo>
                      <a:pt x="0" y="326"/>
                    </a:lnTo>
                    <a:close/>
                  </a:path>
                </a:pathLst>
              </a:custGeom>
              <a:solidFill>
                <a:srgbClr val="000000"/>
              </a:solidFill>
              <a:ln w="25400">
                <a:solidFill>
                  <a:srgbClr val="FFFF00"/>
                </a:solidFill>
                <a:prstDash val="solid"/>
                <a:round/>
                <a:headEnd/>
                <a:tailEnd/>
              </a:ln>
            </p:spPr>
            <p:txBody>
              <a:bodyPr/>
              <a:lstStyle/>
              <a:p>
                <a:pPr fontAlgn="base">
                  <a:spcBef>
                    <a:spcPct val="0"/>
                  </a:spcBef>
                  <a:spcAft>
                    <a:spcPct val="0"/>
                  </a:spcAft>
                </a:pPr>
                <a:endParaRPr lang="en-US">
                  <a:solidFill>
                    <a:srgbClr val="000000"/>
                  </a:solidFill>
                </a:endParaRPr>
              </a:p>
            </p:txBody>
          </p:sp>
          <p:sp>
            <p:nvSpPr>
              <p:cNvPr id="13764" name="Freeform 485"/>
              <p:cNvSpPr>
                <a:spLocks noEditPoints="1"/>
              </p:cNvSpPr>
              <p:nvPr/>
            </p:nvSpPr>
            <p:spPr bwMode="auto">
              <a:xfrm>
                <a:off x="2082" y="1846"/>
                <a:ext cx="18" cy="506"/>
              </a:xfrm>
              <a:custGeom>
                <a:avLst/>
                <a:gdLst>
                  <a:gd name="T0" fmla="*/ 7 w 325"/>
                  <a:gd name="T1" fmla="*/ 504 h 5891"/>
                  <a:gd name="T2" fmla="*/ 7 w 325"/>
                  <a:gd name="T3" fmla="*/ 23 h 5891"/>
                  <a:gd name="T4" fmla="*/ 9 w 325"/>
                  <a:gd name="T5" fmla="*/ 21 h 5891"/>
                  <a:gd name="T6" fmla="*/ 10 w 325"/>
                  <a:gd name="T7" fmla="*/ 23 h 5891"/>
                  <a:gd name="T8" fmla="*/ 10 w 325"/>
                  <a:gd name="T9" fmla="*/ 504 h 5891"/>
                  <a:gd name="T10" fmla="*/ 9 w 325"/>
                  <a:gd name="T11" fmla="*/ 506 h 5891"/>
                  <a:gd name="T12" fmla="*/ 7 w 325"/>
                  <a:gd name="T13" fmla="*/ 504 h 5891"/>
                  <a:gd name="T14" fmla="*/ 0 w 325"/>
                  <a:gd name="T15" fmla="*/ 28 h 5891"/>
                  <a:gd name="T16" fmla="*/ 9 w 325"/>
                  <a:gd name="T17" fmla="*/ 0 h 5891"/>
                  <a:gd name="T18" fmla="*/ 18 w 325"/>
                  <a:gd name="T19" fmla="*/ 28 h 5891"/>
                  <a:gd name="T20" fmla="*/ 0 w 325"/>
                  <a:gd name="T21" fmla="*/ 28 h 58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25" h="5891">
                    <a:moveTo>
                      <a:pt x="135" y="5865"/>
                    </a:moveTo>
                    <a:lnTo>
                      <a:pt x="135" y="272"/>
                    </a:lnTo>
                    <a:cubicBezTo>
                      <a:pt x="135" y="257"/>
                      <a:pt x="147" y="244"/>
                      <a:pt x="162" y="244"/>
                    </a:cubicBezTo>
                    <a:cubicBezTo>
                      <a:pt x="177" y="244"/>
                      <a:pt x="189" y="257"/>
                      <a:pt x="189" y="272"/>
                    </a:cubicBezTo>
                    <a:lnTo>
                      <a:pt x="189" y="5865"/>
                    </a:lnTo>
                    <a:cubicBezTo>
                      <a:pt x="189" y="5880"/>
                      <a:pt x="177" y="5891"/>
                      <a:pt x="162" y="5891"/>
                    </a:cubicBezTo>
                    <a:cubicBezTo>
                      <a:pt x="147" y="5891"/>
                      <a:pt x="135" y="5880"/>
                      <a:pt x="135" y="5865"/>
                    </a:cubicBezTo>
                    <a:close/>
                    <a:moveTo>
                      <a:pt x="0" y="326"/>
                    </a:moveTo>
                    <a:lnTo>
                      <a:pt x="162" y="0"/>
                    </a:lnTo>
                    <a:lnTo>
                      <a:pt x="325" y="326"/>
                    </a:lnTo>
                    <a:lnTo>
                      <a:pt x="0" y="326"/>
                    </a:lnTo>
                    <a:close/>
                  </a:path>
                </a:pathLst>
              </a:custGeom>
              <a:noFill/>
              <a:ln w="25400" cap="rnd">
                <a:solidFill>
                  <a:srgbClr val="FFFF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endParaRPr>
              </a:p>
            </p:txBody>
          </p:sp>
        </p:grpSp>
        <p:pic>
          <p:nvPicPr>
            <p:cNvPr id="13753" name="Picture 518"/>
            <p:cNvPicPr>
              <a:picLocks noChangeAspect="1" noChangeArrowheads="1"/>
            </p:cNvPicPr>
            <p:nvPr/>
          </p:nvPicPr>
          <p:blipFill>
            <a:blip r:embed="rId19" cstate="print">
              <a:extLst>
                <a:ext uri="{28A0092B-C50C-407E-A947-70E740481C1C}">
                  <a14:useLocalDpi xmlns:a14="http://schemas.microsoft.com/office/drawing/2010/main" xmlns="" val="0"/>
                </a:ext>
              </a:extLst>
            </a:blip>
            <a:srcRect/>
            <a:stretch>
              <a:fillRect/>
            </a:stretch>
          </p:blipFill>
          <p:spPr bwMode="auto">
            <a:xfrm>
              <a:off x="1560" y="3032"/>
              <a:ext cx="245" cy="3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754" name="Picture 519"/>
            <p:cNvPicPr>
              <a:picLocks noChangeAspect="1" noChangeArrowheads="1"/>
            </p:cNvPicPr>
            <p:nvPr/>
          </p:nvPicPr>
          <p:blipFill>
            <a:blip r:embed="rId20" cstate="print">
              <a:extLst>
                <a:ext uri="{28A0092B-C50C-407E-A947-70E740481C1C}">
                  <a14:useLocalDpi xmlns:a14="http://schemas.microsoft.com/office/drawing/2010/main" xmlns="" val="0"/>
                </a:ext>
              </a:extLst>
            </a:blip>
            <a:srcRect/>
            <a:stretch>
              <a:fillRect/>
            </a:stretch>
          </p:blipFill>
          <p:spPr bwMode="auto">
            <a:xfrm>
              <a:off x="1488" y="1459"/>
              <a:ext cx="266" cy="3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755" name="Picture 520"/>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2165" y="2734"/>
              <a:ext cx="111" cy="1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3756" name="Group 523"/>
            <p:cNvGrpSpPr>
              <a:grpSpLocks/>
            </p:cNvGrpSpPr>
            <p:nvPr/>
          </p:nvGrpSpPr>
          <p:grpSpPr bwMode="auto">
            <a:xfrm>
              <a:off x="2009" y="2805"/>
              <a:ext cx="133" cy="206"/>
              <a:chOff x="2009" y="2805"/>
              <a:chExt cx="133" cy="206"/>
            </a:xfrm>
          </p:grpSpPr>
          <p:pic>
            <p:nvPicPr>
              <p:cNvPr id="13761" name="Picture 521"/>
              <p:cNvPicPr>
                <a:picLocks noChangeAspect="1" noChangeArrowheads="1"/>
              </p:cNvPicPr>
              <p:nvPr/>
            </p:nvPicPr>
            <p:blipFill>
              <a:blip r:embed="rId21" cstate="print">
                <a:extLst>
                  <a:ext uri="{28A0092B-C50C-407E-A947-70E740481C1C}">
                    <a14:useLocalDpi xmlns:a14="http://schemas.microsoft.com/office/drawing/2010/main" xmlns="" val="0"/>
                  </a:ext>
                </a:extLst>
              </a:blip>
              <a:srcRect/>
              <a:stretch>
                <a:fillRect/>
              </a:stretch>
            </p:blipFill>
            <p:spPr bwMode="auto">
              <a:xfrm>
                <a:off x="2009" y="2805"/>
                <a:ext cx="133" cy="2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762" name="Picture 522"/>
              <p:cNvPicPr>
                <a:picLocks noChangeAspect="1" noChangeArrowheads="1"/>
              </p:cNvPicPr>
              <p:nvPr/>
            </p:nvPicPr>
            <p:blipFill>
              <a:blip r:embed="rId22" cstate="print">
                <a:extLst>
                  <a:ext uri="{28A0092B-C50C-407E-A947-70E740481C1C}">
                    <a14:useLocalDpi xmlns:a14="http://schemas.microsoft.com/office/drawing/2010/main" xmlns="" val="0"/>
                  </a:ext>
                </a:extLst>
              </a:blip>
              <a:srcRect/>
              <a:stretch>
                <a:fillRect/>
              </a:stretch>
            </p:blipFill>
            <p:spPr bwMode="auto">
              <a:xfrm>
                <a:off x="2009" y="2805"/>
                <a:ext cx="133" cy="2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3757" name="Picture 524"/>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1880" y="2706"/>
              <a:ext cx="113" cy="1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758" name="Picture 526"/>
            <p:cNvPicPr>
              <a:picLocks noChangeAspect="1" noChangeArrowheads="1"/>
            </p:cNvPicPr>
            <p:nvPr/>
          </p:nvPicPr>
          <p:blipFill>
            <a:blip r:embed="rId23" cstate="print">
              <a:extLst>
                <a:ext uri="{28A0092B-C50C-407E-A947-70E740481C1C}">
                  <a14:useLocalDpi xmlns:a14="http://schemas.microsoft.com/office/drawing/2010/main" xmlns="" val="0"/>
                </a:ext>
              </a:extLst>
            </a:blip>
            <a:srcRect/>
            <a:stretch>
              <a:fillRect/>
            </a:stretch>
          </p:blipFill>
          <p:spPr bwMode="auto">
            <a:xfrm>
              <a:off x="1548" y="2540"/>
              <a:ext cx="179" cy="1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759" name="Picture 527"/>
            <p:cNvPicPr>
              <a:picLocks noChangeAspect="1" noChangeArrowheads="1"/>
            </p:cNvPicPr>
            <p:nvPr/>
          </p:nvPicPr>
          <p:blipFill>
            <a:blip r:embed="rId24" cstate="print">
              <a:extLst>
                <a:ext uri="{28A0092B-C50C-407E-A947-70E740481C1C}">
                  <a14:useLocalDpi xmlns:a14="http://schemas.microsoft.com/office/drawing/2010/main" xmlns="" val="0"/>
                </a:ext>
              </a:extLst>
            </a:blip>
            <a:srcRect/>
            <a:stretch>
              <a:fillRect/>
            </a:stretch>
          </p:blipFill>
          <p:spPr bwMode="auto">
            <a:xfrm>
              <a:off x="1609" y="2811"/>
              <a:ext cx="229" cy="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760" name="Picture 534"/>
            <p:cNvPicPr>
              <a:picLocks noChangeAspect="1" noChangeArrowheads="1"/>
            </p:cNvPicPr>
            <p:nvPr/>
          </p:nvPicPr>
          <p:blipFill>
            <a:blip r:embed="rId25" cstate="print">
              <a:extLst>
                <a:ext uri="{28A0092B-C50C-407E-A947-70E740481C1C}">
                  <a14:useLocalDpi xmlns:a14="http://schemas.microsoft.com/office/drawing/2010/main" xmlns="" val="0"/>
                </a:ext>
              </a:extLst>
            </a:blip>
            <a:srcRect/>
            <a:stretch>
              <a:fillRect/>
            </a:stretch>
          </p:blipFill>
          <p:spPr bwMode="auto">
            <a:xfrm>
              <a:off x="1966" y="3119"/>
              <a:ext cx="218" cy="2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3744" name="Picture 542"/>
          <p:cNvPicPr>
            <a:picLocks noChangeAspect="1" noChangeArrowheads="1"/>
          </p:cNvPicPr>
          <p:nvPr/>
        </p:nvPicPr>
        <p:blipFill>
          <a:blip r:embed="rId26" cstate="print">
            <a:extLst>
              <a:ext uri="{28A0092B-C50C-407E-A947-70E740481C1C}">
                <a14:useLocalDpi xmlns:a14="http://schemas.microsoft.com/office/drawing/2010/main" xmlns="" val="0"/>
              </a:ext>
            </a:extLst>
          </a:blip>
          <a:srcRect/>
          <a:stretch>
            <a:fillRect/>
          </a:stretch>
        </p:blipFill>
        <p:spPr bwMode="auto">
          <a:xfrm>
            <a:off x="7018338" y="5879800"/>
            <a:ext cx="1003866" cy="7688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27" cstate="print">
            <a:extLst>
              <a:ext uri="{28A0092B-C50C-407E-A947-70E740481C1C}">
                <a14:useLocalDpi xmlns:a14="http://schemas.microsoft.com/office/drawing/2010/main" xmlns="" val="0"/>
              </a:ext>
            </a:extLst>
          </a:blip>
          <a:stretch>
            <a:fillRect/>
          </a:stretch>
        </p:blipFill>
        <p:spPr>
          <a:xfrm>
            <a:off x="3616572" y="721512"/>
            <a:ext cx="1307854" cy="746132"/>
          </a:xfrm>
          <a:prstGeom prst="rect">
            <a:avLst/>
          </a:prstGeom>
        </p:spPr>
      </p:pic>
      <p:pic>
        <p:nvPicPr>
          <p:cNvPr id="6" name="Picture 5"/>
          <p:cNvPicPr>
            <a:picLocks noChangeAspect="1"/>
          </p:cNvPicPr>
          <p:nvPr/>
        </p:nvPicPr>
        <p:blipFill>
          <a:blip r:embed="rId28" cstate="print">
            <a:extLst>
              <a:ext uri="{28A0092B-C50C-407E-A947-70E740481C1C}">
                <a14:useLocalDpi xmlns:a14="http://schemas.microsoft.com/office/drawing/2010/main" xmlns="" val="0"/>
              </a:ext>
            </a:extLst>
          </a:blip>
          <a:stretch>
            <a:fillRect/>
          </a:stretch>
        </p:blipFill>
        <p:spPr>
          <a:xfrm>
            <a:off x="3935263" y="1623882"/>
            <a:ext cx="428625" cy="428625"/>
          </a:xfrm>
          <a:prstGeom prst="rect">
            <a:avLst/>
          </a:prstGeom>
        </p:spPr>
      </p:pic>
      <p:pic>
        <p:nvPicPr>
          <p:cNvPr id="7" name="Picture 6"/>
          <p:cNvPicPr>
            <a:picLocks noChangeAspect="1"/>
          </p:cNvPicPr>
          <p:nvPr/>
        </p:nvPicPr>
        <p:blipFill>
          <a:blip r:embed="rId29" cstate="print">
            <a:extLst>
              <a:ext uri="{28A0092B-C50C-407E-A947-70E740481C1C}">
                <a14:useLocalDpi xmlns:a14="http://schemas.microsoft.com/office/drawing/2010/main" xmlns="" val="0"/>
              </a:ext>
            </a:extLst>
          </a:blip>
          <a:stretch>
            <a:fillRect/>
          </a:stretch>
        </p:blipFill>
        <p:spPr>
          <a:xfrm>
            <a:off x="3649801" y="6035795"/>
            <a:ext cx="755774" cy="806370"/>
          </a:xfrm>
          <a:prstGeom prst="rect">
            <a:avLst/>
          </a:prstGeom>
        </p:spPr>
      </p:pic>
      <p:grpSp>
        <p:nvGrpSpPr>
          <p:cNvPr id="555" name="Group 164"/>
          <p:cNvGrpSpPr>
            <a:grpSpLocks/>
          </p:cNvGrpSpPr>
          <p:nvPr/>
        </p:nvGrpSpPr>
        <p:grpSpPr bwMode="auto">
          <a:xfrm>
            <a:off x="5326647" y="3044428"/>
            <a:ext cx="965619" cy="832644"/>
            <a:chOff x="1873" y="1398"/>
            <a:chExt cx="1921" cy="1707"/>
          </a:xfrm>
        </p:grpSpPr>
        <p:sp>
          <p:nvSpPr>
            <p:cNvPr id="556" name="Oval 12"/>
            <p:cNvSpPr>
              <a:spLocks noChangeArrowheads="1"/>
            </p:cNvSpPr>
            <p:nvPr/>
          </p:nvSpPr>
          <p:spPr bwMode="auto">
            <a:xfrm>
              <a:off x="1968" y="1398"/>
              <a:ext cx="1743" cy="1707"/>
            </a:xfrm>
            <a:prstGeom prst="ellipse">
              <a:avLst/>
            </a:prstGeom>
            <a:noFill/>
            <a:ln w="9525">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ea typeface="ＭＳ Ｐゴシック" pitchFamily="34" charset="-128"/>
              </a:endParaRPr>
            </a:p>
          </p:txBody>
        </p:sp>
        <p:grpSp>
          <p:nvGrpSpPr>
            <p:cNvPr id="557" name="Group 166"/>
            <p:cNvGrpSpPr>
              <a:grpSpLocks/>
            </p:cNvGrpSpPr>
            <p:nvPr/>
          </p:nvGrpSpPr>
          <p:grpSpPr bwMode="auto">
            <a:xfrm>
              <a:off x="1873" y="1422"/>
              <a:ext cx="1921" cy="1639"/>
              <a:chOff x="1879" y="1428"/>
              <a:chExt cx="1921" cy="1639"/>
            </a:xfrm>
          </p:grpSpPr>
          <p:cxnSp>
            <p:nvCxnSpPr>
              <p:cNvPr id="558" name="Straight Connector 557"/>
              <p:cNvCxnSpPr/>
              <p:nvPr/>
            </p:nvCxnSpPr>
            <p:spPr bwMode="auto">
              <a:xfrm>
                <a:off x="1974" y="2231"/>
                <a:ext cx="1729" cy="2"/>
              </a:xfrm>
              <a:prstGeom prst="line">
                <a:avLst/>
              </a:prstGeom>
              <a:ln>
                <a:solidFill>
                  <a:srgbClr val="FFFF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559" name="Group 168"/>
              <p:cNvGrpSpPr>
                <a:grpSpLocks/>
              </p:cNvGrpSpPr>
              <p:nvPr/>
            </p:nvGrpSpPr>
            <p:grpSpPr bwMode="auto">
              <a:xfrm>
                <a:off x="1879" y="1428"/>
                <a:ext cx="1921" cy="1639"/>
                <a:chOff x="1879" y="1428"/>
                <a:chExt cx="1921" cy="1639"/>
              </a:xfrm>
            </p:grpSpPr>
            <p:pic>
              <p:nvPicPr>
                <p:cNvPr id="560" name="Picture 41" descr="2912005_illustration.png"/>
                <p:cNvPicPr>
                  <a:picLocks noChangeAspect="1"/>
                </p:cNvPicPr>
                <p:nvPr/>
              </p:nvPicPr>
              <p:blipFill>
                <a:blip r:embed="rId30" cstate="print">
                  <a:extLst>
                    <a:ext uri="{28A0092B-C50C-407E-A947-70E740481C1C}">
                      <a14:useLocalDpi xmlns:a14="http://schemas.microsoft.com/office/drawing/2010/main" xmlns="" val="0"/>
                    </a:ext>
                  </a:extLst>
                </a:blip>
                <a:srcRect/>
                <a:stretch>
                  <a:fillRect/>
                </a:stretch>
              </p:blipFill>
              <p:spPr bwMode="auto">
                <a:xfrm>
                  <a:off x="2351" y="1565"/>
                  <a:ext cx="956" cy="1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61" name="Group 170"/>
                <p:cNvGrpSpPr>
                  <a:grpSpLocks/>
                </p:cNvGrpSpPr>
                <p:nvPr/>
              </p:nvGrpSpPr>
              <p:grpSpPr bwMode="auto">
                <a:xfrm>
                  <a:off x="1879" y="1428"/>
                  <a:ext cx="1921" cy="1639"/>
                  <a:chOff x="1879" y="1428"/>
                  <a:chExt cx="1921" cy="1639"/>
                </a:xfrm>
              </p:grpSpPr>
              <p:sp>
                <p:nvSpPr>
                  <p:cNvPr id="572" name="Oval 19"/>
                  <p:cNvSpPr>
                    <a:spLocks noChangeArrowheads="1"/>
                  </p:cNvSpPr>
                  <p:nvPr/>
                </p:nvSpPr>
                <p:spPr bwMode="auto">
                  <a:xfrm>
                    <a:off x="2006" y="1431"/>
                    <a:ext cx="1671" cy="1636"/>
                  </a:xfrm>
                  <a:prstGeom prst="ellipse">
                    <a:avLst/>
                  </a:prstGeom>
                  <a:noFill/>
                  <a:ln w="9525">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ea typeface="ＭＳ Ｐゴシック" pitchFamily="34" charset="-128"/>
                    </a:endParaRPr>
                  </a:p>
                </p:txBody>
              </p:sp>
              <p:grpSp>
                <p:nvGrpSpPr>
                  <p:cNvPr id="573" name="Group 172"/>
                  <p:cNvGrpSpPr>
                    <a:grpSpLocks/>
                  </p:cNvGrpSpPr>
                  <p:nvPr/>
                </p:nvGrpSpPr>
                <p:grpSpPr bwMode="auto">
                  <a:xfrm>
                    <a:off x="1879" y="1428"/>
                    <a:ext cx="1921" cy="1636"/>
                    <a:chOff x="1879" y="1428"/>
                    <a:chExt cx="1921" cy="1636"/>
                  </a:xfrm>
                </p:grpSpPr>
                <p:sp>
                  <p:nvSpPr>
                    <p:cNvPr id="574" name="Oval 27"/>
                    <p:cNvSpPr>
                      <a:spLocks noChangeArrowheads="1"/>
                    </p:cNvSpPr>
                    <p:nvPr/>
                  </p:nvSpPr>
                  <p:spPr bwMode="auto">
                    <a:xfrm rot="535461">
                      <a:off x="2281" y="1428"/>
                      <a:ext cx="227" cy="227"/>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a typeface="ＭＳ Ｐゴシック" pitchFamily="34" charset="-128"/>
                      </a:endParaRPr>
                    </a:p>
                  </p:txBody>
                </p:sp>
                <p:sp>
                  <p:nvSpPr>
                    <p:cNvPr id="575" name="Oval 28"/>
                    <p:cNvSpPr>
                      <a:spLocks noChangeArrowheads="1"/>
                    </p:cNvSpPr>
                    <p:nvPr/>
                  </p:nvSpPr>
                  <p:spPr bwMode="auto">
                    <a:xfrm rot="535461">
                      <a:off x="3175" y="1430"/>
                      <a:ext cx="227" cy="227"/>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a typeface="ＭＳ Ｐゴシック" pitchFamily="34" charset="-128"/>
                      </a:endParaRPr>
                    </a:p>
                  </p:txBody>
                </p:sp>
                <p:sp>
                  <p:nvSpPr>
                    <p:cNvPr id="576" name="Oval 29"/>
                    <p:cNvSpPr>
                      <a:spLocks noChangeArrowheads="1"/>
                    </p:cNvSpPr>
                    <p:nvPr/>
                  </p:nvSpPr>
                  <p:spPr bwMode="auto">
                    <a:xfrm rot="535461">
                      <a:off x="3573" y="2095"/>
                      <a:ext cx="227" cy="227"/>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a typeface="ＭＳ Ｐゴシック" pitchFamily="34" charset="-128"/>
                      </a:endParaRPr>
                    </a:p>
                  </p:txBody>
                </p:sp>
                <p:sp>
                  <p:nvSpPr>
                    <p:cNvPr id="577" name="Oval 30"/>
                    <p:cNvSpPr>
                      <a:spLocks noChangeArrowheads="1"/>
                    </p:cNvSpPr>
                    <p:nvPr/>
                  </p:nvSpPr>
                  <p:spPr bwMode="auto">
                    <a:xfrm rot="535461">
                      <a:off x="3207" y="2829"/>
                      <a:ext cx="227" cy="227"/>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a typeface="ＭＳ Ｐゴシック" pitchFamily="34" charset="-128"/>
                      </a:endParaRPr>
                    </a:p>
                  </p:txBody>
                </p:sp>
                <p:sp>
                  <p:nvSpPr>
                    <p:cNvPr id="578" name="Oval 31"/>
                    <p:cNvSpPr>
                      <a:spLocks noChangeArrowheads="1"/>
                    </p:cNvSpPr>
                    <p:nvPr/>
                  </p:nvSpPr>
                  <p:spPr bwMode="auto">
                    <a:xfrm rot="535461">
                      <a:off x="2275" y="2837"/>
                      <a:ext cx="227" cy="227"/>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a typeface="ＭＳ Ｐゴシック" pitchFamily="34" charset="-128"/>
                      </a:endParaRPr>
                    </a:p>
                  </p:txBody>
                </p:sp>
                <p:sp>
                  <p:nvSpPr>
                    <p:cNvPr id="579" name="Oval 33"/>
                    <p:cNvSpPr>
                      <a:spLocks noChangeArrowheads="1"/>
                    </p:cNvSpPr>
                    <p:nvPr/>
                  </p:nvSpPr>
                  <p:spPr bwMode="auto">
                    <a:xfrm rot="535461">
                      <a:off x="1879" y="2104"/>
                      <a:ext cx="227" cy="226"/>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a typeface="ＭＳ Ｐゴシック" pitchFamily="34" charset="-128"/>
                      </a:endParaRPr>
                    </a:p>
                  </p:txBody>
                </p:sp>
              </p:grpSp>
            </p:grpSp>
            <p:grpSp>
              <p:nvGrpSpPr>
                <p:cNvPr id="562" name="Group 52"/>
                <p:cNvGrpSpPr>
                  <a:grpSpLocks/>
                </p:cNvGrpSpPr>
                <p:nvPr/>
              </p:nvGrpSpPr>
              <p:grpSpPr bwMode="auto">
                <a:xfrm>
                  <a:off x="2555" y="1969"/>
                  <a:ext cx="536" cy="519"/>
                  <a:chOff x="4046476" y="3392979"/>
                  <a:chExt cx="851406" cy="823931"/>
                </a:xfrm>
              </p:grpSpPr>
              <p:sp>
                <p:nvSpPr>
                  <p:cNvPr id="563" name="Oval 562"/>
                  <p:cNvSpPr/>
                  <p:nvPr/>
                </p:nvSpPr>
                <p:spPr bwMode="auto">
                  <a:xfrm rot="548623">
                    <a:off x="4087977" y="3537389"/>
                    <a:ext cx="217170" cy="216953"/>
                  </a:xfrm>
                  <a:prstGeom prst="ellipse">
                    <a:avLst/>
                  </a:prstGeom>
                  <a:solidFill>
                    <a:schemeClr val="accent6">
                      <a:lumMod val="50000"/>
                    </a:schemeClr>
                  </a:solidFill>
                  <a:ln w="9525" cap="flat" cmpd="sng" algn="ctr">
                    <a:noFill/>
                    <a:prstDash val="solid"/>
                    <a:round/>
                    <a:headEnd type="none" w="med" len="med"/>
                    <a:tailEnd type="none" w="med" len="med"/>
                  </a:ln>
                  <a:effectLst/>
                </p:spPr>
              </p:sp>
              <p:sp>
                <p:nvSpPr>
                  <p:cNvPr id="564" name="Oval 563"/>
                  <p:cNvSpPr/>
                  <p:nvPr/>
                </p:nvSpPr>
                <p:spPr bwMode="auto">
                  <a:xfrm rot="548623">
                    <a:off x="4253616" y="3399330"/>
                    <a:ext cx="213488" cy="213007"/>
                  </a:xfrm>
                  <a:prstGeom prst="ellipse">
                    <a:avLst/>
                  </a:prstGeom>
                  <a:solidFill>
                    <a:schemeClr val="accent5">
                      <a:lumMod val="75000"/>
                    </a:schemeClr>
                  </a:solidFill>
                  <a:ln w="9525" cap="flat" cmpd="sng" algn="ctr">
                    <a:noFill/>
                    <a:prstDash val="solid"/>
                    <a:round/>
                    <a:headEnd type="none" w="med" len="med"/>
                    <a:tailEnd type="none" w="med" len="med"/>
                  </a:ln>
                  <a:effectLst/>
                </p:spPr>
              </p:sp>
              <p:sp>
                <p:nvSpPr>
                  <p:cNvPr id="565" name="Oval 564"/>
                  <p:cNvSpPr/>
                  <p:nvPr/>
                </p:nvSpPr>
                <p:spPr bwMode="auto">
                  <a:xfrm rot="548623">
                    <a:off x="4161594" y="3939736"/>
                    <a:ext cx="217170" cy="213007"/>
                  </a:xfrm>
                  <a:prstGeom prst="ellipse">
                    <a:avLst/>
                  </a:prstGeom>
                  <a:solidFill>
                    <a:schemeClr val="tx2">
                      <a:lumMod val="75000"/>
                      <a:lumOff val="25000"/>
                    </a:schemeClr>
                  </a:solidFill>
                  <a:ln w="9525" cap="flat" cmpd="sng" algn="ctr">
                    <a:noFill/>
                    <a:prstDash val="solid"/>
                    <a:round/>
                    <a:headEnd type="none" w="med" len="med"/>
                    <a:tailEnd type="none" w="med" len="med"/>
                  </a:ln>
                  <a:effectLst/>
                </p:spPr>
              </p:sp>
              <p:sp>
                <p:nvSpPr>
                  <p:cNvPr id="566" name="Oval 565"/>
                  <p:cNvSpPr/>
                  <p:nvPr/>
                </p:nvSpPr>
                <p:spPr bwMode="auto">
                  <a:xfrm rot="548623">
                    <a:off x="4047489" y="3754342"/>
                    <a:ext cx="217168" cy="213007"/>
                  </a:xfrm>
                  <a:prstGeom prst="ellipse">
                    <a:avLst/>
                  </a:prstGeom>
                  <a:solidFill>
                    <a:schemeClr val="accent3">
                      <a:lumMod val="75000"/>
                    </a:schemeClr>
                  </a:solidFill>
                  <a:ln w="9525" cap="flat" cmpd="sng" algn="ctr">
                    <a:noFill/>
                    <a:prstDash val="solid"/>
                    <a:round/>
                    <a:headEnd type="none" w="med" len="med"/>
                    <a:tailEnd type="none" w="med" len="med"/>
                  </a:ln>
                  <a:effectLst/>
                </p:spPr>
              </p:sp>
              <p:sp>
                <p:nvSpPr>
                  <p:cNvPr id="567" name="Oval 566"/>
                  <p:cNvSpPr/>
                  <p:nvPr/>
                </p:nvSpPr>
                <p:spPr bwMode="auto">
                  <a:xfrm rot="548623">
                    <a:off x="4588570" y="3947625"/>
                    <a:ext cx="213488" cy="216953"/>
                  </a:xfrm>
                  <a:prstGeom prst="ellipse">
                    <a:avLst/>
                  </a:prstGeom>
                  <a:solidFill>
                    <a:schemeClr val="accent2">
                      <a:lumMod val="75000"/>
                    </a:schemeClr>
                  </a:solidFill>
                  <a:ln w="9525" cap="flat" cmpd="sng" algn="ctr">
                    <a:noFill/>
                    <a:prstDash val="solid"/>
                    <a:round/>
                    <a:headEnd type="none" w="med" len="med"/>
                    <a:tailEnd type="none" w="med" len="med"/>
                  </a:ln>
                  <a:effectLst/>
                </p:spPr>
              </p:sp>
              <p:sp>
                <p:nvSpPr>
                  <p:cNvPr id="568" name="Oval 567"/>
                  <p:cNvSpPr/>
                  <p:nvPr/>
                </p:nvSpPr>
                <p:spPr bwMode="auto">
                  <a:xfrm rot="548623">
                    <a:off x="4375082" y="3998906"/>
                    <a:ext cx="213488" cy="216951"/>
                  </a:xfrm>
                  <a:prstGeom prst="ellipse">
                    <a:avLst/>
                  </a:prstGeom>
                  <a:solidFill>
                    <a:schemeClr val="accent4">
                      <a:lumMod val="50000"/>
                    </a:schemeClr>
                  </a:solidFill>
                  <a:ln w="9525" cap="flat" cmpd="sng" algn="ctr">
                    <a:noFill/>
                    <a:prstDash val="solid"/>
                    <a:round/>
                    <a:headEnd type="none" w="med" len="med"/>
                    <a:tailEnd type="none" w="med" len="med"/>
                  </a:ln>
                  <a:effectLst/>
                </p:spPr>
              </p:sp>
              <p:sp>
                <p:nvSpPr>
                  <p:cNvPr id="569" name="Oval 568"/>
                  <p:cNvSpPr/>
                  <p:nvPr/>
                </p:nvSpPr>
                <p:spPr bwMode="auto">
                  <a:xfrm rot="548623">
                    <a:off x="4636422" y="3537389"/>
                    <a:ext cx="217168" cy="216953"/>
                  </a:xfrm>
                  <a:prstGeom prst="ellipse">
                    <a:avLst/>
                  </a:prstGeom>
                  <a:solidFill>
                    <a:schemeClr val="accent6">
                      <a:lumMod val="60000"/>
                      <a:lumOff val="40000"/>
                    </a:schemeClr>
                  </a:solidFill>
                  <a:ln w="9525" cap="flat" cmpd="sng" algn="ctr">
                    <a:noFill/>
                    <a:prstDash val="solid"/>
                    <a:round/>
                    <a:headEnd type="none" w="med" len="med"/>
                    <a:tailEnd type="none" w="med" len="med"/>
                  </a:ln>
                  <a:effectLst/>
                </p:spPr>
              </p:sp>
              <p:sp>
                <p:nvSpPr>
                  <p:cNvPr id="570" name="Oval 569"/>
                  <p:cNvSpPr/>
                  <p:nvPr/>
                </p:nvSpPr>
                <p:spPr bwMode="auto">
                  <a:xfrm rot="548623">
                    <a:off x="4680591" y="3750396"/>
                    <a:ext cx="217168" cy="216953"/>
                  </a:xfrm>
                  <a:prstGeom prst="ellipse">
                    <a:avLst/>
                  </a:prstGeom>
                  <a:solidFill>
                    <a:schemeClr val="accent1">
                      <a:lumMod val="75000"/>
                    </a:schemeClr>
                  </a:solidFill>
                  <a:ln w="9525" cap="flat" cmpd="sng" algn="ctr">
                    <a:noFill/>
                    <a:prstDash val="solid"/>
                    <a:round/>
                    <a:headEnd type="none" w="med" len="med"/>
                    <a:tailEnd type="none" w="med" len="med"/>
                  </a:ln>
                  <a:effectLst/>
                </p:spPr>
              </p:sp>
              <p:sp>
                <p:nvSpPr>
                  <p:cNvPr id="571" name="Oval 570"/>
                  <p:cNvSpPr/>
                  <p:nvPr/>
                </p:nvSpPr>
                <p:spPr bwMode="auto">
                  <a:xfrm rot="548623">
                    <a:off x="4470783" y="3403273"/>
                    <a:ext cx="213488" cy="209064"/>
                  </a:xfrm>
                  <a:prstGeom prst="ellipse">
                    <a:avLst/>
                  </a:prstGeom>
                  <a:solidFill>
                    <a:schemeClr val="accent4">
                      <a:lumMod val="75000"/>
                    </a:schemeClr>
                  </a:solidFill>
                  <a:ln w="9525" cap="flat" cmpd="sng" algn="ctr">
                    <a:noFill/>
                    <a:prstDash val="solid"/>
                    <a:round/>
                    <a:headEnd type="none" w="med" len="med"/>
                    <a:tailEnd type="none" w="med" len="med"/>
                  </a:ln>
                  <a:effectLst/>
                </p:spPr>
              </p:sp>
            </p:grpSp>
          </p:grpSp>
        </p:grpSp>
      </p:grpSp>
    </p:spTree>
    <p:extLst>
      <p:ext uri="{BB962C8B-B14F-4D97-AF65-F5344CB8AC3E}">
        <p14:creationId xmlns:p14="http://schemas.microsoft.com/office/powerpoint/2010/main" xmlns="" val="304289441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760561"/>
            <a:ext cx="12133026" cy="3698543"/>
          </a:xfrm>
          <a:prstGeom prst="rect">
            <a:avLst/>
          </a:prstGeom>
        </p:spPr>
      </p:pic>
    </p:spTree>
    <p:extLst>
      <p:ext uri="{BB962C8B-B14F-4D97-AF65-F5344CB8AC3E}">
        <p14:creationId xmlns:p14="http://schemas.microsoft.com/office/powerpoint/2010/main" xmlns="" val="109358390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noAutofit/>
          </a:bodyPr>
          <a:lstStyle/>
          <a:p>
            <a:r>
              <a:rPr lang="en-US" sz="4000" b="1" dirty="0"/>
              <a:t>Smarter Sustainable Dubuque </a:t>
            </a:r>
          </a:p>
        </p:txBody>
      </p:sp>
      <p:sp>
        <p:nvSpPr>
          <p:cNvPr id="3" name="Content Placeholder 2"/>
          <p:cNvSpPr>
            <a:spLocks noGrp="1"/>
          </p:cNvSpPr>
          <p:nvPr>
            <p:ph idx="1"/>
          </p:nvPr>
        </p:nvSpPr>
        <p:spPr/>
        <p:txBody>
          <a:bodyPr/>
          <a:lstStyle/>
          <a:p>
            <a:pPr marL="461963" indent="-461963"/>
            <a:r>
              <a:rPr lang="en-US" sz="3600" dirty="0">
                <a:latin typeface="Arial" pitchFamily="34" charset="0"/>
              </a:rPr>
              <a:t>Designed to give people what they </a:t>
            </a:r>
            <a:br>
              <a:rPr lang="en-US" sz="3600" dirty="0">
                <a:latin typeface="Arial" pitchFamily="34" charset="0"/>
              </a:rPr>
            </a:br>
            <a:r>
              <a:rPr lang="en-US" sz="3600" b="1" u="sng" dirty="0">
                <a:latin typeface="Arial" pitchFamily="34" charset="0"/>
              </a:rPr>
              <a:t>need</a:t>
            </a:r>
            <a:r>
              <a:rPr lang="en-US" sz="3600" dirty="0">
                <a:latin typeface="Arial" pitchFamily="34" charset="0"/>
              </a:rPr>
              <a:t> so they can do what they </a:t>
            </a:r>
            <a:r>
              <a:rPr lang="en-US" sz="3600" b="1" u="sng" dirty="0">
                <a:latin typeface="Arial" pitchFamily="34" charset="0"/>
              </a:rPr>
              <a:t>want</a:t>
            </a:r>
          </a:p>
        </p:txBody>
      </p:sp>
      <p:sp>
        <p:nvSpPr>
          <p:cNvPr id="7" name="TextBox 6"/>
          <p:cNvSpPr txBox="1">
            <a:spLocks noChangeArrowheads="1"/>
          </p:cNvSpPr>
          <p:nvPr/>
        </p:nvSpPr>
        <p:spPr bwMode="auto">
          <a:xfrm>
            <a:off x="6324600" y="3429000"/>
            <a:ext cx="3810000" cy="2677656"/>
          </a:xfrm>
          <a:prstGeom prst="rect">
            <a:avLst/>
          </a:prstGeom>
          <a:noFill/>
          <a:ln w="9525">
            <a:noFill/>
            <a:miter lim="800000"/>
            <a:headEnd/>
            <a:tailEnd/>
          </a:ln>
        </p:spPr>
        <p:txBody>
          <a:bodyPr>
            <a:spAutoFit/>
          </a:bodyPr>
          <a:lstStyle/>
          <a:p>
            <a:pPr marL="231775" indent="-231775">
              <a:buFont typeface="Arial" pitchFamily="34" charset="0"/>
              <a:buChar char="•"/>
            </a:pPr>
            <a:r>
              <a:rPr lang="en-US" sz="2800" dirty="0">
                <a:latin typeface="Calibri" pitchFamily="34" charset="0"/>
              </a:rPr>
              <a:t>Save money and resources</a:t>
            </a:r>
          </a:p>
          <a:p>
            <a:pPr marL="231775" indent="-231775">
              <a:buFont typeface="Arial" pitchFamily="34" charset="0"/>
              <a:buChar char="•"/>
            </a:pPr>
            <a:r>
              <a:rPr lang="en-US" sz="2800" dirty="0">
                <a:latin typeface="Calibri" pitchFamily="34" charset="0"/>
              </a:rPr>
              <a:t>Improve environment and local economy</a:t>
            </a:r>
          </a:p>
          <a:p>
            <a:pPr marL="231775" indent="-231775">
              <a:buFont typeface="Arial" pitchFamily="34" charset="0"/>
              <a:buChar char="•"/>
            </a:pPr>
            <a:r>
              <a:rPr lang="en-US" sz="2800" b="1" dirty="0">
                <a:solidFill>
                  <a:srgbClr val="0070C0"/>
                </a:solidFill>
                <a:latin typeface="Calibri" pitchFamily="34" charset="0"/>
              </a:rPr>
              <a:t>Improve Health &amp; Wellness</a:t>
            </a:r>
          </a:p>
        </p:txBody>
      </p:sp>
      <p:sp>
        <p:nvSpPr>
          <p:cNvPr id="12296" name="TextBox 3"/>
          <p:cNvSpPr txBox="1">
            <a:spLocks noChangeArrowheads="1"/>
          </p:cNvSpPr>
          <p:nvPr/>
        </p:nvSpPr>
        <p:spPr bwMode="auto">
          <a:xfrm>
            <a:off x="1981200" y="3810001"/>
            <a:ext cx="2895600" cy="1373187"/>
          </a:xfrm>
          <a:prstGeom prst="rect">
            <a:avLst/>
          </a:prstGeom>
          <a:noFill/>
          <a:ln w="9525">
            <a:noFill/>
            <a:miter lim="800000"/>
            <a:headEnd/>
            <a:tailEnd/>
          </a:ln>
        </p:spPr>
        <p:txBody>
          <a:bodyPr>
            <a:spAutoFit/>
          </a:bodyPr>
          <a:lstStyle/>
          <a:p>
            <a:r>
              <a:rPr lang="en-US" sz="2800" dirty="0">
                <a:latin typeface="Calibri" pitchFamily="34" charset="0"/>
              </a:rPr>
              <a:t>Reliable information specific to them</a:t>
            </a:r>
          </a:p>
        </p:txBody>
      </p:sp>
      <p:sp>
        <p:nvSpPr>
          <p:cNvPr id="12297" name="Line 11"/>
          <p:cNvSpPr>
            <a:spLocks noChangeShapeType="1"/>
          </p:cNvSpPr>
          <p:nvPr/>
        </p:nvSpPr>
        <p:spPr bwMode="auto">
          <a:xfrm flipH="1">
            <a:off x="2887663" y="2971800"/>
            <a:ext cx="7937" cy="769938"/>
          </a:xfrm>
          <a:prstGeom prst="line">
            <a:avLst/>
          </a:prstGeom>
          <a:ln>
            <a:headEnd/>
            <a:tailEnd type="triangle" w="med" len="med"/>
          </a:ln>
        </p:spPr>
        <p:style>
          <a:lnRef idx="3">
            <a:schemeClr val="accent1"/>
          </a:lnRef>
          <a:fillRef idx="0">
            <a:schemeClr val="accent1"/>
          </a:fillRef>
          <a:effectRef idx="2">
            <a:schemeClr val="accent1"/>
          </a:effectRef>
          <a:fontRef idx="minor">
            <a:schemeClr val="tx1"/>
          </a:fontRef>
        </p:style>
        <p:txBody>
          <a:bodyPr/>
          <a:lstStyle/>
          <a:p>
            <a:pPr>
              <a:defRPr/>
            </a:pPr>
            <a:endParaRPr lang="en-US"/>
          </a:p>
        </p:txBody>
      </p:sp>
      <p:sp>
        <p:nvSpPr>
          <p:cNvPr id="14348" name="Line 12"/>
          <p:cNvSpPr>
            <a:spLocks noChangeShapeType="1"/>
          </p:cNvSpPr>
          <p:nvPr/>
        </p:nvSpPr>
        <p:spPr bwMode="auto">
          <a:xfrm flipH="1">
            <a:off x="8305800" y="2971800"/>
            <a:ext cx="200526" cy="533400"/>
          </a:xfrm>
          <a:prstGeom prst="line">
            <a:avLst/>
          </a:prstGeom>
          <a:ln>
            <a:headEnd/>
            <a:tailEnd type="triangle" w="med" len="med"/>
          </a:ln>
        </p:spPr>
        <p:style>
          <a:lnRef idx="3">
            <a:schemeClr val="accent1"/>
          </a:lnRef>
          <a:fillRef idx="0">
            <a:schemeClr val="accent1"/>
          </a:fillRef>
          <a:effectRef idx="2">
            <a:schemeClr val="accent1"/>
          </a:effectRef>
          <a:fontRef idx="minor">
            <a:schemeClr val="tx1"/>
          </a:fontRef>
        </p:style>
        <p:txBody>
          <a:bodyPr/>
          <a:lstStyle/>
          <a:p>
            <a:pPr>
              <a:defRPr/>
            </a:pPr>
            <a:endParaRPr lang="en-US"/>
          </a:p>
        </p:txBody>
      </p:sp>
      <p:pic>
        <p:nvPicPr>
          <p:cNvPr id="12" name="Picture 9" descr="Final Smarter Sust Dbq logo"/>
          <p:cNvPicPr>
            <a:picLocks noChangeAspect="1" noChangeArrowheads="1"/>
          </p:cNvPicPr>
          <p:nvPr/>
        </p:nvPicPr>
        <p:blipFill>
          <a:blip r:embed="rId3" cstate="print"/>
          <a:srcRect/>
          <a:stretch>
            <a:fillRect/>
          </a:stretch>
        </p:blipFill>
        <p:spPr bwMode="auto">
          <a:xfrm>
            <a:off x="8153400" y="5715000"/>
            <a:ext cx="2101850" cy="758044"/>
          </a:xfrm>
          <a:prstGeom prst="rect">
            <a:avLst/>
          </a:prstGeom>
          <a:noFill/>
          <a:ln w="9525">
            <a:noFill/>
            <a:miter lim="800000"/>
            <a:headEnd/>
            <a:tailEnd/>
          </a:ln>
        </p:spPr>
      </p:pic>
    </p:spTree>
    <p:extLst>
      <p:ext uri="{BB962C8B-B14F-4D97-AF65-F5344CB8AC3E}">
        <p14:creationId xmlns:p14="http://schemas.microsoft.com/office/powerpoint/2010/main" xmlns="" val="318850283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2297"/>
                                        </p:tgtEl>
                                        <p:attrNameLst>
                                          <p:attrName>style.visibility</p:attrName>
                                        </p:attrNameLst>
                                      </p:cBhvr>
                                      <p:to>
                                        <p:strVal val="visible"/>
                                      </p:to>
                                    </p:set>
                                    <p:anim calcmode="lin" valueType="num">
                                      <p:cBhvr>
                                        <p:cTn id="12" dur="500" fill="hold"/>
                                        <p:tgtEl>
                                          <p:spTgt spid="12297"/>
                                        </p:tgtEl>
                                        <p:attrNameLst>
                                          <p:attrName>ppt_w</p:attrName>
                                        </p:attrNameLst>
                                      </p:cBhvr>
                                      <p:tavLst>
                                        <p:tav tm="0">
                                          <p:val>
                                            <p:fltVal val="0"/>
                                          </p:val>
                                        </p:tav>
                                        <p:tav tm="100000">
                                          <p:val>
                                            <p:strVal val="#ppt_w"/>
                                          </p:val>
                                        </p:tav>
                                      </p:tavLst>
                                    </p:anim>
                                    <p:anim calcmode="lin" valueType="num">
                                      <p:cBhvr>
                                        <p:cTn id="13" dur="500" fill="hold"/>
                                        <p:tgtEl>
                                          <p:spTgt spid="12297"/>
                                        </p:tgtEl>
                                        <p:attrNameLst>
                                          <p:attrName>ppt_h</p:attrName>
                                        </p:attrNameLst>
                                      </p:cBhvr>
                                      <p:tavLst>
                                        <p:tav tm="0">
                                          <p:val>
                                            <p:fltVal val="0"/>
                                          </p:val>
                                        </p:tav>
                                        <p:tav tm="100000">
                                          <p:val>
                                            <p:strVal val="#ppt_h"/>
                                          </p:val>
                                        </p:tav>
                                      </p:tavLst>
                                    </p:anim>
                                    <p:animEffect transition="in" filter="fade">
                                      <p:cBhvr>
                                        <p:cTn id="14" dur="500"/>
                                        <p:tgtEl>
                                          <p:spTgt spid="12297"/>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2296"/>
                                        </p:tgtEl>
                                        <p:attrNameLst>
                                          <p:attrName>style.visibility</p:attrName>
                                        </p:attrNameLst>
                                      </p:cBhvr>
                                      <p:to>
                                        <p:strVal val="visible"/>
                                      </p:to>
                                    </p:set>
                                    <p:animEffect transition="in" filter="fade">
                                      <p:cBhvr>
                                        <p:cTn id="18" dur="500"/>
                                        <p:tgtEl>
                                          <p:spTgt spid="12296"/>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4348"/>
                                        </p:tgtEl>
                                        <p:attrNameLst>
                                          <p:attrName>style.visibility</p:attrName>
                                        </p:attrNameLst>
                                      </p:cBhvr>
                                      <p:to>
                                        <p:strVal val="visible"/>
                                      </p:to>
                                    </p:set>
                                    <p:anim calcmode="lin" valueType="num">
                                      <p:cBhvr>
                                        <p:cTn id="23" dur="500" fill="hold"/>
                                        <p:tgtEl>
                                          <p:spTgt spid="14348"/>
                                        </p:tgtEl>
                                        <p:attrNameLst>
                                          <p:attrName>ppt_w</p:attrName>
                                        </p:attrNameLst>
                                      </p:cBhvr>
                                      <p:tavLst>
                                        <p:tav tm="0">
                                          <p:val>
                                            <p:fltVal val="0"/>
                                          </p:val>
                                        </p:tav>
                                        <p:tav tm="100000">
                                          <p:val>
                                            <p:strVal val="#ppt_w"/>
                                          </p:val>
                                        </p:tav>
                                      </p:tavLst>
                                    </p:anim>
                                    <p:anim calcmode="lin" valueType="num">
                                      <p:cBhvr>
                                        <p:cTn id="24" dur="500" fill="hold"/>
                                        <p:tgtEl>
                                          <p:spTgt spid="14348"/>
                                        </p:tgtEl>
                                        <p:attrNameLst>
                                          <p:attrName>ppt_h</p:attrName>
                                        </p:attrNameLst>
                                      </p:cBhvr>
                                      <p:tavLst>
                                        <p:tav tm="0">
                                          <p:val>
                                            <p:fltVal val="0"/>
                                          </p:val>
                                        </p:tav>
                                        <p:tav tm="100000">
                                          <p:val>
                                            <p:strVal val="#ppt_h"/>
                                          </p:val>
                                        </p:tav>
                                      </p:tavLst>
                                    </p:anim>
                                    <p:animEffect transition="in" filter="fade">
                                      <p:cBhvr>
                                        <p:cTn id="25" dur="500"/>
                                        <p:tgtEl>
                                          <p:spTgt spid="14348"/>
                                        </p:tgtEl>
                                      </p:cBhvr>
                                    </p:animEffect>
                                  </p:childTnLst>
                                </p:cTn>
                              </p:par>
                            </p:childTnLst>
                          </p:cTn>
                        </p:par>
                        <p:par>
                          <p:cTn id="26" fill="hold">
                            <p:stCondLst>
                              <p:cond delay="500"/>
                            </p:stCondLst>
                            <p:childTnLst>
                              <p:par>
                                <p:cTn id="27" presetID="9" presetClass="entr" presetSubtype="0" fill="hold" nodeType="after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dissolve">
                                      <p:cBhvr>
                                        <p:cTn id="29" dur="500"/>
                                        <p:tgtEl>
                                          <p:spTgt spid="7">
                                            <p:txEl>
                                              <p:pRg st="0" end="0"/>
                                            </p:txEl>
                                          </p:spTgt>
                                        </p:tgtEl>
                                      </p:cBhvr>
                                    </p:animEffect>
                                  </p:childTnLst>
                                </p:cTn>
                              </p:par>
                            </p:childTnLst>
                          </p:cTn>
                        </p:par>
                        <p:par>
                          <p:cTn id="30" fill="hold">
                            <p:stCondLst>
                              <p:cond delay="1000"/>
                            </p:stCondLst>
                            <p:childTnLst>
                              <p:par>
                                <p:cTn id="31" presetID="9" presetClass="entr" presetSubtype="0" fill="hold" nodeType="afterEffect">
                                  <p:stCondLst>
                                    <p:cond delay="0"/>
                                  </p:stCondLst>
                                  <p:childTnLst>
                                    <p:set>
                                      <p:cBhvr>
                                        <p:cTn id="32" dur="1" fill="hold">
                                          <p:stCondLst>
                                            <p:cond delay="0"/>
                                          </p:stCondLst>
                                        </p:cTn>
                                        <p:tgtEl>
                                          <p:spTgt spid="7">
                                            <p:txEl>
                                              <p:pRg st="1" end="1"/>
                                            </p:txEl>
                                          </p:spTgt>
                                        </p:tgtEl>
                                        <p:attrNameLst>
                                          <p:attrName>style.visibility</p:attrName>
                                        </p:attrNameLst>
                                      </p:cBhvr>
                                      <p:to>
                                        <p:strVal val="visible"/>
                                      </p:to>
                                    </p:set>
                                    <p:animEffect transition="in" filter="dissolve">
                                      <p:cBhvr>
                                        <p:cTn id="33" dur="500"/>
                                        <p:tgtEl>
                                          <p:spTgt spid="7">
                                            <p:txEl>
                                              <p:pRg st="1" end="1"/>
                                            </p:txEl>
                                          </p:spTgt>
                                        </p:tgtEl>
                                      </p:cBhvr>
                                    </p:animEffect>
                                  </p:childTnLst>
                                </p:cTn>
                              </p:par>
                            </p:childTnLst>
                          </p:cTn>
                        </p:par>
                        <p:par>
                          <p:cTn id="34" fill="hold">
                            <p:stCondLst>
                              <p:cond delay="1500"/>
                            </p:stCondLst>
                            <p:childTnLst>
                              <p:par>
                                <p:cTn id="35" presetID="9" presetClass="entr" presetSubtype="0" fill="hold" nodeType="after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Effect transition="in" filter="dissolve">
                                      <p:cBhvr>
                                        <p:cTn id="3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296" grpId="0"/>
      <p:bldP spid="12297" grpId="0" animBg="1"/>
      <p:bldP spid="14348"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930420" y="119642"/>
            <a:ext cx="2432780" cy="1571093"/>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416800" y="2057400"/>
            <a:ext cx="2946400" cy="4419600"/>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808756" y="1600200"/>
            <a:ext cx="2243328" cy="914400"/>
          </a:xfrm>
          <a:prstGeom prst="rect">
            <a:avLst/>
          </a:prstGeom>
          <a:ln>
            <a:noFill/>
          </a:ln>
          <a:effectLst>
            <a:outerShdw blurRad="292100" dist="139700" dir="2700000" algn="tl" rotWithShape="0">
              <a:srgbClr val="333333">
                <a:alpha val="65000"/>
              </a:srgbClr>
            </a:outerShdw>
          </a:effectLst>
        </p:spPr>
      </p:pic>
      <p:sp>
        <p:nvSpPr>
          <p:cNvPr id="5" name="Title 4"/>
          <p:cNvSpPr>
            <a:spLocks noGrp="1"/>
          </p:cNvSpPr>
          <p:nvPr>
            <p:ph type="title"/>
          </p:nvPr>
        </p:nvSpPr>
        <p:spPr>
          <a:xfrm>
            <a:off x="1981200" y="333687"/>
            <a:ext cx="5435600" cy="1143000"/>
          </a:xfrm>
        </p:spPr>
        <p:txBody>
          <a:bodyPr>
            <a:normAutofit fontScale="90000"/>
          </a:bodyPr>
          <a:lstStyle/>
          <a:p>
            <a:r>
              <a:rPr lang="en-US" b="1" dirty="0" smtClean="0"/>
              <a:t>Smarter Health </a:t>
            </a:r>
            <a:br>
              <a:rPr lang="en-US" b="1" dirty="0" smtClean="0"/>
            </a:br>
            <a:r>
              <a:rPr lang="en-US" b="1" dirty="0" smtClean="0"/>
              <a:t>and Wellness Pre-Pilot</a:t>
            </a:r>
            <a:endParaRPr lang="en-US" b="1" dirty="0"/>
          </a:p>
        </p:txBody>
      </p:sp>
      <p:sp>
        <p:nvSpPr>
          <p:cNvPr id="6" name="Content Placeholder 5"/>
          <p:cNvSpPr>
            <a:spLocks noGrp="1"/>
          </p:cNvSpPr>
          <p:nvPr>
            <p:ph idx="1"/>
          </p:nvPr>
        </p:nvSpPr>
        <p:spPr>
          <a:xfrm>
            <a:off x="1905000" y="1828801"/>
            <a:ext cx="8229600" cy="4525963"/>
          </a:xfrm>
        </p:spPr>
        <p:txBody>
          <a:bodyPr>
            <a:normAutofit lnSpcReduction="10000"/>
          </a:bodyPr>
          <a:lstStyle/>
          <a:p>
            <a:r>
              <a:rPr lang="en-US" dirty="0" smtClean="0"/>
              <a:t>70 volunteers</a:t>
            </a:r>
          </a:p>
          <a:p>
            <a:r>
              <a:rPr lang="en-US" dirty="0" smtClean="0"/>
              <a:t>Mobile Apps</a:t>
            </a:r>
          </a:p>
          <a:p>
            <a:pPr lvl="1"/>
            <a:r>
              <a:rPr lang="en-US" dirty="0" smtClean="0"/>
              <a:t>Micro-sensing </a:t>
            </a:r>
          </a:p>
          <a:p>
            <a:pPr lvl="1"/>
            <a:r>
              <a:rPr lang="en-US" dirty="0" smtClean="0"/>
              <a:t>Engagement/Activity Reporting</a:t>
            </a:r>
          </a:p>
          <a:p>
            <a:r>
              <a:rPr lang="en-US" sz="2400" dirty="0"/>
              <a:t>IBM Intelligent Operations Center (IOC)</a:t>
            </a:r>
          </a:p>
          <a:p>
            <a:r>
              <a:rPr lang="en-US" dirty="0" smtClean="0"/>
              <a:t>Metrics </a:t>
            </a:r>
          </a:p>
          <a:p>
            <a:pPr lvl="1"/>
            <a:r>
              <a:rPr lang="en-US" dirty="0" smtClean="0"/>
              <a:t>Walking and Running Time</a:t>
            </a:r>
          </a:p>
          <a:p>
            <a:pPr lvl="1"/>
            <a:r>
              <a:rPr lang="en-US" dirty="0" smtClean="0"/>
              <a:t>Impact of Engagement </a:t>
            </a:r>
          </a:p>
          <a:p>
            <a:pPr lvl="2"/>
            <a:r>
              <a:rPr lang="en-US" dirty="0" smtClean="0"/>
              <a:t>Messaging</a:t>
            </a:r>
          </a:p>
          <a:p>
            <a:pPr lvl="2"/>
            <a:r>
              <a:rPr lang="en-US" dirty="0" smtClean="0"/>
              <a:t>Event</a:t>
            </a:r>
          </a:p>
          <a:p>
            <a:pPr lvl="1"/>
            <a:r>
              <a:rPr lang="en-US" dirty="0" smtClean="0"/>
              <a:t>Individual Goal Setting</a:t>
            </a:r>
          </a:p>
        </p:txBody>
      </p:sp>
    </p:spTree>
    <p:extLst>
      <p:ext uri="{BB962C8B-B14F-4D97-AF65-F5344CB8AC3E}">
        <p14:creationId xmlns:p14="http://schemas.microsoft.com/office/powerpoint/2010/main" xmlns="" val="117989840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CEP-citizen-portal"/>
          <p:cNvPicPr>
            <a:picLocks noChangeAspect="1" noChangeArrowheads="1"/>
          </p:cNvPicPr>
          <p:nvPr/>
        </p:nvPicPr>
        <p:blipFill>
          <a:blip r:embed="rId3" cstate="print"/>
          <a:srcRect/>
          <a:stretch>
            <a:fillRect/>
          </a:stretch>
        </p:blipFill>
        <p:spPr bwMode="auto">
          <a:xfrm>
            <a:off x="1670051" y="762000"/>
            <a:ext cx="8747125" cy="5943600"/>
          </a:xfrm>
          <a:prstGeom prst="rect">
            <a:avLst/>
          </a:prstGeom>
          <a:noFill/>
          <a:ln w="9525">
            <a:noFill/>
            <a:miter lim="800000"/>
            <a:headEnd/>
            <a:tailEnd/>
          </a:ln>
        </p:spPr>
      </p:pic>
    </p:spTree>
    <p:extLst>
      <p:ext uri="{BB962C8B-B14F-4D97-AF65-F5344CB8AC3E}">
        <p14:creationId xmlns:p14="http://schemas.microsoft.com/office/powerpoint/2010/main" xmlns="" val="29866597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smtClean="0"/>
              <a:t>What’s next?</a:t>
            </a:r>
            <a:endParaRPr lang="en-US" sz="6600" dirty="0"/>
          </a:p>
        </p:txBody>
      </p:sp>
      <p:sp>
        <p:nvSpPr>
          <p:cNvPr id="3" name="Content Placeholder 2"/>
          <p:cNvSpPr>
            <a:spLocks noGrp="1"/>
          </p:cNvSpPr>
          <p:nvPr>
            <p:ph idx="1"/>
          </p:nvPr>
        </p:nvSpPr>
        <p:spPr/>
        <p:txBody>
          <a:bodyPr/>
          <a:lstStyle/>
          <a:p>
            <a:r>
              <a:rPr lang="en-US" dirty="0" smtClean="0"/>
              <a:t>Health indicator development</a:t>
            </a:r>
          </a:p>
          <a:p>
            <a:r>
              <a:rPr lang="en-US" dirty="0" smtClean="0"/>
              <a:t>Community input</a:t>
            </a:r>
          </a:p>
          <a:p>
            <a:r>
              <a:rPr lang="en-US" dirty="0" smtClean="0"/>
              <a:t>Data assessment</a:t>
            </a:r>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554575" y="1473957"/>
            <a:ext cx="4787520" cy="4703005"/>
          </a:xfrm>
          <a:prstGeom prst="rect">
            <a:avLst/>
          </a:prstGeom>
        </p:spPr>
      </p:pic>
    </p:spTree>
    <p:extLst>
      <p:ext uri="{BB962C8B-B14F-4D97-AF65-F5344CB8AC3E}">
        <p14:creationId xmlns:p14="http://schemas.microsoft.com/office/powerpoint/2010/main" xmlns="" val="230585602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Date Placeholder 3"/>
          <p:cNvSpPr>
            <a:spLocks noGrp="1"/>
          </p:cNvSpPr>
          <p:nvPr>
            <p:ph type="dt" sz="quarter" idx="4294967295"/>
          </p:nvPr>
        </p:nvSpPr>
        <p:spPr>
          <a:xfrm>
            <a:off x="2135189" y="6524625"/>
            <a:ext cx="1004887" cy="184150"/>
          </a:xfrm>
          <a:prstGeom prst="rect">
            <a:avLst/>
          </a:prstGeom>
          <a:noFill/>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solidFill>
                  <a:srgbClr val="000000"/>
                </a:solidFill>
              </a:rPr>
              <a:t>4/6/2011</a:t>
            </a:r>
          </a:p>
        </p:txBody>
      </p:sp>
      <p:sp>
        <p:nvSpPr>
          <p:cNvPr id="7171" name="Line 34"/>
          <p:cNvSpPr>
            <a:spLocks noChangeShapeType="1"/>
          </p:cNvSpPr>
          <p:nvPr/>
        </p:nvSpPr>
        <p:spPr bwMode="auto">
          <a:xfrm>
            <a:off x="4460875" y="2551114"/>
            <a:ext cx="0" cy="2014537"/>
          </a:xfrm>
          <a:prstGeom prst="line">
            <a:avLst/>
          </a:prstGeom>
          <a:noFill/>
          <a:ln w="38100">
            <a:solidFill>
              <a:schemeClr val="tx1"/>
            </a:solidFill>
            <a:miter lim="800000"/>
            <a:headEnd/>
            <a:tailEnd type="triangle" w="med" len="me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a:solidFill>
                <a:srgbClr val="000000"/>
              </a:solidFill>
            </a:endParaRPr>
          </a:p>
        </p:txBody>
      </p:sp>
      <p:sp>
        <p:nvSpPr>
          <p:cNvPr id="7172" name="Line 34"/>
          <p:cNvSpPr>
            <a:spLocks noChangeShapeType="1"/>
          </p:cNvSpPr>
          <p:nvPr/>
        </p:nvSpPr>
        <p:spPr bwMode="auto">
          <a:xfrm flipH="1" flipV="1">
            <a:off x="7038975" y="2740026"/>
            <a:ext cx="755650" cy="411163"/>
          </a:xfrm>
          <a:prstGeom prst="line">
            <a:avLst/>
          </a:prstGeom>
          <a:noFill/>
          <a:ln w="38100">
            <a:solidFill>
              <a:schemeClr val="tx1"/>
            </a:solidFill>
            <a:miter lim="800000"/>
            <a:headEnd/>
            <a:tailEnd type="triangle" w="med" len="me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a:solidFill>
                <a:srgbClr val="000000"/>
              </a:solidFill>
            </a:endParaRPr>
          </a:p>
        </p:txBody>
      </p:sp>
      <p:sp>
        <p:nvSpPr>
          <p:cNvPr id="7173" name="Line 34"/>
          <p:cNvSpPr>
            <a:spLocks noChangeShapeType="1"/>
          </p:cNvSpPr>
          <p:nvPr/>
        </p:nvSpPr>
        <p:spPr bwMode="auto">
          <a:xfrm flipH="1">
            <a:off x="4083051" y="3181350"/>
            <a:ext cx="3711575" cy="503238"/>
          </a:xfrm>
          <a:prstGeom prst="line">
            <a:avLst/>
          </a:prstGeom>
          <a:noFill/>
          <a:ln w="50800">
            <a:solidFill>
              <a:schemeClr val="tx1"/>
            </a:solidFill>
            <a:miter lim="800000"/>
            <a:headEnd/>
            <a:tailEnd type="triangle" w="med" len="me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a:solidFill>
                <a:srgbClr val="000000"/>
              </a:solidFill>
            </a:endParaRPr>
          </a:p>
        </p:txBody>
      </p:sp>
      <p:sp>
        <p:nvSpPr>
          <p:cNvPr id="7174" name="Line 34"/>
          <p:cNvSpPr>
            <a:spLocks noChangeShapeType="1"/>
          </p:cNvSpPr>
          <p:nvPr/>
        </p:nvSpPr>
        <p:spPr bwMode="auto">
          <a:xfrm flipV="1">
            <a:off x="5719763" y="3273426"/>
            <a:ext cx="2011362" cy="1292225"/>
          </a:xfrm>
          <a:prstGeom prst="line">
            <a:avLst/>
          </a:prstGeom>
          <a:noFill/>
          <a:ln w="63500">
            <a:solidFill>
              <a:schemeClr val="tx1"/>
            </a:solidFill>
            <a:miter lim="800000"/>
            <a:headEnd/>
            <a:tailEnd type="triangle" w="med" len="me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a:solidFill>
                <a:srgbClr val="000000"/>
              </a:solidFill>
            </a:endParaRPr>
          </a:p>
        </p:txBody>
      </p:sp>
      <p:sp>
        <p:nvSpPr>
          <p:cNvPr id="7175" name="Line 34"/>
          <p:cNvSpPr>
            <a:spLocks noChangeShapeType="1"/>
          </p:cNvSpPr>
          <p:nvPr/>
        </p:nvSpPr>
        <p:spPr bwMode="auto">
          <a:xfrm flipV="1">
            <a:off x="4524375" y="2740025"/>
            <a:ext cx="2387600" cy="1887538"/>
          </a:xfrm>
          <a:prstGeom prst="line">
            <a:avLst/>
          </a:prstGeom>
          <a:noFill/>
          <a:ln w="38100">
            <a:solidFill>
              <a:schemeClr val="tx1"/>
            </a:solidFill>
            <a:miter lim="800000"/>
            <a:headEnd/>
            <a:tailEnd type="triangle" w="med" len="me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a:solidFill>
                <a:srgbClr val="000000"/>
              </a:solidFill>
            </a:endParaRPr>
          </a:p>
        </p:txBody>
      </p:sp>
      <p:sp>
        <p:nvSpPr>
          <p:cNvPr id="7176" name="Line 34"/>
          <p:cNvSpPr>
            <a:spLocks noChangeShapeType="1"/>
          </p:cNvSpPr>
          <p:nvPr/>
        </p:nvSpPr>
        <p:spPr bwMode="auto">
          <a:xfrm>
            <a:off x="4021138" y="3592513"/>
            <a:ext cx="3898900" cy="531812"/>
          </a:xfrm>
          <a:prstGeom prst="line">
            <a:avLst/>
          </a:prstGeom>
          <a:noFill/>
          <a:ln w="38100">
            <a:solidFill>
              <a:schemeClr val="tx1"/>
            </a:solidFill>
            <a:miter lim="800000"/>
            <a:headEnd/>
            <a:tailEnd type="triangle" w="med" len="me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a:solidFill>
                <a:srgbClr val="000000"/>
              </a:solidFill>
            </a:endParaRPr>
          </a:p>
        </p:txBody>
      </p:sp>
      <p:sp>
        <p:nvSpPr>
          <p:cNvPr id="7177" name="Line 34"/>
          <p:cNvSpPr>
            <a:spLocks noChangeShapeType="1"/>
          </p:cNvSpPr>
          <p:nvPr/>
        </p:nvSpPr>
        <p:spPr bwMode="auto">
          <a:xfrm flipH="1">
            <a:off x="4021139" y="2713039"/>
            <a:ext cx="2828925" cy="846137"/>
          </a:xfrm>
          <a:prstGeom prst="line">
            <a:avLst/>
          </a:prstGeom>
          <a:noFill/>
          <a:ln w="38100">
            <a:solidFill>
              <a:schemeClr val="tx1"/>
            </a:solidFill>
            <a:miter lim="800000"/>
            <a:headEnd/>
            <a:tailEnd type="triangle" w="med" len="me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a:solidFill>
                <a:srgbClr val="000000"/>
              </a:solidFill>
            </a:endParaRPr>
          </a:p>
        </p:txBody>
      </p:sp>
      <p:sp>
        <p:nvSpPr>
          <p:cNvPr id="7178" name="Line 34"/>
          <p:cNvSpPr>
            <a:spLocks noChangeShapeType="1"/>
          </p:cNvSpPr>
          <p:nvPr/>
        </p:nvSpPr>
        <p:spPr bwMode="auto">
          <a:xfrm flipH="1">
            <a:off x="4083050" y="2489201"/>
            <a:ext cx="2203450" cy="1069975"/>
          </a:xfrm>
          <a:prstGeom prst="line">
            <a:avLst/>
          </a:prstGeom>
          <a:noFill/>
          <a:ln w="38100">
            <a:solidFill>
              <a:schemeClr val="tx1"/>
            </a:solidFill>
            <a:miter lim="800000"/>
            <a:headEnd/>
            <a:tailEnd type="triangle" w="med" len="me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a:solidFill>
                <a:srgbClr val="000000"/>
              </a:solidFill>
            </a:endParaRPr>
          </a:p>
        </p:txBody>
      </p:sp>
      <p:sp>
        <p:nvSpPr>
          <p:cNvPr id="7179" name="Line 34"/>
          <p:cNvSpPr>
            <a:spLocks noChangeShapeType="1"/>
          </p:cNvSpPr>
          <p:nvPr/>
        </p:nvSpPr>
        <p:spPr bwMode="auto">
          <a:xfrm flipH="1">
            <a:off x="5656264" y="2425701"/>
            <a:ext cx="630237" cy="2106613"/>
          </a:xfrm>
          <a:prstGeom prst="line">
            <a:avLst/>
          </a:prstGeom>
          <a:noFill/>
          <a:ln w="50800">
            <a:solidFill>
              <a:schemeClr val="tx1"/>
            </a:solidFill>
            <a:miter lim="800000"/>
            <a:headEnd/>
            <a:tailEnd type="triangle" w="med" len="me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a:solidFill>
                <a:srgbClr val="000000"/>
              </a:solidFill>
            </a:endParaRPr>
          </a:p>
        </p:txBody>
      </p:sp>
      <p:sp>
        <p:nvSpPr>
          <p:cNvPr id="7180" name="Oval 7"/>
          <p:cNvSpPr>
            <a:spLocks noChangeArrowheads="1"/>
          </p:cNvSpPr>
          <p:nvPr/>
        </p:nvSpPr>
        <p:spPr bwMode="auto">
          <a:xfrm>
            <a:off x="6234114" y="2411413"/>
            <a:ext cx="92075" cy="101600"/>
          </a:xfrm>
          <a:prstGeom prst="ellipse">
            <a:avLst/>
          </a:prstGeom>
          <a:solidFill>
            <a:schemeClr val="bg1"/>
          </a:solidFill>
          <a:ln w="9525" algn="ctr">
            <a:solidFill>
              <a:schemeClr val="tx1"/>
            </a:solidFill>
            <a:prstDash val="dash"/>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181" name="Oval 16"/>
          <p:cNvSpPr>
            <a:spLocks noChangeAspect="1" noChangeArrowheads="1"/>
          </p:cNvSpPr>
          <p:nvPr/>
        </p:nvSpPr>
        <p:spPr bwMode="auto">
          <a:xfrm>
            <a:off x="6159500" y="2230439"/>
            <a:ext cx="242888" cy="242887"/>
          </a:xfrm>
          <a:prstGeom prst="ellipse">
            <a:avLst/>
          </a:prstGeom>
          <a:solidFill>
            <a:schemeClr val="accent2"/>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182" name="Text Box 17"/>
          <p:cNvSpPr txBox="1">
            <a:spLocks noChangeArrowheads="1"/>
          </p:cNvSpPr>
          <p:nvPr/>
        </p:nvSpPr>
        <p:spPr bwMode="auto">
          <a:xfrm>
            <a:off x="5911850" y="2344738"/>
            <a:ext cx="1220788"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chemeClr val="tx1"/>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50000"/>
              </a:spcBef>
              <a:spcAft>
                <a:spcPct val="0"/>
              </a:spcAft>
            </a:pPr>
            <a:endParaRPr lang="en-US" sz="1600" b="1">
              <a:solidFill>
                <a:srgbClr val="000000"/>
              </a:solidFill>
              <a:ea typeface="ＭＳ Ｐゴシック" pitchFamily="34" charset="-128"/>
            </a:endParaRPr>
          </a:p>
        </p:txBody>
      </p:sp>
      <p:sp>
        <p:nvSpPr>
          <p:cNvPr id="7183" name="Oval 18"/>
          <p:cNvSpPr>
            <a:spLocks noChangeAspect="1" noChangeArrowheads="1"/>
          </p:cNvSpPr>
          <p:nvPr/>
        </p:nvSpPr>
        <p:spPr bwMode="auto">
          <a:xfrm>
            <a:off x="6257926" y="2235200"/>
            <a:ext cx="60325" cy="58738"/>
          </a:xfrm>
          <a:prstGeom prst="ellipse">
            <a:avLst/>
          </a:prstGeom>
          <a:solidFill>
            <a:srgbClr val="FFCC00"/>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184" name="Oval 19"/>
          <p:cNvSpPr>
            <a:spLocks noChangeAspect="1" noChangeArrowheads="1"/>
          </p:cNvSpPr>
          <p:nvPr/>
        </p:nvSpPr>
        <p:spPr bwMode="auto">
          <a:xfrm>
            <a:off x="6172201" y="2330450"/>
            <a:ext cx="60325" cy="58738"/>
          </a:xfrm>
          <a:prstGeom prst="ellipse">
            <a:avLst/>
          </a:prstGeom>
          <a:solidFill>
            <a:schemeClr val="hlink"/>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185" name="Oval 20"/>
          <p:cNvSpPr>
            <a:spLocks noChangeAspect="1" noChangeArrowheads="1"/>
          </p:cNvSpPr>
          <p:nvPr/>
        </p:nvSpPr>
        <p:spPr bwMode="auto">
          <a:xfrm>
            <a:off x="6200775" y="2386014"/>
            <a:ext cx="58738" cy="60325"/>
          </a:xfrm>
          <a:prstGeom prst="ellipse">
            <a:avLst/>
          </a:prstGeom>
          <a:solidFill>
            <a:srgbClr val="FF0000"/>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186" name="Oval 21"/>
          <p:cNvSpPr>
            <a:spLocks noChangeAspect="1" noChangeArrowheads="1"/>
          </p:cNvSpPr>
          <p:nvPr/>
        </p:nvSpPr>
        <p:spPr bwMode="auto">
          <a:xfrm>
            <a:off x="6327776" y="2308226"/>
            <a:ext cx="60325" cy="60325"/>
          </a:xfrm>
          <a:prstGeom prst="ellipse">
            <a:avLst/>
          </a:prstGeom>
          <a:solidFill>
            <a:srgbClr val="333399"/>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187" name="Oval 22"/>
          <p:cNvSpPr>
            <a:spLocks noChangeAspect="1" noChangeArrowheads="1"/>
          </p:cNvSpPr>
          <p:nvPr/>
        </p:nvSpPr>
        <p:spPr bwMode="auto">
          <a:xfrm>
            <a:off x="6259514" y="2398714"/>
            <a:ext cx="58737" cy="58737"/>
          </a:xfrm>
          <a:prstGeom prst="ellipse">
            <a:avLst/>
          </a:prstGeom>
          <a:solidFill>
            <a:srgbClr val="33CCCC"/>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188" name="Oval 23"/>
          <p:cNvSpPr>
            <a:spLocks noChangeAspect="1" noChangeArrowheads="1"/>
          </p:cNvSpPr>
          <p:nvPr/>
        </p:nvSpPr>
        <p:spPr bwMode="auto">
          <a:xfrm>
            <a:off x="6311901" y="2370139"/>
            <a:ext cx="60325" cy="58737"/>
          </a:xfrm>
          <a:prstGeom prst="ellipse">
            <a:avLst/>
          </a:prstGeom>
          <a:solidFill>
            <a:srgbClr val="FE9804"/>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grpSp>
        <p:nvGrpSpPr>
          <p:cNvPr id="7189" name="Group 20"/>
          <p:cNvGrpSpPr>
            <a:grpSpLocks/>
          </p:cNvGrpSpPr>
          <p:nvPr/>
        </p:nvGrpSpPr>
        <p:grpSpPr bwMode="auto">
          <a:xfrm>
            <a:off x="7764464" y="2490789"/>
            <a:ext cx="1165225" cy="1131887"/>
            <a:chOff x="3919" y="1509"/>
            <a:chExt cx="968" cy="917"/>
          </a:xfrm>
        </p:grpSpPr>
        <p:sp>
          <p:nvSpPr>
            <p:cNvPr id="7356" name="Oval 42"/>
            <p:cNvSpPr>
              <a:spLocks noChangeArrowheads="1"/>
            </p:cNvSpPr>
            <p:nvPr/>
          </p:nvSpPr>
          <p:spPr bwMode="auto">
            <a:xfrm>
              <a:off x="3919" y="1958"/>
              <a:ext cx="131" cy="132"/>
            </a:xfrm>
            <a:prstGeom prst="ellipse">
              <a:avLst/>
            </a:prstGeom>
            <a:solidFill>
              <a:schemeClr val="bg1"/>
            </a:solidFill>
            <a:ln w="9525" algn="ctr">
              <a:solidFill>
                <a:schemeClr val="tx1"/>
              </a:solidFill>
              <a:prstDash val="dash"/>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357" name="Oval 54"/>
            <p:cNvSpPr>
              <a:spLocks noChangeAspect="1" noChangeArrowheads="1"/>
            </p:cNvSpPr>
            <p:nvPr/>
          </p:nvSpPr>
          <p:spPr bwMode="auto">
            <a:xfrm>
              <a:off x="3970" y="1509"/>
              <a:ext cx="917" cy="917"/>
            </a:xfrm>
            <a:prstGeom prst="ellipse">
              <a:avLst/>
            </a:prstGeom>
            <a:solidFill>
              <a:srgbClr val="CCFFFF"/>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358" name="Oval 55"/>
            <p:cNvSpPr>
              <a:spLocks noChangeAspect="1" noChangeArrowheads="1"/>
            </p:cNvSpPr>
            <p:nvPr/>
          </p:nvSpPr>
          <p:spPr bwMode="auto">
            <a:xfrm>
              <a:off x="4258" y="1548"/>
              <a:ext cx="320" cy="320"/>
            </a:xfrm>
            <a:prstGeom prst="ellipse">
              <a:avLst/>
            </a:prstGeom>
            <a:solidFill>
              <a:schemeClr val="tx2"/>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359" name="Oval 56"/>
            <p:cNvSpPr>
              <a:spLocks noChangeAspect="1" noChangeArrowheads="1"/>
            </p:cNvSpPr>
            <p:nvPr/>
          </p:nvSpPr>
          <p:spPr bwMode="auto">
            <a:xfrm>
              <a:off x="4015" y="1884"/>
              <a:ext cx="184" cy="184"/>
            </a:xfrm>
            <a:prstGeom prst="ellipse">
              <a:avLst/>
            </a:prstGeom>
            <a:solidFill>
              <a:srgbClr val="800000"/>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360" name="Oval 57"/>
            <p:cNvSpPr>
              <a:spLocks noChangeAspect="1" noChangeArrowheads="1"/>
            </p:cNvSpPr>
            <p:nvPr/>
          </p:nvSpPr>
          <p:spPr bwMode="auto">
            <a:xfrm>
              <a:off x="4149" y="2171"/>
              <a:ext cx="161" cy="161"/>
            </a:xfrm>
            <a:prstGeom prst="ellipse">
              <a:avLst/>
            </a:prstGeom>
            <a:solidFill>
              <a:srgbClr val="FF0000"/>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361" name="Oval 58"/>
            <p:cNvSpPr>
              <a:spLocks noChangeAspect="1" noChangeArrowheads="1"/>
            </p:cNvSpPr>
            <p:nvPr/>
          </p:nvSpPr>
          <p:spPr bwMode="auto">
            <a:xfrm>
              <a:off x="4065" y="2093"/>
              <a:ext cx="106" cy="107"/>
            </a:xfrm>
            <a:prstGeom prst="ellipse">
              <a:avLst/>
            </a:prstGeom>
            <a:solidFill>
              <a:srgbClr val="CC0000"/>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362" name="Oval 59"/>
            <p:cNvSpPr>
              <a:spLocks noChangeAspect="1" noChangeArrowheads="1"/>
            </p:cNvSpPr>
            <p:nvPr/>
          </p:nvSpPr>
          <p:spPr bwMode="auto">
            <a:xfrm>
              <a:off x="4339" y="2205"/>
              <a:ext cx="176" cy="176"/>
            </a:xfrm>
            <a:prstGeom prst="ellipse">
              <a:avLst/>
            </a:prstGeom>
            <a:solidFill>
              <a:srgbClr val="FFFF00"/>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363" name="Oval 60"/>
            <p:cNvSpPr>
              <a:spLocks noChangeAspect="1" noChangeArrowheads="1"/>
            </p:cNvSpPr>
            <p:nvPr/>
          </p:nvSpPr>
          <p:spPr bwMode="auto">
            <a:xfrm>
              <a:off x="4513" y="2014"/>
              <a:ext cx="268" cy="267"/>
            </a:xfrm>
            <a:prstGeom prst="ellipse">
              <a:avLst/>
            </a:prstGeom>
            <a:solidFill>
              <a:srgbClr val="FFCC99"/>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364" name="Oval 61"/>
            <p:cNvSpPr>
              <a:spLocks noChangeAspect="1" noChangeArrowheads="1"/>
            </p:cNvSpPr>
            <p:nvPr/>
          </p:nvSpPr>
          <p:spPr bwMode="auto">
            <a:xfrm>
              <a:off x="4664" y="1839"/>
              <a:ext cx="177" cy="177"/>
            </a:xfrm>
            <a:prstGeom prst="ellipse">
              <a:avLst/>
            </a:prstGeom>
            <a:solidFill>
              <a:schemeClr val="bg2"/>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grpSp>
      <p:grpSp>
        <p:nvGrpSpPr>
          <p:cNvPr id="7190" name="Group 30"/>
          <p:cNvGrpSpPr>
            <a:grpSpLocks/>
          </p:cNvGrpSpPr>
          <p:nvPr/>
        </p:nvGrpSpPr>
        <p:grpSpPr bwMode="auto">
          <a:xfrm>
            <a:off x="6699250" y="1727200"/>
            <a:ext cx="960438" cy="952500"/>
            <a:chOff x="3230" y="914"/>
            <a:chExt cx="839" cy="840"/>
          </a:xfrm>
        </p:grpSpPr>
        <p:sp>
          <p:nvSpPr>
            <p:cNvPr id="7347" name="Oval 11"/>
            <p:cNvSpPr>
              <a:spLocks noChangeArrowheads="1"/>
            </p:cNvSpPr>
            <p:nvPr/>
          </p:nvSpPr>
          <p:spPr bwMode="auto">
            <a:xfrm>
              <a:off x="3358" y="1623"/>
              <a:ext cx="131" cy="131"/>
            </a:xfrm>
            <a:prstGeom prst="ellipse">
              <a:avLst/>
            </a:prstGeom>
            <a:solidFill>
              <a:schemeClr val="bg1"/>
            </a:solidFill>
            <a:ln w="9525" algn="ctr">
              <a:solidFill>
                <a:schemeClr val="tx1"/>
              </a:solidFill>
              <a:prstDash val="dash"/>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348" name="Oval 63"/>
            <p:cNvSpPr>
              <a:spLocks noChangeAspect="1" noChangeArrowheads="1"/>
            </p:cNvSpPr>
            <p:nvPr/>
          </p:nvSpPr>
          <p:spPr bwMode="auto">
            <a:xfrm>
              <a:off x="3230" y="914"/>
              <a:ext cx="839" cy="840"/>
            </a:xfrm>
            <a:prstGeom prst="ellipse">
              <a:avLst/>
            </a:prstGeom>
            <a:solidFill>
              <a:srgbClr val="CCFFFF"/>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349" name="Oval 64"/>
            <p:cNvSpPr>
              <a:spLocks noChangeAspect="1" noChangeArrowheads="1"/>
            </p:cNvSpPr>
            <p:nvPr/>
          </p:nvSpPr>
          <p:spPr bwMode="auto">
            <a:xfrm>
              <a:off x="3431" y="948"/>
              <a:ext cx="443" cy="445"/>
            </a:xfrm>
            <a:prstGeom prst="ellipse">
              <a:avLst/>
            </a:prstGeom>
            <a:solidFill>
              <a:schemeClr val="tx2"/>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350" name="Oval 65"/>
            <p:cNvSpPr>
              <a:spLocks noChangeAspect="1" noChangeArrowheads="1"/>
            </p:cNvSpPr>
            <p:nvPr/>
          </p:nvSpPr>
          <p:spPr bwMode="auto">
            <a:xfrm>
              <a:off x="3273" y="1317"/>
              <a:ext cx="197" cy="199"/>
            </a:xfrm>
            <a:prstGeom prst="ellipse">
              <a:avLst/>
            </a:prstGeom>
            <a:solidFill>
              <a:srgbClr val="800000"/>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351" name="Oval 66"/>
            <p:cNvSpPr>
              <a:spLocks noChangeAspect="1" noChangeArrowheads="1"/>
            </p:cNvSpPr>
            <p:nvPr/>
          </p:nvSpPr>
          <p:spPr bwMode="auto">
            <a:xfrm>
              <a:off x="3490" y="1614"/>
              <a:ext cx="77" cy="77"/>
            </a:xfrm>
            <a:prstGeom prst="ellipse">
              <a:avLst/>
            </a:prstGeom>
            <a:solidFill>
              <a:srgbClr val="FF0000"/>
            </a:solidFill>
            <a:ln w="9525" algn="ctr">
              <a:solidFill>
                <a:schemeClr val="tx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352" name="Oval 67"/>
            <p:cNvSpPr>
              <a:spLocks noChangeAspect="1" noChangeArrowheads="1"/>
            </p:cNvSpPr>
            <p:nvPr/>
          </p:nvSpPr>
          <p:spPr bwMode="auto">
            <a:xfrm>
              <a:off x="3394" y="1530"/>
              <a:ext cx="92" cy="91"/>
            </a:xfrm>
            <a:prstGeom prst="ellipse">
              <a:avLst/>
            </a:prstGeom>
            <a:solidFill>
              <a:srgbClr val="CC0000"/>
            </a:solidFill>
            <a:ln w="9525" algn="ctr">
              <a:solidFill>
                <a:schemeClr val="tx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353" name="Oval 68"/>
            <p:cNvSpPr>
              <a:spLocks noChangeAspect="1" noChangeArrowheads="1"/>
            </p:cNvSpPr>
            <p:nvPr/>
          </p:nvSpPr>
          <p:spPr bwMode="auto">
            <a:xfrm>
              <a:off x="3603" y="1596"/>
              <a:ext cx="123" cy="123"/>
            </a:xfrm>
            <a:prstGeom prst="ellipse">
              <a:avLst/>
            </a:prstGeom>
            <a:solidFill>
              <a:srgbClr val="FFFF00"/>
            </a:solidFill>
            <a:ln w="9525" algn="ctr">
              <a:solidFill>
                <a:schemeClr val="tx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354" name="Oval 69"/>
            <p:cNvSpPr>
              <a:spLocks noChangeAspect="1" noChangeArrowheads="1"/>
            </p:cNvSpPr>
            <p:nvPr/>
          </p:nvSpPr>
          <p:spPr bwMode="auto">
            <a:xfrm>
              <a:off x="3723" y="1449"/>
              <a:ext cx="206" cy="206"/>
            </a:xfrm>
            <a:prstGeom prst="ellipse">
              <a:avLst/>
            </a:prstGeom>
            <a:solidFill>
              <a:srgbClr val="FFCC99"/>
            </a:solidFill>
            <a:ln w="9525" algn="ctr">
              <a:solidFill>
                <a:schemeClr val="tx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355" name="Oval 70"/>
            <p:cNvSpPr>
              <a:spLocks noChangeAspect="1" noChangeArrowheads="1"/>
            </p:cNvSpPr>
            <p:nvPr/>
          </p:nvSpPr>
          <p:spPr bwMode="auto">
            <a:xfrm>
              <a:off x="3843" y="1274"/>
              <a:ext cx="192" cy="192"/>
            </a:xfrm>
            <a:prstGeom prst="ellipse">
              <a:avLst/>
            </a:prstGeom>
            <a:solidFill>
              <a:schemeClr val="bg2"/>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grpSp>
      <p:sp>
        <p:nvSpPr>
          <p:cNvPr id="7191" name="Text Box 72"/>
          <p:cNvSpPr txBox="1">
            <a:spLocks noChangeArrowheads="1"/>
          </p:cNvSpPr>
          <p:nvPr/>
        </p:nvSpPr>
        <p:spPr bwMode="auto">
          <a:xfrm>
            <a:off x="5475289" y="5064125"/>
            <a:ext cx="1220787"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50000"/>
              </a:spcBef>
              <a:spcAft>
                <a:spcPct val="0"/>
              </a:spcAft>
            </a:pPr>
            <a:endParaRPr lang="en-US" sz="1600" b="1">
              <a:solidFill>
                <a:srgbClr val="FFFFFF"/>
              </a:solidFill>
              <a:ea typeface="ＭＳ Ｐゴシック" pitchFamily="34" charset="-128"/>
            </a:endParaRPr>
          </a:p>
        </p:txBody>
      </p:sp>
      <p:grpSp>
        <p:nvGrpSpPr>
          <p:cNvPr id="7192" name="Group 41"/>
          <p:cNvGrpSpPr>
            <a:grpSpLocks/>
          </p:cNvGrpSpPr>
          <p:nvPr/>
        </p:nvGrpSpPr>
        <p:grpSpPr bwMode="auto">
          <a:xfrm>
            <a:off x="6851651" y="4540251"/>
            <a:ext cx="658813" cy="563563"/>
            <a:chOff x="3266" y="2806"/>
            <a:chExt cx="763" cy="799"/>
          </a:xfrm>
        </p:grpSpPr>
        <p:sp>
          <p:nvSpPr>
            <p:cNvPr id="7338" name="Oval 12"/>
            <p:cNvSpPr>
              <a:spLocks noChangeArrowheads="1"/>
            </p:cNvSpPr>
            <p:nvPr/>
          </p:nvSpPr>
          <p:spPr bwMode="auto">
            <a:xfrm>
              <a:off x="3435" y="2806"/>
              <a:ext cx="131" cy="131"/>
            </a:xfrm>
            <a:prstGeom prst="ellipse">
              <a:avLst/>
            </a:prstGeom>
            <a:solidFill>
              <a:schemeClr val="bg1"/>
            </a:solidFill>
            <a:ln w="9525" algn="ctr">
              <a:solidFill>
                <a:schemeClr val="tx1"/>
              </a:solidFill>
              <a:prstDash val="dash"/>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339" name="Oval 71"/>
            <p:cNvSpPr>
              <a:spLocks noChangeAspect="1" noChangeArrowheads="1"/>
            </p:cNvSpPr>
            <p:nvPr/>
          </p:nvSpPr>
          <p:spPr bwMode="auto">
            <a:xfrm>
              <a:off x="3266" y="2842"/>
              <a:ext cx="763" cy="763"/>
            </a:xfrm>
            <a:prstGeom prst="ellipse">
              <a:avLst/>
            </a:prstGeom>
            <a:solidFill>
              <a:srgbClr val="CCFFFF"/>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340" name="Oval 73"/>
            <p:cNvSpPr>
              <a:spLocks noChangeAspect="1" noChangeArrowheads="1"/>
            </p:cNvSpPr>
            <p:nvPr/>
          </p:nvSpPr>
          <p:spPr bwMode="auto">
            <a:xfrm>
              <a:off x="3599" y="2883"/>
              <a:ext cx="85" cy="85"/>
            </a:xfrm>
            <a:prstGeom prst="ellipse">
              <a:avLst/>
            </a:prstGeom>
            <a:solidFill>
              <a:schemeClr val="tx2"/>
            </a:solidFill>
            <a:ln w="9525" algn="ctr">
              <a:solidFill>
                <a:schemeClr val="tx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341" name="Oval 74"/>
            <p:cNvSpPr>
              <a:spLocks noChangeAspect="1" noChangeArrowheads="1"/>
            </p:cNvSpPr>
            <p:nvPr/>
          </p:nvSpPr>
          <p:spPr bwMode="auto">
            <a:xfrm>
              <a:off x="3296" y="3153"/>
              <a:ext cx="153" cy="153"/>
            </a:xfrm>
            <a:prstGeom prst="ellipse">
              <a:avLst/>
            </a:prstGeom>
            <a:solidFill>
              <a:srgbClr val="800000"/>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342" name="Oval 75"/>
            <p:cNvSpPr>
              <a:spLocks noChangeAspect="1" noChangeArrowheads="1"/>
            </p:cNvSpPr>
            <p:nvPr/>
          </p:nvSpPr>
          <p:spPr bwMode="auto">
            <a:xfrm>
              <a:off x="3454" y="3441"/>
              <a:ext cx="85" cy="85"/>
            </a:xfrm>
            <a:prstGeom prst="ellipse">
              <a:avLst/>
            </a:prstGeom>
            <a:solidFill>
              <a:srgbClr val="FF0000"/>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343" name="Oval 76"/>
            <p:cNvSpPr>
              <a:spLocks noChangeAspect="1" noChangeArrowheads="1"/>
            </p:cNvSpPr>
            <p:nvPr/>
          </p:nvSpPr>
          <p:spPr bwMode="auto">
            <a:xfrm>
              <a:off x="3369" y="3346"/>
              <a:ext cx="77" cy="77"/>
            </a:xfrm>
            <a:prstGeom prst="ellipse">
              <a:avLst/>
            </a:prstGeom>
            <a:solidFill>
              <a:srgbClr val="CC0000"/>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344" name="Oval 77"/>
            <p:cNvSpPr>
              <a:spLocks noChangeAspect="1" noChangeArrowheads="1"/>
            </p:cNvSpPr>
            <p:nvPr/>
          </p:nvSpPr>
          <p:spPr bwMode="auto">
            <a:xfrm>
              <a:off x="3573" y="3475"/>
              <a:ext cx="90" cy="90"/>
            </a:xfrm>
            <a:prstGeom prst="ellipse">
              <a:avLst/>
            </a:prstGeom>
            <a:solidFill>
              <a:srgbClr val="FFFF00"/>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345" name="Oval 78"/>
            <p:cNvSpPr>
              <a:spLocks noChangeAspect="1" noChangeArrowheads="1"/>
            </p:cNvSpPr>
            <p:nvPr/>
          </p:nvSpPr>
          <p:spPr bwMode="auto">
            <a:xfrm>
              <a:off x="3698" y="3294"/>
              <a:ext cx="214" cy="215"/>
            </a:xfrm>
            <a:prstGeom prst="ellipse">
              <a:avLst/>
            </a:prstGeom>
            <a:solidFill>
              <a:srgbClr val="FFCC99"/>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346" name="Oval 79"/>
            <p:cNvSpPr>
              <a:spLocks noChangeAspect="1" noChangeArrowheads="1"/>
            </p:cNvSpPr>
            <p:nvPr/>
          </p:nvSpPr>
          <p:spPr bwMode="auto">
            <a:xfrm>
              <a:off x="3808" y="3109"/>
              <a:ext cx="184" cy="184"/>
            </a:xfrm>
            <a:prstGeom prst="ellipse">
              <a:avLst/>
            </a:prstGeom>
            <a:solidFill>
              <a:schemeClr val="bg2"/>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grpSp>
      <p:grpSp>
        <p:nvGrpSpPr>
          <p:cNvPr id="7193" name="Group 51"/>
          <p:cNvGrpSpPr>
            <a:grpSpLocks/>
          </p:cNvGrpSpPr>
          <p:nvPr/>
        </p:nvGrpSpPr>
        <p:grpSpPr bwMode="auto">
          <a:xfrm>
            <a:off x="5272088" y="4694238"/>
            <a:ext cx="944562" cy="1035050"/>
            <a:chOff x="2307" y="2855"/>
            <a:chExt cx="763" cy="802"/>
          </a:xfrm>
        </p:grpSpPr>
        <p:sp>
          <p:nvSpPr>
            <p:cNvPr id="7329" name="Oval 13"/>
            <p:cNvSpPr>
              <a:spLocks noChangeArrowheads="1"/>
            </p:cNvSpPr>
            <p:nvPr/>
          </p:nvSpPr>
          <p:spPr bwMode="auto">
            <a:xfrm>
              <a:off x="2556" y="2855"/>
              <a:ext cx="132" cy="131"/>
            </a:xfrm>
            <a:prstGeom prst="ellipse">
              <a:avLst/>
            </a:prstGeom>
            <a:solidFill>
              <a:schemeClr val="bg1"/>
            </a:solidFill>
            <a:ln w="9525" algn="ctr">
              <a:solidFill>
                <a:schemeClr val="tx1"/>
              </a:solidFill>
              <a:prstDash val="dash"/>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330" name="Oval 80"/>
            <p:cNvSpPr>
              <a:spLocks noChangeAspect="1" noChangeArrowheads="1"/>
            </p:cNvSpPr>
            <p:nvPr/>
          </p:nvSpPr>
          <p:spPr bwMode="auto">
            <a:xfrm>
              <a:off x="2307" y="2893"/>
              <a:ext cx="763" cy="764"/>
            </a:xfrm>
            <a:prstGeom prst="ellipse">
              <a:avLst/>
            </a:prstGeom>
            <a:solidFill>
              <a:srgbClr val="CCFFFF"/>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331" name="Oval 81"/>
            <p:cNvSpPr>
              <a:spLocks noChangeAspect="1" noChangeArrowheads="1"/>
            </p:cNvSpPr>
            <p:nvPr/>
          </p:nvSpPr>
          <p:spPr bwMode="auto">
            <a:xfrm>
              <a:off x="2484" y="2922"/>
              <a:ext cx="444" cy="443"/>
            </a:xfrm>
            <a:prstGeom prst="ellipse">
              <a:avLst/>
            </a:prstGeom>
            <a:solidFill>
              <a:schemeClr val="tx2"/>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332" name="Oval 82"/>
            <p:cNvSpPr>
              <a:spLocks noChangeAspect="1" noChangeArrowheads="1"/>
            </p:cNvSpPr>
            <p:nvPr/>
          </p:nvSpPr>
          <p:spPr bwMode="auto">
            <a:xfrm>
              <a:off x="2336" y="3244"/>
              <a:ext cx="199" cy="197"/>
            </a:xfrm>
            <a:prstGeom prst="ellipse">
              <a:avLst/>
            </a:prstGeom>
            <a:solidFill>
              <a:srgbClr val="800000"/>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333" name="Oval 83"/>
            <p:cNvSpPr>
              <a:spLocks noChangeAspect="1" noChangeArrowheads="1"/>
            </p:cNvSpPr>
            <p:nvPr/>
          </p:nvSpPr>
          <p:spPr bwMode="auto">
            <a:xfrm>
              <a:off x="2580" y="3543"/>
              <a:ext cx="77" cy="77"/>
            </a:xfrm>
            <a:prstGeom prst="ellipse">
              <a:avLst/>
            </a:prstGeom>
            <a:solidFill>
              <a:srgbClr val="FF0000"/>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334" name="Oval 84"/>
            <p:cNvSpPr>
              <a:spLocks noChangeAspect="1" noChangeArrowheads="1"/>
            </p:cNvSpPr>
            <p:nvPr/>
          </p:nvSpPr>
          <p:spPr bwMode="auto">
            <a:xfrm>
              <a:off x="2460" y="3459"/>
              <a:ext cx="91" cy="92"/>
            </a:xfrm>
            <a:prstGeom prst="ellipse">
              <a:avLst/>
            </a:prstGeom>
            <a:solidFill>
              <a:srgbClr val="CC0000"/>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335" name="Oval 85"/>
            <p:cNvSpPr>
              <a:spLocks noChangeAspect="1" noChangeArrowheads="1"/>
            </p:cNvSpPr>
            <p:nvPr/>
          </p:nvSpPr>
          <p:spPr bwMode="auto">
            <a:xfrm>
              <a:off x="2687" y="3530"/>
              <a:ext cx="77" cy="77"/>
            </a:xfrm>
            <a:prstGeom prst="ellipse">
              <a:avLst/>
            </a:prstGeom>
            <a:solidFill>
              <a:srgbClr val="FFFF00"/>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336" name="Oval 86"/>
            <p:cNvSpPr>
              <a:spLocks noChangeAspect="1" noChangeArrowheads="1"/>
            </p:cNvSpPr>
            <p:nvPr/>
          </p:nvSpPr>
          <p:spPr bwMode="auto">
            <a:xfrm>
              <a:off x="2802" y="3465"/>
              <a:ext cx="91" cy="90"/>
            </a:xfrm>
            <a:prstGeom prst="ellipse">
              <a:avLst/>
            </a:prstGeom>
            <a:solidFill>
              <a:srgbClr val="FFCC99"/>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337" name="Oval 87"/>
            <p:cNvSpPr>
              <a:spLocks noChangeAspect="1" noChangeArrowheads="1"/>
            </p:cNvSpPr>
            <p:nvPr/>
          </p:nvSpPr>
          <p:spPr bwMode="auto">
            <a:xfrm>
              <a:off x="2903" y="3390"/>
              <a:ext cx="77" cy="77"/>
            </a:xfrm>
            <a:prstGeom prst="ellipse">
              <a:avLst/>
            </a:prstGeom>
            <a:solidFill>
              <a:schemeClr val="bg2"/>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grpSp>
      <p:grpSp>
        <p:nvGrpSpPr>
          <p:cNvPr id="7194" name="Group 61"/>
          <p:cNvGrpSpPr>
            <a:grpSpLocks/>
          </p:cNvGrpSpPr>
          <p:nvPr/>
        </p:nvGrpSpPr>
        <p:grpSpPr bwMode="auto">
          <a:xfrm>
            <a:off x="3792538" y="4567239"/>
            <a:ext cx="1092200" cy="1165225"/>
            <a:chOff x="1429" y="2877"/>
            <a:chExt cx="688" cy="734"/>
          </a:xfrm>
        </p:grpSpPr>
        <p:sp>
          <p:nvSpPr>
            <p:cNvPr id="7320" name="Oval 14"/>
            <p:cNvSpPr>
              <a:spLocks noChangeArrowheads="1"/>
            </p:cNvSpPr>
            <p:nvPr/>
          </p:nvSpPr>
          <p:spPr bwMode="auto">
            <a:xfrm>
              <a:off x="1788" y="2877"/>
              <a:ext cx="131" cy="132"/>
            </a:xfrm>
            <a:prstGeom prst="ellipse">
              <a:avLst/>
            </a:prstGeom>
            <a:solidFill>
              <a:schemeClr val="bg1"/>
            </a:solidFill>
            <a:ln w="9525" algn="ctr">
              <a:solidFill>
                <a:schemeClr val="tx1"/>
              </a:solidFill>
              <a:prstDash val="dash"/>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321" name="Oval 88"/>
            <p:cNvSpPr>
              <a:spLocks noChangeAspect="1" noChangeArrowheads="1"/>
            </p:cNvSpPr>
            <p:nvPr/>
          </p:nvSpPr>
          <p:spPr bwMode="auto">
            <a:xfrm>
              <a:off x="1429" y="2924"/>
              <a:ext cx="688" cy="687"/>
            </a:xfrm>
            <a:prstGeom prst="ellipse">
              <a:avLst/>
            </a:prstGeom>
            <a:solidFill>
              <a:srgbClr val="CCFFFF"/>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322" name="Oval 90"/>
            <p:cNvSpPr>
              <a:spLocks noChangeAspect="1" noChangeArrowheads="1"/>
            </p:cNvSpPr>
            <p:nvPr/>
          </p:nvSpPr>
          <p:spPr bwMode="auto">
            <a:xfrm>
              <a:off x="1602" y="2953"/>
              <a:ext cx="337" cy="336"/>
            </a:xfrm>
            <a:prstGeom prst="ellipse">
              <a:avLst/>
            </a:prstGeom>
            <a:solidFill>
              <a:schemeClr val="tx2"/>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323" name="Oval 91"/>
            <p:cNvSpPr>
              <a:spLocks noChangeAspect="1" noChangeArrowheads="1"/>
            </p:cNvSpPr>
            <p:nvPr/>
          </p:nvSpPr>
          <p:spPr bwMode="auto">
            <a:xfrm>
              <a:off x="1464" y="3241"/>
              <a:ext cx="161" cy="160"/>
            </a:xfrm>
            <a:prstGeom prst="ellipse">
              <a:avLst/>
            </a:prstGeom>
            <a:solidFill>
              <a:srgbClr val="800000"/>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324" name="Oval 92"/>
            <p:cNvSpPr>
              <a:spLocks noChangeAspect="1" noChangeArrowheads="1"/>
            </p:cNvSpPr>
            <p:nvPr/>
          </p:nvSpPr>
          <p:spPr bwMode="auto">
            <a:xfrm>
              <a:off x="1663" y="3489"/>
              <a:ext cx="85" cy="85"/>
            </a:xfrm>
            <a:prstGeom prst="ellipse">
              <a:avLst/>
            </a:prstGeom>
            <a:solidFill>
              <a:srgbClr val="FF0000"/>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325" name="Oval 93"/>
            <p:cNvSpPr>
              <a:spLocks noChangeAspect="1" noChangeArrowheads="1"/>
            </p:cNvSpPr>
            <p:nvPr/>
          </p:nvSpPr>
          <p:spPr bwMode="auto">
            <a:xfrm>
              <a:off x="1556" y="3412"/>
              <a:ext cx="107" cy="106"/>
            </a:xfrm>
            <a:prstGeom prst="ellipse">
              <a:avLst/>
            </a:prstGeom>
            <a:solidFill>
              <a:srgbClr val="CC0000"/>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326" name="Oval 94"/>
            <p:cNvSpPr>
              <a:spLocks noChangeAspect="1" noChangeArrowheads="1"/>
            </p:cNvSpPr>
            <p:nvPr/>
          </p:nvSpPr>
          <p:spPr bwMode="auto">
            <a:xfrm>
              <a:off x="1766" y="3467"/>
              <a:ext cx="107" cy="106"/>
            </a:xfrm>
            <a:prstGeom prst="ellipse">
              <a:avLst/>
            </a:prstGeom>
            <a:solidFill>
              <a:srgbClr val="FFFF00"/>
            </a:solidFill>
            <a:ln w="9525" algn="ctr">
              <a:solidFill>
                <a:schemeClr val="bg1"/>
              </a:solidFill>
              <a:miter lim="800000"/>
              <a:headEnd/>
              <a:tailEnd/>
            </a:ln>
          </p:spPr>
          <p:txBody>
            <a:bodyPr wrap="none" anchor="ctr"/>
            <a:lstStyle/>
            <a:p>
              <a:pPr algn="ctr" fontAlgn="base">
                <a:spcBef>
                  <a:spcPct val="50000"/>
                </a:spcBef>
                <a:spcAft>
                  <a:spcPct val="0"/>
                </a:spcAft>
              </a:pPr>
              <a:endParaRPr lang="en-US" sz="1400" b="1">
                <a:solidFill>
                  <a:srgbClr val="000000"/>
                </a:solidFill>
                <a:ea typeface="ＭＳ Ｐゴシック" pitchFamily="34" charset="-128"/>
              </a:endParaRPr>
            </a:p>
          </p:txBody>
        </p:sp>
        <p:sp>
          <p:nvSpPr>
            <p:cNvPr id="7327" name="Oval 95"/>
            <p:cNvSpPr>
              <a:spLocks noChangeAspect="1" noChangeArrowheads="1"/>
            </p:cNvSpPr>
            <p:nvPr/>
          </p:nvSpPr>
          <p:spPr bwMode="auto">
            <a:xfrm>
              <a:off x="1873" y="3349"/>
              <a:ext cx="153" cy="153"/>
            </a:xfrm>
            <a:prstGeom prst="ellipse">
              <a:avLst/>
            </a:prstGeom>
            <a:solidFill>
              <a:srgbClr val="FFCC99"/>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328" name="Oval 96"/>
            <p:cNvSpPr>
              <a:spLocks noChangeAspect="1" noChangeArrowheads="1"/>
            </p:cNvSpPr>
            <p:nvPr/>
          </p:nvSpPr>
          <p:spPr bwMode="auto">
            <a:xfrm>
              <a:off x="1968" y="3229"/>
              <a:ext cx="115" cy="114"/>
            </a:xfrm>
            <a:prstGeom prst="ellipse">
              <a:avLst/>
            </a:prstGeom>
            <a:solidFill>
              <a:schemeClr val="bg2"/>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grpSp>
      <p:grpSp>
        <p:nvGrpSpPr>
          <p:cNvPr id="7195" name="Group 71"/>
          <p:cNvGrpSpPr>
            <a:grpSpLocks/>
          </p:cNvGrpSpPr>
          <p:nvPr/>
        </p:nvGrpSpPr>
        <p:grpSpPr bwMode="auto">
          <a:xfrm>
            <a:off x="7867650" y="3984625"/>
            <a:ext cx="1150938" cy="1130300"/>
            <a:chOff x="3978" y="2456"/>
            <a:chExt cx="695" cy="688"/>
          </a:xfrm>
        </p:grpSpPr>
        <p:sp>
          <p:nvSpPr>
            <p:cNvPr id="7311" name="Oval 43"/>
            <p:cNvSpPr>
              <a:spLocks noChangeArrowheads="1"/>
            </p:cNvSpPr>
            <p:nvPr/>
          </p:nvSpPr>
          <p:spPr bwMode="auto">
            <a:xfrm>
              <a:off x="3978" y="2563"/>
              <a:ext cx="132" cy="131"/>
            </a:xfrm>
            <a:prstGeom prst="ellipse">
              <a:avLst/>
            </a:prstGeom>
            <a:solidFill>
              <a:schemeClr val="bg1"/>
            </a:solidFill>
            <a:ln w="9525" algn="ctr">
              <a:solidFill>
                <a:schemeClr val="tx1"/>
              </a:solidFill>
              <a:prstDash val="dash"/>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312" name="Oval 97"/>
            <p:cNvSpPr>
              <a:spLocks noChangeAspect="1" noChangeArrowheads="1"/>
            </p:cNvSpPr>
            <p:nvPr/>
          </p:nvSpPr>
          <p:spPr bwMode="auto">
            <a:xfrm>
              <a:off x="3985" y="2456"/>
              <a:ext cx="688" cy="688"/>
            </a:xfrm>
            <a:prstGeom prst="ellipse">
              <a:avLst/>
            </a:prstGeom>
            <a:solidFill>
              <a:srgbClr val="CCFFFF"/>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313" name="Oval 99"/>
            <p:cNvSpPr>
              <a:spLocks noChangeAspect="1" noChangeArrowheads="1"/>
            </p:cNvSpPr>
            <p:nvPr/>
          </p:nvSpPr>
          <p:spPr bwMode="auto">
            <a:xfrm>
              <a:off x="4233" y="2498"/>
              <a:ext cx="168" cy="169"/>
            </a:xfrm>
            <a:prstGeom prst="ellipse">
              <a:avLst/>
            </a:prstGeom>
            <a:solidFill>
              <a:schemeClr val="tx2"/>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314" name="Oval 100"/>
            <p:cNvSpPr>
              <a:spLocks noChangeAspect="1" noChangeArrowheads="1"/>
            </p:cNvSpPr>
            <p:nvPr/>
          </p:nvSpPr>
          <p:spPr bwMode="auto">
            <a:xfrm>
              <a:off x="4013" y="2731"/>
              <a:ext cx="161" cy="161"/>
            </a:xfrm>
            <a:prstGeom prst="ellipse">
              <a:avLst/>
            </a:prstGeom>
            <a:solidFill>
              <a:srgbClr val="800000"/>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315" name="Oval 101"/>
            <p:cNvSpPr>
              <a:spLocks noChangeAspect="1" noChangeArrowheads="1"/>
            </p:cNvSpPr>
            <p:nvPr/>
          </p:nvSpPr>
          <p:spPr bwMode="auto">
            <a:xfrm>
              <a:off x="4155" y="2998"/>
              <a:ext cx="77" cy="77"/>
            </a:xfrm>
            <a:prstGeom prst="ellipse">
              <a:avLst/>
            </a:prstGeom>
            <a:solidFill>
              <a:srgbClr val="FF0000"/>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316" name="Oval 102"/>
            <p:cNvSpPr>
              <a:spLocks noChangeAspect="1" noChangeArrowheads="1"/>
            </p:cNvSpPr>
            <p:nvPr/>
          </p:nvSpPr>
          <p:spPr bwMode="auto">
            <a:xfrm>
              <a:off x="4082" y="2909"/>
              <a:ext cx="85" cy="85"/>
            </a:xfrm>
            <a:prstGeom prst="ellipse">
              <a:avLst/>
            </a:prstGeom>
            <a:solidFill>
              <a:srgbClr val="CC0000"/>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317" name="Oval 103"/>
            <p:cNvSpPr>
              <a:spLocks noChangeAspect="1" noChangeArrowheads="1"/>
            </p:cNvSpPr>
            <p:nvPr/>
          </p:nvSpPr>
          <p:spPr bwMode="auto">
            <a:xfrm>
              <a:off x="4254" y="2975"/>
              <a:ext cx="132" cy="130"/>
            </a:xfrm>
            <a:prstGeom prst="ellipse">
              <a:avLst/>
            </a:prstGeom>
            <a:solidFill>
              <a:srgbClr val="FFFF00"/>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318" name="Oval 104"/>
            <p:cNvSpPr>
              <a:spLocks noChangeAspect="1" noChangeArrowheads="1"/>
            </p:cNvSpPr>
            <p:nvPr/>
          </p:nvSpPr>
          <p:spPr bwMode="auto">
            <a:xfrm>
              <a:off x="4392" y="2913"/>
              <a:ext cx="139" cy="140"/>
            </a:xfrm>
            <a:prstGeom prst="ellipse">
              <a:avLst/>
            </a:prstGeom>
            <a:solidFill>
              <a:srgbClr val="FFCC99"/>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319" name="Oval 105"/>
            <p:cNvSpPr>
              <a:spLocks noChangeAspect="1" noChangeArrowheads="1"/>
            </p:cNvSpPr>
            <p:nvPr/>
          </p:nvSpPr>
          <p:spPr bwMode="auto">
            <a:xfrm>
              <a:off x="4521" y="2836"/>
              <a:ext cx="99" cy="100"/>
            </a:xfrm>
            <a:prstGeom prst="ellipse">
              <a:avLst/>
            </a:prstGeom>
            <a:solidFill>
              <a:schemeClr val="bg2"/>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grpSp>
      <p:sp>
        <p:nvSpPr>
          <p:cNvPr id="7196" name="Text Box 107"/>
          <p:cNvSpPr txBox="1">
            <a:spLocks noChangeArrowheads="1"/>
          </p:cNvSpPr>
          <p:nvPr/>
        </p:nvSpPr>
        <p:spPr bwMode="auto">
          <a:xfrm>
            <a:off x="3532188" y="1620838"/>
            <a:ext cx="1636712"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50000"/>
              </a:spcBef>
              <a:spcAft>
                <a:spcPct val="0"/>
              </a:spcAft>
            </a:pPr>
            <a:endParaRPr lang="en-US" sz="1600" b="1">
              <a:solidFill>
                <a:srgbClr val="000000"/>
              </a:solidFill>
              <a:ea typeface="ＭＳ Ｐゴシック" pitchFamily="34" charset="-128"/>
            </a:endParaRPr>
          </a:p>
        </p:txBody>
      </p:sp>
      <p:grpSp>
        <p:nvGrpSpPr>
          <p:cNvPr id="7197" name="Group 82"/>
          <p:cNvGrpSpPr>
            <a:grpSpLocks/>
          </p:cNvGrpSpPr>
          <p:nvPr/>
        </p:nvGrpSpPr>
        <p:grpSpPr bwMode="auto">
          <a:xfrm>
            <a:off x="4965700" y="1470025"/>
            <a:ext cx="884238" cy="933450"/>
            <a:chOff x="2168" y="926"/>
            <a:chExt cx="557" cy="588"/>
          </a:xfrm>
        </p:grpSpPr>
        <p:sp>
          <p:nvSpPr>
            <p:cNvPr id="7300" name="Oval 106"/>
            <p:cNvSpPr>
              <a:spLocks noChangeAspect="1" noChangeArrowheads="1"/>
            </p:cNvSpPr>
            <p:nvPr/>
          </p:nvSpPr>
          <p:spPr bwMode="auto">
            <a:xfrm>
              <a:off x="2168" y="926"/>
              <a:ext cx="555" cy="556"/>
            </a:xfrm>
            <a:prstGeom prst="ellipse">
              <a:avLst/>
            </a:prstGeom>
            <a:solidFill>
              <a:srgbClr val="CCFFFF"/>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grpSp>
          <p:nvGrpSpPr>
            <p:cNvPr id="7301" name="Group 84"/>
            <p:cNvGrpSpPr>
              <a:grpSpLocks/>
            </p:cNvGrpSpPr>
            <p:nvPr/>
          </p:nvGrpSpPr>
          <p:grpSpPr bwMode="auto">
            <a:xfrm>
              <a:off x="2195" y="964"/>
              <a:ext cx="530" cy="550"/>
              <a:chOff x="2195" y="958"/>
              <a:chExt cx="560" cy="622"/>
            </a:xfrm>
          </p:grpSpPr>
          <p:sp>
            <p:nvSpPr>
              <p:cNvPr id="7302" name="Oval 10"/>
              <p:cNvSpPr>
                <a:spLocks noChangeArrowheads="1"/>
              </p:cNvSpPr>
              <p:nvPr/>
            </p:nvSpPr>
            <p:spPr bwMode="auto">
              <a:xfrm>
                <a:off x="2466" y="1449"/>
                <a:ext cx="130" cy="131"/>
              </a:xfrm>
              <a:prstGeom prst="ellipse">
                <a:avLst/>
              </a:prstGeom>
              <a:solidFill>
                <a:schemeClr val="bg1"/>
              </a:solidFill>
              <a:ln w="9525" algn="ctr">
                <a:solidFill>
                  <a:schemeClr val="tx1"/>
                </a:solidFill>
                <a:prstDash val="dash"/>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grpSp>
            <p:nvGrpSpPr>
              <p:cNvPr id="7303" name="Group 86"/>
              <p:cNvGrpSpPr>
                <a:grpSpLocks/>
              </p:cNvGrpSpPr>
              <p:nvPr/>
            </p:nvGrpSpPr>
            <p:grpSpPr bwMode="auto">
              <a:xfrm>
                <a:off x="2195" y="958"/>
                <a:ext cx="560" cy="548"/>
                <a:chOff x="2195" y="958"/>
                <a:chExt cx="560" cy="548"/>
              </a:xfrm>
            </p:grpSpPr>
            <p:sp>
              <p:nvSpPr>
                <p:cNvPr id="7304" name="Oval 108"/>
                <p:cNvSpPr>
                  <a:spLocks noChangeAspect="1" noChangeArrowheads="1"/>
                </p:cNvSpPr>
                <p:nvPr/>
              </p:nvSpPr>
              <p:spPr bwMode="auto">
                <a:xfrm>
                  <a:off x="2339" y="958"/>
                  <a:ext cx="267" cy="267"/>
                </a:xfrm>
                <a:prstGeom prst="ellipse">
                  <a:avLst/>
                </a:prstGeom>
                <a:solidFill>
                  <a:schemeClr val="tx2"/>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305" name="Oval 109"/>
                <p:cNvSpPr>
                  <a:spLocks noChangeAspect="1" noChangeArrowheads="1"/>
                </p:cNvSpPr>
                <p:nvPr/>
              </p:nvSpPr>
              <p:spPr bwMode="auto">
                <a:xfrm>
                  <a:off x="2195" y="1194"/>
                  <a:ext cx="153" cy="153"/>
                </a:xfrm>
                <a:prstGeom prst="ellipse">
                  <a:avLst/>
                </a:prstGeom>
                <a:solidFill>
                  <a:srgbClr val="800000"/>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306" name="Oval 110"/>
                <p:cNvSpPr>
                  <a:spLocks noChangeAspect="1" noChangeArrowheads="1"/>
                </p:cNvSpPr>
                <p:nvPr/>
              </p:nvSpPr>
              <p:spPr bwMode="auto">
                <a:xfrm>
                  <a:off x="2335" y="1413"/>
                  <a:ext cx="77" cy="77"/>
                </a:xfrm>
                <a:prstGeom prst="ellipse">
                  <a:avLst/>
                </a:prstGeom>
                <a:solidFill>
                  <a:srgbClr val="FF0000"/>
                </a:solidFill>
                <a:ln w="9525" algn="ctr">
                  <a:solidFill>
                    <a:schemeClr val="tx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307" name="Oval 111"/>
                <p:cNvSpPr>
                  <a:spLocks noChangeAspect="1" noChangeArrowheads="1"/>
                </p:cNvSpPr>
                <p:nvPr/>
              </p:nvSpPr>
              <p:spPr bwMode="auto">
                <a:xfrm>
                  <a:off x="2269" y="1351"/>
                  <a:ext cx="77" cy="77"/>
                </a:xfrm>
                <a:prstGeom prst="ellipse">
                  <a:avLst/>
                </a:prstGeom>
                <a:solidFill>
                  <a:srgbClr val="CC0000"/>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308" name="Oval 112"/>
                <p:cNvSpPr>
                  <a:spLocks noChangeAspect="1" noChangeArrowheads="1"/>
                </p:cNvSpPr>
                <p:nvPr/>
              </p:nvSpPr>
              <p:spPr bwMode="auto">
                <a:xfrm>
                  <a:off x="2428" y="1407"/>
                  <a:ext cx="98" cy="99"/>
                </a:xfrm>
                <a:prstGeom prst="ellipse">
                  <a:avLst/>
                </a:prstGeom>
                <a:solidFill>
                  <a:srgbClr val="FFFF00"/>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309" name="Oval 113"/>
                <p:cNvSpPr>
                  <a:spLocks noChangeAspect="1" noChangeArrowheads="1"/>
                </p:cNvSpPr>
                <p:nvPr/>
              </p:nvSpPr>
              <p:spPr bwMode="auto">
                <a:xfrm>
                  <a:off x="2511" y="1279"/>
                  <a:ext cx="176" cy="176"/>
                </a:xfrm>
                <a:prstGeom prst="ellipse">
                  <a:avLst/>
                </a:prstGeom>
                <a:solidFill>
                  <a:srgbClr val="FFCC99"/>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310" name="Oval 114"/>
                <p:cNvSpPr>
                  <a:spLocks noChangeAspect="1" noChangeArrowheads="1"/>
                </p:cNvSpPr>
                <p:nvPr/>
              </p:nvSpPr>
              <p:spPr bwMode="auto">
                <a:xfrm>
                  <a:off x="2631" y="1174"/>
                  <a:ext cx="124" cy="124"/>
                </a:xfrm>
                <a:prstGeom prst="ellipse">
                  <a:avLst/>
                </a:prstGeom>
                <a:solidFill>
                  <a:schemeClr val="bg2"/>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grpSp>
        </p:grpSp>
      </p:grpSp>
      <p:grpSp>
        <p:nvGrpSpPr>
          <p:cNvPr id="7198" name="Group 94"/>
          <p:cNvGrpSpPr>
            <a:grpSpLocks/>
          </p:cNvGrpSpPr>
          <p:nvPr/>
        </p:nvGrpSpPr>
        <p:grpSpPr bwMode="auto">
          <a:xfrm>
            <a:off x="2655889" y="3181351"/>
            <a:ext cx="1330325" cy="1355725"/>
            <a:chOff x="461" y="1878"/>
            <a:chExt cx="1156" cy="1226"/>
          </a:xfrm>
        </p:grpSpPr>
        <p:sp>
          <p:nvSpPr>
            <p:cNvPr id="7290" name="Oval 15"/>
            <p:cNvSpPr>
              <a:spLocks noChangeArrowheads="1"/>
            </p:cNvSpPr>
            <p:nvPr/>
          </p:nvSpPr>
          <p:spPr bwMode="auto">
            <a:xfrm>
              <a:off x="1486" y="2245"/>
              <a:ext cx="131" cy="131"/>
            </a:xfrm>
            <a:prstGeom prst="ellipse">
              <a:avLst/>
            </a:prstGeom>
            <a:solidFill>
              <a:schemeClr val="bg1"/>
            </a:solidFill>
            <a:ln w="9525" algn="ctr">
              <a:solidFill>
                <a:schemeClr val="tx1"/>
              </a:solidFill>
              <a:prstDash val="dash"/>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291" name="Oval 46"/>
            <p:cNvSpPr>
              <a:spLocks noChangeAspect="1" noChangeArrowheads="1"/>
            </p:cNvSpPr>
            <p:nvPr/>
          </p:nvSpPr>
          <p:spPr bwMode="auto">
            <a:xfrm>
              <a:off x="461" y="1959"/>
              <a:ext cx="1144" cy="1145"/>
            </a:xfrm>
            <a:prstGeom prst="ellipse">
              <a:avLst/>
            </a:prstGeom>
            <a:solidFill>
              <a:srgbClr val="CCFFFF"/>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292" name="Oval 47"/>
            <p:cNvSpPr>
              <a:spLocks noChangeAspect="1" noChangeArrowheads="1"/>
            </p:cNvSpPr>
            <p:nvPr/>
          </p:nvSpPr>
          <p:spPr bwMode="auto">
            <a:xfrm>
              <a:off x="897" y="2020"/>
              <a:ext cx="267" cy="267"/>
            </a:xfrm>
            <a:prstGeom prst="ellipse">
              <a:avLst/>
            </a:prstGeom>
            <a:solidFill>
              <a:schemeClr val="tx2"/>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293" name="Oval 48"/>
            <p:cNvSpPr>
              <a:spLocks noChangeAspect="1" noChangeArrowheads="1"/>
            </p:cNvSpPr>
            <p:nvPr/>
          </p:nvSpPr>
          <p:spPr bwMode="auto">
            <a:xfrm>
              <a:off x="533" y="2382"/>
              <a:ext cx="184" cy="184"/>
            </a:xfrm>
            <a:prstGeom prst="ellipse">
              <a:avLst/>
            </a:prstGeom>
            <a:solidFill>
              <a:srgbClr val="800000"/>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294" name="Oval 49"/>
            <p:cNvSpPr>
              <a:spLocks noChangeAspect="1" noChangeArrowheads="1"/>
            </p:cNvSpPr>
            <p:nvPr/>
          </p:nvSpPr>
          <p:spPr bwMode="auto">
            <a:xfrm>
              <a:off x="688" y="2747"/>
              <a:ext cx="99" cy="98"/>
            </a:xfrm>
            <a:prstGeom prst="ellipse">
              <a:avLst/>
            </a:prstGeom>
            <a:solidFill>
              <a:srgbClr val="FF0000"/>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295" name="Oval 50"/>
            <p:cNvSpPr>
              <a:spLocks noChangeAspect="1" noChangeArrowheads="1"/>
            </p:cNvSpPr>
            <p:nvPr/>
          </p:nvSpPr>
          <p:spPr bwMode="auto">
            <a:xfrm>
              <a:off x="621" y="2632"/>
              <a:ext cx="77" cy="77"/>
            </a:xfrm>
            <a:prstGeom prst="ellipse">
              <a:avLst/>
            </a:prstGeom>
            <a:solidFill>
              <a:srgbClr val="CC0000"/>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296" name="Oval 51"/>
            <p:cNvSpPr>
              <a:spLocks noChangeAspect="1" noChangeArrowheads="1"/>
            </p:cNvSpPr>
            <p:nvPr/>
          </p:nvSpPr>
          <p:spPr bwMode="auto">
            <a:xfrm>
              <a:off x="780" y="2805"/>
              <a:ext cx="206" cy="206"/>
            </a:xfrm>
            <a:prstGeom prst="ellipse">
              <a:avLst/>
            </a:prstGeom>
            <a:solidFill>
              <a:srgbClr val="FFFF00"/>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297" name="Oval 52"/>
            <p:cNvSpPr>
              <a:spLocks noChangeAspect="1" noChangeArrowheads="1"/>
            </p:cNvSpPr>
            <p:nvPr/>
          </p:nvSpPr>
          <p:spPr bwMode="auto">
            <a:xfrm>
              <a:off x="1009" y="2616"/>
              <a:ext cx="383" cy="383"/>
            </a:xfrm>
            <a:prstGeom prst="ellipse">
              <a:avLst/>
            </a:prstGeom>
            <a:solidFill>
              <a:srgbClr val="FFCC99"/>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298" name="Oval 53"/>
            <p:cNvSpPr>
              <a:spLocks noChangeAspect="1" noChangeArrowheads="1"/>
            </p:cNvSpPr>
            <p:nvPr/>
          </p:nvSpPr>
          <p:spPr bwMode="auto">
            <a:xfrm>
              <a:off x="1325" y="2472"/>
              <a:ext cx="205" cy="205"/>
            </a:xfrm>
            <a:prstGeom prst="ellipse">
              <a:avLst/>
            </a:prstGeom>
            <a:solidFill>
              <a:schemeClr val="bg2"/>
            </a:solidFill>
            <a:ln w="9525" algn="ctr">
              <a:solidFill>
                <a:schemeClr val="tx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299" name="Text Box 116"/>
            <p:cNvSpPr txBox="1">
              <a:spLocks noChangeArrowheads="1"/>
            </p:cNvSpPr>
            <p:nvPr/>
          </p:nvSpPr>
          <p:spPr bwMode="auto">
            <a:xfrm>
              <a:off x="792" y="1878"/>
              <a:ext cx="768" cy="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50000"/>
                </a:spcBef>
                <a:spcAft>
                  <a:spcPct val="0"/>
                </a:spcAft>
              </a:pPr>
              <a:endParaRPr lang="en-US" sz="1600" b="1">
                <a:solidFill>
                  <a:srgbClr val="000000"/>
                </a:solidFill>
                <a:ea typeface="ＭＳ Ｐゴシック" pitchFamily="34" charset="-128"/>
              </a:endParaRPr>
            </a:p>
          </p:txBody>
        </p:sp>
      </p:grpSp>
      <p:grpSp>
        <p:nvGrpSpPr>
          <p:cNvPr id="7199" name="Group 105"/>
          <p:cNvGrpSpPr>
            <a:grpSpLocks/>
          </p:cNvGrpSpPr>
          <p:nvPr/>
        </p:nvGrpSpPr>
        <p:grpSpPr bwMode="auto">
          <a:xfrm>
            <a:off x="2784476" y="2011364"/>
            <a:ext cx="982663" cy="973137"/>
            <a:chOff x="932" y="1345"/>
            <a:chExt cx="535" cy="535"/>
          </a:xfrm>
        </p:grpSpPr>
        <p:sp>
          <p:nvSpPr>
            <p:cNvPr id="7280" name="Oval 8"/>
            <p:cNvSpPr>
              <a:spLocks noChangeArrowheads="1"/>
            </p:cNvSpPr>
            <p:nvPr/>
          </p:nvSpPr>
          <p:spPr bwMode="auto">
            <a:xfrm>
              <a:off x="1335" y="1691"/>
              <a:ext cx="132" cy="132"/>
            </a:xfrm>
            <a:prstGeom prst="ellipse">
              <a:avLst/>
            </a:prstGeom>
            <a:solidFill>
              <a:schemeClr val="bg1"/>
            </a:solidFill>
            <a:ln w="9525" algn="ctr">
              <a:solidFill>
                <a:schemeClr val="tx1"/>
              </a:solidFill>
              <a:prstDash val="dash"/>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grpSp>
          <p:nvGrpSpPr>
            <p:cNvPr id="7281" name="Group 107"/>
            <p:cNvGrpSpPr>
              <a:grpSpLocks/>
            </p:cNvGrpSpPr>
            <p:nvPr/>
          </p:nvGrpSpPr>
          <p:grpSpPr bwMode="auto">
            <a:xfrm>
              <a:off x="932" y="1345"/>
              <a:ext cx="534" cy="535"/>
              <a:chOff x="932" y="1345"/>
              <a:chExt cx="534" cy="535"/>
            </a:xfrm>
          </p:grpSpPr>
          <p:sp>
            <p:nvSpPr>
              <p:cNvPr id="7282" name="Oval 115"/>
              <p:cNvSpPr>
                <a:spLocks noChangeAspect="1" noChangeArrowheads="1"/>
              </p:cNvSpPr>
              <p:nvPr/>
            </p:nvSpPr>
            <p:spPr bwMode="auto">
              <a:xfrm>
                <a:off x="932" y="1345"/>
                <a:ext cx="534" cy="535"/>
              </a:xfrm>
              <a:prstGeom prst="ellipse">
                <a:avLst/>
              </a:prstGeom>
              <a:solidFill>
                <a:srgbClr val="CCFFFF"/>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283" name="Oval 117"/>
              <p:cNvSpPr>
                <a:spLocks noChangeAspect="1" noChangeArrowheads="1"/>
              </p:cNvSpPr>
              <p:nvPr/>
            </p:nvSpPr>
            <p:spPr bwMode="auto">
              <a:xfrm>
                <a:off x="1092" y="1387"/>
                <a:ext cx="214" cy="214"/>
              </a:xfrm>
              <a:prstGeom prst="ellipse">
                <a:avLst/>
              </a:prstGeom>
              <a:solidFill>
                <a:schemeClr val="tx2"/>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284" name="Oval 118"/>
              <p:cNvSpPr>
                <a:spLocks noChangeAspect="1" noChangeArrowheads="1"/>
              </p:cNvSpPr>
              <p:nvPr/>
            </p:nvSpPr>
            <p:spPr bwMode="auto">
              <a:xfrm>
                <a:off x="953" y="1585"/>
                <a:ext cx="85" cy="85"/>
              </a:xfrm>
              <a:prstGeom prst="ellipse">
                <a:avLst/>
              </a:prstGeom>
              <a:solidFill>
                <a:srgbClr val="800000"/>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285" name="Oval 119"/>
              <p:cNvSpPr>
                <a:spLocks noChangeAspect="1" noChangeArrowheads="1"/>
              </p:cNvSpPr>
              <p:nvPr/>
            </p:nvSpPr>
            <p:spPr bwMode="auto">
              <a:xfrm>
                <a:off x="1070" y="1754"/>
                <a:ext cx="77" cy="77"/>
              </a:xfrm>
              <a:prstGeom prst="ellipse">
                <a:avLst/>
              </a:prstGeom>
              <a:solidFill>
                <a:srgbClr val="FF0000"/>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286" name="Oval 120"/>
              <p:cNvSpPr>
                <a:spLocks noChangeAspect="1" noChangeArrowheads="1"/>
              </p:cNvSpPr>
              <p:nvPr/>
            </p:nvSpPr>
            <p:spPr bwMode="auto">
              <a:xfrm>
                <a:off x="993" y="1684"/>
                <a:ext cx="77" cy="77"/>
              </a:xfrm>
              <a:prstGeom prst="ellipse">
                <a:avLst/>
              </a:prstGeom>
              <a:solidFill>
                <a:srgbClr val="CC0000"/>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287" name="Oval 121"/>
              <p:cNvSpPr>
                <a:spLocks noChangeAspect="1" noChangeArrowheads="1"/>
              </p:cNvSpPr>
              <p:nvPr/>
            </p:nvSpPr>
            <p:spPr bwMode="auto">
              <a:xfrm>
                <a:off x="1172" y="1749"/>
                <a:ext cx="98" cy="99"/>
              </a:xfrm>
              <a:prstGeom prst="ellipse">
                <a:avLst/>
              </a:prstGeom>
              <a:solidFill>
                <a:srgbClr val="FFFF00"/>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288" name="Oval 122"/>
              <p:cNvSpPr>
                <a:spLocks noChangeAspect="1" noChangeArrowheads="1"/>
              </p:cNvSpPr>
              <p:nvPr/>
            </p:nvSpPr>
            <p:spPr bwMode="auto">
              <a:xfrm>
                <a:off x="1285" y="1697"/>
                <a:ext cx="98" cy="99"/>
              </a:xfrm>
              <a:prstGeom prst="ellipse">
                <a:avLst/>
              </a:prstGeom>
              <a:solidFill>
                <a:srgbClr val="FFCC99"/>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289" name="Oval 123"/>
              <p:cNvSpPr>
                <a:spLocks noChangeAspect="1" noChangeArrowheads="1"/>
              </p:cNvSpPr>
              <p:nvPr/>
            </p:nvSpPr>
            <p:spPr bwMode="auto">
              <a:xfrm>
                <a:off x="1363" y="1598"/>
                <a:ext cx="77" cy="77"/>
              </a:xfrm>
              <a:prstGeom prst="ellipse">
                <a:avLst/>
              </a:prstGeom>
              <a:solidFill>
                <a:schemeClr val="bg2"/>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grpSp>
      </p:grpSp>
      <p:grpSp>
        <p:nvGrpSpPr>
          <p:cNvPr id="7200" name="Group 116"/>
          <p:cNvGrpSpPr>
            <a:grpSpLocks/>
          </p:cNvGrpSpPr>
          <p:nvPr/>
        </p:nvGrpSpPr>
        <p:grpSpPr bwMode="auto">
          <a:xfrm>
            <a:off x="3873500" y="1778001"/>
            <a:ext cx="725488" cy="765175"/>
            <a:chOff x="1528" y="1138"/>
            <a:chExt cx="457" cy="482"/>
          </a:xfrm>
        </p:grpSpPr>
        <p:sp>
          <p:nvSpPr>
            <p:cNvPr id="7270" name="Oval 9"/>
            <p:cNvSpPr>
              <a:spLocks noChangeArrowheads="1"/>
            </p:cNvSpPr>
            <p:nvPr/>
          </p:nvSpPr>
          <p:spPr bwMode="auto">
            <a:xfrm>
              <a:off x="1788" y="1488"/>
              <a:ext cx="131" cy="132"/>
            </a:xfrm>
            <a:prstGeom prst="ellipse">
              <a:avLst/>
            </a:prstGeom>
            <a:solidFill>
              <a:schemeClr val="bg1"/>
            </a:solidFill>
            <a:ln w="9525" algn="ctr">
              <a:solidFill>
                <a:schemeClr val="tx1"/>
              </a:solidFill>
              <a:prstDash val="dash"/>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grpSp>
          <p:nvGrpSpPr>
            <p:cNvPr id="7271" name="Group 118"/>
            <p:cNvGrpSpPr>
              <a:grpSpLocks/>
            </p:cNvGrpSpPr>
            <p:nvPr/>
          </p:nvGrpSpPr>
          <p:grpSpPr bwMode="auto">
            <a:xfrm>
              <a:off x="1528" y="1138"/>
              <a:ext cx="457" cy="458"/>
              <a:chOff x="1528" y="1138"/>
              <a:chExt cx="457" cy="458"/>
            </a:xfrm>
          </p:grpSpPr>
          <p:sp>
            <p:nvSpPr>
              <p:cNvPr id="7272" name="Oval 124"/>
              <p:cNvSpPr>
                <a:spLocks noChangeAspect="1" noChangeArrowheads="1"/>
              </p:cNvSpPr>
              <p:nvPr/>
            </p:nvSpPr>
            <p:spPr bwMode="auto">
              <a:xfrm>
                <a:off x="1528" y="1138"/>
                <a:ext cx="457" cy="458"/>
              </a:xfrm>
              <a:prstGeom prst="ellipse">
                <a:avLst/>
              </a:prstGeom>
              <a:solidFill>
                <a:srgbClr val="CCFFFF"/>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273" name="Oval 125"/>
              <p:cNvSpPr>
                <a:spLocks noChangeAspect="1" noChangeArrowheads="1"/>
              </p:cNvSpPr>
              <p:nvPr/>
            </p:nvSpPr>
            <p:spPr bwMode="auto">
              <a:xfrm>
                <a:off x="1713" y="1168"/>
                <a:ext cx="76" cy="77"/>
              </a:xfrm>
              <a:prstGeom prst="ellipse">
                <a:avLst/>
              </a:prstGeom>
              <a:solidFill>
                <a:schemeClr val="tx2"/>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274" name="Oval 126"/>
              <p:cNvSpPr>
                <a:spLocks noChangeAspect="1" noChangeArrowheads="1"/>
              </p:cNvSpPr>
              <p:nvPr/>
            </p:nvSpPr>
            <p:spPr bwMode="auto">
              <a:xfrm>
                <a:off x="1558" y="1366"/>
                <a:ext cx="77" cy="77"/>
              </a:xfrm>
              <a:prstGeom prst="ellipse">
                <a:avLst/>
              </a:prstGeom>
              <a:solidFill>
                <a:srgbClr val="800000"/>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275" name="Oval 127"/>
              <p:cNvSpPr>
                <a:spLocks noChangeAspect="1" noChangeArrowheads="1"/>
              </p:cNvSpPr>
              <p:nvPr/>
            </p:nvSpPr>
            <p:spPr bwMode="auto">
              <a:xfrm>
                <a:off x="1711" y="1517"/>
                <a:ext cx="38" cy="37"/>
              </a:xfrm>
              <a:prstGeom prst="ellipse">
                <a:avLst/>
              </a:prstGeom>
              <a:solidFill>
                <a:srgbClr val="FF0000"/>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276" name="Oval 128"/>
              <p:cNvSpPr>
                <a:spLocks noChangeAspect="1" noChangeArrowheads="1"/>
              </p:cNvSpPr>
              <p:nvPr/>
            </p:nvSpPr>
            <p:spPr bwMode="auto">
              <a:xfrm>
                <a:off x="1626" y="1468"/>
                <a:ext cx="37" cy="37"/>
              </a:xfrm>
              <a:prstGeom prst="ellipse">
                <a:avLst/>
              </a:prstGeom>
              <a:solidFill>
                <a:srgbClr val="CC0000"/>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277" name="Oval 129"/>
              <p:cNvSpPr>
                <a:spLocks noChangeAspect="1" noChangeArrowheads="1"/>
              </p:cNvSpPr>
              <p:nvPr/>
            </p:nvSpPr>
            <p:spPr bwMode="auto">
              <a:xfrm>
                <a:off x="1808" y="1502"/>
                <a:ext cx="38" cy="37"/>
              </a:xfrm>
              <a:prstGeom prst="ellipse">
                <a:avLst/>
              </a:prstGeom>
              <a:solidFill>
                <a:srgbClr val="FFFF00"/>
              </a:solidFill>
              <a:ln w="9525" algn="ctr">
                <a:solidFill>
                  <a:schemeClr val="tx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278" name="Oval 130"/>
              <p:cNvSpPr>
                <a:spLocks noChangeAspect="1" noChangeArrowheads="1"/>
              </p:cNvSpPr>
              <p:nvPr/>
            </p:nvSpPr>
            <p:spPr bwMode="auto">
              <a:xfrm>
                <a:off x="1845" y="1426"/>
                <a:ext cx="77" cy="76"/>
              </a:xfrm>
              <a:prstGeom prst="ellipse">
                <a:avLst/>
              </a:prstGeom>
              <a:solidFill>
                <a:srgbClr val="FFCC99"/>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sp>
            <p:nvSpPr>
              <p:cNvPr id="7279" name="Oval 131"/>
              <p:cNvSpPr>
                <a:spLocks noChangeAspect="1" noChangeArrowheads="1"/>
              </p:cNvSpPr>
              <p:nvPr/>
            </p:nvSpPr>
            <p:spPr bwMode="auto">
              <a:xfrm>
                <a:off x="1914" y="1378"/>
                <a:ext cx="37" cy="38"/>
              </a:xfrm>
              <a:prstGeom prst="ellipse">
                <a:avLst/>
              </a:prstGeom>
              <a:solidFill>
                <a:schemeClr val="bg2"/>
              </a:solidFill>
              <a:ln w="9525" algn="ctr">
                <a:solidFill>
                  <a:schemeClr val="bg1"/>
                </a:solidFill>
                <a:miter lim="800000"/>
                <a:headEnd/>
                <a:tailEnd/>
              </a:ln>
            </p:spPr>
            <p:txBody>
              <a:bodyPr wrap="none" anchor="ctr"/>
              <a:lstStyle/>
              <a:p>
                <a:pPr algn="ctr" fontAlgn="base">
                  <a:spcBef>
                    <a:spcPct val="50000"/>
                  </a:spcBef>
                  <a:spcAft>
                    <a:spcPct val="0"/>
                  </a:spcAft>
                </a:pPr>
                <a:endParaRPr lang="en-US">
                  <a:solidFill>
                    <a:srgbClr val="000000"/>
                  </a:solidFill>
                  <a:ea typeface="ＭＳ Ｐゴシック" pitchFamily="34" charset="-128"/>
                </a:endParaRPr>
              </a:p>
            </p:txBody>
          </p:sp>
        </p:grpSp>
      </p:grpSp>
      <p:sp>
        <p:nvSpPr>
          <p:cNvPr id="7201" name="Text Box 132"/>
          <p:cNvSpPr txBox="1">
            <a:spLocks noChangeArrowheads="1"/>
          </p:cNvSpPr>
          <p:nvPr/>
        </p:nvSpPr>
        <p:spPr bwMode="auto">
          <a:xfrm>
            <a:off x="4640264" y="1052513"/>
            <a:ext cx="193357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5000"/>
              </a:spcBef>
              <a:spcAft>
                <a:spcPct val="0"/>
              </a:spcAft>
            </a:pPr>
            <a:r>
              <a:rPr lang="en-US" sz="1400" b="1">
                <a:solidFill>
                  <a:srgbClr val="FFFFFF"/>
                </a:solidFill>
                <a:ea typeface="ＭＳ Ｐゴシック" pitchFamily="34" charset="-128"/>
              </a:rPr>
              <a:t>Media Communications</a:t>
            </a:r>
          </a:p>
        </p:txBody>
      </p:sp>
      <p:sp>
        <p:nvSpPr>
          <p:cNvPr id="7202" name="Text Box 133"/>
          <p:cNvSpPr txBox="1">
            <a:spLocks noChangeArrowheads="1"/>
          </p:cNvSpPr>
          <p:nvPr/>
        </p:nvSpPr>
        <p:spPr bwMode="auto">
          <a:xfrm>
            <a:off x="6743701" y="1317625"/>
            <a:ext cx="16224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5000"/>
              </a:spcBef>
              <a:spcAft>
                <a:spcPct val="0"/>
              </a:spcAft>
            </a:pPr>
            <a:r>
              <a:rPr lang="en-US" sz="1400" b="1">
                <a:solidFill>
                  <a:srgbClr val="FFFFFF"/>
                </a:solidFill>
                <a:ea typeface="ＭＳ Ｐゴシック" pitchFamily="34" charset="-128"/>
              </a:rPr>
              <a:t>Transportation</a:t>
            </a:r>
          </a:p>
        </p:txBody>
      </p:sp>
      <p:sp>
        <p:nvSpPr>
          <p:cNvPr id="7203" name="Text Box 134"/>
          <p:cNvSpPr txBox="1">
            <a:spLocks noChangeArrowheads="1"/>
          </p:cNvSpPr>
          <p:nvPr/>
        </p:nvSpPr>
        <p:spPr bwMode="auto">
          <a:xfrm>
            <a:off x="8462964" y="4354513"/>
            <a:ext cx="2205037" cy="533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5000"/>
              </a:spcBef>
              <a:spcAft>
                <a:spcPct val="0"/>
              </a:spcAft>
            </a:pPr>
            <a:r>
              <a:rPr lang="en-US" sz="1400" b="1">
                <a:solidFill>
                  <a:srgbClr val="FFFFFF"/>
                </a:solidFill>
                <a:ea typeface="ＭＳ Ｐゴシック" pitchFamily="34" charset="-128"/>
              </a:rPr>
              <a:t>Other Govt. </a:t>
            </a:r>
          </a:p>
          <a:p>
            <a:pPr algn="ctr" eaLnBrk="1" fontAlgn="base" hangingPunct="1">
              <a:spcBef>
                <a:spcPct val="5000"/>
              </a:spcBef>
              <a:spcAft>
                <a:spcPct val="0"/>
              </a:spcAft>
            </a:pPr>
            <a:r>
              <a:rPr lang="en-US" sz="1400" b="1">
                <a:solidFill>
                  <a:srgbClr val="FFFFFF"/>
                </a:solidFill>
                <a:ea typeface="ＭＳ Ｐゴシック" pitchFamily="34" charset="-128"/>
              </a:rPr>
              <a:t>Agencies</a:t>
            </a:r>
            <a:endParaRPr lang="en-US" sz="1400">
              <a:solidFill>
                <a:srgbClr val="FFFFFF"/>
              </a:solidFill>
              <a:ea typeface="ＭＳ Ｐゴシック" pitchFamily="34" charset="-128"/>
            </a:endParaRPr>
          </a:p>
        </p:txBody>
      </p:sp>
      <p:sp>
        <p:nvSpPr>
          <p:cNvPr id="7204" name="Text Box 136"/>
          <p:cNvSpPr txBox="1">
            <a:spLocks noChangeArrowheads="1"/>
          </p:cNvSpPr>
          <p:nvPr/>
        </p:nvSpPr>
        <p:spPr bwMode="auto">
          <a:xfrm>
            <a:off x="5448301" y="5824538"/>
            <a:ext cx="671513" cy="26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5000"/>
              </a:spcBef>
              <a:spcAft>
                <a:spcPct val="0"/>
              </a:spcAft>
            </a:pPr>
            <a:r>
              <a:rPr lang="en-US" sz="1200" b="1">
                <a:solidFill>
                  <a:srgbClr val="FFFFFF"/>
                </a:solidFill>
                <a:ea typeface="ＭＳ Ｐゴシック" pitchFamily="34" charset="-128"/>
              </a:rPr>
              <a:t>Agriculture &amp; Food</a:t>
            </a:r>
          </a:p>
          <a:p>
            <a:pPr algn="ctr" eaLnBrk="1" fontAlgn="base" hangingPunct="1">
              <a:spcBef>
                <a:spcPct val="5000"/>
              </a:spcBef>
              <a:spcAft>
                <a:spcPct val="0"/>
              </a:spcAft>
            </a:pPr>
            <a:endParaRPr lang="en-US" sz="900">
              <a:solidFill>
                <a:srgbClr val="FFFFFF"/>
              </a:solidFill>
              <a:ea typeface="ＭＳ Ｐゴシック" pitchFamily="34" charset="-128"/>
            </a:endParaRPr>
          </a:p>
        </p:txBody>
      </p:sp>
      <p:sp>
        <p:nvSpPr>
          <p:cNvPr id="7205" name="Text Box 138"/>
          <p:cNvSpPr txBox="1">
            <a:spLocks noChangeArrowheads="1"/>
          </p:cNvSpPr>
          <p:nvPr/>
        </p:nvSpPr>
        <p:spPr bwMode="auto">
          <a:xfrm>
            <a:off x="6491288" y="5229225"/>
            <a:ext cx="211931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5000"/>
              </a:spcBef>
              <a:spcAft>
                <a:spcPct val="0"/>
              </a:spcAft>
            </a:pPr>
            <a:r>
              <a:rPr lang="en-US" sz="1400" b="1">
                <a:solidFill>
                  <a:srgbClr val="FFFFFF"/>
                </a:solidFill>
                <a:ea typeface="ＭＳ Ｐゴシック" pitchFamily="34" charset="-128"/>
              </a:rPr>
              <a:t>Govt. Public Health</a:t>
            </a:r>
            <a:br>
              <a:rPr lang="en-US" sz="1400" b="1">
                <a:solidFill>
                  <a:srgbClr val="FFFFFF"/>
                </a:solidFill>
                <a:ea typeface="ＭＳ Ｐゴシック" pitchFamily="34" charset="-128"/>
              </a:rPr>
            </a:br>
            <a:endParaRPr lang="en-US" sz="1400" b="1">
              <a:solidFill>
                <a:srgbClr val="FFFFFF"/>
              </a:solidFill>
              <a:ea typeface="ＭＳ Ｐゴシック" pitchFamily="34" charset="-128"/>
            </a:endParaRPr>
          </a:p>
        </p:txBody>
      </p:sp>
      <p:sp>
        <p:nvSpPr>
          <p:cNvPr id="7206" name="Text Box 139"/>
          <p:cNvSpPr txBox="1">
            <a:spLocks noChangeArrowheads="1"/>
          </p:cNvSpPr>
          <p:nvPr/>
        </p:nvSpPr>
        <p:spPr bwMode="auto">
          <a:xfrm>
            <a:off x="3633789" y="5678489"/>
            <a:ext cx="1387475"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5000"/>
              </a:spcBef>
              <a:spcAft>
                <a:spcPct val="0"/>
              </a:spcAft>
            </a:pPr>
            <a:r>
              <a:rPr lang="en-US" sz="1200" b="1">
                <a:solidFill>
                  <a:srgbClr val="FFFFFF"/>
                </a:solidFill>
                <a:ea typeface="ＭＳ Ｐゴシック" pitchFamily="34" charset="-128"/>
              </a:rPr>
              <a:t>Housing</a:t>
            </a:r>
          </a:p>
        </p:txBody>
      </p:sp>
      <p:sp>
        <p:nvSpPr>
          <p:cNvPr id="7207" name="Text Box 141"/>
          <p:cNvSpPr txBox="1">
            <a:spLocks noChangeArrowheads="1"/>
          </p:cNvSpPr>
          <p:nvPr/>
        </p:nvSpPr>
        <p:spPr bwMode="auto">
          <a:xfrm>
            <a:off x="3130550" y="1406526"/>
            <a:ext cx="172085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5000"/>
              </a:spcBef>
              <a:spcAft>
                <a:spcPct val="0"/>
              </a:spcAft>
            </a:pPr>
            <a:r>
              <a:rPr lang="en-US" sz="1400" b="1" dirty="0">
                <a:solidFill>
                  <a:srgbClr val="FFFFFF"/>
                </a:solidFill>
                <a:ea typeface="ＭＳ Ｐゴシック" pitchFamily="34" charset="-128"/>
              </a:rPr>
              <a:t>Education</a:t>
            </a:r>
          </a:p>
        </p:txBody>
      </p:sp>
      <p:sp>
        <p:nvSpPr>
          <p:cNvPr id="7208" name="Text Box 142"/>
          <p:cNvSpPr txBox="1">
            <a:spLocks noChangeArrowheads="1"/>
          </p:cNvSpPr>
          <p:nvPr/>
        </p:nvSpPr>
        <p:spPr bwMode="auto">
          <a:xfrm>
            <a:off x="5591176" y="1843089"/>
            <a:ext cx="1387475"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5000"/>
              </a:spcBef>
              <a:spcAft>
                <a:spcPct val="0"/>
              </a:spcAft>
            </a:pPr>
            <a:r>
              <a:rPr lang="en-US" sz="1200" b="1">
                <a:solidFill>
                  <a:srgbClr val="FFFFFF"/>
                </a:solidFill>
                <a:ea typeface="ＭＳ Ｐゴシック" pitchFamily="34" charset="-128"/>
              </a:rPr>
              <a:t>Water</a:t>
            </a:r>
          </a:p>
        </p:txBody>
      </p:sp>
      <p:sp>
        <p:nvSpPr>
          <p:cNvPr id="7209" name="Line 34"/>
          <p:cNvSpPr>
            <a:spLocks noChangeShapeType="1"/>
          </p:cNvSpPr>
          <p:nvPr/>
        </p:nvSpPr>
        <p:spPr bwMode="auto">
          <a:xfrm flipH="1" flipV="1">
            <a:off x="4148139" y="3684588"/>
            <a:ext cx="2828925" cy="881062"/>
          </a:xfrm>
          <a:prstGeom prst="line">
            <a:avLst/>
          </a:prstGeom>
          <a:noFill/>
          <a:ln w="50800">
            <a:solidFill>
              <a:schemeClr val="tx1"/>
            </a:solidFill>
            <a:miter lim="800000"/>
            <a:headEnd/>
            <a:tailEnd type="triangle" w="med" len="me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a:solidFill>
                <a:srgbClr val="000000"/>
              </a:solidFill>
            </a:endParaRPr>
          </a:p>
        </p:txBody>
      </p:sp>
      <p:sp>
        <p:nvSpPr>
          <p:cNvPr id="7210" name="Line 34"/>
          <p:cNvSpPr>
            <a:spLocks noChangeShapeType="1"/>
          </p:cNvSpPr>
          <p:nvPr/>
        </p:nvSpPr>
        <p:spPr bwMode="auto">
          <a:xfrm flipH="1">
            <a:off x="7143750" y="4202114"/>
            <a:ext cx="700088" cy="257175"/>
          </a:xfrm>
          <a:prstGeom prst="line">
            <a:avLst/>
          </a:prstGeom>
          <a:noFill/>
          <a:ln w="63500">
            <a:solidFill>
              <a:schemeClr val="tx1"/>
            </a:solidFill>
            <a:miter lim="800000"/>
            <a:headEnd/>
            <a:tailEnd type="triangle" w="med" len="me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a:solidFill>
                <a:srgbClr val="000000"/>
              </a:solidFill>
            </a:endParaRPr>
          </a:p>
        </p:txBody>
      </p:sp>
      <p:sp>
        <p:nvSpPr>
          <p:cNvPr id="7211" name="Line 34"/>
          <p:cNvSpPr>
            <a:spLocks noChangeShapeType="1"/>
          </p:cNvSpPr>
          <p:nvPr/>
        </p:nvSpPr>
        <p:spPr bwMode="auto">
          <a:xfrm flipH="1">
            <a:off x="7165975" y="3308350"/>
            <a:ext cx="628650" cy="1193800"/>
          </a:xfrm>
          <a:prstGeom prst="line">
            <a:avLst/>
          </a:prstGeom>
          <a:noFill/>
          <a:ln w="63500">
            <a:solidFill>
              <a:schemeClr val="tx1"/>
            </a:solidFill>
            <a:miter lim="800000"/>
            <a:headEnd/>
            <a:tailEnd type="triangle" w="med" len="me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a:solidFill>
                <a:srgbClr val="000000"/>
              </a:solidFill>
            </a:endParaRPr>
          </a:p>
        </p:txBody>
      </p:sp>
      <p:grpSp>
        <p:nvGrpSpPr>
          <p:cNvPr id="7212" name="Group 138"/>
          <p:cNvGrpSpPr>
            <a:grpSpLocks/>
          </p:cNvGrpSpPr>
          <p:nvPr/>
        </p:nvGrpSpPr>
        <p:grpSpPr bwMode="auto">
          <a:xfrm>
            <a:off x="3749676" y="2425701"/>
            <a:ext cx="4233863" cy="2265363"/>
            <a:chOff x="1402" y="1528"/>
            <a:chExt cx="2667" cy="1427"/>
          </a:xfrm>
        </p:grpSpPr>
        <p:sp>
          <p:nvSpPr>
            <p:cNvPr id="7249" name="Line 34"/>
            <p:cNvSpPr>
              <a:spLocks noChangeShapeType="1"/>
            </p:cNvSpPr>
            <p:nvPr/>
          </p:nvSpPr>
          <p:spPr bwMode="auto">
            <a:xfrm>
              <a:off x="1890" y="1568"/>
              <a:ext cx="1465" cy="119"/>
            </a:xfrm>
            <a:prstGeom prst="line">
              <a:avLst/>
            </a:prstGeom>
            <a:noFill/>
            <a:ln w="25400">
              <a:solidFill>
                <a:schemeClr val="bg1"/>
              </a:solidFill>
              <a:miter lim="800000"/>
              <a:headEnd/>
              <a:tailEnd type="triangle" w="med" len="me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a:solidFill>
                  <a:srgbClr val="000000"/>
                </a:solidFill>
              </a:endParaRPr>
            </a:p>
          </p:txBody>
        </p:sp>
        <p:sp>
          <p:nvSpPr>
            <p:cNvPr id="7250" name="Line 34"/>
            <p:cNvSpPr>
              <a:spLocks noChangeShapeType="1"/>
            </p:cNvSpPr>
            <p:nvPr/>
          </p:nvSpPr>
          <p:spPr bwMode="auto">
            <a:xfrm>
              <a:off x="1890" y="1607"/>
              <a:ext cx="1545" cy="1229"/>
            </a:xfrm>
            <a:prstGeom prst="line">
              <a:avLst/>
            </a:prstGeom>
            <a:noFill/>
            <a:ln w="25400">
              <a:solidFill>
                <a:schemeClr val="bg1"/>
              </a:solidFill>
              <a:miter lim="800000"/>
              <a:headEnd/>
              <a:tailEnd type="triangle" w="med" len="me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a:solidFill>
                  <a:srgbClr val="000000"/>
                </a:solidFill>
              </a:endParaRPr>
            </a:p>
          </p:txBody>
        </p:sp>
        <p:sp>
          <p:nvSpPr>
            <p:cNvPr id="7251" name="Line 34"/>
            <p:cNvSpPr>
              <a:spLocks noChangeShapeType="1"/>
            </p:cNvSpPr>
            <p:nvPr/>
          </p:nvSpPr>
          <p:spPr bwMode="auto">
            <a:xfrm>
              <a:off x="3435" y="1748"/>
              <a:ext cx="39" cy="1088"/>
            </a:xfrm>
            <a:prstGeom prst="line">
              <a:avLst/>
            </a:prstGeom>
            <a:noFill/>
            <a:ln w="25400">
              <a:solidFill>
                <a:schemeClr val="bg1"/>
              </a:solidFill>
              <a:miter lim="800000"/>
              <a:headEnd/>
              <a:tailEnd type="triangle" w="med" len="me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a:solidFill>
                  <a:srgbClr val="000000"/>
                </a:solidFill>
              </a:endParaRPr>
            </a:p>
          </p:txBody>
        </p:sp>
        <p:sp>
          <p:nvSpPr>
            <p:cNvPr id="7252" name="Line 34"/>
            <p:cNvSpPr>
              <a:spLocks noChangeShapeType="1"/>
            </p:cNvSpPr>
            <p:nvPr/>
          </p:nvSpPr>
          <p:spPr bwMode="auto">
            <a:xfrm flipH="1" flipV="1">
              <a:off x="3435" y="1726"/>
              <a:ext cx="634" cy="855"/>
            </a:xfrm>
            <a:prstGeom prst="line">
              <a:avLst/>
            </a:prstGeom>
            <a:noFill/>
            <a:ln w="25400">
              <a:solidFill>
                <a:schemeClr val="bg1"/>
              </a:solidFill>
              <a:miter lim="800000"/>
              <a:headEnd/>
              <a:tailEnd type="triangle" w="med" len="me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a:solidFill>
                  <a:srgbClr val="000000"/>
                </a:solidFill>
              </a:endParaRPr>
            </a:p>
          </p:txBody>
        </p:sp>
        <p:sp>
          <p:nvSpPr>
            <p:cNvPr id="7253" name="Line 34"/>
            <p:cNvSpPr>
              <a:spLocks noChangeShapeType="1"/>
            </p:cNvSpPr>
            <p:nvPr/>
          </p:nvSpPr>
          <p:spPr bwMode="auto">
            <a:xfrm flipH="1" flipV="1">
              <a:off x="2603" y="1568"/>
              <a:ext cx="1426" cy="1013"/>
            </a:xfrm>
            <a:prstGeom prst="line">
              <a:avLst/>
            </a:prstGeom>
            <a:noFill/>
            <a:ln w="25400">
              <a:solidFill>
                <a:schemeClr val="bg1"/>
              </a:solidFill>
              <a:miter lim="800000"/>
              <a:headEnd/>
              <a:tailEnd type="triangle" w="med" len="me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a:solidFill>
                  <a:srgbClr val="000000"/>
                </a:solidFill>
              </a:endParaRPr>
            </a:p>
          </p:txBody>
        </p:sp>
        <p:sp>
          <p:nvSpPr>
            <p:cNvPr id="7254" name="Line 34"/>
            <p:cNvSpPr>
              <a:spLocks noChangeShapeType="1"/>
            </p:cNvSpPr>
            <p:nvPr/>
          </p:nvSpPr>
          <p:spPr bwMode="auto">
            <a:xfrm flipV="1">
              <a:off x="2643" y="2598"/>
              <a:ext cx="1347" cy="278"/>
            </a:xfrm>
            <a:prstGeom prst="line">
              <a:avLst/>
            </a:prstGeom>
            <a:noFill/>
            <a:ln w="25400">
              <a:solidFill>
                <a:schemeClr val="bg1"/>
              </a:solidFill>
              <a:miter lim="800000"/>
              <a:headEnd/>
              <a:tailEnd type="triangle" w="med" len="me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a:solidFill>
                  <a:srgbClr val="000000"/>
                </a:solidFill>
              </a:endParaRPr>
            </a:p>
          </p:txBody>
        </p:sp>
        <p:sp>
          <p:nvSpPr>
            <p:cNvPr id="7255" name="Line 34"/>
            <p:cNvSpPr>
              <a:spLocks noChangeShapeType="1"/>
            </p:cNvSpPr>
            <p:nvPr/>
          </p:nvSpPr>
          <p:spPr bwMode="auto">
            <a:xfrm flipV="1">
              <a:off x="1890" y="2043"/>
              <a:ext cx="2020" cy="912"/>
            </a:xfrm>
            <a:prstGeom prst="line">
              <a:avLst/>
            </a:prstGeom>
            <a:noFill/>
            <a:ln w="25400">
              <a:solidFill>
                <a:schemeClr val="bg1"/>
              </a:solidFill>
              <a:miter lim="800000"/>
              <a:headEnd/>
              <a:tailEnd type="triangle" w="med" len="me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a:solidFill>
                  <a:srgbClr val="000000"/>
                </a:solidFill>
              </a:endParaRPr>
            </a:p>
          </p:txBody>
        </p:sp>
        <p:sp>
          <p:nvSpPr>
            <p:cNvPr id="7256" name="Line 34"/>
            <p:cNvSpPr>
              <a:spLocks noChangeShapeType="1"/>
            </p:cNvSpPr>
            <p:nvPr/>
          </p:nvSpPr>
          <p:spPr bwMode="auto">
            <a:xfrm>
              <a:off x="1573" y="2282"/>
              <a:ext cx="1862" cy="534"/>
            </a:xfrm>
            <a:prstGeom prst="line">
              <a:avLst/>
            </a:prstGeom>
            <a:noFill/>
            <a:ln w="25400">
              <a:solidFill>
                <a:schemeClr val="bg1"/>
              </a:solidFill>
              <a:miter lim="800000"/>
              <a:headEnd/>
              <a:tailEnd type="triangle" w="med" len="me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a:solidFill>
                  <a:srgbClr val="000000"/>
                </a:solidFill>
              </a:endParaRPr>
            </a:p>
          </p:txBody>
        </p:sp>
        <p:sp>
          <p:nvSpPr>
            <p:cNvPr id="7257" name="Line 34"/>
            <p:cNvSpPr>
              <a:spLocks noChangeShapeType="1"/>
            </p:cNvSpPr>
            <p:nvPr/>
          </p:nvSpPr>
          <p:spPr bwMode="auto">
            <a:xfrm flipV="1">
              <a:off x="1612" y="2043"/>
              <a:ext cx="2298" cy="220"/>
            </a:xfrm>
            <a:prstGeom prst="line">
              <a:avLst/>
            </a:prstGeom>
            <a:noFill/>
            <a:ln w="25400">
              <a:solidFill>
                <a:schemeClr val="bg1"/>
              </a:solidFill>
              <a:miter lim="800000"/>
              <a:headEnd/>
              <a:tailEnd type="triangle" w="med" len="me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a:solidFill>
                  <a:srgbClr val="000000"/>
                </a:solidFill>
              </a:endParaRPr>
            </a:p>
          </p:txBody>
        </p:sp>
        <p:sp>
          <p:nvSpPr>
            <p:cNvPr id="7258" name="Line 34"/>
            <p:cNvSpPr>
              <a:spLocks noChangeShapeType="1"/>
            </p:cNvSpPr>
            <p:nvPr/>
          </p:nvSpPr>
          <p:spPr bwMode="auto">
            <a:xfrm>
              <a:off x="1402" y="1806"/>
              <a:ext cx="158" cy="436"/>
            </a:xfrm>
            <a:prstGeom prst="line">
              <a:avLst/>
            </a:prstGeom>
            <a:noFill/>
            <a:ln w="25400">
              <a:solidFill>
                <a:schemeClr val="bg1"/>
              </a:solidFill>
              <a:miter lim="800000"/>
              <a:headEnd/>
              <a:tailEnd type="triangle" w="med" len="me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a:solidFill>
                  <a:srgbClr val="000000"/>
                </a:solidFill>
              </a:endParaRPr>
            </a:p>
          </p:txBody>
        </p:sp>
        <p:sp>
          <p:nvSpPr>
            <p:cNvPr id="7259" name="Line 34"/>
            <p:cNvSpPr>
              <a:spLocks noChangeShapeType="1"/>
            </p:cNvSpPr>
            <p:nvPr/>
          </p:nvSpPr>
          <p:spPr bwMode="auto">
            <a:xfrm flipH="1" flipV="1">
              <a:off x="1608" y="2340"/>
              <a:ext cx="211" cy="564"/>
            </a:xfrm>
            <a:prstGeom prst="line">
              <a:avLst/>
            </a:prstGeom>
            <a:noFill/>
            <a:ln w="25400">
              <a:solidFill>
                <a:schemeClr val="bg1"/>
              </a:solidFill>
              <a:miter lim="800000"/>
              <a:headEnd/>
              <a:tailEnd type="triangle" w="med" len="me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a:solidFill>
                  <a:srgbClr val="000000"/>
                </a:solidFill>
              </a:endParaRPr>
            </a:p>
          </p:txBody>
        </p:sp>
        <p:sp>
          <p:nvSpPr>
            <p:cNvPr id="7260" name="Line 34"/>
            <p:cNvSpPr>
              <a:spLocks noChangeShapeType="1"/>
            </p:cNvSpPr>
            <p:nvPr/>
          </p:nvSpPr>
          <p:spPr bwMode="auto">
            <a:xfrm flipH="1" flipV="1">
              <a:off x="1612" y="2316"/>
              <a:ext cx="991" cy="560"/>
            </a:xfrm>
            <a:prstGeom prst="line">
              <a:avLst/>
            </a:prstGeom>
            <a:noFill/>
            <a:ln w="25400">
              <a:solidFill>
                <a:schemeClr val="bg1"/>
              </a:solidFill>
              <a:miter lim="800000"/>
              <a:headEnd/>
              <a:tailEnd type="triangle" w="med" len="me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a:solidFill>
                  <a:srgbClr val="000000"/>
                </a:solidFill>
              </a:endParaRPr>
            </a:p>
          </p:txBody>
        </p:sp>
        <p:sp>
          <p:nvSpPr>
            <p:cNvPr id="7261" name="Line 34"/>
            <p:cNvSpPr>
              <a:spLocks noChangeShapeType="1"/>
            </p:cNvSpPr>
            <p:nvPr/>
          </p:nvSpPr>
          <p:spPr bwMode="auto">
            <a:xfrm>
              <a:off x="1433" y="1803"/>
              <a:ext cx="2021" cy="1031"/>
            </a:xfrm>
            <a:prstGeom prst="line">
              <a:avLst/>
            </a:prstGeom>
            <a:noFill/>
            <a:ln w="25400">
              <a:solidFill>
                <a:schemeClr val="bg1"/>
              </a:solidFill>
              <a:miter lim="800000"/>
              <a:headEnd/>
              <a:tailEnd type="triangle" w="med" len="me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a:solidFill>
                  <a:srgbClr val="000000"/>
                </a:solidFill>
              </a:endParaRPr>
            </a:p>
          </p:txBody>
        </p:sp>
        <p:sp>
          <p:nvSpPr>
            <p:cNvPr id="7262" name="Line 34"/>
            <p:cNvSpPr>
              <a:spLocks noChangeShapeType="1"/>
            </p:cNvSpPr>
            <p:nvPr/>
          </p:nvSpPr>
          <p:spPr bwMode="auto">
            <a:xfrm>
              <a:off x="1454" y="1766"/>
              <a:ext cx="2456" cy="277"/>
            </a:xfrm>
            <a:prstGeom prst="line">
              <a:avLst/>
            </a:prstGeom>
            <a:noFill/>
            <a:ln w="25400">
              <a:solidFill>
                <a:schemeClr val="bg1"/>
              </a:solidFill>
              <a:miter lim="800000"/>
              <a:headEnd/>
              <a:tailEnd type="triangle" w="med" len="me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a:solidFill>
                  <a:srgbClr val="000000"/>
                </a:solidFill>
              </a:endParaRPr>
            </a:p>
          </p:txBody>
        </p:sp>
        <p:sp>
          <p:nvSpPr>
            <p:cNvPr id="7263" name="Line 34"/>
            <p:cNvSpPr>
              <a:spLocks noChangeShapeType="1"/>
            </p:cNvSpPr>
            <p:nvPr/>
          </p:nvSpPr>
          <p:spPr bwMode="auto">
            <a:xfrm flipH="1">
              <a:off x="1890" y="1584"/>
              <a:ext cx="633" cy="1308"/>
            </a:xfrm>
            <a:prstGeom prst="line">
              <a:avLst/>
            </a:prstGeom>
            <a:noFill/>
            <a:ln w="25400">
              <a:solidFill>
                <a:schemeClr val="bg1"/>
              </a:solidFill>
              <a:miter lim="800000"/>
              <a:headEnd/>
              <a:tailEnd type="triangle" w="med" len="me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a:solidFill>
                  <a:srgbClr val="000000"/>
                </a:solidFill>
              </a:endParaRPr>
            </a:p>
          </p:txBody>
        </p:sp>
        <p:sp>
          <p:nvSpPr>
            <p:cNvPr id="7264" name="Line 34"/>
            <p:cNvSpPr>
              <a:spLocks noChangeShapeType="1"/>
            </p:cNvSpPr>
            <p:nvPr/>
          </p:nvSpPr>
          <p:spPr bwMode="auto">
            <a:xfrm>
              <a:off x="2556" y="1536"/>
              <a:ext cx="912" cy="1268"/>
            </a:xfrm>
            <a:prstGeom prst="line">
              <a:avLst/>
            </a:prstGeom>
            <a:noFill/>
            <a:ln w="25400">
              <a:solidFill>
                <a:schemeClr val="bg1"/>
              </a:solidFill>
              <a:miter lim="800000"/>
              <a:headEnd/>
              <a:tailEnd type="triangle" w="med" len="me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a:solidFill>
                  <a:srgbClr val="000000"/>
                </a:solidFill>
              </a:endParaRPr>
            </a:p>
          </p:txBody>
        </p:sp>
        <p:sp>
          <p:nvSpPr>
            <p:cNvPr id="7265" name="Line 34"/>
            <p:cNvSpPr>
              <a:spLocks noChangeShapeType="1"/>
            </p:cNvSpPr>
            <p:nvPr/>
          </p:nvSpPr>
          <p:spPr bwMode="auto">
            <a:xfrm>
              <a:off x="2563" y="1528"/>
              <a:ext cx="1347" cy="476"/>
            </a:xfrm>
            <a:prstGeom prst="line">
              <a:avLst/>
            </a:prstGeom>
            <a:noFill/>
            <a:ln w="25400">
              <a:solidFill>
                <a:schemeClr val="bg1"/>
              </a:solidFill>
              <a:miter lim="800000"/>
              <a:headEnd/>
              <a:tailEnd type="triangle" w="med" len="me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a:solidFill>
                  <a:srgbClr val="000000"/>
                </a:solidFill>
              </a:endParaRPr>
            </a:p>
          </p:txBody>
        </p:sp>
        <p:sp>
          <p:nvSpPr>
            <p:cNvPr id="7266" name="Line 34"/>
            <p:cNvSpPr>
              <a:spLocks noChangeShapeType="1"/>
            </p:cNvSpPr>
            <p:nvPr/>
          </p:nvSpPr>
          <p:spPr bwMode="auto">
            <a:xfrm>
              <a:off x="3000" y="1568"/>
              <a:ext cx="910" cy="436"/>
            </a:xfrm>
            <a:prstGeom prst="line">
              <a:avLst/>
            </a:prstGeom>
            <a:noFill/>
            <a:ln w="25400">
              <a:solidFill>
                <a:schemeClr val="bg1"/>
              </a:solidFill>
              <a:miter lim="800000"/>
              <a:headEnd/>
              <a:tailEnd type="triangle" w="med" len="me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a:solidFill>
                  <a:srgbClr val="000000"/>
                </a:solidFill>
              </a:endParaRPr>
            </a:p>
          </p:txBody>
        </p:sp>
        <p:sp>
          <p:nvSpPr>
            <p:cNvPr id="7267" name="Line 34"/>
            <p:cNvSpPr>
              <a:spLocks noChangeShapeType="1"/>
            </p:cNvSpPr>
            <p:nvPr/>
          </p:nvSpPr>
          <p:spPr bwMode="auto">
            <a:xfrm flipV="1">
              <a:off x="3556" y="2680"/>
              <a:ext cx="436" cy="159"/>
            </a:xfrm>
            <a:prstGeom prst="line">
              <a:avLst/>
            </a:prstGeom>
            <a:noFill/>
            <a:ln w="25400">
              <a:solidFill>
                <a:schemeClr val="bg1"/>
              </a:solidFill>
              <a:miter lim="800000"/>
              <a:headEnd/>
              <a:tailEnd type="triangle" w="med" len="me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a:solidFill>
                  <a:srgbClr val="000000"/>
                </a:solidFill>
              </a:endParaRPr>
            </a:p>
          </p:txBody>
        </p:sp>
        <p:sp>
          <p:nvSpPr>
            <p:cNvPr id="7268" name="Line 34"/>
            <p:cNvSpPr>
              <a:spLocks noChangeShapeType="1"/>
            </p:cNvSpPr>
            <p:nvPr/>
          </p:nvSpPr>
          <p:spPr bwMode="auto">
            <a:xfrm flipV="1">
              <a:off x="3513" y="2043"/>
              <a:ext cx="415" cy="753"/>
            </a:xfrm>
            <a:prstGeom prst="line">
              <a:avLst/>
            </a:prstGeom>
            <a:noFill/>
            <a:ln w="25400">
              <a:solidFill>
                <a:schemeClr val="bg1"/>
              </a:solidFill>
              <a:miter lim="800000"/>
              <a:headEnd/>
              <a:tailEnd type="triangle" w="med" len="me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a:solidFill>
                  <a:srgbClr val="000000"/>
                </a:solidFill>
              </a:endParaRPr>
            </a:p>
          </p:txBody>
        </p:sp>
        <p:sp>
          <p:nvSpPr>
            <p:cNvPr id="7269" name="Line 34"/>
            <p:cNvSpPr>
              <a:spLocks noChangeShapeType="1"/>
            </p:cNvSpPr>
            <p:nvPr/>
          </p:nvSpPr>
          <p:spPr bwMode="auto">
            <a:xfrm>
              <a:off x="3394" y="1766"/>
              <a:ext cx="556" cy="199"/>
            </a:xfrm>
            <a:prstGeom prst="line">
              <a:avLst/>
            </a:prstGeom>
            <a:noFill/>
            <a:ln w="25400">
              <a:solidFill>
                <a:schemeClr val="bg1"/>
              </a:solidFill>
              <a:miter lim="800000"/>
              <a:headEnd/>
              <a:tailEnd type="triangle" w="med" len="me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a:solidFill>
                  <a:srgbClr val="000000"/>
                </a:solidFill>
              </a:endParaRPr>
            </a:p>
          </p:txBody>
        </p:sp>
      </p:grpSp>
      <p:sp>
        <p:nvSpPr>
          <p:cNvPr id="7213" name="Text Box 160"/>
          <p:cNvSpPr txBox="1">
            <a:spLocks noChangeArrowheads="1"/>
          </p:cNvSpPr>
          <p:nvPr/>
        </p:nvSpPr>
        <p:spPr bwMode="auto">
          <a:xfrm>
            <a:off x="4079346" y="3875088"/>
            <a:ext cx="3604687" cy="400110"/>
          </a:xfrm>
          <a:prstGeom prst="rect">
            <a:avLst/>
          </a:prstGeom>
          <a:solidFill>
            <a:schemeClr val="bg2">
              <a:alpha val="50195"/>
            </a:schemeClr>
          </a:solidFill>
          <a:ln>
            <a:noFill/>
          </a:ln>
          <a:effectLst/>
          <a:extLst>
            <a:ext uri="{91240B29-F687-4F45-9708-019B960494DF}">
              <a14:hiddenLine xmlns:a14="http://schemas.microsoft.com/office/drawing/2010/main" xmlns="" w="9525" algn="ctr">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2000" rIns="7200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de-DE" sz="2000" b="1" dirty="0">
                <a:solidFill>
                  <a:srgbClr val="FFFF99"/>
                </a:solidFill>
                <a:ea typeface="ＭＳ Ｐゴシック" pitchFamily="34" charset="-128"/>
              </a:rPr>
              <a:t>Health is system-of-systems</a:t>
            </a:r>
          </a:p>
        </p:txBody>
      </p:sp>
      <p:sp>
        <p:nvSpPr>
          <p:cNvPr id="7214" name="Text Box 161"/>
          <p:cNvSpPr txBox="1">
            <a:spLocks noChangeArrowheads="1"/>
          </p:cNvSpPr>
          <p:nvPr/>
        </p:nvSpPr>
        <p:spPr bwMode="gray">
          <a:xfrm>
            <a:off x="8312150" y="6173402"/>
            <a:ext cx="2355850" cy="13849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20" tIns="0" rIns="0" bIns="0" anchor="b">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de-DE" sz="900">
                <a:solidFill>
                  <a:srgbClr val="808080"/>
                </a:solidFill>
                <a:ea typeface="ＭＳ Ｐゴシック" pitchFamily="34" charset="-128"/>
              </a:rPr>
              <a:t>Source: IBM IBV analysis based on OECD</a:t>
            </a:r>
            <a:endParaRPr lang="en-US" sz="900">
              <a:solidFill>
                <a:srgbClr val="808080"/>
              </a:solidFill>
              <a:ea typeface="ＭＳ Ｐゴシック" pitchFamily="34" charset="-128"/>
            </a:endParaRPr>
          </a:p>
        </p:txBody>
      </p:sp>
      <p:sp>
        <p:nvSpPr>
          <p:cNvPr id="7215" name="Rectangle 162"/>
          <p:cNvSpPr>
            <a:spLocks noChangeArrowheads="1"/>
          </p:cNvSpPr>
          <p:nvPr/>
        </p:nvSpPr>
        <p:spPr bwMode="auto">
          <a:xfrm>
            <a:off x="1194049" y="0"/>
            <a:ext cx="89725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fontAlgn="base">
              <a:lnSpc>
                <a:spcPct val="90000"/>
              </a:lnSpc>
              <a:spcBef>
                <a:spcPct val="0"/>
              </a:spcBef>
              <a:spcAft>
                <a:spcPct val="0"/>
              </a:spcAft>
            </a:pPr>
            <a:r>
              <a:rPr lang="en-US" sz="2200" b="1" i="1" u="sng" dirty="0">
                <a:solidFill>
                  <a:srgbClr val="FFFF99"/>
                </a:solidFill>
                <a:latin typeface="Georgia" pitchFamily="18" charset="0"/>
              </a:rPr>
              <a:t>Health</a:t>
            </a:r>
            <a:r>
              <a:rPr lang="en-US" sz="2200" b="1" dirty="0">
                <a:solidFill>
                  <a:srgbClr val="FFFFFF"/>
                </a:solidFill>
                <a:latin typeface="Georgia" pitchFamily="18" charset="0"/>
              </a:rPr>
              <a:t> is an outcome of nature, mothers, families, communities and behaviors in a complex, dynamic, and highly interrelated system-of-systems</a:t>
            </a:r>
          </a:p>
        </p:txBody>
      </p:sp>
      <p:sp>
        <p:nvSpPr>
          <p:cNvPr id="7216" name="Text Box 135"/>
          <p:cNvSpPr txBox="1">
            <a:spLocks noChangeArrowheads="1"/>
          </p:cNvSpPr>
          <p:nvPr/>
        </p:nvSpPr>
        <p:spPr bwMode="auto">
          <a:xfrm>
            <a:off x="8477250" y="2355850"/>
            <a:ext cx="2362200" cy="964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5000"/>
              </a:spcBef>
              <a:spcAft>
                <a:spcPct val="0"/>
              </a:spcAft>
            </a:pPr>
            <a:r>
              <a:rPr lang="en-US" sz="1400" b="1">
                <a:solidFill>
                  <a:srgbClr val="FFFFFF"/>
                </a:solidFill>
                <a:ea typeface="ＭＳ Ｐゴシック" pitchFamily="34" charset="-128"/>
              </a:rPr>
              <a:t>Medical Care</a:t>
            </a:r>
          </a:p>
          <a:p>
            <a:pPr eaLnBrk="1" fontAlgn="base" hangingPunct="1">
              <a:spcBef>
                <a:spcPct val="0"/>
              </a:spcBef>
              <a:spcAft>
                <a:spcPct val="0"/>
              </a:spcAft>
            </a:pPr>
            <a:r>
              <a:rPr lang="de-DE" sz="1400" b="1">
                <a:solidFill>
                  <a:srgbClr val="FFFFFF"/>
                </a:solidFill>
                <a:ea typeface="ＭＳ Ｐゴシック" pitchFamily="34" charset="-128"/>
              </a:rPr>
              <a:t>         </a:t>
            </a:r>
          </a:p>
          <a:p>
            <a:pPr eaLnBrk="1" fontAlgn="base" hangingPunct="1">
              <a:spcBef>
                <a:spcPct val="0"/>
              </a:spcBef>
              <a:spcAft>
                <a:spcPct val="0"/>
              </a:spcAft>
            </a:pPr>
            <a:endParaRPr lang="en-US" sz="1400" b="1">
              <a:solidFill>
                <a:srgbClr val="FFFFFF"/>
              </a:solidFill>
              <a:ea typeface="ＭＳ Ｐゴシック" pitchFamily="34" charset="-128"/>
            </a:endParaRPr>
          </a:p>
          <a:p>
            <a:pPr algn="ctr" eaLnBrk="1" fontAlgn="base" hangingPunct="1">
              <a:spcBef>
                <a:spcPct val="5000"/>
              </a:spcBef>
              <a:spcAft>
                <a:spcPct val="0"/>
              </a:spcAft>
            </a:pPr>
            <a:endParaRPr lang="en-US" sz="1400" b="1">
              <a:solidFill>
                <a:srgbClr val="FFFFFF"/>
              </a:solidFill>
              <a:ea typeface="ＭＳ Ｐゴシック" pitchFamily="34" charset="-128"/>
            </a:endParaRPr>
          </a:p>
        </p:txBody>
      </p:sp>
      <p:grpSp>
        <p:nvGrpSpPr>
          <p:cNvPr id="7217" name="Group 164"/>
          <p:cNvGrpSpPr>
            <a:grpSpLocks/>
          </p:cNvGrpSpPr>
          <p:nvPr/>
        </p:nvGrpSpPr>
        <p:grpSpPr bwMode="auto">
          <a:xfrm>
            <a:off x="5040314" y="2905126"/>
            <a:ext cx="1316037" cy="1090613"/>
            <a:chOff x="1873" y="1398"/>
            <a:chExt cx="1921" cy="1707"/>
          </a:xfrm>
        </p:grpSpPr>
        <p:sp>
          <p:nvSpPr>
            <p:cNvPr id="7225" name="Oval 12"/>
            <p:cNvSpPr>
              <a:spLocks noChangeArrowheads="1"/>
            </p:cNvSpPr>
            <p:nvPr/>
          </p:nvSpPr>
          <p:spPr bwMode="auto">
            <a:xfrm>
              <a:off x="1968" y="1398"/>
              <a:ext cx="1743" cy="1707"/>
            </a:xfrm>
            <a:prstGeom prst="ellipse">
              <a:avLst/>
            </a:prstGeom>
            <a:noFill/>
            <a:ln w="9525">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ea typeface="ＭＳ Ｐゴシック" pitchFamily="34" charset="-128"/>
              </a:endParaRPr>
            </a:p>
          </p:txBody>
        </p:sp>
        <p:grpSp>
          <p:nvGrpSpPr>
            <p:cNvPr id="7226" name="Group 166"/>
            <p:cNvGrpSpPr>
              <a:grpSpLocks/>
            </p:cNvGrpSpPr>
            <p:nvPr/>
          </p:nvGrpSpPr>
          <p:grpSpPr bwMode="auto">
            <a:xfrm>
              <a:off x="1873" y="1422"/>
              <a:ext cx="1921" cy="1639"/>
              <a:chOff x="1879" y="1428"/>
              <a:chExt cx="1921" cy="1639"/>
            </a:xfrm>
          </p:grpSpPr>
          <p:cxnSp>
            <p:nvCxnSpPr>
              <p:cNvPr id="57" name="Straight Connector 56"/>
              <p:cNvCxnSpPr/>
              <p:nvPr/>
            </p:nvCxnSpPr>
            <p:spPr bwMode="auto">
              <a:xfrm>
                <a:off x="1974" y="2231"/>
                <a:ext cx="1729" cy="2"/>
              </a:xfrm>
              <a:prstGeom prst="line">
                <a:avLst/>
              </a:prstGeom>
              <a:ln>
                <a:solidFill>
                  <a:srgbClr val="FFFF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7228" name="Group 168"/>
              <p:cNvGrpSpPr>
                <a:grpSpLocks/>
              </p:cNvGrpSpPr>
              <p:nvPr/>
            </p:nvGrpSpPr>
            <p:grpSpPr bwMode="auto">
              <a:xfrm>
                <a:off x="1879" y="1428"/>
                <a:ext cx="1921" cy="1639"/>
                <a:chOff x="1879" y="1428"/>
                <a:chExt cx="1921" cy="1639"/>
              </a:xfrm>
            </p:grpSpPr>
            <p:pic>
              <p:nvPicPr>
                <p:cNvPr id="7229" name="Picture 41" descr="2912005_illustration.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351" y="1565"/>
                  <a:ext cx="956" cy="1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230" name="Group 170"/>
                <p:cNvGrpSpPr>
                  <a:grpSpLocks/>
                </p:cNvGrpSpPr>
                <p:nvPr/>
              </p:nvGrpSpPr>
              <p:grpSpPr bwMode="auto">
                <a:xfrm>
                  <a:off x="1879" y="1428"/>
                  <a:ext cx="1921" cy="1639"/>
                  <a:chOff x="1879" y="1428"/>
                  <a:chExt cx="1921" cy="1639"/>
                </a:xfrm>
              </p:grpSpPr>
              <p:sp>
                <p:nvSpPr>
                  <p:cNvPr id="7241" name="Oval 19"/>
                  <p:cNvSpPr>
                    <a:spLocks noChangeArrowheads="1"/>
                  </p:cNvSpPr>
                  <p:nvPr/>
                </p:nvSpPr>
                <p:spPr bwMode="auto">
                  <a:xfrm>
                    <a:off x="2006" y="1431"/>
                    <a:ext cx="1671" cy="1636"/>
                  </a:xfrm>
                  <a:prstGeom prst="ellipse">
                    <a:avLst/>
                  </a:prstGeom>
                  <a:noFill/>
                  <a:ln w="9525">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ea typeface="ＭＳ Ｐゴシック" pitchFamily="34" charset="-128"/>
                    </a:endParaRPr>
                  </a:p>
                </p:txBody>
              </p:sp>
              <p:grpSp>
                <p:nvGrpSpPr>
                  <p:cNvPr id="7242" name="Group 172"/>
                  <p:cNvGrpSpPr>
                    <a:grpSpLocks/>
                  </p:cNvGrpSpPr>
                  <p:nvPr/>
                </p:nvGrpSpPr>
                <p:grpSpPr bwMode="auto">
                  <a:xfrm>
                    <a:off x="1879" y="1428"/>
                    <a:ext cx="1921" cy="1636"/>
                    <a:chOff x="1879" y="1428"/>
                    <a:chExt cx="1921" cy="1636"/>
                  </a:xfrm>
                </p:grpSpPr>
                <p:sp>
                  <p:nvSpPr>
                    <p:cNvPr id="7243" name="Oval 27"/>
                    <p:cNvSpPr>
                      <a:spLocks noChangeArrowheads="1"/>
                    </p:cNvSpPr>
                    <p:nvPr/>
                  </p:nvSpPr>
                  <p:spPr bwMode="auto">
                    <a:xfrm rot="535461">
                      <a:off x="2281" y="1428"/>
                      <a:ext cx="227" cy="227"/>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a typeface="ＭＳ Ｐゴシック" pitchFamily="34" charset="-128"/>
                      </a:endParaRPr>
                    </a:p>
                  </p:txBody>
                </p:sp>
                <p:sp>
                  <p:nvSpPr>
                    <p:cNvPr id="7244" name="Oval 28"/>
                    <p:cNvSpPr>
                      <a:spLocks noChangeArrowheads="1"/>
                    </p:cNvSpPr>
                    <p:nvPr/>
                  </p:nvSpPr>
                  <p:spPr bwMode="auto">
                    <a:xfrm rot="535461">
                      <a:off x="3175" y="1430"/>
                      <a:ext cx="227" cy="227"/>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a typeface="ＭＳ Ｐゴシック" pitchFamily="34" charset="-128"/>
                      </a:endParaRPr>
                    </a:p>
                  </p:txBody>
                </p:sp>
                <p:sp>
                  <p:nvSpPr>
                    <p:cNvPr id="7245" name="Oval 29"/>
                    <p:cNvSpPr>
                      <a:spLocks noChangeArrowheads="1"/>
                    </p:cNvSpPr>
                    <p:nvPr/>
                  </p:nvSpPr>
                  <p:spPr bwMode="auto">
                    <a:xfrm rot="535461">
                      <a:off x="3573" y="2095"/>
                      <a:ext cx="227" cy="227"/>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a typeface="ＭＳ Ｐゴシック" pitchFamily="34" charset="-128"/>
                      </a:endParaRPr>
                    </a:p>
                  </p:txBody>
                </p:sp>
                <p:sp>
                  <p:nvSpPr>
                    <p:cNvPr id="7246" name="Oval 30"/>
                    <p:cNvSpPr>
                      <a:spLocks noChangeArrowheads="1"/>
                    </p:cNvSpPr>
                    <p:nvPr/>
                  </p:nvSpPr>
                  <p:spPr bwMode="auto">
                    <a:xfrm rot="535461">
                      <a:off x="3207" y="2829"/>
                      <a:ext cx="227" cy="227"/>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a typeface="ＭＳ Ｐゴシック" pitchFamily="34" charset="-128"/>
                      </a:endParaRPr>
                    </a:p>
                  </p:txBody>
                </p:sp>
                <p:sp>
                  <p:nvSpPr>
                    <p:cNvPr id="7247" name="Oval 31"/>
                    <p:cNvSpPr>
                      <a:spLocks noChangeArrowheads="1"/>
                    </p:cNvSpPr>
                    <p:nvPr/>
                  </p:nvSpPr>
                  <p:spPr bwMode="auto">
                    <a:xfrm rot="535461">
                      <a:off x="2275" y="2837"/>
                      <a:ext cx="227" cy="227"/>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a typeface="ＭＳ Ｐゴシック" pitchFamily="34" charset="-128"/>
                      </a:endParaRPr>
                    </a:p>
                  </p:txBody>
                </p:sp>
                <p:sp>
                  <p:nvSpPr>
                    <p:cNvPr id="7248" name="Oval 33"/>
                    <p:cNvSpPr>
                      <a:spLocks noChangeArrowheads="1"/>
                    </p:cNvSpPr>
                    <p:nvPr/>
                  </p:nvSpPr>
                  <p:spPr bwMode="auto">
                    <a:xfrm rot="535461">
                      <a:off x="1879" y="2104"/>
                      <a:ext cx="227" cy="226"/>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a typeface="ＭＳ Ｐゴシック" pitchFamily="34" charset="-128"/>
                      </a:endParaRPr>
                    </a:p>
                  </p:txBody>
                </p:sp>
              </p:grpSp>
            </p:grpSp>
            <p:grpSp>
              <p:nvGrpSpPr>
                <p:cNvPr id="7231" name="Group 52"/>
                <p:cNvGrpSpPr>
                  <a:grpSpLocks/>
                </p:cNvGrpSpPr>
                <p:nvPr/>
              </p:nvGrpSpPr>
              <p:grpSpPr bwMode="auto">
                <a:xfrm>
                  <a:off x="2555" y="1969"/>
                  <a:ext cx="536" cy="519"/>
                  <a:chOff x="4046476" y="3392979"/>
                  <a:chExt cx="851406" cy="823931"/>
                </a:xfrm>
              </p:grpSpPr>
              <p:sp>
                <p:nvSpPr>
                  <p:cNvPr id="33" name="Oval 32"/>
                  <p:cNvSpPr/>
                  <p:nvPr/>
                </p:nvSpPr>
                <p:spPr bwMode="auto">
                  <a:xfrm rot="548623">
                    <a:off x="4087977" y="3537389"/>
                    <a:ext cx="217170" cy="216953"/>
                  </a:xfrm>
                  <a:prstGeom prst="ellipse">
                    <a:avLst/>
                  </a:prstGeom>
                  <a:solidFill>
                    <a:schemeClr val="accent6">
                      <a:lumMod val="50000"/>
                    </a:schemeClr>
                  </a:solidFill>
                  <a:ln w="9525" cap="flat" cmpd="sng" algn="ctr">
                    <a:noFill/>
                    <a:prstDash val="solid"/>
                    <a:round/>
                    <a:headEnd type="none" w="med" len="med"/>
                    <a:tailEnd type="none" w="med" len="med"/>
                  </a:ln>
                  <a:effectLst/>
                </p:spPr>
              </p:sp>
              <p:sp>
                <p:nvSpPr>
                  <p:cNvPr id="34" name="Oval 33"/>
                  <p:cNvSpPr/>
                  <p:nvPr/>
                </p:nvSpPr>
                <p:spPr bwMode="auto">
                  <a:xfrm rot="548623">
                    <a:off x="4253616" y="3399330"/>
                    <a:ext cx="213488" cy="213007"/>
                  </a:xfrm>
                  <a:prstGeom prst="ellipse">
                    <a:avLst/>
                  </a:prstGeom>
                  <a:solidFill>
                    <a:schemeClr val="accent5">
                      <a:lumMod val="75000"/>
                    </a:schemeClr>
                  </a:solidFill>
                  <a:ln w="9525" cap="flat" cmpd="sng" algn="ctr">
                    <a:noFill/>
                    <a:prstDash val="solid"/>
                    <a:round/>
                    <a:headEnd type="none" w="med" len="med"/>
                    <a:tailEnd type="none" w="med" len="med"/>
                  </a:ln>
                  <a:effectLst/>
                </p:spPr>
              </p:sp>
              <p:sp>
                <p:nvSpPr>
                  <p:cNvPr id="35" name="Oval 34"/>
                  <p:cNvSpPr/>
                  <p:nvPr/>
                </p:nvSpPr>
                <p:spPr bwMode="auto">
                  <a:xfrm rot="548623">
                    <a:off x="4161594" y="3939736"/>
                    <a:ext cx="217170" cy="213007"/>
                  </a:xfrm>
                  <a:prstGeom prst="ellipse">
                    <a:avLst/>
                  </a:prstGeom>
                  <a:solidFill>
                    <a:schemeClr val="tx2">
                      <a:lumMod val="75000"/>
                      <a:lumOff val="25000"/>
                    </a:schemeClr>
                  </a:solidFill>
                  <a:ln w="9525" cap="flat" cmpd="sng" algn="ctr">
                    <a:noFill/>
                    <a:prstDash val="solid"/>
                    <a:round/>
                    <a:headEnd type="none" w="med" len="med"/>
                    <a:tailEnd type="none" w="med" len="med"/>
                  </a:ln>
                  <a:effectLst/>
                </p:spPr>
              </p:sp>
              <p:sp>
                <p:nvSpPr>
                  <p:cNvPr id="36" name="Oval 35"/>
                  <p:cNvSpPr/>
                  <p:nvPr/>
                </p:nvSpPr>
                <p:spPr bwMode="auto">
                  <a:xfrm rot="548623">
                    <a:off x="4047489" y="3754342"/>
                    <a:ext cx="217168" cy="213007"/>
                  </a:xfrm>
                  <a:prstGeom prst="ellipse">
                    <a:avLst/>
                  </a:prstGeom>
                  <a:solidFill>
                    <a:schemeClr val="accent3">
                      <a:lumMod val="75000"/>
                    </a:schemeClr>
                  </a:solidFill>
                  <a:ln w="9525" cap="flat" cmpd="sng" algn="ctr">
                    <a:noFill/>
                    <a:prstDash val="solid"/>
                    <a:round/>
                    <a:headEnd type="none" w="med" len="med"/>
                    <a:tailEnd type="none" w="med" len="med"/>
                  </a:ln>
                  <a:effectLst/>
                </p:spPr>
              </p:sp>
              <p:sp>
                <p:nvSpPr>
                  <p:cNvPr id="37" name="Oval 36"/>
                  <p:cNvSpPr/>
                  <p:nvPr/>
                </p:nvSpPr>
                <p:spPr bwMode="auto">
                  <a:xfrm rot="548623">
                    <a:off x="4588570" y="3947625"/>
                    <a:ext cx="213488" cy="216953"/>
                  </a:xfrm>
                  <a:prstGeom prst="ellipse">
                    <a:avLst/>
                  </a:prstGeom>
                  <a:solidFill>
                    <a:schemeClr val="accent2">
                      <a:lumMod val="75000"/>
                    </a:schemeClr>
                  </a:solidFill>
                  <a:ln w="9525" cap="flat" cmpd="sng" algn="ctr">
                    <a:noFill/>
                    <a:prstDash val="solid"/>
                    <a:round/>
                    <a:headEnd type="none" w="med" len="med"/>
                    <a:tailEnd type="none" w="med" len="med"/>
                  </a:ln>
                  <a:effectLst/>
                </p:spPr>
              </p:sp>
              <p:sp>
                <p:nvSpPr>
                  <p:cNvPr id="38" name="Oval 37"/>
                  <p:cNvSpPr/>
                  <p:nvPr/>
                </p:nvSpPr>
                <p:spPr bwMode="auto">
                  <a:xfrm rot="548623">
                    <a:off x="4375082" y="3998906"/>
                    <a:ext cx="213488" cy="216951"/>
                  </a:xfrm>
                  <a:prstGeom prst="ellipse">
                    <a:avLst/>
                  </a:prstGeom>
                  <a:solidFill>
                    <a:schemeClr val="accent4">
                      <a:lumMod val="50000"/>
                    </a:schemeClr>
                  </a:solidFill>
                  <a:ln w="9525" cap="flat" cmpd="sng" algn="ctr">
                    <a:noFill/>
                    <a:prstDash val="solid"/>
                    <a:round/>
                    <a:headEnd type="none" w="med" len="med"/>
                    <a:tailEnd type="none" w="med" len="med"/>
                  </a:ln>
                  <a:effectLst/>
                </p:spPr>
              </p:sp>
              <p:sp>
                <p:nvSpPr>
                  <p:cNvPr id="39" name="Oval 38"/>
                  <p:cNvSpPr/>
                  <p:nvPr/>
                </p:nvSpPr>
                <p:spPr bwMode="auto">
                  <a:xfrm rot="548623">
                    <a:off x="4636422" y="3537389"/>
                    <a:ext cx="217168" cy="216953"/>
                  </a:xfrm>
                  <a:prstGeom prst="ellipse">
                    <a:avLst/>
                  </a:prstGeom>
                  <a:solidFill>
                    <a:schemeClr val="accent6">
                      <a:lumMod val="60000"/>
                      <a:lumOff val="40000"/>
                    </a:schemeClr>
                  </a:solidFill>
                  <a:ln w="9525" cap="flat" cmpd="sng" algn="ctr">
                    <a:noFill/>
                    <a:prstDash val="solid"/>
                    <a:round/>
                    <a:headEnd type="none" w="med" len="med"/>
                    <a:tailEnd type="none" w="med" len="med"/>
                  </a:ln>
                  <a:effectLst/>
                </p:spPr>
              </p:sp>
              <p:sp>
                <p:nvSpPr>
                  <p:cNvPr id="40" name="Oval 39"/>
                  <p:cNvSpPr/>
                  <p:nvPr/>
                </p:nvSpPr>
                <p:spPr bwMode="auto">
                  <a:xfrm rot="548623">
                    <a:off x="4680591" y="3750396"/>
                    <a:ext cx="217168" cy="216953"/>
                  </a:xfrm>
                  <a:prstGeom prst="ellipse">
                    <a:avLst/>
                  </a:prstGeom>
                  <a:solidFill>
                    <a:schemeClr val="accent1">
                      <a:lumMod val="75000"/>
                    </a:schemeClr>
                  </a:solidFill>
                  <a:ln w="9525" cap="flat" cmpd="sng" algn="ctr">
                    <a:noFill/>
                    <a:prstDash val="solid"/>
                    <a:round/>
                    <a:headEnd type="none" w="med" len="med"/>
                    <a:tailEnd type="none" w="med" len="med"/>
                  </a:ln>
                  <a:effectLst/>
                </p:spPr>
              </p:sp>
              <p:sp>
                <p:nvSpPr>
                  <p:cNvPr id="41" name="Oval 40"/>
                  <p:cNvSpPr/>
                  <p:nvPr/>
                </p:nvSpPr>
                <p:spPr bwMode="auto">
                  <a:xfrm rot="548623">
                    <a:off x="4470783" y="3403273"/>
                    <a:ext cx="213488" cy="209064"/>
                  </a:xfrm>
                  <a:prstGeom prst="ellipse">
                    <a:avLst/>
                  </a:prstGeom>
                  <a:solidFill>
                    <a:schemeClr val="accent4">
                      <a:lumMod val="75000"/>
                    </a:schemeClr>
                  </a:solidFill>
                  <a:ln w="9525" cap="flat" cmpd="sng" algn="ctr">
                    <a:noFill/>
                    <a:prstDash val="solid"/>
                    <a:round/>
                    <a:headEnd type="none" w="med" len="med"/>
                    <a:tailEnd type="none" w="med" len="med"/>
                  </a:ln>
                  <a:effectLst/>
                </p:spPr>
              </p:sp>
            </p:grpSp>
          </p:grpSp>
        </p:grpSp>
      </p:grpSp>
      <p:sp>
        <p:nvSpPr>
          <p:cNvPr id="7218" name="Text Box 137"/>
          <p:cNvSpPr txBox="1">
            <a:spLocks noChangeArrowheads="1"/>
          </p:cNvSpPr>
          <p:nvPr/>
        </p:nvSpPr>
        <p:spPr bwMode="auto">
          <a:xfrm>
            <a:off x="2157414" y="4665663"/>
            <a:ext cx="13874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5000"/>
              </a:spcBef>
              <a:spcAft>
                <a:spcPct val="0"/>
              </a:spcAft>
            </a:pPr>
            <a:r>
              <a:rPr lang="en-US" sz="1400" b="1">
                <a:solidFill>
                  <a:srgbClr val="FFFFFF"/>
                </a:solidFill>
                <a:ea typeface="ＭＳ Ｐゴシック" pitchFamily="34" charset="-128"/>
              </a:rPr>
              <a:t>Employers</a:t>
            </a:r>
          </a:p>
        </p:txBody>
      </p:sp>
      <p:sp>
        <p:nvSpPr>
          <p:cNvPr id="7219" name="Text Box 139"/>
          <p:cNvSpPr txBox="1">
            <a:spLocks noChangeArrowheads="1"/>
          </p:cNvSpPr>
          <p:nvPr/>
        </p:nvSpPr>
        <p:spPr bwMode="auto">
          <a:xfrm>
            <a:off x="3633789" y="5678489"/>
            <a:ext cx="1387475"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5000"/>
              </a:spcBef>
              <a:spcAft>
                <a:spcPct val="0"/>
              </a:spcAft>
            </a:pPr>
            <a:r>
              <a:rPr lang="en-US" sz="1200" b="1">
                <a:solidFill>
                  <a:srgbClr val="FFFFFF"/>
                </a:solidFill>
                <a:ea typeface="ＭＳ Ｐゴシック" pitchFamily="34" charset="-128"/>
              </a:rPr>
              <a:t>Housing</a:t>
            </a:r>
          </a:p>
        </p:txBody>
      </p:sp>
      <p:sp>
        <p:nvSpPr>
          <p:cNvPr id="7220" name="Text Box 140"/>
          <p:cNvSpPr txBox="1">
            <a:spLocks noChangeArrowheads="1"/>
          </p:cNvSpPr>
          <p:nvPr/>
        </p:nvSpPr>
        <p:spPr bwMode="auto">
          <a:xfrm>
            <a:off x="1524001" y="2185988"/>
            <a:ext cx="1387475" cy="533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5000"/>
              </a:spcBef>
              <a:spcAft>
                <a:spcPct val="0"/>
              </a:spcAft>
            </a:pPr>
            <a:r>
              <a:rPr lang="en-US" sz="1400" b="1">
                <a:solidFill>
                  <a:srgbClr val="FFFFFF"/>
                </a:solidFill>
                <a:ea typeface="ＭＳ Ｐゴシック" pitchFamily="34" charset="-128"/>
              </a:rPr>
              <a:t>Energy</a:t>
            </a:r>
          </a:p>
          <a:p>
            <a:pPr algn="ctr" eaLnBrk="1" fontAlgn="base" hangingPunct="1">
              <a:spcBef>
                <a:spcPct val="5000"/>
              </a:spcBef>
              <a:spcAft>
                <a:spcPct val="0"/>
              </a:spcAft>
            </a:pPr>
            <a:endParaRPr lang="en-US" sz="1400" b="1">
              <a:solidFill>
                <a:srgbClr val="FFFFFF"/>
              </a:solidFill>
              <a:ea typeface="ＭＳ Ｐゴシック" pitchFamily="34" charset="-128"/>
            </a:endParaRPr>
          </a:p>
        </p:txBody>
      </p:sp>
      <p:sp>
        <p:nvSpPr>
          <p:cNvPr id="7221" name="Text Box 136"/>
          <p:cNvSpPr txBox="1">
            <a:spLocks noChangeArrowheads="1"/>
          </p:cNvSpPr>
          <p:nvPr/>
        </p:nvSpPr>
        <p:spPr bwMode="auto">
          <a:xfrm>
            <a:off x="5448300" y="5824538"/>
            <a:ext cx="833438" cy="26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5000"/>
              </a:spcBef>
              <a:spcAft>
                <a:spcPct val="0"/>
              </a:spcAft>
            </a:pPr>
            <a:endParaRPr lang="en-US" sz="1400" b="1">
              <a:solidFill>
                <a:srgbClr val="FFFFFF"/>
              </a:solidFill>
              <a:ea typeface="ＭＳ Ｐゴシック" pitchFamily="34" charset="-128"/>
            </a:endParaRPr>
          </a:p>
          <a:p>
            <a:pPr algn="ctr" eaLnBrk="1" fontAlgn="base" hangingPunct="1">
              <a:spcBef>
                <a:spcPct val="5000"/>
              </a:spcBef>
              <a:spcAft>
                <a:spcPct val="0"/>
              </a:spcAft>
            </a:pPr>
            <a:endParaRPr lang="en-US" sz="1400" b="1">
              <a:solidFill>
                <a:srgbClr val="FFFFFF"/>
              </a:solidFill>
              <a:ea typeface="ＭＳ Ｐゴシック" pitchFamily="34" charset="-128"/>
            </a:endParaRPr>
          </a:p>
        </p:txBody>
      </p:sp>
      <p:sp>
        <p:nvSpPr>
          <p:cNvPr id="297153" name="Rectangle 193"/>
          <p:cNvSpPr>
            <a:spLocks noChangeArrowheads="1"/>
          </p:cNvSpPr>
          <p:nvPr/>
        </p:nvSpPr>
        <p:spPr bwMode="auto">
          <a:xfrm>
            <a:off x="7620001" y="2890451"/>
            <a:ext cx="2695575" cy="276999"/>
          </a:xfrm>
          <a:prstGeom prst="rect">
            <a:avLst/>
          </a:prstGeom>
          <a:noFill/>
          <a:ln w="25400" algn="ctr">
            <a:solidFill>
              <a:srgbClr val="FF0000"/>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ctr">
            <a:spAutoFit/>
          </a:bodyPr>
          <a:lstStyle/>
          <a:p>
            <a:pPr fontAlgn="base">
              <a:spcBef>
                <a:spcPct val="0"/>
              </a:spcBef>
              <a:spcAft>
                <a:spcPct val="0"/>
              </a:spcAft>
            </a:pPr>
            <a:endParaRPr lang="en-US">
              <a:solidFill>
                <a:srgbClr val="000000"/>
              </a:solidFill>
            </a:endParaRPr>
          </a:p>
        </p:txBody>
      </p:sp>
      <p:sp>
        <p:nvSpPr>
          <p:cNvPr id="297154" name="Rectangle 194"/>
          <p:cNvSpPr>
            <a:spLocks noChangeArrowheads="1"/>
          </p:cNvSpPr>
          <p:nvPr/>
        </p:nvSpPr>
        <p:spPr bwMode="auto">
          <a:xfrm>
            <a:off x="1703388" y="1125538"/>
            <a:ext cx="7345362" cy="5111750"/>
          </a:xfrm>
          <a:prstGeom prst="rect">
            <a:avLst/>
          </a:prstGeom>
          <a:noFill/>
          <a:ln w="38100">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297155" name="Rectangle 195"/>
          <p:cNvSpPr>
            <a:spLocks noChangeArrowheads="1"/>
          </p:cNvSpPr>
          <p:nvPr/>
        </p:nvSpPr>
        <p:spPr bwMode="auto">
          <a:xfrm>
            <a:off x="2438400" y="3124200"/>
            <a:ext cx="1600200" cy="1981200"/>
          </a:xfrm>
          <a:prstGeom prst="rect">
            <a:avLst/>
          </a:prstGeom>
          <a:noFill/>
          <a:ln w="38100">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7" name="Rectangle 195"/>
          <p:cNvSpPr>
            <a:spLocks noChangeArrowheads="1"/>
          </p:cNvSpPr>
          <p:nvPr/>
        </p:nvSpPr>
        <p:spPr bwMode="auto">
          <a:xfrm>
            <a:off x="6630194" y="4281489"/>
            <a:ext cx="1798849" cy="1333583"/>
          </a:xfrm>
          <a:prstGeom prst="rect">
            <a:avLst/>
          </a:prstGeom>
          <a:noFill/>
          <a:ln w="38100">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xmlns="" val="144267709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297153"/>
                                        </p:tgtEl>
                                      </p:cBhvr>
                                    </p:animEffect>
                                    <p:set>
                                      <p:cBhvr>
                                        <p:cTn id="7" dur="1" fill="hold">
                                          <p:stCondLst>
                                            <p:cond delay="499"/>
                                          </p:stCondLst>
                                        </p:cTn>
                                        <p:tgtEl>
                                          <p:spTgt spid="29715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97155"/>
                                        </p:tgtEl>
                                      </p:cBhvr>
                                    </p:animEffect>
                                    <p:set>
                                      <p:cBhvr>
                                        <p:cTn id="10" dur="1" fill="hold">
                                          <p:stCondLst>
                                            <p:cond delay="499"/>
                                          </p:stCondLst>
                                        </p:cTn>
                                        <p:tgtEl>
                                          <p:spTgt spid="297155"/>
                                        </p:tgtEl>
                                        <p:attrNameLst>
                                          <p:attrName>style.visibility</p:attrName>
                                        </p:attrNameLst>
                                      </p:cBhvr>
                                      <p:to>
                                        <p:strVal val="hidden"/>
                                      </p:to>
                                    </p:se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97154"/>
                                        </p:tgtEl>
                                        <p:attrNameLst>
                                          <p:attrName>style.visibility</p:attrName>
                                        </p:attrNameLst>
                                      </p:cBhvr>
                                      <p:to>
                                        <p:strVal val="visible"/>
                                      </p:to>
                                    </p:set>
                                    <p:animEffect transition="in" filter="fade">
                                      <p:cBhvr>
                                        <p:cTn id="14" dur="500"/>
                                        <p:tgtEl>
                                          <p:spTgt spid="297154"/>
                                        </p:tgtEl>
                                      </p:cBhvr>
                                    </p:animEffect>
                                  </p:childTnLst>
                                </p:cTn>
                              </p:par>
                              <p:par>
                                <p:cTn id="15" presetID="10" presetClass="exit" presetSubtype="0" fill="hold" grpId="0" nodeType="withEffect">
                                  <p:stCondLst>
                                    <p:cond delay="0"/>
                                  </p:stCondLst>
                                  <p:childTnLst>
                                    <p:animEffect transition="out" filter="fade">
                                      <p:cBhvr>
                                        <p:cTn id="16" dur="500"/>
                                        <p:tgtEl>
                                          <p:spTgt spid="197"/>
                                        </p:tgtEl>
                                      </p:cBhvr>
                                    </p:animEffect>
                                    <p:set>
                                      <p:cBhvr>
                                        <p:cTn id="17" dur="1" fill="hold">
                                          <p:stCondLst>
                                            <p:cond delay="499"/>
                                          </p:stCondLst>
                                        </p:cTn>
                                        <p:tgtEl>
                                          <p:spTgt spid="19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153" grpId="0" animBg="1"/>
      <p:bldP spid="297154" grpId="0" animBg="1"/>
      <p:bldP spid="297155" grpId="0" animBg="1"/>
      <p:bldP spid="197"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8" descr="Picture 1.png"/>
          <p:cNvPicPr>
            <a:picLocks noChangeAspect="1"/>
          </p:cNvPicPr>
          <p:nvPr/>
        </p:nvPicPr>
        <p:blipFill>
          <a:blip r:embed="rId2" cstate="print"/>
          <a:srcRect/>
          <a:stretch>
            <a:fillRect/>
          </a:stretch>
        </p:blipFill>
        <p:spPr bwMode="auto">
          <a:xfrm>
            <a:off x="2834312" y="1179321"/>
            <a:ext cx="6019800" cy="1139670"/>
          </a:xfrm>
          <a:prstGeom prst="rect">
            <a:avLst/>
          </a:prstGeom>
          <a:noFill/>
          <a:ln w="9525">
            <a:noFill/>
            <a:miter lim="800000"/>
            <a:headEnd/>
            <a:tailEnd/>
          </a:ln>
        </p:spPr>
      </p:pic>
      <p:pic>
        <p:nvPicPr>
          <p:cNvPr id="5" name="Picture 2" descr="F:\USERS\MCORRIGA\Lead and Healthy Homes\HH 2011-2014\Advertising, Education &amp; Outreach\hh_logo_color.jpg"/>
          <p:cNvPicPr>
            <a:picLocks noChangeAspect="1" noChangeArrowheads="1"/>
          </p:cNvPicPr>
          <p:nvPr/>
        </p:nvPicPr>
        <p:blipFill>
          <a:blip r:embed="rId3" cstate="print"/>
          <a:srcRect/>
          <a:stretch>
            <a:fillRect/>
          </a:stretch>
        </p:blipFill>
        <p:spPr bwMode="auto">
          <a:xfrm>
            <a:off x="3869682" y="2775338"/>
            <a:ext cx="3949060" cy="2823304"/>
          </a:xfrm>
          <a:prstGeom prst="rect">
            <a:avLst/>
          </a:prstGeom>
          <a:noFill/>
        </p:spPr>
      </p:pic>
    </p:spTree>
    <p:extLst>
      <p:ext uri="{BB962C8B-B14F-4D97-AF65-F5344CB8AC3E}">
        <p14:creationId xmlns:p14="http://schemas.microsoft.com/office/powerpoint/2010/main" xmlns="" val="194019670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xmlns="" val="4208783236"/>
              </p:ext>
            </p:extLst>
          </p:nvPr>
        </p:nvGraphicFramePr>
        <p:xfrm>
          <a:off x="1143000" y="0"/>
          <a:ext cx="11049000" cy="64198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46940566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                      </a:t>
            </a:r>
            <a:r>
              <a:rPr lang="en-US" sz="4800" b="1" dirty="0" smtClean="0"/>
              <a:t>Average  </a:t>
            </a:r>
            <a:r>
              <a:rPr lang="en-US" sz="4800" b="1" dirty="0"/>
              <a:t>Cost/Hazard</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xmlns="" val="3407291679"/>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165793209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xmlns="" val="1107731016"/>
              </p:ext>
            </p:extLst>
          </p:nvPr>
        </p:nvGraphicFramePr>
        <p:xfrm>
          <a:off x="385011" y="565484"/>
          <a:ext cx="10968789" cy="561147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289095161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xmlns="" val="900105272"/>
              </p:ext>
            </p:extLst>
          </p:nvPr>
        </p:nvGraphicFramePr>
        <p:xfrm>
          <a:off x="396875" y="444500"/>
          <a:ext cx="10956925" cy="57324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426123887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TextBox 17"/>
          <p:cNvSpPr txBox="1">
            <a:spLocks noChangeArrowheads="1"/>
          </p:cNvSpPr>
          <p:nvPr/>
        </p:nvSpPr>
        <p:spPr bwMode="auto">
          <a:xfrm>
            <a:off x="2057400" y="533401"/>
            <a:ext cx="8458200" cy="823913"/>
          </a:xfrm>
          <a:prstGeom prst="rect">
            <a:avLst/>
          </a:prstGeom>
          <a:noFill/>
          <a:ln w="9525">
            <a:noFill/>
            <a:miter lim="800000"/>
            <a:headEnd/>
            <a:tailEnd/>
          </a:ln>
        </p:spPr>
        <p:txBody>
          <a:bodyPr>
            <a:spAutoFit/>
          </a:bodyPr>
          <a:lstStyle/>
          <a:p>
            <a:pPr algn="ctr"/>
            <a:r>
              <a:rPr lang="en-US" sz="4800">
                <a:solidFill>
                  <a:srgbClr val="002060"/>
                </a:solidFill>
              </a:rPr>
              <a:t>Vision Statement</a:t>
            </a:r>
          </a:p>
        </p:txBody>
      </p:sp>
      <p:sp>
        <p:nvSpPr>
          <p:cNvPr id="7171" name="TextBox 22"/>
          <p:cNvSpPr txBox="1">
            <a:spLocks noChangeArrowheads="1"/>
          </p:cNvSpPr>
          <p:nvPr/>
        </p:nvSpPr>
        <p:spPr bwMode="auto">
          <a:xfrm>
            <a:off x="2133600" y="1295401"/>
            <a:ext cx="8382000" cy="1800225"/>
          </a:xfrm>
          <a:prstGeom prst="rect">
            <a:avLst/>
          </a:prstGeom>
          <a:noFill/>
          <a:ln w="9525">
            <a:noFill/>
            <a:miter lim="800000"/>
            <a:headEnd/>
            <a:tailEnd/>
          </a:ln>
        </p:spPr>
        <p:txBody>
          <a:bodyPr>
            <a:spAutoFit/>
          </a:bodyPr>
          <a:lstStyle/>
          <a:p>
            <a:pPr algn="ctr"/>
            <a:r>
              <a:rPr lang="en-US" sz="2800"/>
              <a:t>Dubuque is a viable, livable, and equitable community.  We embrace economic prosperity, social/cultural vibrancy and environmental integrity to create a sustainable legacy for generations to come.</a:t>
            </a:r>
          </a:p>
        </p:txBody>
      </p:sp>
      <p:pic>
        <p:nvPicPr>
          <p:cNvPr id="7172" name="Picture 5" descr="Blufftop View Downtown.jpg"/>
          <p:cNvPicPr>
            <a:picLocks noChangeAspect="1"/>
          </p:cNvPicPr>
          <p:nvPr/>
        </p:nvPicPr>
        <p:blipFill>
          <a:blip r:embed="rId3" cstate="print"/>
          <a:srcRect t="6169" b="34464"/>
          <a:stretch>
            <a:fillRect/>
          </a:stretch>
        </p:blipFill>
        <p:spPr bwMode="auto">
          <a:xfrm>
            <a:off x="1981200" y="3191879"/>
            <a:ext cx="8686800" cy="3429000"/>
          </a:xfrm>
          <a:prstGeom prst="rect">
            <a:avLst/>
          </a:prstGeom>
          <a:noFill/>
          <a:ln w="9525">
            <a:noFill/>
            <a:miter lim="800000"/>
            <a:headEnd/>
            <a:tailEnd/>
          </a:ln>
        </p:spPr>
      </p:pic>
    </p:spTree>
    <p:extLst>
      <p:ext uri="{BB962C8B-B14F-4D97-AF65-F5344CB8AC3E}">
        <p14:creationId xmlns:p14="http://schemas.microsoft.com/office/powerpoint/2010/main" xmlns="" val="342144674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xmlns="" val="3552522479"/>
              </p:ext>
            </p:extLst>
          </p:nvPr>
        </p:nvGraphicFramePr>
        <p:xfrm>
          <a:off x="469900" y="444500"/>
          <a:ext cx="10883900" cy="57324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249787858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3DA96DC8-0C63-4996-8CB0-0683A1DF91DF}" type="slidenum">
              <a:rPr lang="en-US" smtClean="0">
                <a:solidFill>
                  <a:srgbClr val="FFFFFF"/>
                </a:solidFill>
              </a:rPr>
              <a:pPr>
                <a:defRPr/>
              </a:pPr>
              <a:t>31</a:t>
            </a:fld>
            <a:endParaRPr lang="en-US">
              <a:solidFill>
                <a:srgbClr val="FFFFFF"/>
              </a:solidFill>
            </a:endParaRPr>
          </a:p>
        </p:txBody>
      </p:sp>
      <p:graphicFrame>
        <p:nvGraphicFramePr>
          <p:cNvPr id="4" name="Chart 3"/>
          <p:cNvGraphicFramePr>
            <a:graphicFrameLocks/>
          </p:cNvGraphicFramePr>
          <p:nvPr>
            <p:extLst>
              <p:ext uri="{D42A27DB-BD31-4B8C-83A1-F6EECF244321}">
                <p14:modId xmlns:p14="http://schemas.microsoft.com/office/powerpoint/2010/main" xmlns="" val="239422094"/>
              </p:ext>
            </p:extLst>
          </p:nvPr>
        </p:nvGraphicFramePr>
        <p:xfrm>
          <a:off x="1677453" y="532264"/>
          <a:ext cx="9554654" cy="6006348"/>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696451" y="224408"/>
            <a:ext cx="8229601" cy="523220"/>
          </a:xfrm>
          <a:prstGeom prst="rect">
            <a:avLst/>
          </a:prstGeom>
          <a:noFill/>
        </p:spPr>
        <p:txBody>
          <a:bodyPr wrap="square" rtlCol="0">
            <a:spAutoFit/>
          </a:bodyPr>
          <a:lstStyle/>
          <a:p>
            <a:pPr algn="ctr"/>
            <a:r>
              <a:rPr lang="en-US" sz="2800" b="1" dirty="0" smtClean="0">
                <a:solidFill>
                  <a:schemeClr val="bg1"/>
                </a:solidFill>
              </a:rPr>
              <a:t>GHHI Outcomes</a:t>
            </a:r>
            <a:endParaRPr lang="en-US" sz="2800" b="1" dirty="0">
              <a:solidFill>
                <a:schemeClr val="bg1"/>
              </a:solidFill>
            </a:endParaRPr>
          </a:p>
        </p:txBody>
      </p:sp>
    </p:spTree>
    <p:extLst>
      <p:ext uri="{BB962C8B-B14F-4D97-AF65-F5344CB8AC3E}">
        <p14:creationId xmlns:p14="http://schemas.microsoft.com/office/powerpoint/2010/main" xmlns="" val="153566054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xmlns="" val="3608897355"/>
              </p:ext>
            </p:extLst>
          </p:nvPr>
        </p:nvGraphicFramePr>
        <p:xfrm>
          <a:off x="1770698" y="1034716"/>
          <a:ext cx="7902691" cy="5740416"/>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1696451" y="481826"/>
            <a:ext cx="8229601" cy="523220"/>
          </a:xfrm>
          <a:prstGeom prst="rect">
            <a:avLst/>
          </a:prstGeom>
          <a:noFill/>
        </p:spPr>
        <p:txBody>
          <a:bodyPr wrap="square" rtlCol="0">
            <a:spAutoFit/>
          </a:bodyPr>
          <a:lstStyle/>
          <a:p>
            <a:pPr algn="ctr"/>
            <a:r>
              <a:rPr lang="en-US" sz="2800" b="1" dirty="0" smtClean="0">
                <a:solidFill>
                  <a:schemeClr val="bg1"/>
                </a:solidFill>
              </a:rPr>
              <a:t>GHHI Outcomes</a:t>
            </a:r>
            <a:endParaRPr lang="en-US" sz="2800" b="1" dirty="0">
              <a:solidFill>
                <a:schemeClr val="bg1"/>
              </a:solidFill>
            </a:endParaRPr>
          </a:p>
        </p:txBody>
      </p:sp>
    </p:spTree>
    <p:extLst>
      <p:ext uri="{BB962C8B-B14F-4D97-AF65-F5344CB8AC3E}">
        <p14:creationId xmlns:p14="http://schemas.microsoft.com/office/powerpoint/2010/main" xmlns="" val="98640971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xmlns="" val="1128758899"/>
              </p:ext>
            </p:extLst>
          </p:nvPr>
        </p:nvGraphicFramePr>
        <p:xfrm>
          <a:off x="1242412" y="1299410"/>
          <a:ext cx="9056620" cy="5182402"/>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359567" y="486018"/>
            <a:ext cx="8229601" cy="523220"/>
          </a:xfrm>
          <a:prstGeom prst="rect">
            <a:avLst/>
          </a:prstGeom>
          <a:noFill/>
        </p:spPr>
        <p:txBody>
          <a:bodyPr wrap="square" rtlCol="0">
            <a:spAutoFit/>
          </a:bodyPr>
          <a:lstStyle/>
          <a:p>
            <a:pPr algn="ctr"/>
            <a:r>
              <a:rPr lang="en-US" sz="2800" b="1" dirty="0" smtClean="0">
                <a:solidFill>
                  <a:schemeClr val="bg1"/>
                </a:solidFill>
              </a:rPr>
              <a:t>GHHI Outcomes</a:t>
            </a:r>
            <a:endParaRPr lang="en-US" sz="2800" b="1" dirty="0">
              <a:solidFill>
                <a:schemeClr val="bg1"/>
              </a:solidFill>
            </a:endParaRPr>
          </a:p>
        </p:txBody>
      </p:sp>
    </p:spTree>
    <p:extLst>
      <p:ext uri="{BB962C8B-B14F-4D97-AF65-F5344CB8AC3E}">
        <p14:creationId xmlns:p14="http://schemas.microsoft.com/office/powerpoint/2010/main" xmlns="" val="136329930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2538663"/>
            <a:ext cx="10363200" cy="3128210"/>
          </a:xfrm>
        </p:spPr>
        <p:txBody>
          <a:bodyPr/>
          <a:lstStyle/>
          <a:p>
            <a:r>
              <a:rPr lang="en-US" sz="3200" dirty="0" smtClean="0">
                <a:solidFill>
                  <a:schemeClr val="bg1"/>
                </a:solidFill>
              </a:rPr>
              <a:t>City hall annex</a:t>
            </a:r>
            <a:br>
              <a:rPr lang="en-US" sz="3200" dirty="0" smtClean="0">
                <a:solidFill>
                  <a:schemeClr val="bg1"/>
                </a:solidFill>
              </a:rPr>
            </a:br>
            <a:r>
              <a:rPr lang="en-US" sz="3200" dirty="0" smtClean="0">
                <a:solidFill>
                  <a:schemeClr val="bg1"/>
                </a:solidFill>
              </a:rPr>
              <a:t>1300 Main St</a:t>
            </a:r>
            <a:br>
              <a:rPr lang="en-US" sz="3200" dirty="0" smtClean="0">
                <a:solidFill>
                  <a:schemeClr val="bg1"/>
                </a:solidFill>
              </a:rPr>
            </a:br>
            <a:r>
              <a:rPr lang="en-US" sz="3200" dirty="0" err="1" smtClean="0">
                <a:solidFill>
                  <a:schemeClr val="bg1"/>
                </a:solidFill>
              </a:rPr>
              <a:t>dubuque</a:t>
            </a:r>
            <a:r>
              <a:rPr lang="en-US" sz="3200" dirty="0" smtClean="0">
                <a:solidFill>
                  <a:schemeClr val="bg1"/>
                </a:solidFill>
              </a:rPr>
              <a:t>, </a:t>
            </a:r>
            <a:r>
              <a:rPr lang="en-US" sz="3200" dirty="0" err="1" smtClean="0">
                <a:solidFill>
                  <a:schemeClr val="bg1"/>
                </a:solidFill>
              </a:rPr>
              <a:t>ia</a:t>
            </a:r>
            <a:r>
              <a:rPr lang="en-US" sz="3200" dirty="0" smtClean="0">
                <a:solidFill>
                  <a:schemeClr val="bg1"/>
                </a:solidFill>
              </a:rPr>
              <a:t> 52001</a:t>
            </a:r>
            <a:br>
              <a:rPr lang="en-US" sz="3200" dirty="0" smtClean="0">
                <a:solidFill>
                  <a:schemeClr val="bg1"/>
                </a:solidFill>
              </a:rPr>
            </a:br>
            <a:r>
              <a:rPr lang="en-US" sz="3200" dirty="0">
                <a:solidFill>
                  <a:schemeClr val="bg1"/>
                </a:solidFill>
              </a:rPr>
              <a:t/>
            </a:r>
            <a:br>
              <a:rPr lang="en-US" sz="3200" dirty="0">
                <a:solidFill>
                  <a:schemeClr val="bg1"/>
                </a:solidFill>
              </a:rPr>
            </a:br>
            <a:r>
              <a:rPr lang="en-US" sz="3200" dirty="0" smtClean="0">
                <a:solidFill>
                  <a:schemeClr val="bg1"/>
                </a:solidFill>
              </a:rPr>
              <a:t>(563) 589-4181</a:t>
            </a:r>
            <a:br>
              <a:rPr lang="en-US" sz="3200" dirty="0" smtClean="0">
                <a:solidFill>
                  <a:schemeClr val="bg1"/>
                </a:solidFill>
              </a:rPr>
            </a:br>
            <a:r>
              <a:rPr lang="en-US" sz="3200" dirty="0" smtClean="0">
                <a:solidFill>
                  <a:schemeClr val="bg1"/>
                </a:solidFill>
              </a:rPr>
              <a:t>mcorriga@cityofdubuque.org</a:t>
            </a:r>
            <a:endParaRPr lang="en-US" sz="3200" dirty="0">
              <a:solidFill>
                <a:schemeClr val="bg1"/>
              </a:solidFill>
            </a:endParaRPr>
          </a:p>
        </p:txBody>
      </p:sp>
      <p:sp>
        <p:nvSpPr>
          <p:cNvPr id="3" name="Text Placeholder 2"/>
          <p:cNvSpPr>
            <a:spLocks noGrp="1"/>
          </p:cNvSpPr>
          <p:nvPr>
            <p:ph type="body" idx="1"/>
          </p:nvPr>
        </p:nvSpPr>
        <p:spPr>
          <a:xfrm>
            <a:off x="975116" y="753060"/>
            <a:ext cx="10363200" cy="1500187"/>
          </a:xfrm>
        </p:spPr>
        <p:txBody>
          <a:bodyPr/>
          <a:lstStyle/>
          <a:p>
            <a:pPr algn="r"/>
            <a:r>
              <a:rPr lang="en-US" sz="4000" i="1" dirty="0" smtClean="0"/>
              <a:t>Mary Rose Corrigan, Public Health Specialist</a:t>
            </a:r>
            <a:br>
              <a:rPr lang="en-US" sz="4000" i="1" dirty="0" smtClean="0"/>
            </a:br>
            <a:r>
              <a:rPr lang="en-US" sz="4000" i="1" dirty="0" smtClean="0"/>
              <a:t>City of Dubuque</a:t>
            </a:r>
          </a:p>
        </p:txBody>
      </p:sp>
      <p:sp>
        <p:nvSpPr>
          <p:cNvPr id="4" name="Slide Number Placeholder 3"/>
          <p:cNvSpPr>
            <a:spLocks noGrp="1"/>
          </p:cNvSpPr>
          <p:nvPr>
            <p:ph type="sldNum" sz="quarter" idx="10"/>
          </p:nvPr>
        </p:nvSpPr>
        <p:spPr/>
        <p:txBody>
          <a:bodyPr/>
          <a:lstStyle/>
          <a:p>
            <a:pPr>
              <a:defRPr/>
            </a:pPr>
            <a:fld id="{9A8291F5-3A3B-4495-AECD-A6E2011BB2BB}" type="slidenum">
              <a:rPr lang="en-US" smtClean="0">
                <a:solidFill>
                  <a:srgbClr val="FFFFFF"/>
                </a:solidFill>
              </a:rPr>
              <a:pPr>
                <a:defRPr/>
              </a:pPr>
              <a:t>34</a:t>
            </a:fld>
            <a:endParaRPr lang="en-US">
              <a:solidFill>
                <a:srgbClr val="FFFFFF"/>
              </a:solidFill>
            </a:endParaRPr>
          </a:p>
        </p:txBody>
      </p:sp>
    </p:spTree>
    <p:extLst>
      <p:ext uri="{BB962C8B-B14F-4D97-AF65-F5344CB8AC3E}">
        <p14:creationId xmlns:p14="http://schemas.microsoft.com/office/powerpoint/2010/main" xmlns="" val="203450097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Model_Orange.JPG"/>
          <p:cNvPicPr>
            <a:picLocks noChangeAspect="1"/>
          </p:cNvPicPr>
          <p:nvPr/>
        </p:nvPicPr>
        <p:blipFill>
          <a:blip r:embed="rId2" cstate="print"/>
          <a:stretch>
            <a:fillRect/>
          </a:stretch>
        </p:blipFill>
        <p:spPr>
          <a:xfrm>
            <a:off x="3585411" y="0"/>
            <a:ext cx="4559968" cy="3523613"/>
          </a:xfrm>
          <a:prstGeom prst="rect">
            <a:avLst/>
          </a:prstGeom>
        </p:spPr>
      </p:pic>
      <p:sp>
        <p:nvSpPr>
          <p:cNvPr id="5" name="TextBox 4"/>
          <p:cNvSpPr txBox="1"/>
          <p:nvPr/>
        </p:nvSpPr>
        <p:spPr>
          <a:xfrm>
            <a:off x="3125879" y="2934179"/>
            <a:ext cx="7281436" cy="3139321"/>
          </a:xfrm>
          <a:prstGeom prst="rect">
            <a:avLst/>
          </a:prstGeom>
          <a:noFill/>
        </p:spPr>
        <p:txBody>
          <a:bodyPr wrap="square" rtlCol="0">
            <a:spAutoFit/>
          </a:bodyPr>
          <a:lstStyle/>
          <a:p>
            <a:r>
              <a:rPr lang="en-US" b="1" dirty="0">
                <a:solidFill>
                  <a:prstClr val="black"/>
                </a:solidFill>
                <a:latin typeface="Calibri"/>
              </a:rPr>
              <a:t>Green Buildings: </a:t>
            </a:r>
            <a:r>
              <a:rPr lang="en-US" dirty="0">
                <a:solidFill>
                  <a:prstClr val="black"/>
                </a:solidFill>
                <a:latin typeface="Calibri"/>
              </a:rPr>
              <a:t>a productive and healthy built environment.</a:t>
            </a:r>
          </a:p>
          <a:p>
            <a:endParaRPr lang="en-US" b="1" dirty="0">
              <a:solidFill>
                <a:prstClr val="black"/>
              </a:solidFill>
              <a:latin typeface="Calibri"/>
            </a:endParaRPr>
          </a:p>
          <a:p>
            <a:r>
              <a:rPr lang="en-US" b="1" dirty="0">
                <a:solidFill>
                  <a:prstClr val="black"/>
                </a:solidFill>
                <a:latin typeface="Calibri"/>
              </a:rPr>
              <a:t>Healthy Local Foods: </a:t>
            </a:r>
            <a:r>
              <a:rPr lang="en-US" dirty="0">
                <a:solidFill>
                  <a:prstClr val="black"/>
                </a:solidFill>
                <a:latin typeface="Calibri"/>
              </a:rPr>
              <a:t>the benefits of wholesome food from local producers, distributors, farms, gardens and hunters.</a:t>
            </a:r>
          </a:p>
          <a:p>
            <a:endParaRPr lang="en-US" dirty="0">
              <a:solidFill>
                <a:prstClr val="black"/>
              </a:solidFill>
              <a:latin typeface="Calibri"/>
            </a:endParaRPr>
          </a:p>
          <a:p>
            <a:r>
              <a:rPr lang="en-US" b="1" dirty="0">
                <a:solidFill>
                  <a:prstClr val="black"/>
                </a:solidFill>
                <a:latin typeface="Calibri"/>
              </a:rPr>
              <a:t>Community Knowledge: </a:t>
            </a:r>
            <a:r>
              <a:rPr lang="en-US" dirty="0">
                <a:solidFill>
                  <a:prstClr val="black"/>
                </a:solidFill>
                <a:latin typeface="Calibri"/>
              </a:rPr>
              <a:t>education, empowerment and engagement to achieve economic prosperity, environmental integrity and social/cultural vibrancy.</a:t>
            </a:r>
          </a:p>
          <a:p>
            <a:endParaRPr lang="en-US" dirty="0">
              <a:solidFill>
                <a:prstClr val="black"/>
              </a:solidFill>
              <a:latin typeface="Calibri"/>
            </a:endParaRPr>
          </a:p>
          <a:p>
            <a:r>
              <a:rPr lang="en-US" b="1" dirty="0">
                <a:solidFill>
                  <a:prstClr val="black"/>
                </a:solidFill>
                <a:latin typeface="Calibri"/>
              </a:rPr>
              <a:t>Reasonable Mobility: </a:t>
            </a:r>
            <a:r>
              <a:rPr lang="en-US" dirty="0">
                <a:solidFill>
                  <a:prstClr val="black"/>
                </a:solidFill>
                <a:latin typeface="Calibri"/>
              </a:rPr>
              <a:t>safe, reasonable and equitable choices to access live, work and play opportunities.</a:t>
            </a:r>
          </a:p>
        </p:txBody>
      </p:sp>
      <p:pic>
        <p:nvPicPr>
          <p:cNvPr id="6" name="Picture 5" descr="green buildings.jpg"/>
          <p:cNvPicPr>
            <a:picLocks noChangeAspect="1"/>
          </p:cNvPicPr>
          <p:nvPr/>
        </p:nvPicPr>
        <p:blipFill>
          <a:blip r:embed="rId3" cstate="print"/>
          <a:stretch>
            <a:fillRect/>
          </a:stretch>
        </p:blipFill>
        <p:spPr>
          <a:xfrm>
            <a:off x="2310064" y="2547083"/>
            <a:ext cx="815815" cy="774192"/>
          </a:xfrm>
          <a:prstGeom prst="rect">
            <a:avLst/>
          </a:prstGeom>
        </p:spPr>
      </p:pic>
      <p:pic>
        <p:nvPicPr>
          <p:cNvPr id="7" name="Picture 6" descr="healthy local food.jpg"/>
          <p:cNvPicPr>
            <a:picLocks noChangeAspect="1"/>
          </p:cNvPicPr>
          <p:nvPr/>
        </p:nvPicPr>
        <p:blipFill>
          <a:blip r:embed="rId4" cstate="print"/>
          <a:stretch>
            <a:fillRect/>
          </a:stretch>
        </p:blipFill>
        <p:spPr>
          <a:xfrm>
            <a:off x="2278067" y="3413119"/>
            <a:ext cx="815815" cy="774192"/>
          </a:xfrm>
          <a:prstGeom prst="rect">
            <a:avLst/>
          </a:prstGeom>
        </p:spPr>
      </p:pic>
      <p:pic>
        <p:nvPicPr>
          <p:cNvPr id="8" name="Picture 7" descr="community knowledge.jpg"/>
          <p:cNvPicPr>
            <a:picLocks noChangeAspect="1"/>
          </p:cNvPicPr>
          <p:nvPr/>
        </p:nvPicPr>
        <p:blipFill>
          <a:blip r:embed="rId5" cstate="print"/>
          <a:stretch>
            <a:fillRect/>
          </a:stretch>
        </p:blipFill>
        <p:spPr>
          <a:xfrm>
            <a:off x="2273970" y="4379495"/>
            <a:ext cx="819912" cy="778080"/>
          </a:xfrm>
          <a:prstGeom prst="rect">
            <a:avLst/>
          </a:prstGeom>
        </p:spPr>
      </p:pic>
      <p:pic>
        <p:nvPicPr>
          <p:cNvPr id="9" name="Picture 8" descr="reasonable mobility.jpg"/>
          <p:cNvPicPr>
            <a:picLocks noChangeAspect="1"/>
          </p:cNvPicPr>
          <p:nvPr/>
        </p:nvPicPr>
        <p:blipFill>
          <a:blip r:embed="rId6" cstate="print"/>
          <a:stretch>
            <a:fillRect/>
          </a:stretch>
        </p:blipFill>
        <p:spPr>
          <a:xfrm>
            <a:off x="2310064" y="5416296"/>
            <a:ext cx="815815" cy="774192"/>
          </a:xfrm>
          <a:prstGeom prst="rect">
            <a:avLst/>
          </a:prstGeom>
        </p:spPr>
      </p:pic>
    </p:spTree>
    <p:extLst>
      <p:ext uri="{BB962C8B-B14F-4D97-AF65-F5344CB8AC3E}">
        <p14:creationId xmlns:p14="http://schemas.microsoft.com/office/powerpoint/2010/main" xmlns="" val="266738942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p:cNvSpPr txBox="1"/>
          <p:nvPr/>
        </p:nvSpPr>
        <p:spPr>
          <a:xfrm>
            <a:off x="4038600" y="2278083"/>
            <a:ext cx="6477000" cy="3693319"/>
          </a:xfrm>
          <a:prstGeom prst="rect">
            <a:avLst/>
          </a:prstGeom>
          <a:noFill/>
        </p:spPr>
        <p:txBody>
          <a:bodyPr wrap="square" rtlCol="0">
            <a:spAutoFit/>
          </a:bodyPr>
          <a:lstStyle/>
          <a:p>
            <a:r>
              <a:rPr lang="en-US" b="1" dirty="0">
                <a:solidFill>
                  <a:prstClr val="black"/>
                </a:solidFill>
                <a:latin typeface="Calibri"/>
              </a:rPr>
              <a:t>Regional Economy: </a:t>
            </a:r>
            <a:r>
              <a:rPr lang="en-US" dirty="0">
                <a:solidFill>
                  <a:prstClr val="black"/>
                </a:solidFill>
                <a:latin typeface="Calibri"/>
              </a:rPr>
              <a:t>a diversified regional economy with opportunities for new and green markets, jobs, products and services.</a:t>
            </a:r>
          </a:p>
          <a:p>
            <a:endParaRPr lang="en-US" dirty="0">
              <a:solidFill>
                <a:prstClr val="black"/>
              </a:solidFill>
              <a:latin typeface="Calibri"/>
            </a:endParaRPr>
          </a:p>
          <a:p>
            <a:r>
              <a:rPr lang="en-US" b="1" dirty="0">
                <a:solidFill>
                  <a:prstClr val="black"/>
                </a:solidFill>
                <a:latin typeface="Calibri"/>
              </a:rPr>
              <a:t>Smart Energy Use: </a:t>
            </a:r>
            <a:r>
              <a:rPr lang="en-US" dirty="0">
                <a:solidFill>
                  <a:prstClr val="black"/>
                </a:solidFill>
                <a:latin typeface="Calibri"/>
              </a:rPr>
              <a:t>energy conservation and expanded use of renewable energy as a means to save money and protect the environment.</a:t>
            </a:r>
          </a:p>
          <a:p>
            <a:endParaRPr lang="en-US" dirty="0">
              <a:solidFill>
                <a:prstClr val="black"/>
              </a:solidFill>
              <a:latin typeface="Calibri"/>
            </a:endParaRPr>
          </a:p>
          <a:p>
            <a:r>
              <a:rPr lang="en-US" b="1" dirty="0">
                <a:solidFill>
                  <a:prstClr val="black"/>
                </a:solidFill>
                <a:latin typeface="Calibri"/>
              </a:rPr>
              <a:t>Resource Management: </a:t>
            </a:r>
            <a:r>
              <a:rPr lang="en-US" dirty="0">
                <a:solidFill>
                  <a:prstClr val="black"/>
                </a:solidFill>
                <a:latin typeface="Calibri"/>
              </a:rPr>
              <a:t>the benefits of reducing, reusing and recycling resources.</a:t>
            </a:r>
          </a:p>
          <a:p>
            <a:endParaRPr lang="en-US" dirty="0">
              <a:solidFill>
                <a:prstClr val="black"/>
              </a:solidFill>
              <a:latin typeface="Calibri"/>
            </a:endParaRPr>
          </a:p>
          <a:p>
            <a:r>
              <a:rPr lang="en-US" b="1" dirty="0">
                <a:solidFill>
                  <a:prstClr val="black"/>
                </a:solidFill>
                <a:latin typeface="Calibri"/>
              </a:rPr>
              <a:t>Community Design: </a:t>
            </a:r>
            <a:r>
              <a:rPr lang="en-US" dirty="0">
                <a:solidFill>
                  <a:prstClr val="black"/>
                </a:solidFill>
                <a:latin typeface="Calibri"/>
              </a:rPr>
              <a:t>the built environment of the past, present and future which contributes to its identity, heritage and sense of place.</a:t>
            </a:r>
          </a:p>
        </p:txBody>
      </p:sp>
      <p:pic>
        <p:nvPicPr>
          <p:cNvPr id="8" name="Picture 7" descr="regional_economy.jpg"/>
          <p:cNvPicPr>
            <a:picLocks noChangeAspect="1"/>
          </p:cNvPicPr>
          <p:nvPr/>
        </p:nvPicPr>
        <p:blipFill>
          <a:blip r:embed="rId2" cstate="print"/>
          <a:stretch>
            <a:fillRect/>
          </a:stretch>
        </p:blipFill>
        <p:spPr>
          <a:xfrm>
            <a:off x="2743200" y="2201882"/>
            <a:ext cx="896112" cy="850392"/>
          </a:xfrm>
          <a:prstGeom prst="rect">
            <a:avLst/>
          </a:prstGeom>
        </p:spPr>
      </p:pic>
      <p:pic>
        <p:nvPicPr>
          <p:cNvPr id="9" name="Picture 8" descr="smart energy.jpg"/>
          <p:cNvPicPr>
            <a:picLocks noChangeAspect="1"/>
          </p:cNvPicPr>
          <p:nvPr/>
        </p:nvPicPr>
        <p:blipFill>
          <a:blip r:embed="rId3" cstate="print"/>
          <a:stretch>
            <a:fillRect/>
          </a:stretch>
        </p:blipFill>
        <p:spPr>
          <a:xfrm>
            <a:off x="2819400" y="3268682"/>
            <a:ext cx="896112" cy="850392"/>
          </a:xfrm>
          <a:prstGeom prst="rect">
            <a:avLst/>
          </a:prstGeom>
        </p:spPr>
      </p:pic>
      <p:pic>
        <p:nvPicPr>
          <p:cNvPr id="10" name="Picture 9" descr="resource use.jpg"/>
          <p:cNvPicPr>
            <a:picLocks noChangeAspect="1"/>
          </p:cNvPicPr>
          <p:nvPr/>
        </p:nvPicPr>
        <p:blipFill>
          <a:blip r:embed="rId4" cstate="print"/>
          <a:stretch>
            <a:fillRect/>
          </a:stretch>
        </p:blipFill>
        <p:spPr>
          <a:xfrm>
            <a:off x="2819400" y="4335482"/>
            <a:ext cx="802968" cy="762000"/>
          </a:xfrm>
          <a:prstGeom prst="rect">
            <a:avLst/>
          </a:prstGeom>
        </p:spPr>
      </p:pic>
      <p:pic>
        <p:nvPicPr>
          <p:cNvPr id="11" name="Picture 10" descr="Green Comm Design.jpg"/>
          <p:cNvPicPr>
            <a:picLocks noChangeAspect="1"/>
          </p:cNvPicPr>
          <p:nvPr/>
        </p:nvPicPr>
        <p:blipFill>
          <a:blip r:embed="rId5" cstate="print"/>
          <a:stretch>
            <a:fillRect/>
          </a:stretch>
        </p:blipFill>
        <p:spPr>
          <a:xfrm>
            <a:off x="2743200" y="5326082"/>
            <a:ext cx="896112" cy="768096"/>
          </a:xfrm>
          <a:prstGeom prst="rect">
            <a:avLst/>
          </a:prstGeom>
        </p:spPr>
      </p:pic>
      <p:pic>
        <p:nvPicPr>
          <p:cNvPr id="12" name="Picture 11" descr="Model_Purple.JPG"/>
          <p:cNvPicPr>
            <a:picLocks noChangeAspect="1"/>
          </p:cNvPicPr>
          <p:nvPr/>
        </p:nvPicPr>
        <p:blipFill>
          <a:blip r:embed="rId6" cstate="print"/>
          <a:stretch>
            <a:fillRect/>
          </a:stretch>
        </p:blipFill>
        <p:spPr>
          <a:xfrm>
            <a:off x="4379495" y="229132"/>
            <a:ext cx="3850105" cy="2048586"/>
          </a:xfrm>
          <a:prstGeom prst="rect">
            <a:avLst/>
          </a:prstGeom>
        </p:spPr>
      </p:pic>
    </p:spTree>
    <p:extLst>
      <p:ext uri="{BB962C8B-B14F-4D97-AF65-F5344CB8AC3E}">
        <p14:creationId xmlns:p14="http://schemas.microsoft.com/office/powerpoint/2010/main" xmlns="" val="398869016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Model_Green_1.JPG"/>
          <p:cNvPicPr>
            <a:picLocks noChangeAspect="1"/>
          </p:cNvPicPr>
          <p:nvPr/>
        </p:nvPicPr>
        <p:blipFill>
          <a:blip r:embed="rId2" cstate="print"/>
          <a:stretch>
            <a:fillRect/>
          </a:stretch>
        </p:blipFill>
        <p:spPr>
          <a:xfrm>
            <a:off x="4231105" y="0"/>
            <a:ext cx="3721768" cy="2875912"/>
          </a:xfrm>
          <a:prstGeom prst="rect">
            <a:avLst/>
          </a:prstGeom>
        </p:spPr>
      </p:pic>
      <p:pic>
        <p:nvPicPr>
          <p:cNvPr id="5" name="Picture 4" descr="air.jpg"/>
          <p:cNvPicPr>
            <a:picLocks noChangeAspect="1"/>
          </p:cNvPicPr>
          <p:nvPr/>
        </p:nvPicPr>
        <p:blipFill>
          <a:blip r:embed="rId3" cstate="print"/>
          <a:stretch>
            <a:fillRect/>
          </a:stretch>
        </p:blipFill>
        <p:spPr>
          <a:xfrm>
            <a:off x="2895600" y="2550775"/>
            <a:ext cx="896112" cy="850392"/>
          </a:xfrm>
          <a:prstGeom prst="rect">
            <a:avLst/>
          </a:prstGeom>
        </p:spPr>
      </p:pic>
      <p:pic>
        <p:nvPicPr>
          <p:cNvPr id="6" name="Picture 5" descr="water.jpg"/>
          <p:cNvPicPr>
            <a:picLocks noChangeAspect="1"/>
          </p:cNvPicPr>
          <p:nvPr/>
        </p:nvPicPr>
        <p:blipFill>
          <a:blip r:embed="rId4" cstate="print"/>
          <a:stretch>
            <a:fillRect/>
          </a:stretch>
        </p:blipFill>
        <p:spPr>
          <a:xfrm>
            <a:off x="2819400" y="3493169"/>
            <a:ext cx="896112" cy="850392"/>
          </a:xfrm>
          <a:prstGeom prst="rect">
            <a:avLst/>
          </a:prstGeom>
        </p:spPr>
      </p:pic>
      <p:pic>
        <p:nvPicPr>
          <p:cNvPr id="7" name="Picture 6" descr="plants_animals.jpg"/>
          <p:cNvPicPr>
            <a:picLocks noChangeAspect="1"/>
          </p:cNvPicPr>
          <p:nvPr/>
        </p:nvPicPr>
        <p:blipFill>
          <a:blip r:embed="rId5" cstate="print"/>
          <a:stretch>
            <a:fillRect/>
          </a:stretch>
        </p:blipFill>
        <p:spPr>
          <a:xfrm>
            <a:off x="2782182" y="4478132"/>
            <a:ext cx="896112" cy="850392"/>
          </a:xfrm>
          <a:prstGeom prst="rect">
            <a:avLst/>
          </a:prstGeom>
        </p:spPr>
      </p:pic>
      <p:sp>
        <p:nvSpPr>
          <p:cNvPr id="8" name="TextBox 7"/>
          <p:cNvSpPr txBox="1"/>
          <p:nvPr/>
        </p:nvSpPr>
        <p:spPr>
          <a:xfrm>
            <a:off x="4038600" y="2743201"/>
            <a:ext cx="5715000" cy="2585323"/>
          </a:xfrm>
          <a:prstGeom prst="rect">
            <a:avLst/>
          </a:prstGeom>
          <a:noFill/>
        </p:spPr>
        <p:txBody>
          <a:bodyPr wrap="square" rtlCol="0">
            <a:spAutoFit/>
          </a:bodyPr>
          <a:lstStyle/>
          <a:p>
            <a:r>
              <a:rPr lang="en-US" b="1" dirty="0">
                <a:solidFill>
                  <a:prstClr val="black"/>
                </a:solidFill>
                <a:latin typeface="Calibri"/>
              </a:rPr>
              <a:t>Healthy Air: </a:t>
            </a:r>
            <a:r>
              <a:rPr lang="en-US" dirty="0">
                <a:solidFill>
                  <a:prstClr val="black"/>
                </a:solidFill>
                <a:latin typeface="Calibri"/>
              </a:rPr>
              <a:t>fresh, clean air, reduced greenhouse gas emissions and minimized health risks.</a:t>
            </a:r>
          </a:p>
          <a:p>
            <a:endParaRPr lang="en-US" dirty="0">
              <a:solidFill>
                <a:prstClr val="black"/>
              </a:solidFill>
              <a:latin typeface="Calibri"/>
            </a:endParaRPr>
          </a:p>
          <a:p>
            <a:r>
              <a:rPr lang="en-US" b="1" dirty="0">
                <a:solidFill>
                  <a:prstClr val="black"/>
                </a:solidFill>
                <a:latin typeface="Calibri"/>
              </a:rPr>
              <a:t>Clean Water: </a:t>
            </a:r>
            <a:r>
              <a:rPr lang="en-US" dirty="0">
                <a:solidFill>
                  <a:prstClr val="black"/>
                </a:solidFill>
                <a:latin typeface="Calibri"/>
              </a:rPr>
              <a:t>water as the source of life, seek to preserve and manage it in all forms.</a:t>
            </a:r>
          </a:p>
          <a:p>
            <a:endParaRPr lang="en-US" dirty="0">
              <a:solidFill>
                <a:prstClr val="black"/>
              </a:solidFill>
              <a:latin typeface="Calibri"/>
            </a:endParaRPr>
          </a:p>
          <a:p>
            <a:r>
              <a:rPr lang="en-US" b="1" dirty="0">
                <a:solidFill>
                  <a:prstClr val="black"/>
                </a:solidFill>
                <a:latin typeface="Calibri"/>
              </a:rPr>
              <a:t>Native Plants &amp; Animals: </a:t>
            </a:r>
            <a:r>
              <a:rPr lang="en-US" dirty="0">
                <a:solidFill>
                  <a:prstClr val="black"/>
                </a:solidFill>
                <a:latin typeface="Calibri"/>
              </a:rPr>
              <a:t>biodiversity through the preservation, restoration and connection of nature and people.</a:t>
            </a:r>
          </a:p>
        </p:txBody>
      </p:sp>
    </p:spTree>
    <p:extLst>
      <p:ext uri="{BB962C8B-B14F-4D97-AF65-F5344CB8AC3E}">
        <p14:creationId xmlns:p14="http://schemas.microsoft.com/office/powerpoint/2010/main" xmlns="" val="7233267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R="228600" lvl="0" eaLnBrk="0" fontAlgn="base" hangingPunct="0">
              <a:lnSpc>
                <a:spcPct val="100000"/>
              </a:lnSpc>
              <a:spcAft>
                <a:spcPct val="0"/>
              </a:spcAft>
            </a:pPr>
            <a:r>
              <a:rPr lang="en-US" i="1" dirty="0" smtClean="0">
                <a:solidFill>
                  <a:srgbClr val="000000"/>
                </a:solidFill>
                <a:latin typeface="Calibri" panose="020F0502020204030204" pitchFamily="34" charset="0"/>
              </a:rPr>
              <a:t/>
            </a:r>
            <a:br>
              <a:rPr lang="en-US" i="1" dirty="0" smtClean="0">
                <a:solidFill>
                  <a:srgbClr val="000000"/>
                </a:solidFill>
                <a:latin typeface="Calibri" panose="020F0502020204030204" pitchFamily="34" charset="0"/>
              </a:rPr>
            </a:br>
            <a:r>
              <a:rPr lang="en-US" i="1" dirty="0">
                <a:solidFill>
                  <a:srgbClr val="000000"/>
                </a:solidFill>
                <a:latin typeface="Calibri" panose="020F0502020204030204" pitchFamily="34" charset="0"/>
              </a:rPr>
              <a:t/>
            </a:r>
            <a:br>
              <a:rPr lang="en-US" i="1" dirty="0">
                <a:solidFill>
                  <a:srgbClr val="000000"/>
                </a:solidFill>
                <a:latin typeface="Calibri" panose="020F0502020204030204" pitchFamily="34" charset="0"/>
              </a:rPr>
            </a:br>
            <a:r>
              <a:rPr lang="en-US" i="1" dirty="0" smtClean="0">
                <a:solidFill>
                  <a:srgbClr val="000000"/>
                </a:solidFill>
                <a:latin typeface="Calibri" panose="020F0502020204030204" pitchFamily="34" charset="0"/>
              </a:rPr>
              <a:t/>
            </a:r>
            <a:br>
              <a:rPr lang="en-US" i="1" dirty="0" smtClean="0">
                <a:solidFill>
                  <a:srgbClr val="000000"/>
                </a:solidFill>
                <a:latin typeface="Calibri" panose="020F0502020204030204" pitchFamily="34" charset="0"/>
              </a:rPr>
            </a:br>
            <a:r>
              <a:rPr lang="en-US" i="1" dirty="0" smtClean="0">
                <a:solidFill>
                  <a:srgbClr val="000000"/>
                </a:solidFill>
                <a:latin typeface="Calibri" panose="020F0502020204030204" pitchFamily="34" charset="0"/>
              </a:rPr>
              <a:t>Energy </a:t>
            </a:r>
            <a:r>
              <a:rPr lang="en-US" i="1" dirty="0">
                <a:solidFill>
                  <a:srgbClr val="000000"/>
                </a:solidFill>
                <a:latin typeface="Calibri" panose="020F0502020204030204" pitchFamily="34" charset="0"/>
              </a:rPr>
              <a:t>Assistance </a:t>
            </a:r>
            <a:r>
              <a:rPr lang="en-US" i="1" dirty="0" smtClean="0">
                <a:solidFill>
                  <a:srgbClr val="000000"/>
                </a:solidFill>
                <a:latin typeface="Calibri" panose="020F0502020204030204" pitchFamily="34" charset="0"/>
              </a:rPr>
              <a:t>—</a:t>
            </a:r>
            <a:r>
              <a:rPr lang="en-US" dirty="0" smtClean="0">
                <a:solidFill>
                  <a:srgbClr val="000000"/>
                </a:solidFill>
                <a:latin typeface="Calibri" panose="020F0502020204030204" pitchFamily="34" charset="0"/>
              </a:rPr>
              <a:t>households </a:t>
            </a:r>
            <a:r>
              <a:rPr lang="en-US" dirty="0">
                <a:solidFill>
                  <a:srgbClr val="000000"/>
                </a:solidFill>
                <a:latin typeface="Calibri" panose="020F0502020204030204" pitchFamily="34" charset="0"/>
              </a:rPr>
              <a:t>applying for energy assistance in the form of LIHEAP </a:t>
            </a:r>
            <a:br>
              <a:rPr lang="en-US" dirty="0">
                <a:solidFill>
                  <a:srgbClr val="000000"/>
                </a:solidFill>
                <a:latin typeface="Calibri" panose="020F0502020204030204" pitchFamily="34" charset="0"/>
              </a:rPr>
            </a:br>
            <a:r>
              <a:rPr lang="en-US" sz="4000" dirty="0">
                <a:solidFill>
                  <a:srgbClr val="000000"/>
                </a:solidFill>
                <a:latin typeface="Calibri" panose="020F0502020204030204" pitchFamily="34" charset="0"/>
              </a:rPr>
              <a:t/>
            </a:r>
            <a:br>
              <a:rPr lang="en-US" sz="4000" dirty="0">
                <a:solidFill>
                  <a:srgbClr val="000000"/>
                </a:solidFill>
                <a:latin typeface="Calibri" panose="020F0502020204030204" pitchFamily="34" charset="0"/>
              </a:rPr>
            </a:br>
            <a:r>
              <a:rPr lang="en-US" sz="4000" dirty="0">
                <a:solidFill>
                  <a:srgbClr val="000000"/>
                </a:solidFill>
                <a:latin typeface="Calibri" panose="020F0502020204030204" pitchFamily="34" charset="0"/>
              </a:rPr>
              <a:t/>
            </a:r>
            <a:br>
              <a:rPr lang="en-US" sz="4000" dirty="0">
                <a:solidFill>
                  <a:srgbClr val="000000"/>
                </a:solidFill>
                <a:latin typeface="Calibri" panose="020F0502020204030204" pitchFamily="34" charset="0"/>
              </a:rPr>
            </a:br>
            <a:r>
              <a:rPr lang="en-US" sz="4000" dirty="0">
                <a:solidFill>
                  <a:srgbClr val="000000"/>
                </a:solidFill>
                <a:latin typeface="Calibri" panose="020F0502020204030204" pitchFamily="34" charset="0"/>
              </a:rPr>
              <a:t>.  </a:t>
            </a:r>
            <a:r>
              <a:rPr lang="en-US" b="1" dirty="0">
                <a:solidFill>
                  <a:srgbClr val="000000"/>
                </a:solidFill>
                <a:latin typeface="Verdana" panose="020B0604030504040204" pitchFamily="34" charset="0"/>
              </a:rPr>
              <a:t/>
            </a:r>
            <a:br>
              <a:rPr lang="en-US" b="1" dirty="0">
                <a:solidFill>
                  <a:srgbClr val="000000"/>
                </a:solidFill>
                <a:latin typeface="Verdana" panose="020B0604030504040204" pitchFamily="34" charset="0"/>
              </a:rPr>
            </a:br>
            <a:endParaRPr lang="en-US" dirty="0"/>
          </a:p>
        </p:txBody>
      </p:sp>
      <p:graphicFrame>
        <p:nvGraphicFramePr>
          <p:cNvPr id="4" name="Content Placeholder 3"/>
          <p:cNvGraphicFramePr>
            <a:graphicFrameLocks noGrp="1" noChangeAspect="1"/>
          </p:cNvGraphicFramePr>
          <p:nvPr>
            <p:ph idx="1"/>
            <p:extLst>
              <p:ext uri="{D42A27DB-BD31-4B8C-83A1-F6EECF244321}">
                <p14:modId xmlns:p14="http://schemas.microsoft.com/office/powerpoint/2010/main" xmlns="" val="1381898349"/>
              </p:ext>
            </p:extLst>
          </p:nvPr>
        </p:nvGraphicFramePr>
        <p:xfrm>
          <a:off x="4570836" y="1690688"/>
          <a:ext cx="7371041" cy="4996715"/>
        </p:xfrm>
        <a:graphic>
          <a:graphicData uri="http://schemas.openxmlformats.org/presentationml/2006/ole">
            <p:oleObj spid="_x0000_s17429" name="Worksheet" r:id="rId3" imgW="3962462" imgH="2686109" progId="Excel.Sheet.12">
              <p:embed/>
            </p:oleObj>
          </a:graphicData>
        </a:graphic>
      </p:graphicFrame>
      <p:pic>
        <p:nvPicPr>
          <p:cNvPr id="5" name="Pictur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21397" y="1985275"/>
            <a:ext cx="3860800" cy="3187700"/>
          </a:xfrm>
          <a:prstGeom prst="rect">
            <a:avLst/>
          </a:prstGeom>
        </p:spPr>
      </p:pic>
    </p:spTree>
    <p:extLst>
      <p:ext uri="{BB962C8B-B14F-4D97-AF65-F5344CB8AC3E}">
        <p14:creationId xmlns:p14="http://schemas.microsoft.com/office/powerpoint/2010/main" xmlns="" val="380123125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eaLnBrk="0" fontAlgn="base" hangingPunct="0">
              <a:lnSpc>
                <a:spcPct val="100000"/>
              </a:lnSpc>
              <a:spcAft>
                <a:spcPct val="0"/>
              </a:spcAft>
            </a:pPr>
            <a:r>
              <a:rPr lang="en-US" b="1" dirty="0" smtClean="0">
                <a:solidFill>
                  <a:srgbClr val="000000"/>
                </a:solidFill>
                <a:latin typeface="Verdana" panose="020B0604030504040204" pitchFamily="34" charset="0"/>
              </a:rPr>
              <a:t/>
            </a:r>
            <a:br>
              <a:rPr lang="en-US" b="1" dirty="0" smtClean="0">
                <a:solidFill>
                  <a:srgbClr val="000000"/>
                </a:solidFill>
                <a:latin typeface="Verdana" panose="020B0604030504040204" pitchFamily="34" charset="0"/>
              </a:rPr>
            </a:br>
            <a:r>
              <a:rPr lang="en-US" b="1" dirty="0" smtClean="0">
                <a:solidFill>
                  <a:srgbClr val="000000"/>
                </a:solidFill>
                <a:latin typeface="Verdana" panose="020B0604030504040204" pitchFamily="34" charset="0"/>
              </a:rPr>
              <a:t>Smart </a:t>
            </a:r>
            <a:r>
              <a:rPr lang="en-US" b="1" dirty="0">
                <a:solidFill>
                  <a:srgbClr val="000000"/>
                </a:solidFill>
                <a:latin typeface="Verdana" panose="020B0604030504040204" pitchFamily="34" charset="0"/>
              </a:rPr>
              <a:t>Resource Use</a:t>
            </a:r>
            <a:br>
              <a:rPr lang="en-US" b="1" dirty="0">
                <a:solidFill>
                  <a:srgbClr val="000000"/>
                </a:solidFill>
                <a:latin typeface="Verdana" panose="020B0604030504040204" pitchFamily="34" charset="0"/>
              </a:rPr>
            </a:br>
            <a:r>
              <a:rPr lang="en-US" sz="4000" b="1" dirty="0">
                <a:solidFill>
                  <a:srgbClr val="000000"/>
                </a:solidFill>
                <a:latin typeface="Verdana" panose="020B0604030504040204" pitchFamily="34" charset="0"/>
              </a:rPr>
              <a:t>Theme: Water Use </a:t>
            </a:r>
            <a:r>
              <a:rPr lang="en-US" sz="5400" dirty="0">
                <a:latin typeface="Arial" panose="020B0604020202020204" pitchFamily="34" charset="0"/>
              </a:rPr>
              <a:t/>
            </a:r>
            <a:br>
              <a:rPr lang="en-US" sz="5400" dirty="0">
                <a:latin typeface="Arial" panose="020B0604020202020204" pitchFamily="34" charset="0"/>
              </a:rPr>
            </a:br>
            <a:endParaRPr lang="en-US" dirty="0"/>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14210" y="1896509"/>
            <a:ext cx="6278343" cy="378260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99CC00"/>
                </a:solidFill>
                <a:miter lim="800000"/>
                <a:headEnd/>
                <a:tailEnd/>
              </a14:hiddenLine>
            </a:ext>
            <a:ext uri="{AF507438-7753-43E0-B8FC-AC1667EBCBE1}">
              <a14:hiddenEffects xmlns:a14="http://schemas.microsoft.com/office/drawing/2010/main" xmlns="">
                <a:effectLst>
                  <a:outerShdw dist="35921" dir="2700000" algn="ctr" rotWithShape="0">
                    <a:srgbClr val="CCCCCC"/>
                  </a:outerShdw>
                </a:effectLst>
              </a14:hiddenEffects>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84819" y="2405362"/>
            <a:ext cx="3289300" cy="2705100"/>
          </a:xfrm>
          <a:prstGeom prst="rect">
            <a:avLst/>
          </a:prstGeom>
        </p:spPr>
      </p:pic>
    </p:spTree>
    <p:extLst>
      <p:ext uri="{BB962C8B-B14F-4D97-AF65-F5344CB8AC3E}">
        <p14:creationId xmlns:p14="http://schemas.microsoft.com/office/powerpoint/2010/main" xmlns="" val="380886133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200588" y="1606029"/>
            <a:ext cx="8300517" cy="5174952"/>
            <a:chOff x="108748591" y="110403751"/>
            <a:chExt cx="4795387" cy="2611465"/>
          </a:xfrm>
        </p:grpSpPr>
        <p:sp>
          <p:nvSpPr>
            <p:cNvPr id="3" name="Text Box 3"/>
            <p:cNvSpPr txBox="1">
              <a:spLocks noChangeArrowheads="1"/>
            </p:cNvSpPr>
            <p:nvPr/>
          </p:nvSpPr>
          <p:spPr bwMode="auto">
            <a:xfrm>
              <a:off x="110213464" y="110403751"/>
              <a:ext cx="3330514" cy="8971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99CC00"/>
                  </a:solidFill>
                  <a:miter lim="800000"/>
                  <a:headEnd/>
                  <a:tailEnd/>
                </a14:hiddenLine>
              </a:ext>
              <a:ext uri="{AF507438-7753-43E0-B8FC-AC1667EBCBE1}">
                <a14:hiddenEffects xmlns:a14="http://schemas.microsoft.com/office/drawing/2010/main" xmlns="">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anose="020B0604020202020204" pitchFamily="34" charset="0"/>
              </a:endParaRPr>
            </a:p>
          </p:txBody>
        </p:sp>
        <p:sp>
          <p:nvSpPr>
            <p:cNvPr id="4" name="Text Box 4"/>
            <p:cNvSpPr txBox="1">
              <a:spLocks noChangeArrowheads="1"/>
            </p:cNvSpPr>
            <p:nvPr/>
          </p:nvSpPr>
          <p:spPr bwMode="auto">
            <a:xfrm>
              <a:off x="108748591" y="112677942"/>
              <a:ext cx="2777490" cy="33727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99CC00"/>
                  </a:solidFill>
                  <a:miter lim="800000"/>
                  <a:headEnd/>
                  <a:tailEnd/>
                </a14:hiddenLine>
              </a:ext>
              <a:ext uri="{AF507438-7753-43E0-B8FC-AC1667EBCBE1}">
                <a14:hiddenEffects xmlns:a14="http://schemas.microsoft.com/office/drawing/2010/main" xmlns="">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Calibri" panose="020F0502020204030204" pitchFamily="34" charset="0"/>
                </a:rPr>
                <a:t>         </a:t>
              </a:r>
              <a:endParaRPr kumimoji="0" lang="en-US" sz="1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xmlns="" val="2666489677"/>
                </p:ext>
              </p:extLst>
            </p:nvPr>
          </p:nvGraphicFramePr>
          <p:xfrm>
            <a:off x="109762276" y="111012857"/>
            <a:ext cx="2759652" cy="1659898"/>
          </p:xfrm>
          <a:graphic>
            <a:graphicData uri="http://schemas.openxmlformats.org/presentationml/2006/ole">
              <p:oleObj spid="_x0000_s7222" name="Worksheet" r:id="rId4" imgW="3794841" imgH="2430781" progId="Excel.Sheet.12">
                <p:embed/>
              </p:oleObj>
            </a:graphicData>
          </a:graphic>
        </p:graphicFrame>
      </p:grpSp>
      <p:graphicFrame>
        <p:nvGraphicFramePr>
          <p:cNvPr id="6" name="Object 5"/>
          <p:cNvGraphicFramePr>
            <a:graphicFrameLocks noChangeAspect="1"/>
          </p:cNvGraphicFramePr>
          <p:nvPr>
            <p:extLst>
              <p:ext uri="{D42A27DB-BD31-4B8C-83A1-F6EECF244321}">
                <p14:modId xmlns:p14="http://schemas.microsoft.com/office/powerpoint/2010/main" xmlns="" val="533453478"/>
              </p:ext>
            </p:extLst>
          </p:nvPr>
        </p:nvGraphicFramePr>
        <p:xfrm>
          <a:off x="6553377" y="2760558"/>
          <a:ext cx="5265797" cy="3352070"/>
        </p:xfrm>
        <a:graphic>
          <a:graphicData uri="http://schemas.openxmlformats.org/presentationml/2006/ole">
            <p:oleObj spid="_x0000_s7223" name="Worksheet" r:id="rId5" imgW="2895555" imgH="2000160" progId="Excel.Sheet.12">
              <p:embed/>
            </p:oleObj>
          </a:graphicData>
        </a:graphic>
      </p:graphicFrame>
      <p:sp>
        <p:nvSpPr>
          <p:cNvPr id="7" name="Rectangle 6"/>
          <p:cNvSpPr/>
          <p:nvPr/>
        </p:nvSpPr>
        <p:spPr>
          <a:xfrm>
            <a:off x="677137" y="5989518"/>
            <a:ext cx="2218877" cy="246221"/>
          </a:xfrm>
          <a:prstGeom prst="rect">
            <a:avLst/>
          </a:prstGeom>
        </p:spPr>
        <p:txBody>
          <a:bodyPr wrap="none">
            <a:spAutoFit/>
          </a:bodyPr>
          <a:lstStyle/>
          <a:p>
            <a:r>
              <a:rPr kumimoji="0" lang="en-US" sz="1000" b="0" i="0" u="none" strike="noStrike" cap="none" normalizeH="0" baseline="0" dirty="0" smtClean="0">
                <a:ln>
                  <a:noFill/>
                </a:ln>
                <a:solidFill>
                  <a:srgbClr val="000000"/>
                </a:solidFill>
                <a:effectLst/>
                <a:latin typeface="Calibri" panose="020F0502020204030204" pitchFamily="34" charset="0"/>
              </a:rPr>
              <a:t>Source: US Green Building Council, EPA</a:t>
            </a:r>
            <a:endParaRPr lang="en-US" sz="1000" dirty="0"/>
          </a:p>
        </p:txBody>
      </p:sp>
      <p:pic>
        <p:nvPicPr>
          <p:cNvPr id="10" name="Picture 9"/>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455431" y="0"/>
            <a:ext cx="3094271" cy="2593880"/>
          </a:xfrm>
          <a:prstGeom prst="rect">
            <a:avLst/>
          </a:prstGeom>
        </p:spPr>
      </p:pic>
      <p:sp>
        <p:nvSpPr>
          <p:cNvPr id="9" name="Text Box 7"/>
          <p:cNvSpPr txBox="1">
            <a:spLocks noChangeArrowheads="1"/>
          </p:cNvSpPr>
          <p:nvPr/>
        </p:nvSpPr>
        <p:spPr bwMode="auto">
          <a:xfrm>
            <a:off x="7230980" y="2165716"/>
            <a:ext cx="4199022" cy="4281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99CC00"/>
                </a:solidFill>
                <a:miter lim="800000"/>
                <a:headEnd/>
                <a:tailEnd/>
              </a14:hiddenLine>
            </a:ext>
            <a:ext uri="{AF507438-7753-43E0-B8FC-AC1667EBCBE1}">
              <a14:hiddenEffects xmlns:a14="http://schemas.microsoft.com/office/drawing/2010/main" xmlns="">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smtClean="0">
                <a:ln>
                  <a:noFill/>
                </a:ln>
                <a:solidFill>
                  <a:srgbClr val="000000"/>
                </a:solidFill>
                <a:effectLst/>
                <a:latin typeface="Calibri" panose="020F0502020204030204" pitchFamily="34" charset="0"/>
              </a:rPr>
              <a:t>% Non-Residential Green Buildings (2011)</a:t>
            </a:r>
            <a:endParaRPr kumimoji="0" lang="en-US" b="0" i="0" u="none" strike="noStrike" cap="none" normalizeH="0" baseline="0" dirty="0" smtClean="0">
              <a:ln>
                <a:noFill/>
              </a:ln>
              <a:solidFill>
                <a:schemeClr val="tx1"/>
              </a:solidFill>
              <a:effectLst/>
              <a:latin typeface="Arial" panose="020B0604020202020204" pitchFamily="34" charset="0"/>
            </a:endParaRPr>
          </a:p>
        </p:txBody>
      </p:sp>
      <p:sp>
        <p:nvSpPr>
          <p:cNvPr id="8" name="Rectangle 7"/>
          <p:cNvSpPr/>
          <p:nvPr/>
        </p:nvSpPr>
        <p:spPr>
          <a:xfrm>
            <a:off x="1034871" y="2224548"/>
            <a:ext cx="4094328" cy="369332"/>
          </a:xfrm>
          <a:prstGeom prst="rect">
            <a:avLst/>
          </a:prstGeom>
        </p:spPr>
        <p:txBody>
          <a:bodyPr wrap="square">
            <a:spAutoFit/>
          </a:bodyPr>
          <a:lstStyle/>
          <a:p>
            <a:pPr lvl="0" eaLnBrk="0" fontAlgn="base" hangingPunct="0">
              <a:spcBef>
                <a:spcPct val="0"/>
              </a:spcBef>
              <a:spcAft>
                <a:spcPct val="0"/>
              </a:spcAft>
            </a:pPr>
            <a:r>
              <a:rPr lang="en-US" b="1" dirty="0" smtClean="0">
                <a:solidFill>
                  <a:srgbClr val="000000"/>
                </a:solidFill>
                <a:latin typeface="Calibri" panose="020F0502020204030204" pitchFamily="34" charset="0"/>
              </a:rPr>
              <a:t>Energy </a:t>
            </a:r>
            <a:r>
              <a:rPr lang="en-US" b="1" dirty="0">
                <a:solidFill>
                  <a:srgbClr val="000000"/>
                </a:solidFill>
                <a:latin typeface="Calibri" panose="020F0502020204030204" pitchFamily="34" charset="0"/>
              </a:rPr>
              <a:t>Star and LEED Certified </a:t>
            </a:r>
            <a:r>
              <a:rPr lang="en-US" b="1" dirty="0" smtClean="0">
                <a:solidFill>
                  <a:srgbClr val="000000"/>
                </a:solidFill>
                <a:latin typeface="Calibri" panose="020F0502020204030204" pitchFamily="34" charset="0"/>
              </a:rPr>
              <a:t>Buildings</a:t>
            </a:r>
            <a:endParaRPr lang="en-US" sz="2800" dirty="0">
              <a:latin typeface="Arial" panose="020B0604020202020204" pitchFamily="34" charset="0"/>
            </a:endParaRPr>
          </a:p>
        </p:txBody>
      </p:sp>
    </p:spTree>
    <p:extLst>
      <p:ext uri="{BB962C8B-B14F-4D97-AF65-F5344CB8AC3E}">
        <p14:creationId xmlns:p14="http://schemas.microsoft.com/office/powerpoint/2010/main" xmlns="" val="90556077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black012909">
  <a:themeElements>
    <a:clrScheme name="Smart Planet 1">
      <a:dk1>
        <a:srgbClr val="000000"/>
      </a:dk1>
      <a:lt1>
        <a:srgbClr val="FFFFFF"/>
      </a:lt1>
      <a:dk2>
        <a:srgbClr val="0083B9"/>
      </a:dk2>
      <a:lt2>
        <a:srgbClr val="454746"/>
      </a:lt2>
      <a:accent1>
        <a:srgbClr val="7889FB"/>
      </a:accent1>
      <a:accent2>
        <a:srgbClr val="A5A216"/>
      </a:accent2>
      <a:accent3>
        <a:srgbClr val="00A6A0"/>
      </a:accent3>
      <a:accent4>
        <a:srgbClr val="F04E37"/>
      </a:accent4>
      <a:accent5>
        <a:srgbClr val="F19027"/>
      </a:accent5>
      <a:accent6>
        <a:srgbClr val="AB1A7D"/>
      </a:accent6>
      <a:hlink>
        <a:srgbClr val="CCCCFF"/>
      </a:hlink>
      <a:folHlink>
        <a:srgbClr val="B2B2B2"/>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ffice Theme 1">
        <a:dk1>
          <a:srgbClr val="000000"/>
        </a:dk1>
        <a:lt1>
          <a:srgbClr val="FFFFFF"/>
        </a:lt1>
        <a:dk2>
          <a:srgbClr val="000000"/>
        </a:dk2>
        <a:lt2>
          <a:srgbClr val="808080"/>
        </a:lt2>
        <a:accent1>
          <a:srgbClr val="7889FB"/>
        </a:accent1>
        <a:accent2>
          <a:srgbClr val="71BFC5"/>
        </a:accent2>
        <a:accent3>
          <a:srgbClr val="FFFFFF"/>
        </a:accent3>
        <a:accent4>
          <a:srgbClr val="000000"/>
        </a:accent4>
        <a:accent5>
          <a:srgbClr val="BEC4FD"/>
        </a:accent5>
        <a:accent6>
          <a:srgbClr val="66ADB2"/>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FFFFFF"/>
        </a:dk1>
        <a:lt1>
          <a:srgbClr val="FFFFFF"/>
        </a:lt1>
        <a:dk2>
          <a:srgbClr val="FFFFFF"/>
        </a:dk2>
        <a:lt2>
          <a:srgbClr val="808080"/>
        </a:lt2>
        <a:accent1>
          <a:srgbClr val="7889FB"/>
        </a:accent1>
        <a:accent2>
          <a:srgbClr val="71BFC5"/>
        </a:accent2>
        <a:accent3>
          <a:srgbClr val="FFFFFF"/>
        </a:accent3>
        <a:accent4>
          <a:srgbClr val="DADADA"/>
        </a:accent4>
        <a:accent5>
          <a:srgbClr val="BEC4FD"/>
        </a:accent5>
        <a:accent6>
          <a:srgbClr val="66ADB2"/>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ck012909">
  <a:themeElements>
    <a:clrScheme name="Smart Planet 1">
      <a:dk1>
        <a:srgbClr val="000000"/>
      </a:dk1>
      <a:lt1>
        <a:srgbClr val="FFFFFF"/>
      </a:lt1>
      <a:dk2>
        <a:srgbClr val="0083B9"/>
      </a:dk2>
      <a:lt2>
        <a:srgbClr val="454746"/>
      </a:lt2>
      <a:accent1>
        <a:srgbClr val="7889FB"/>
      </a:accent1>
      <a:accent2>
        <a:srgbClr val="A5A216"/>
      </a:accent2>
      <a:accent3>
        <a:srgbClr val="00A6A0"/>
      </a:accent3>
      <a:accent4>
        <a:srgbClr val="F04E37"/>
      </a:accent4>
      <a:accent5>
        <a:srgbClr val="F19027"/>
      </a:accent5>
      <a:accent6>
        <a:srgbClr val="AB1A7D"/>
      </a:accent6>
      <a:hlink>
        <a:srgbClr val="CCCCFF"/>
      </a:hlink>
      <a:folHlink>
        <a:srgbClr val="B2B2B2"/>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ffice Theme 1">
        <a:dk1>
          <a:srgbClr val="000000"/>
        </a:dk1>
        <a:lt1>
          <a:srgbClr val="FFFFFF"/>
        </a:lt1>
        <a:dk2>
          <a:srgbClr val="000000"/>
        </a:dk2>
        <a:lt2>
          <a:srgbClr val="808080"/>
        </a:lt2>
        <a:accent1>
          <a:srgbClr val="7889FB"/>
        </a:accent1>
        <a:accent2>
          <a:srgbClr val="71BFC5"/>
        </a:accent2>
        <a:accent3>
          <a:srgbClr val="FFFFFF"/>
        </a:accent3>
        <a:accent4>
          <a:srgbClr val="000000"/>
        </a:accent4>
        <a:accent5>
          <a:srgbClr val="BEC4FD"/>
        </a:accent5>
        <a:accent6>
          <a:srgbClr val="66ADB2"/>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FFFFFF"/>
        </a:dk1>
        <a:lt1>
          <a:srgbClr val="FFFFFF"/>
        </a:lt1>
        <a:dk2>
          <a:srgbClr val="FFFFFF"/>
        </a:dk2>
        <a:lt2>
          <a:srgbClr val="808080"/>
        </a:lt2>
        <a:accent1>
          <a:srgbClr val="7889FB"/>
        </a:accent1>
        <a:accent2>
          <a:srgbClr val="71BFC5"/>
        </a:accent2>
        <a:accent3>
          <a:srgbClr val="FFFFFF"/>
        </a:accent3>
        <a:accent4>
          <a:srgbClr val="DADADA"/>
        </a:accent4>
        <a:accent5>
          <a:srgbClr val="BEC4FD"/>
        </a:accent5>
        <a:accent6>
          <a:srgbClr val="66ADB2"/>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393</TotalTime>
  <Words>1095</Words>
  <Application>Microsoft Office PowerPoint</Application>
  <PresentationFormat>Custom</PresentationFormat>
  <Paragraphs>167</Paragraphs>
  <Slides>34</Slides>
  <Notes>10</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34</vt:i4>
      </vt:variant>
    </vt:vector>
  </HeadingPairs>
  <TitlesOfParts>
    <vt:vector size="38" baseType="lpstr">
      <vt:lpstr>Office Theme</vt:lpstr>
      <vt:lpstr>black012909</vt:lpstr>
      <vt:lpstr>1_black012909</vt:lpstr>
      <vt:lpstr>Worksheet</vt:lpstr>
      <vt:lpstr>Slide 1</vt:lpstr>
      <vt:lpstr>Slide 2</vt:lpstr>
      <vt:lpstr>Slide 3</vt:lpstr>
      <vt:lpstr>Slide 4</vt:lpstr>
      <vt:lpstr>Slide 5</vt:lpstr>
      <vt:lpstr>Slide 6</vt:lpstr>
      <vt:lpstr>   Energy Assistance —households applying for energy assistance in the form of LIHEAP    .   </vt:lpstr>
      <vt:lpstr> Smart Resource Use Theme: Water Use  </vt:lpstr>
      <vt:lpstr>Slide 9</vt:lpstr>
      <vt:lpstr>Slide 10</vt:lpstr>
      <vt:lpstr>Slide 11</vt:lpstr>
      <vt:lpstr>Tested for Lead Poisoning before age 6</vt:lpstr>
      <vt:lpstr>             Lead Poisoned Children</vt:lpstr>
      <vt:lpstr>Healthy Air</vt:lpstr>
      <vt:lpstr>Healthy Air- Radon</vt:lpstr>
      <vt:lpstr>Slide 16</vt:lpstr>
      <vt:lpstr>Clean Water</vt:lpstr>
      <vt:lpstr>Slide 18</vt:lpstr>
      <vt:lpstr>Sustainable Dubuque: Smart Cities Innovator</vt:lpstr>
      <vt:lpstr>Smarter Sustainable Dubuque </vt:lpstr>
      <vt:lpstr>Smarter Health  and Wellness Pre-Pilot</vt:lpstr>
      <vt:lpstr>Slide 22</vt:lpstr>
      <vt:lpstr>What’s next?</vt:lpstr>
      <vt:lpstr>Slide 24</vt:lpstr>
      <vt:lpstr>Slide 25</vt:lpstr>
      <vt:lpstr>Slide 26</vt:lpstr>
      <vt:lpstr>                      Average  Cost/Hazard</vt:lpstr>
      <vt:lpstr>Slide 28</vt:lpstr>
      <vt:lpstr>Slide 29</vt:lpstr>
      <vt:lpstr>Slide 30</vt:lpstr>
      <vt:lpstr>Slide 31</vt:lpstr>
      <vt:lpstr>Slide 32</vt:lpstr>
      <vt:lpstr>Slide 33</vt:lpstr>
      <vt:lpstr>City hall annex 1300 Main St dubuque, ia 52001  (563) 589-4181 mcorriga@cityofdubuque.org</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 Rose Corrigan</dc:creator>
  <cp:lastModifiedBy>conlee</cp:lastModifiedBy>
  <cp:revision>35</cp:revision>
  <dcterms:created xsi:type="dcterms:W3CDTF">2013-10-16T19:32:16Z</dcterms:created>
  <dcterms:modified xsi:type="dcterms:W3CDTF">2013-10-25T21:35:25Z</dcterms:modified>
</cp:coreProperties>
</file>